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3"/>
    <p:sldId id="258" r:id="rId4"/>
    <p:sldId id="318" r:id="rId5"/>
    <p:sldId id="260" r:id="rId6"/>
    <p:sldId id="313" r:id="rId7"/>
    <p:sldId id="319" r:id="rId8"/>
    <p:sldId id="312" r:id="rId9"/>
    <p:sldId id="314" r:id="rId10"/>
    <p:sldId id="317"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8" name="Text Box 7"/>
          <p:cNvSpPr txBox="1"/>
          <p:nvPr/>
        </p:nvSpPr>
        <p:spPr>
          <a:xfrm>
            <a:off x="1459865" y="1635760"/>
            <a:ext cx="6215380" cy="3969385"/>
          </a:xfrm>
          <a:prstGeom prst="rect">
            <a:avLst/>
          </a:prstGeom>
          <a:noFill/>
        </p:spPr>
        <p:txBody>
          <a:bodyPr wrap="square" rtlCol="0">
            <a:spAutoFit/>
          </a:bodyPr>
          <a:lstStyle/>
          <a:p>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Submitted to:</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Sir Kamran </a:t>
            </a:r>
            <a:r>
              <a:rPr lang="en-US" sz="2800" b="1" dirty="0" err="1">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Shaheen</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Submitted by:</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Umar </a:t>
            </a:r>
            <a:r>
              <a:rPr lang="en-US" sz="2800" b="1" dirty="0" err="1">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Hayyat</a:t>
            </a: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(2019-EE-360)</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Fatima Shafiq (2019-EE-362)</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Aswa Arif(2019-EE-370)</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Abdul Jabbar(2019-EE-376)</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Muhammad Shaheed(2019-EE-408)</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Ahmad Hafeez(2019-EE-432)</a:t>
            </a:r>
            <a:endParaRPr lang="en-US" sz="2800" b="1"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7" name="Text Box 6"/>
          <p:cNvSpPr txBox="1"/>
          <p:nvPr/>
        </p:nvSpPr>
        <p:spPr>
          <a:xfrm>
            <a:off x="0" y="297815"/>
            <a:ext cx="12191365" cy="1322070"/>
          </a:xfrm>
          <a:prstGeom prst="rect">
            <a:avLst/>
          </a:prstGeom>
          <a:noFill/>
        </p:spPr>
        <p:txBody>
          <a:bodyPr wrap="square" rtlCol="0">
            <a:spAutoFit/>
          </a:bodyPr>
          <a:lstStyle/>
          <a:p>
            <a:pPr algn="ctr"/>
            <a:r>
              <a:rPr lang="en-US" sz="4000" b="1" i="1" dirty="0">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Traffic Lights System To Reduce Negative Impact Of Transport On Urban Environment</a:t>
            </a:r>
            <a:endParaRPr lang="en-US" sz="4000" b="1" i="1" dirty="0">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Title 4"/>
          <p:cNvSpPr>
            <a:spLocks noGrp="1"/>
          </p:cNvSpPr>
          <p:nvPr>
            <p:ph type="title"/>
          </p:nvPr>
        </p:nvSpPr>
        <p:spPr>
          <a:xfrm>
            <a:off x="212035" y="274638"/>
            <a:ext cx="11370365" cy="616267"/>
          </a:xfrm>
        </p:spPr>
        <p:txBody>
          <a:bodyPr/>
          <a:lstStyle/>
          <a:p>
            <a:r>
              <a:rPr lang="en-US" b="1" dirty="0">
                <a:solidFill>
                  <a:schemeClr val="bg1"/>
                </a:solidFill>
                <a:latin typeface="Times New Roman" panose="02020603050405020304" charset="0"/>
                <a:cs typeface="Times New Roman" panose="02020603050405020304" charset="0"/>
              </a:rPr>
              <a:t>Design Criteria </a:t>
            </a:r>
            <a:endParaRPr lang="en-US" dirty="0"/>
          </a:p>
        </p:txBody>
      </p:sp>
      <p:sp>
        <p:nvSpPr>
          <p:cNvPr id="6" name="Content Placeholder 5"/>
          <p:cNvSpPr>
            <a:spLocks noGrp="1"/>
          </p:cNvSpPr>
          <p:nvPr>
            <p:ph idx="1"/>
          </p:nvPr>
        </p:nvSpPr>
        <p:spPr>
          <a:xfrm>
            <a:off x="680720" y="1344930"/>
            <a:ext cx="10972800" cy="4525963"/>
          </a:xfrm>
        </p:spPr>
        <p:txBody>
          <a:bodyPr/>
          <a:lstStyle/>
          <a:p>
            <a:pPr marL="0" indent="0" algn="just">
              <a:buNone/>
            </a:pPr>
            <a:r>
              <a:rPr lang="en-US" sz="2800" dirty="0">
                <a:latin typeface="Times New Roman" panose="02020603050405020304" charset="0"/>
                <a:cs typeface="Times New Roman" panose="02020603050405020304" charset="0"/>
              </a:rPr>
              <a:t>In a traffic lights control system have a following assumptions are usable for designing. </a:t>
            </a:r>
            <a:endParaRPr lang="en-US" sz="2800"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US" sz="2800" dirty="0">
                <a:latin typeface="Times New Roman" panose="02020603050405020304" charset="0"/>
                <a:cs typeface="Times New Roman" panose="02020603050405020304" charset="0"/>
              </a:rPr>
              <a:t>Four way junction where traffic are coming on the four directions. These directions are a north and west and south and east. </a:t>
            </a:r>
            <a:endParaRPr lang="en-US" sz="2800"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US" sz="2800" dirty="0">
                <a:latin typeface="Times New Roman" panose="02020603050405020304" charset="0"/>
                <a:cs typeface="Times New Roman" panose="02020603050405020304" charset="0"/>
              </a:rPr>
              <a:t>Where traffic is moves from north and south direction then traffic are stop from west and east direction. </a:t>
            </a:r>
            <a:endParaRPr lang="en-US" sz="2800"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US" sz="2800" dirty="0">
                <a:latin typeface="Times New Roman" panose="02020603050405020304" charset="0"/>
                <a:cs typeface="Times New Roman" panose="02020603050405020304" charset="0"/>
              </a:rPr>
              <a:t>Left and right side turns are not considered. </a:t>
            </a:r>
            <a:endParaRPr lang="en-US" sz="2800" dirty="0">
              <a:latin typeface="Times New Roman" panose="02020603050405020304" charset="0"/>
              <a:cs typeface="Times New Roman" panose="02020603050405020304" charset="0"/>
            </a:endParaRPr>
          </a:p>
          <a:p>
            <a:pPr algn="just">
              <a:buFont typeface="Wingdings" panose="05000000000000000000" pitchFamily="2" charset="2"/>
              <a:buChar char="Ø"/>
            </a:pP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5" name="Title 4"/>
          <p:cNvSpPr>
            <a:spLocks noGrp="1"/>
          </p:cNvSpPr>
          <p:nvPr>
            <p:ph type="title"/>
          </p:nvPr>
        </p:nvSpPr>
        <p:spPr>
          <a:xfrm>
            <a:off x="212035" y="274638"/>
            <a:ext cx="11370365" cy="616267"/>
          </a:xfrm>
        </p:spPr>
        <p:txBody>
          <a:bodyPr/>
          <a:lstStyle/>
          <a:p>
            <a:r>
              <a:rPr lang="en-US" b="1" dirty="0">
                <a:solidFill>
                  <a:schemeClr val="bg1"/>
                </a:solidFill>
                <a:latin typeface="Times New Roman" panose="02020603050405020304" charset="0"/>
                <a:cs typeface="Times New Roman" panose="02020603050405020304" charset="0"/>
              </a:rPr>
              <a:t>Design Criteria </a:t>
            </a:r>
            <a:endParaRPr lang="en-US" b="1" dirty="0">
              <a:solidFill>
                <a:schemeClr val="bg1"/>
              </a:solidFill>
              <a:latin typeface="Times New Roman" panose="02020603050405020304" charset="0"/>
              <a:cs typeface="Times New Roman" panose="02020603050405020304" charset="0"/>
            </a:endParaRPr>
          </a:p>
        </p:txBody>
      </p:sp>
      <p:sp>
        <p:nvSpPr>
          <p:cNvPr id="6" name="Content Placeholder 5"/>
          <p:cNvSpPr>
            <a:spLocks noGrp="1"/>
          </p:cNvSpPr>
          <p:nvPr>
            <p:ph idx="1"/>
          </p:nvPr>
        </p:nvSpPr>
        <p:spPr>
          <a:xfrm>
            <a:off x="680720" y="1344930"/>
            <a:ext cx="8875395" cy="4526280"/>
          </a:xfrm>
        </p:spPr>
        <p:txBody>
          <a:bodyPr/>
          <a:lstStyle/>
          <a:p>
            <a:pPr algn="just">
              <a:buFont typeface="Wingdings" panose="05000000000000000000" pitchFamily="2" charset="2"/>
              <a:buChar char="Ø"/>
            </a:pPr>
            <a:r>
              <a:rPr lang="en-US" dirty="0">
                <a:latin typeface="Times New Roman" panose="02020603050405020304" charset="0"/>
                <a:cs typeface="Times New Roman" panose="02020603050405020304" charset="0"/>
              </a:rPr>
              <a:t>When East-west lane is assumed as the main approach or south-north lane is assumed as the main approach.</a:t>
            </a:r>
            <a:endParaRPr lang="en-US"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US" dirty="0">
                <a:latin typeface="Times New Roman" panose="02020603050405020304" charset="0"/>
                <a:cs typeface="Times New Roman" panose="02020603050405020304" charset="0"/>
              </a:rPr>
              <a:t>Maximum and minimum time for green light are determine Where traffic is moves from north and south direction then traffic are stop from west and east direction.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1048614" name="文本框 27"/>
          <p:cNvSpPr txBox="1"/>
          <p:nvPr/>
        </p:nvSpPr>
        <p:spPr>
          <a:xfrm>
            <a:off x="1281098" y="1882778"/>
            <a:ext cx="3619192" cy="646331"/>
          </a:xfrm>
          <a:prstGeom prst="rect">
            <a:avLst/>
          </a:prstGeom>
          <a:noFill/>
        </p:spPr>
        <p:txBody>
          <a:bodyPr wrap="square" rtlCol="0">
            <a:spAutoFit/>
            <a:scene3d>
              <a:camera prst="orthographicFront"/>
              <a:lightRig rig="threePt" dir="t"/>
            </a:scene3d>
          </a:bodyPr>
          <a:lstStyle/>
          <a:p>
            <a:pPr algn="ctr"/>
            <a:r>
              <a:rPr lang="en-US" altLang="zh-CN" sz="3600" b="1"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rPr>
              <a:t>CONTENTS</a:t>
            </a:r>
            <a:r>
              <a:rPr lang="en-US" altLang="zh-CN" sz="360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rPr>
              <a:t> </a:t>
            </a:r>
            <a:endParaRPr lang="en-US" altLang="zh-CN" sz="3600" dirty="0">
              <a:solidFill>
                <a:schemeClr val="tx1"/>
              </a:solidFill>
              <a:effectLst>
                <a:outerShdw blurRad="38100" dist="19050" dir="2700000" algn="tl" rotWithShape="0">
                  <a:schemeClr val="dk1">
                    <a:alpha val="40000"/>
                  </a:schemeClr>
                </a:outerShdw>
              </a:effectLst>
              <a:latin typeface="Times New Roman" panose="02020603050405020304" charset="0"/>
              <a:ea typeface="Arial" panose="020B0604020202020204" pitchFamily="34" charset="0"/>
              <a:cs typeface="Times New Roman" panose="02020603050405020304" charset="0"/>
            </a:endParaRPr>
          </a:p>
        </p:txBody>
      </p:sp>
      <p:cxnSp>
        <p:nvCxnSpPr>
          <p:cNvPr id="28" name="直接连接符 12"/>
          <p:cNvCxnSpPr/>
          <p:nvPr/>
        </p:nvCxnSpPr>
        <p:spPr>
          <a:xfrm>
            <a:off x="6423898" y="244737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sp>
        <p:nvSpPr>
          <p:cNvPr id="1048611" name="矩形 17"/>
          <p:cNvSpPr/>
          <p:nvPr/>
        </p:nvSpPr>
        <p:spPr>
          <a:xfrm>
            <a:off x="6028728" y="2708220"/>
            <a:ext cx="364107" cy="523220"/>
          </a:xfrm>
          <a:prstGeom prst="rect">
            <a:avLst/>
          </a:prstGeom>
        </p:spPr>
        <p:txBody>
          <a:bodyPr wrap="none">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rPr>
              <a:t>2</a:t>
            </a:r>
            <a:endParaRPr lang="zh-CN" altLang="en-US"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endParaRPr>
          </a:p>
        </p:txBody>
      </p:sp>
      <p:sp>
        <p:nvSpPr>
          <p:cNvPr id="1048612" name="矩形 18"/>
          <p:cNvSpPr/>
          <p:nvPr/>
        </p:nvSpPr>
        <p:spPr>
          <a:xfrm>
            <a:off x="6028390" y="3231515"/>
            <a:ext cx="360586" cy="521970"/>
          </a:xfrm>
          <a:prstGeom prst="rect">
            <a:avLst/>
          </a:prstGeom>
          <a:effectLst/>
        </p:spPr>
        <p:txBody>
          <a:bodyPr wrap="square">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rPr>
              <a:t>3</a:t>
            </a:r>
            <a:endParaRPr lang="zh-CN" altLang="en-US"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endParaRPr>
          </a:p>
        </p:txBody>
      </p:sp>
      <p:sp>
        <p:nvSpPr>
          <p:cNvPr id="1048613" name="矩形 19"/>
          <p:cNvSpPr/>
          <p:nvPr/>
        </p:nvSpPr>
        <p:spPr>
          <a:xfrm>
            <a:off x="6049358" y="4275455"/>
            <a:ext cx="505328" cy="521970"/>
          </a:xfrm>
          <a:prstGeom prst="rect">
            <a:avLst/>
          </a:prstGeom>
        </p:spPr>
        <p:txBody>
          <a:bodyPr wrap="square">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rPr>
              <a:t>5</a:t>
            </a:r>
            <a:endParaRPr lang="zh-CN" altLang="en-US"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endParaRPr>
          </a:p>
        </p:txBody>
      </p:sp>
      <p:sp>
        <p:nvSpPr>
          <p:cNvPr id="1048616" name="Text Box 5"/>
          <p:cNvSpPr txBox="1"/>
          <p:nvPr/>
        </p:nvSpPr>
        <p:spPr>
          <a:xfrm>
            <a:off x="6049645" y="3753485"/>
            <a:ext cx="374015" cy="521970"/>
          </a:xfrm>
          <a:prstGeom prst="rect">
            <a:avLst/>
          </a:prstGeom>
          <a:noFill/>
        </p:spPr>
        <p:txBody>
          <a:bodyPr wrap="square" rtlCol="0">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sym typeface="+mn-ea"/>
              </a:rPr>
              <a:t>4</a:t>
            </a:r>
            <a:endPar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sym typeface="+mn-ea"/>
            </a:endParaRPr>
          </a:p>
        </p:txBody>
      </p:sp>
      <p:sp>
        <p:nvSpPr>
          <p:cNvPr id="1048617" name="Text Box 1"/>
          <p:cNvSpPr txBox="1"/>
          <p:nvPr/>
        </p:nvSpPr>
        <p:spPr>
          <a:xfrm>
            <a:off x="6049645" y="4797425"/>
            <a:ext cx="484505" cy="521970"/>
          </a:xfrm>
          <a:prstGeom prst="rect">
            <a:avLst/>
          </a:prstGeom>
          <a:noFill/>
        </p:spPr>
        <p:txBody>
          <a:bodyPr wrap="square" rtlCol="0">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sym typeface="+mn-ea"/>
              </a:rPr>
              <a:t>6</a:t>
            </a:r>
            <a:endParaRPr lang="en-US" sz="2800" dirty="0">
              <a:solidFill>
                <a:srgbClr val="C00000"/>
              </a:solidFill>
              <a:effectLst>
                <a:outerShdw blurRad="38100" dist="38100" dir="2700000" algn="tl">
                  <a:srgbClr val="000000">
                    <a:alpha val="43137"/>
                  </a:srgbClr>
                </a:outerShdw>
              </a:effectLst>
            </a:endParaRPr>
          </a:p>
        </p:txBody>
      </p:sp>
      <p:cxnSp>
        <p:nvCxnSpPr>
          <p:cNvPr id="29" name="直接连接符 12"/>
          <p:cNvCxnSpPr/>
          <p:nvPr/>
        </p:nvCxnSpPr>
        <p:spPr>
          <a:xfrm>
            <a:off x="6423898" y="2969978"/>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30" name="直接连接符 12"/>
          <p:cNvCxnSpPr/>
          <p:nvPr/>
        </p:nvCxnSpPr>
        <p:spPr>
          <a:xfrm>
            <a:off x="6423898" y="349131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31" name="直接连接符 12"/>
          <p:cNvCxnSpPr/>
          <p:nvPr/>
        </p:nvCxnSpPr>
        <p:spPr>
          <a:xfrm>
            <a:off x="6423898" y="453652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32" name="直接连接符 12"/>
          <p:cNvCxnSpPr/>
          <p:nvPr/>
        </p:nvCxnSpPr>
        <p:spPr>
          <a:xfrm>
            <a:off x="6423898" y="505849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33" name="直接连接符 12"/>
          <p:cNvCxnSpPr/>
          <p:nvPr/>
        </p:nvCxnSpPr>
        <p:spPr>
          <a:xfrm>
            <a:off x="6423898" y="401455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sp>
        <p:nvSpPr>
          <p:cNvPr id="34" name="矩形 16"/>
          <p:cNvSpPr/>
          <p:nvPr/>
        </p:nvSpPr>
        <p:spPr>
          <a:xfrm>
            <a:off x="6028740" y="2186149"/>
            <a:ext cx="360680" cy="521970"/>
          </a:xfrm>
          <a:prstGeom prst="rect">
            <a:avLst/>
          </a:prstGeom>
        </p:spPr>
        <p:txBody>
          <a:bodyPr wrap="none">
            <a:spAutoFit/>
          </a:bodyPr>
          <a:lstStyle/>
          <a:p>
            <a:r>
              <a:rPr lang="en-US" altLang="zh-CN"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rPr>
              <a:t>1</a:t>
            </a:r>
            <a:endParaRPr lang="zh-CN" altLang="en-US" sz="2800" dirty="0">
              <a:solidFill>
                <a:srgbClr val="C00000"/>
              </a:solidFill>
              <a:effectLst>
                <a:outerShdw blurRad="38100" dist="38100" dir="2700000" algn="tl">
                  <a:srgbClr val="000000">
                    <a:alpha val="43137"/>
                  </a:srgbClr>
                </a:outerShdw>
              </a:effectLst>
              <a:latin typeface="Times New Roman" panose="02020603050405020304" charset="0"/>
              <a:ea typeface="Arial" panose="020B0604020202020204" pitchFamily="34" charset="0"/>
              <a:cs typeface="Times New Roman" panose="02020603050405020304" charset="0"/>
            </a:endParaRPr>
          </a:p>
        </p:txBody>
      </p:sp>
      <p:sp>
        <p:nvSpPr>
          <p:cNvPr id="36" name="矩形 16"/>
          <p:cNvSpPr/>
          <p:nvPr/>
        </p:nvSpPr>
        <p:spPr>
          <a:xfrm>
            <a:off x="7032040" y="2709389"/>
            <a:ext cx="1921510"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Background</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39" name="矩形 16"/>
          <p:cNvSpPr/>
          <p:nvPr/>
        </p:nvSpPr>
        <p:spPr>
          <a:xfrm>
            <a:off x="7032040" y="3231359"/>
            <a:ext cx="170497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Objectives</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40" name="矩形 16"/>
          <p:cNvSpPr/>
          <p:nvPr/>
        </p:nvSpPr>
        <p:spPr>
          <a:xfrm>
            <a:off x="7032040" y="4797269"/>
            <a:ext cx="1418590"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Working</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41" name="矩形 16"/>
          <p:cNvSpPr/>
          <p:nvPr/>
        </p:nvSpPr>
        <p:spPr>
          <a:xfrm>
            <a:off x="7032040" y="3753329"/>
            <a:ext cx="302831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Review of literature</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2" name="Text Box 1"/>
          <p:cNvSpPr txBox="1"/>
          <p:nvPr/>
        </p:nvSpPr>
        <p:spPr>
          <a:xfrm>
            <a:off x="6049645" y="5288280"/>
            <a:ext cx="484505" cy="521970"/>
          </a:xfrm>
          <a:prstGeom prst="rect">
            <a:avLst/>
          </a:prstGeom>
          <a:noFill/>
        </p:spPr>
        <p:txBody>
          <a:bodyPr wrap="square" rtlCol="0">
            <a:spAutoFit/>
          </a:bodyPr>
          <a:lstStyle/>
          <a:p>
            <a:r>
              <a:rPr lang="en-US" sz="2800" dirty="0">
                <a:solidFill>
                  <a:srgbClr val="C00000"/>
                </a:solidFill>
                <a:effectLst>
                  <a:outerShdw blurRad="38100" dist="38100" dir="2700000" algn="tl">
                    <a:srgbClr val="000000">
                      <a:alpha val="43137"/>
                    </a:srgbClr>
                  </a:outerShdw>
                </a:effectLst>
              </a:rPr>
              <a:t>7</a:t>
            </a:r>
            <a:endParaRPr lang="en-US" sz="2800" dirty="0">
              <a:solidFill>
                <a:srgbClr val="C00000"/>
              </a:solidFill>
              <a:effectLst>
                <a:outerShdw blurRad="38100" dist="38100" dir="2700000" algn="tl">
                  <a:srgbClr val="000000">
                    <a:alpha val="43137"/>
                  </a:srgbClr>
                </a:outerShdw>
              </a:effectLst>
            </a:endParaRPr>
          </a:p>
        </p:txBody>
      </p:sp>
      <p:cxnSp>
        <p:nvCxnSpPr>
          <p:cNvPr id="3" name="直接连接符 12"/>
          <p:cNvCxnSpPr/>
          <p:nvPr/>
        </p:nvCxnSpPr>
        <p:spPr>
          <a:xfrm>
            <a:off x="6423898" y="5548078"/>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sp>
        <p:nvSpPr>
          <p:cNvPr id="4" name="矩形 16"/>
          <p:cNvSpPr/>
          <p:nvPr/>
        </p:nvSpPr>
        <p:spPr>
          <a:xfrm>
            <a:off x="7032040" y="5286854"/>
            <a:ext cx="123126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Results</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5" name="矩形 16"/>
          <p:cNvSpPr/>
          <p:nvPr/>
        </p:nvSpPr>
        <p:spPr>
          <a:xfrm>
            <a:off x="7032040" y="4275299"/>
            <a:ext cx="152717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Materials</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6" name="矩形 16"/>
          <p:cNvSpPr/>
          <p:nvPr/>
        </p:nvSpPr>
        <p:spPr>
          <a:xfrm>
            <a:off x="7032040" y="2187419"/>
            <a:ext cx="194119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Introduction</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8" name="Text Box 7"/>
          <p:cNvSpPr txBox="1"/>
          <p:nvPr/>
        </p:nvSpPr>
        <p:spPr>
          <a:xfrm>
            <a:off x="6059805" y="5716905"/>
            <a:ext cx="484505" cy="521970"/>
          </a:xfrm>
          <a:prstGeom prst="rect">
            <a:avLst/>
          </a:prstGeom>
          <a:noFill/>
        </p:spPr>
        <p:txBody>
          <a:bodyPr wrap="square" rtlCol="0">
            <a:spAutoFit/>
          </a:bodyPr>
          <a:lstStyle/>
          <a:p>
            <a:r>
              <a:rPr lang="en-US" sz="2800" dirty="0">
                <a:solidFill>
                  <a:srgbClr val="C00000"/>
                </a:solidFill>
                <a:effectLst>
                  <a:outerShdw blurRad="38100" dist="38100" dir="2700000" algn="tl">
                    <a:srgbClr val="000000">
                      <a:alpha val="43137"/>
                    </a:srgbClr>
                  </a:outerShdw>
                </a:effectLst>
              </a:rPr>
              <a:t>8</a:t>
            </a:r>
            <a:endParaRPr lang="en-US" sz="2800" dirty="0">
              <a:solidFill>
                <a:srgbClr val="C00000"/>
              </a:solidFill>
              <a:effectLst>
                <a:outerShdw blurRad="38100" dist="38100" dir="2700000" algn="tl">
                  <a:srgbClr val="000000">
                    <a:alpha val="43137"/>
                  </a:srgbClr>
                </a:outerShdw>
              </a:effectLst>
            </a:endParaRPr>
          </a:p>
        </p:txBody>
      </p:sp>
      <p:sp>
        <p:nvSpPr>
          <p:cNvPr id="9" name="Text Box 8"/>
          <p:cNvSpPr txBox="1"/>
          <p:nvPr/>
        </p:nvSpPr>
        <p:spPr>
          <a:xfrm>
            <a:off x="6070600" y="6238875"/>
            <a:ext cx="484505" cy="521970"/>
          </a:xfrm>
          <a:prstGeom prst="rect">
            <a:avLst/>
          </a:prstGeom>
          <a:noFill/>
        </p:spPr>
        <p:txBody>
          <a:bodyPr wrap="square" rtlCol="0">
            <a:spAutoFit/>
          </a:bodyPr>
          <a:lstStyle/>
          <a:p>
            <a:r>
              <a:rPr lang="en-US" sz="2800" dirty="0">
                <a:solidFill>
                  <a:srgbClr val="C00000"/>
                </a:solidFill>
                <a:effectLst>
                  <a:outerShdw blurRad="38100" dist="38100" dir="2700000" algn="tl">
                    <a:srgbClr val="000000">
                      <a:alpha val="43137"/>
                    </a:srgbClr>
                  </a:outerShdw>
                </a:effectLst>
              </a:rPr>
              <a:t>9</a:t>
            </a:r>
            <a:endParaRPr lang="en-US" sz="2800" dirty="0">
              <a:solidFill>
                <a:srgbClr val="C00000"/>
              </a:solidFill>
              <a:effectLst>
                <a:outerShdw blurRad="38100" dist="38100" dir="2700000" algn="tl">
                  <a:srgbClr val="000000">
                    <a:alpha val="43137"/>
                  </a:srgbClr>
                </a:outerShdw>
              </a:effectLst>
            </a:endParaRPr>
          </a:p>
        </p:txBody>
      </p:sp>
      <p:cxnSp>
        <p:nvCxnSpPr>
          <p:cNvPr id="10" name="直接连接符 12"/>
          <p:cNvCxnSpPr/>
          <p:nvPr/>
        </p:nvCxnSpPr>
        <p:spPr>
          <a:xfrm>
            <a:off x="6423898" y="597797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2"/>
          <p:cNvCxnSpPr/>
          <p:nvPr/>
        </p:nvCxnSpPr>
        <p:spPr>
          <a:xfrm>
            <a:off x="6423898" y="6499943"/>
            <a:ext cx="899766" cy="0"/>
          </a:xfrm>
          <a:prstGeom prst="line">
            <a:avLst/>
          </a:prstGeom>
          <a:ln>
            <a:gradFill>
              <a:gsLst>
                <a:gs pos="0">
                  <a:srgbClr val="C00000"/>
                </a:gs>
                <a:gs pos="100000">
                  <a:schemeClr val="bg1">
                    <a:alpha val="0"/>
                  </a:schemeClr>
                </a:gs>
              </a:gsLst>
              <a:lin ang="4200000" scaled="0"/>
            </a:gradFill>
          </a:ln>
        </p:spPr>
        <p:style>
          <a:lnRef idx="1">
            <a:schemeClr val="accent1"/>
          </a:lnRef>
          <a:fillRef idx="0">
            <a:schemeClr val="accent1"/>
          </a:fillRef>
          <a:effectRef idx="0">
            <a:schemeClr val="accent1"/>
          </a:effectRef>
          <a:fontRef idx="minor">
            <a:schemeClr val="tx1"/>
          </a:fontRef>
        </p:style>
      </p:cxnSp>
      <p:sp>
        <p:nvSpPr>
          <p:cNvPr id="12" name="矩形 16"/>
          <p:cNvSpPr/>
          <p:nvPr/>
        </p:nvSpPr>
        <p:spPr>
          <a:xfrm>
            <a:off x="7032040" y="6238719"/>
            <a:ext cx="176339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References</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13" name="矩形 16"/>
          <p:cNvSpPr/>
          <p:nvPr/>
        </p:nvSpPr>
        <p:spPr>
          <a:xfrm>
            <a:off x="7032040" y="5716749"/>
            <a:ext cx="1804035" cy="521970"/>
          </a:xfrm>
          <a:prstGeom prst="rect">
            <a:avLst/>
          </a:prstGeom>
        </p:spPr>
        <p:txBody>
          <a:bodyPr wrap="none">
            <a:spAutoFit/>
          </a:bodyPr>
          <a:lstStyle/>
          <a:p>
            <a:r>
              <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rPr>
              <a:t>Conclusion</a:t>
            </a:r>
            <a:endParaRPr lang="en-US" altLang="zh-CN" sz="2800" dirty="0">
              <a:solidFill>
                <a:srgbClr val="C00000"/>
              </a:solidFill>
              <a:latin typeface="Times New Roman" panose="02020603050405020304" charset="0"/>
              <a:ea typeface="Arial" panose="020B0604020202020204" pitchFamily="34" charset="0"/>
              <a:cs typeface="Times New Roman" panose="02020603050405020304" charset="0"/>
            </a:endParaRPr>
          </a:p>
        </p:txBody>
      </p:sp>
      <p:sp>
        <p:nvSpPr>
          <p:cNvPr id="15" name="Text Box 14"/>
          <p:cNvSpPr txBox="1"/>
          <p:nvPr/>
        </p:nvSpPr>
        <p:spPr>
          <a:xfrm>
            <a:off x="0" y="297815"/>
            <a:ext cx="12191365" cy="1322070"/>
          </a:xfrm>
          <a:prstGeom prst="rect">
            <a:avLst/>
          </a:prstGeom>
          <a:noFill/>
        </p:spPr>
        <p:txBody>
          <a:bodyPr wrap="square" rtlCol="0">
            <a:spAutoFit/>
          </a:bodyPr>
          <a:lstStyle/>
          <a:p>
            <a:pPr algn="ctr"/>
            <a:r>
              <a:rPr lang="en-US" sz="4000" b="1" i="1" dirty="0">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Traffic Lights System To Reduce Negative Impact Of Transport On Urban Environment</a:t>
            </a:r>
            <a:endParaRPr lang="en-US" sz="4000" b="1" i="1" dirty="0">
              <a:gradFill>
                <a:gsLst>
                  <a:gs pos="0">
                    <a:srgbClr val="E30000"/>
                  </a:gs>
                  <a:gs pos="100000">
                    <a:srgbClr val="760303"/>
                  </a:gs>
                </a:gsLst>
                <a:lin scaled="0"/>
              </a:gra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8" name="Title 7"/>
          <p:cNvSpPr>
            <a:spLocks noGrp="1"/>
          </p:cNvSpPr>
          <p:nvPr>
            <p:ph type="title"/>
          </p:nvPr>
        </p:nvSpPr>
        <p:spPr>
          <a:xfrm>
            <a:off x="-1" y="184150"/>
            <a:ext cx="12191999" cy="706755"/>
          </a:xfrm>
        </p:spPr>
        <p:txBody>
          <a:bodyPr/>
          <a:lstStyle/>
          <a:p>
            <a:r>
              <a:rPr lang="en-US" b="1" dirty="0">
                <a:solidFill>
                  <a:schemeClr val="bg1"/>
                </a:solidFill>
                <a:latin typeface="Times New Roman" panose="02020603050405020304" charset="0"/>
                <a:cs typeface="Times New Roman" panose="02020603050405020304" charset="0"/>
              </a:rPr>
              <a:t>Introduction </a:t>
            </a:r>
            <a:endParaRPr lang="en-US" b="1" dirty="0">
              <a:solidFill>
                <a:schemeClr val="bg1"/>
              </a:solidFill>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680720" y="1344930"/>
            <a:ext cx="9704705" cy="4782185"/>
          </a:xfrm>
        </p:spPr>
        <p:txBody>
          <a:bodyPr/>
          <a:lstStyle/>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Traffic Lights are used to control the vehicular traffic. </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In the modern era, everyone has different types of vehicles resulting in rise to the numbers of vehicles. </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That’s why traffic lights are mandatory to avoid the traffic jams and accidents. </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Traffic light has proved to be an amazing way to stop the vehicular collisions and it also control the traffic jams in today’s modern era where everyone owns the different types of vehicles.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2" name="Title 11"/>
          <p:cNvSpPr>
            <a:spLocks noGrp="1"/>
          </p:cNvSpPr>
          <p:nvPr>
            <p:ph type="title"/>
          </p:nvPr>
        </p:nvSpPr>
        <p:spPr>
          <a:xfrm>
            <a:off x="-1" y="184150"/>
            <a:ext cx="12191999" cy="706755"/>
          </a:xfrm>
        </p:spPr>
        <p:txBody>
          <a:bodyPr/>
          <a:lstStyle/>
          <a:p>
            <a:r>
              <a:rPr lang="en-US" sz="44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US" dirty="0"/>
          </a:p>
        </p:txBody>
      </p:sp>
      <p:sp>
        <p:nvSpPr>
          <p:cNvPr id="13" name="Content Placeholder 12"/>
          <p:cNvSpPr>
            <a:spLocks noGrp="1"/>
          </p:cNvSpPr>
          <p:nvPr>
            <p:ph sz="half" idx="1"/>
          </p:nvPr>
        </p:nvSpPr>
        <p:spPr>
          <a:xfrm>
            <a:off x="680720" y="1600200"/>
            <a:ext cx="6970644" cy="4906617"/>
          </a:xfrm>
        </p:spPr>
        <p:txBody>
          <a:bodyPr/>
          <a:lstStyle/>
          <a:p>
            <a:pPr algn="just">
              <a:lnSpc>
                <a:spcPct val="150000"/>
              </a:lnSpc>
              <a:buFont typeface="Wingdings" panose="05000000000000000000" charset="0"/>
              <a:buChar char="Ø"/>
            </a:pPr>
            <a:r>
              <a:rPr lang="en-US" sz="2400" dirty="0">
                <a:latin typeface="Times New Roman" panose="02020603050405020304" charset="0"/>
                <a:cs typeface="Times New Roman" panose="02020603050405020304" charset="0"/>
              </a:rPr>
              <a:t>Traffic signals are the most suitable method of controlling traffic in busy junction or lane.</a:t>
            </a:r>
            <a:endParaRPr lang="en-US" sz="2400" dirty="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dirty="0">
                <a:latin typeface="Times New Roman" panose="02020603050405020304" charset="0"/>
                <a:cs typeface="Times New Roman" panose="02020603050405020304" charset="0"/>
              </a:rPr>
              <a:t>The monitoring and controlling of Road/lane traffic is a major problem in many country.</a:t>
            </a:r>
            <a:endParaRPr lang="en-US" sz="2400" dirty="0">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dirty="0">
                <a:latin typeface="Times New Roman" panose="02020603050405020304" charset="0"/>
                <a:cs typeface="Times New Roman" panose="02020603050405020304" charset="0"/>
              </a:rPr>
              <a:t>Because Number of vehicles is increasing daily but highways developments have a lower phase that lead to traffic blocking  problem or congestion problem.</a:t>
            </a:r>
            <a:endParaRPr lang="en-US" sz="2400" dirty="0">
              <a:latin typeface="Times New Roman" panose="02020603050405020304" charset="0"/>
              <a:cs typeface="Times New Roman" panose="02020603050405020304" charset="0"/>
            </a:endParaRPr>
          </a:p>
        </p:txBody>
      </p:sp>
      <p:pic>
        <p:nvPicPr>
          <p:cNvPr id="2050" name="Picture 2" descr="Answering readers' common questions about traffic signal timing in West  Michigan - mlive.co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76210" y="1600200"/>
            <a:ext cx="3926840" cy="403669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 </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7" name="Title 16"/>
          <p:cNvSpPr>
            <a:spLocks noGrp="1"/>
          </p:cNvSpPr>
          <p:nvPr>
            <p:ph type="title"/>
          </p:nvPr>
        </p:nvSpPr>
        <p:spPr>
          <a:xfrm>
            <a:off x="0" y="184150"/>
            <a:ext cx="12192000" cy="706755"/>
          </a:xfrm>
        </p:spPr>
        <p:txBody>
          <a:bodyPr/>
          <a:lstStyle/>
          <a:p>
            <a:br>
              <a:rPr lang="en-US" sz="44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endParaRPr lang="en-US" dirty="0"/>
          </a:p>
        </p:txBody>
      </p:sp>
      <p:sp>
        <p:nvSpPr>
          <p:cNvPr id="18" name="Content Placeholder 17"/>
          <p:cNvSpPr>
            <a:spLocks noGrp="1"/>
          </p:cNvSpPr>
          <p:nvPr>
            <p:ph sz="half" idx="1"/>
          </p:nvPr>
        </p:nvSpPr>
        <p:spPr>
          <a:xfrm>
            <a:off x="680720" y="1600200"/>
            <a:ext cx="5376672" cy="4525963"/>
          </a:xfrm>
        </p:spPr>
        <p:txBody>
          <a:bodyPr/>
          <a:lstStyle/>
          <a:p>
            <a:pPr marL="0" indent="0" algn="just">
              <a:lnSpc>
                <a:spcPct val="150000"/>
              </a:lnSpc>
              <a:buFont typeface="Wingdings" panose="05000000000000000000" charset="0"/>
              <a:buNone/>
            </a:pPr>
            <a:r>
              <a:rPr lang="en-US" sz="2800" dirty="0">
                <a:latin typeface="Times New Roman" panose="02020603050405020304" charset="0"/>
                <a:cs typeface="Times New Roman" panose="02020603050405020304" charset="0"/>
              </a:rPr>
              <a:t>Traffic policeman are stand at a  traffic intersection daily in order to overcome these congestion in peak hour then  one of the roots are a problem is due to unsuccessful traffic light controllers.</a:t>
            </a:r>
            <a:endParaRPr lang="en-US" sz="2800" dirty="0">
              <a:latin typeface="Times New Roman" panose="02020603050405020304" charset="0"/>
              <a:cs typeface="Times New Roman" panose="02020603050405020304" charset="0"/>
            </a:endParaRPr>
          </a:p>
        </p:txBody>
      </p:sp>
      <p:pic>
        <p:nvPicPr>
          <p:cNvPr id="1032" name="Picture 8" descr="Karachi Traffic Police Launches Traffic Violation Evidence System (TVES) -  Brandsynario"/>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5383" y="1671763"/>
            <a:ext cx="5376862" cy="351491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12" name="Title 11"/>
          <p:cNvSpPr>
            <a:spLocks noGrp="1"/>
          </p:cNvSpPr>
          <p:nvPr>
            <p:ph type="title"/>
          </p:nvPr>
        </p:nvSpPr>
        <p:spPr>
          <a:xfrm>
            <a:off x="-1" y="184150"/>
            <a:ext cx="12191999" cy="706755"/>
          </a:xfrm>
        </p:spPr>
        <p:txBody>
          <a:bodyPr/>
          <a:lstStyle/>
          <a:p>
            <a:r>
              <a:rPr lang="en-US" sz="44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US" dirty="0"/>
          </a:p>
        </p:txBody>
      </p:sp>
      <p:sp>
        <p:nvSpPr>
          <p:cNvPr id="13" name="Content Placeholder 12"/>
          <p:cNvSpPr>
            <a:spLocks noGrp="1"/>
          </p:cNvSpPr>
          <p:nvPr>
            <p:ph sz="half" idx="1"/>
          </p:nvPr>
        </p:nvSpPr>
        <p:spPr>
          <a:xfrm>
            <a:off x="680720" y="1344930"/>
            <a:ext cx="8771890" cy="4810760"/>
          </a:xfrm>
        </p:spPr>
        <p:txBody>
          <a:bodyPr/>
          <a:lstStyle/>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There are three lights in the traffic signal, having different message for the drivers.</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 Red light (upper one) asks the driver to yield at the intersection.</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Green light (last one) gives the driver free license to drive through the intersection.</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The yellow light (middle one) alerts the driver to wait.</a:t>
            </a:r>
            <a:endParaRPr lang="en-US" sz="2400" b="0" i="0" dirty="0">
              <a:effectLst/>
              <a:latin typeface="Times New Roman" panose="02020603050405020304" charset="0"/>
              <a:cs typeface="Times New Roman" panose="02020603050405020304" charset="0"/>
            </a:endParaRPr>
          </a:p>
          <a:p>
            <a:pPr algn="just">
              <a:lnSpc>
                <a:spcPct val="150000"/>
              </a:lnSpc>
              <a:buFont typeface="Wingdings" panose="05000000000000000000" charset="0"/>
              <a:buChar char="Ø"/>
            </a:pPr>
            <a:r>
              <a:rPr lang="en-US" sz="2400" b="0" i="0" dirty="0">
                <a:effectLst/>
                <a:latin typeface="Times New Roman" panose="02020603050405020304" charset="0"/>
                <a:cs typeface="Times New Roman" panose="02020603050405020304" charset="0"/>
              </a:rPr>
              <a:t> If the next light is red one or get ready to go / turn the engine ON if the green light is next.</a:t>
            </a:r>
            <a:endParaRPr lang="en-US" sz="2400" b="0" i="0" dirty="0">
              <a:solidFill>
                <a:srgbClr val="2C2F34"/>
              </a:solidFill>
              <a:effectLst/>
              <a:latin typeface="Times New Roman" panose="02020603050405020304" charset="0"/>
              <a:cs typeface="Times New Roman" panose="02020603050405020304" charset="0"/>
            </a:endParaRPr>
          </a:p>
        </p:txBody>
      </p:sp>
      <p:pic>
        <p:nvPicPr>
          <p:cNvPr id="6146" name="Picture 2" descr="Red Yellow Green LED DC Traffic Signal Light: Amazon.com: Industrial &amp;  Scientific"/>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452334" y="1535623"/>
            <a:ext cx="2526306" cy="442988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0" y="184150"/>
            <a:ext cx="12192000" cy="706755"/>
          </a:xfrm>
        </p:spPr>
        <p:txBody>
          <a:bodyPr/>
          <a:lstStyle/>
          <a:p>
            <a:r>
              <a:rPr lang="en-US" sz="4000" b="1" dirty="0">
                <a:solidFill>
                  <a:schemeClr val="bg1"/>
                </a:solidFill>
                <a:latin typeface="Times New Roman" panose="02020603050405020304" charset="0"/>
                <a:cs typeface="Times New Roman" panose="02020603050405020304" charset="0"/>
              </a:rPr>
              <a:t>Introduction</a:t>
            </a:r>
            <a:r>
              <a:rPr lang="en-US" dirty="0"/>
              <a:t> </a:t>
            </a:r>
            <a:endParaRPr lang="en-US" dirty="0"/>
          </a:p>
        </p:txBody>
      </p:sp>
      <p:sp>
        <p:nvSpPr>
          <p:cNvPr id="4" name="Content Placeholder 3"/>
          <p:cNvSpPr>
            <a:spLocks noGrp="1"/>
          </p:cNvSpPr>
          <p:nvPr>
            <p:ph sz="half" idx="1"/>
          </p:nvPr>
        </p:nvSpPr>
        <p:spPr>
          <a:xfrm>
            <a:off x="680720" y="1344930"/>
            <a:ext cx="7089775" cy="3968115"/>
          </a:xfrm>
        </p:spPr>
        <p:txBody>
          <a:bodyPr/>
          <a:lstStyle/>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Basic idea </a:t>
            </a:r>
            <a:r>
              <a:rPr lang="en-US" sz="2800" dirty="0">
                <a:solidFill>
                  <a:srgbClr val="000000"/>
                </a:solidFill>
                <a:latin typeface="Times New Roman" panose="02020603050405020304" charset="0"/>
                <a:cs typeface="Times New Roman" panose="02020603050405020304" charset="0"/>
              </a:rPr>
              <a:t>is that presentation </a:t>
            </a:r>
            <a:r>
              <a:rPr lang="en-US" sz="2800" b="0" i="0" dirty="0">
                <a:solidFill>
                  <a:srgbClr val="000000"/>
                </a:solidFill>
                <a:effectLst/>
                <a:latin typeface="Times New Roman" panose="02020603050405020304" charset="0"/>
                <a:cs typeface="Times New Roman" panose="02020603050405020304" charset="0"/>
              </a:rPr>
              <a:t>we have chosen is a traffic light controller is to create </a:t>
            </a:r>
            <a:r>
              <a:rPr lang="en-US" sz="2800" dirty="0">
                <a:solidFill>
                  <a:srgbClr val="000000"/>
                </a:solidFill>
                <a:latin typeface="Times New Roman" panose="02020603050405020304" charset="0"/>
                <a:cs typeface="Times New Roman" panose="02020603050405020304" charset="0"/>
              </a:rPr>
              <a:t>four</a:t>
            </a:r>
            <a:r>
              <a:rPr lang="en-US" sz="2800" b="0" i="0" dirty="0">
                <a:solidFill>
                  <a:srgbClr val="000000"/>
                </a:solidFill>
                <a:effectLst/>
                <a:latin typeface="Times New Roman" panose="02020603050405020304" charset="0"/>
                <a:cs typeface="Times New Roman" panose="02020603050405020304" charset="0"/>
              </a:rPr>
              <a:t> ways traffic controller through the concept of digital logic design. </a:t>
            </a:r>
            <a:endParaRPr lang="en-US" sz="2800" b="0" i="0" dirty="0">
              <a:solidFill>
                <a:srgbClr val="000000"/>
              </a:solidFill>
              <a:effectLst/>
              <a:latin typeface="Times New Roman" panose="02020603050405020304" charset="0"/>
              <a:cs typeface="Times New Roman" panose="02020603050405020304" charset="0"/>
            </a:endParaRPr>
          </a:p>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That we create such a circuit in which there will be four traffic signals which will turn GREEN one by one while the other traffic signals are will be RED,  simultaneously. </a:t>
            </a:r>
            <a:endParaRPr lang="en-US" sz="2800" dirty="0">
              <a:latin typeface="Times New Roman" panose="02020603050405020304" charset="0"/>
              <a:cs typeface="Times New Roman" panose="02020603050405020304" charset="0"/>
            </a:endParaRPr>
          </a:p>
          <a:p>
            <a:pPr marL="0" indent="0">
              <a:buNone/>
            </a:pPr>
            <a:endParaRPr lang="en-US" sz="2800" dirty="0">
              <a:latin typeface="Times New Roman" panose="02020603050405020304" charset="0"/>
              <a:cs typeface="Times New Roman" panose="02020603050405020304" charset="0"/>
            </a:endParaRPr>
          </a:p>
        </p:txBody>
      </p:sp>
      <p:pic>
        <p:nvPicPr>
          <p:cNvPr id="11" name="Content Placeholder 10"/>
          <p:cNvPicPr>
            <a:picLocks noGrp="1" noChangeAspect="1"/>
          </p:cNvPicPr>
          <p:nvPr>
            <p:ph sz="half" idx="2"/>
          </p:nvPr>
        </p:nvPicPr>
        <p:blipFill>
          <a:blip r:embed="rId2"/>
          <a:stretch>
            <a:fillRect/>
          </a:stretch>
        </p:blipFill>
        <p:spPr>
          <a:xfrm>
            <a:off x="7999730" y="1721485"/>
            <a:ext cx="3738880" cy="3415665"/>
          </a:xfrm>
          <a:prstGeom prst="rect">
            <a:avLst/>
          </a:prstGeom>
          <a:ln w="381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r>
              <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Introduction</a:t>
            </a: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680776" y="1344737"/>
            <a:ext cx="6692348" cy="3969385"/>
          </a:xfrm>
          <a:prstGeom prst="rect">
            <a:avLst/>
          </a:prstGeom>
          <a:noFill/>
        </p:spPr>
        <p:txBody>
          <a:bodyPr wrap="square" rtlCol="0">
            <a:spAutoFit/>
          </a:bodyPr>
          <a:lstStyle/>
          <a:p>
            <a:pPr marL="457200" indent="-457200" algn="just">
              <a:lnSpc>
                <a:spcPct val="150000"/>
              </a:lnSpc>
              <a:buFont typeface="Wingdings" panose="05000000000000000000" charset="0"/>
              <a:buChar char="Ø"/>
            </a:pPr>
            <a:r>
              <a:rPr lang="en-US" sz="2800" b="0" i="0" spc="-150" dirty="0">
                <a:solidFill>
                  <a:srgbClr val="000000"/>
                </a:solidFill>
                <a:effectLst/>
                <a:latin typeface="Times New Roman" panose="02020603050405020304" charset="0"/>
                <a:cs typeface="Times New Roman" panose="02020603050405020304" charset="0"/>
              </a:rPr>
              <a:t>Idea behind the design is to avoid accidents of vehicles by providing appropriate signals to different directions for a limited time slot, thus providing safety against collisions of vehicles.</a:t>
            </a:r>
            <a:endParaRPr lang="en-US" sz="2800" b="0" i="0" spc="-150" dirty="0">
              <a:solidFill>
                <a:srgbClr val="000000"/>
              </a:solidFill>
              <a:effectLst/>
              <a:latin typeface="Times New Roman" panose="02020603050405020304" charset="0"/>
              <a:cs typeface="Times New Roman" panose="02020603050405020304" charset="0"/>
            </a:endParaRPr>
          </a:p>
          <a:p>
            <a:pPr marL="457200" indent="-457200" algn="just">
              <a:lnSpc>
                <a:spcPct val="150000"/>
              </a:lnSpc>
              <a:buFont typeface="Wingdings" panose="05000000000000000000" charset="0"/>
              <a:buChar char="Ø"/>
            </a:pPr>
            <a:r>
              <a:rPr lang="en-US" sz="2800" b="0" i="0" spc="-150" dirty="0">
                <a:solidFill>
                  <a:srgbClr val="000000"/>
                </a:solidFill>
                <a:effectLst/>
                <a:latin typeface="Times New Roman" panose="02020603050405020304" charset="0"/>
                <a:cs typeface="Times New Roman" panose="02020603050405020304" charset="0"/>
              </a:rPr>
              <a:t>After which the next waiting drivers will be given same treatment. </a:t>
            </a:r>
            <a:endParaRPr lang="en-US" sz="2800" spc="-150" dirty="0">
              <a:latin typeface="Times New Roman" panose="02020603050405020304" charset="0"/>
              <a:cs typeface="Times New Roman" panose="02020603050405020304" charset="0"/>
            </a:endParaRPr>
          </a:p>
        </p:txBody>
      </p:sp>
      <p:pic>
        <p:nvPicPr>
          <p:cNvPr id="10" name="Content Placeholder 9"/>
          <p:cNvPicPr>
            <a:picLocks noGrp="1" noChangeAspect="1"/>
          </p:cNvPicPr>
          <p:nvPr>
            <p:ph sz="half" idx="2"/>
          </p:nvPr>
        </p:nvPicPr>
        <p:blipFill>
          <a:blip r:embed="rId2"/>
          <a:stretch>
            <a:fillRect/>
          </a:stretch>
        </p:blipFill>
        <p:spPr>
          <a:xfrm>
            <a:off x="7372985" y="1528445"/>
            <a:ext cx="4580255" cy="3801745"/>
          </a:xfrm>
          <a:prstGeom prst="rect">
            <a:avLst/>
          </a:prstGeom>
          <a:ln w="381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6000"/>
          </a:blip>
          <a:stretch>
            <a:fillRect/>
          </a:stretch>
        </a:blipFill>
        <a:effectLst/>
      </p:bgPr>
    </p:bg>
    <p:spTree>
      <p:nvGrpSpPr>
        <p:cNvPr id="1" name=""/>
        <p:cNvGrpSpPr/>
        <p:nvPr/>
      </p:nvGrpSpPr>
      <p:grpSpPr>
        <a:xfrm>
          <a:off x="0" y="0"/>
          <a:ext cx="0" cy="0"/>
          <a:chOff x="0" y="0"/>
          <a:chExt cx="0" cy="0"/>
        </a:xfrm>
      </p:grpSpPr>
      <p:sp>
        <p:nvSpPr>
          <p:cNvPr id="7" name="Text Box 6"/>
          <p:cNvSpPr txBox="1"/>
          <p:nvPr/>
        </p:nvSpPr>
        <p:spPr>
          <a:xfrm>
            <a:off x="0" y="184150"/>
            <a:ext cx="12192000" cy="706755"/>
          </a:xfrm>
          <a:prstGeom prst="rect">
            <a:avLst/>
          </a:prstGeom>
          <a:solidFill>
            <a:schemeClr val="accent1">
              <a:lumMod val="50000"/>
            </a:schemeClr>
          </a:solidFill>
        </p:spPr>
        <p:txBody>
          <a:bodyPr wrap="square" rtlCol="0">
            <a:spAutoFit/>
          </a:bodyPr>
          <a:lstStyle/>
          <a:p>
            <a:pPr algn="ctr"/>
            <a:endParaRPr lang="en-US" sz="4000" b="1" dirty="0">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0" y="184150"/>
            <a:ext cx="12192000" cy="706755"/>
          </a:xfrm>
        </p:spPr>
        <p:txBody>
          <a:bodyPr/>
          <a:lstStyle/>
          <a:p>
            <a:r>
              <a:rPr lang="en-US" sz="4000" b="1" dirty="0">
                <a:solidFill>
                  <a:schemeClr val="bg1"/>
                </a:solidFill>
                <a:latin typeface="Times New Roman" panose="02020603050405020304" charset="0"/>
                <a:cs typeface="Times New Roman" panose="02020603050405020304" charset="0"/>
              </a:rPr>
              <a:t>Introduction</a:t>
            </a:r>
            <a:r>
              <a:rPr lang="en-US" dirty="0"/>
              <a:t> </a:t>
            </a:r>
            <a:endParaRPr lang="en-US" dirty="0"/>
          </a:p>
        </p:txBody>
      </p:sp>
      <p:sp>
        <p:nvSpPr>
          <p:cNvPr id="4" name="Content Placeholder 3"/>
          <p:cNvSpPr>
            <a:spLocks noGrp="1"/>
          </p:cNvSpPr>
          <p:nvPr>
            <p:ph sz="half" idx="1"/>
          </p:nvPr>
        </p:nvSpPr>
        <p:spPr>
          <a:xfrm>
            <a:off x="680720" y="1344875"/>
            <a:ext cx="7089914" cy="4390128"/>
          </a:xfrm>
        </p:spPr>
        <p:txBody>
          <a:bodyPr/>
          <a:lstStyle/>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The control signals are 3-lights. </a:t>
            </a:r>
            <a:endParaRPr lang="en-US" sz="2800" b="0" i="0" dirty="0">
              <a:solidFill>
                <a:srgbClr val="000000"/>
              </a:solidFill>
              <a:effectLst/>
              <a:latin typeface="Times New Roman" panose="02020603050405020304" charset="0"/>
              <a:cs typeface="Times New Roman" panose="02020603050405020304" charset="0"/>
            </a:endParaRPr>
          </a:p>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Top light is Red, Middle light is Yellow , Bottom light is Green. </a:t>
            </a:r>
            <a:endParaRPr lang="en-US" sz="2800" b="0" i="0" dirty="0">
              <a:solidFill>
                <a:srgbClr val="000000"/>
              </a:solidFill>
              <a:effectLst/>
              <a:latin typeface="Times New Roman" panose="02020603050405020304" charset="0"/>
              <a:cs typeface="Times New Roman" panose="02020603050405020304" charset="0"/>
            </a:endParaRPr>
          </a:p>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There are eight lanes and each lane will open one by one. </a:t>
            </a:r>
            <a:endParaRPr lang="en-US" sz="2800" b="0" i="0" dirty="0">
              <a:solidFill>
                <a:srgbClr val="000000"/>
              </a:solidFill>
              <a:effectLst/>
              <a:latin typeface="Times New Roman" panose="02020603050405020304" charset="0"/>
              <a:cs typeface="Times New Roman" panose="02020603050405020304" charset="0"/>
            </a:endParaRPr>
          </a:p>
          <a:p>
            <a:pPr algn="just">
              <a:buFont typeface="Wingdings" panose="05000000000000000000" charset="0"/>
              <a:buChar char="Ø"/>
            </a:pPr>
            <a:r>
              <a:rPr lang="en-US" sz="2800" b="0" i="0" dirty="0">
                <a:solidFill>
                  <a:srgbClr val="000000"/>
                </a:solidFill>
                <a:effectLst/>
                <a:latin typeface="Times New Roman" panose="02020603050405020304" charset="0"/>
                <a:cs typeface="Times New Roman" panose="02020603050405020304" charset="0"/>
              </a:rPr>
              <a:t>In this way 4 states are possible for which different vehicles will pass through the signals.</a:t>
            </a:r>
            <a:endParaRPr lang="en-US" sz="2800" dirty="0">
              <a:latin typeface="Times New Roman" panose="02020603050405020304" charset="0"/>
              <a:cs typeface="Times New Roman" panose="02020603050405020304" charset="0"/>
            </a:endParaRPr>
          </a:p>
        </p:txBody>
      </p:sp>
      <p:pic>
        <p:nvPicPr>
          <p:cNvPr id="3074" name="Picture 2" descr="Traffic Signal Management and Control System - YouTub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3624" t="3879" r="4420"/>
          <a:stretch>
            <a:fillRect/>
          </a:stretch>
        </p:blipFill>
        <p:spPr bwMode="auto">
          <a:xfrm>
            <a:off x="8149590" y="1556385"/>
            <a:ext cx="3448050" cy="374523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Presentation</Application>
  <PresentationFormat>Widescreen</PresentationFormat>
  <Paragraphs>116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Wingdings</vt:lpstr>
      <vt:lpstr>Microsoft YaHei</vt:lpstr>
      <vt:lpstr>Arial Unicode MS</vt:lpstr>
      <vt:lpstr>Calibri</vt:lpstr>
      <vt:lpstr>Default Design</vt:lpstr>
      <vt:lpstr>PowerPoint 演示文稿</vt:lpstr>
      <vt:lpstr>PowerPoint 演示文稿</vt:lpstr>
      <vt:lpstr>Introduction </vt:lpstr>
      <vt:lpstr>Introduction</vt:lpstr>
      <vt:lpstr> </vt:lpstr>
      <vt:lpstr>Introduction</vt:lpstr>
      <vt:lpstr>Introduction </vt:lpstr>
      <vt:lpstr>PowerPoint 演示文稿</vt:lpstr>
      <vt:lpstr>Introduction </vt:lpstr>
      <vt:lpstr>Design Criteria </vt:lpstr>
      <vt:lpstr>Design Criteria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AliandFatima</cp:lastModifiedBy>
  <cp:revision>43</cp:revision>
  <dcterms:created xsi:type="dcterms:W3CDTF">2020-11-21T21:38:00Z</dcterms:created>
  <dcterms:modified xsi:type="dcterms:W3CDTF">2021-01-15T14:05:31Z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