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78" r:id="rId3"/>
    <p:sldId id="258" r:id="rId4"/>
    <p:sldId id="318" r:id="rId5"/>
    <p:sldId id="260" r:id="rId6"/>
    <p:sldId id="313" r:id="rId7"/>
    <p:sldId id="319" r:id="rId8"/>
    <p:sldId id="312" r:id="rId9"/>
    <p:sldId id="314" r:id="rId10"/>
    <p:sldId id="317" r:id="rId11"/>
    <p:sldId id="320" r:id="rId12"/>
    <p:sldId id="32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2" autoAdjust="0"/>
    <p:restoredTop sz="94660"/>
  </p:normalViewPr>
  <p:slideViewPr>
    <p:cSldViewPr snapToGrid="0">
      <p:cViewPr varScale="1">
        <p:scale>
          <a:sx n="68" d="100"/>
          <a:sy n="68" d="100"/>
        </p:scale>
        <p:origin x="78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1025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29" name="Footer Placeholder 1028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Slide Number Placeholder 1029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.jpe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4.jpe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6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7.jpe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r:embed="rId1">
            <a:alphaModFix amt="26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7"/>
          <p:cNvSpPr txBox="1"/>
          <p:nvPr/>
        </p:nvSpPr>
        <p:spPr>
          <a:xfrm>
            <a:off x="1459865" y="1635760"/>
            <a:ext cx="6215380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Submitted to:</a:t>
            </a:r>
            <a:endParaRPr lang="en-US" sz="2800" b="1" dirty="0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 sz="2800" b="1" dirty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Sir Kamran </a:t>
            </a:r>
            <a:r>
              <a:rPr lang="en-US" sz="2800" b="1" dirty="0" err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Shaheen</a:t>
            </a:r>
            <a:endParaRPr lang="en-US" sz="2800" b="1" dirty="0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800" b="1" dirty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Submitted by:</a:t>
            </a:r>
            <a:endParaRPr lang="en-US" sz="2800" b="1" dirty="0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 sz="2800" b="1" dirty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Umar </a:t>
            </a:r>
            <a:r>
              <a:rPr lang="en-US" sz="2800" b="1" dirty="0" err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Hayyat</a:t>
            </a:r>
            <a:r>
              <a:rPr lang="en-US" sz="2800" b="1" dirty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(2019-EE-360)</a:t>
            </a:r>
            <a:endParaRPr lang="en-US" sz="2800" b="1" dirty="0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 sz="2800" b="1" dirty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Fatima Shafiq (2019-EE-362)</a:t>
            </a:r>
            <a:endParaRPr lang="en-US" sz="2800" b="1" dirty="0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 sz="2800" b="1" dirty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Aswa Arif(2019-EE-370)</a:t>
            </a:r>
            <a:endParaRPr lang="en-US" sz="2800" b="1" dirty="0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 sz="2800" b="1" dirty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Abdul Jabbar(2019-EE-376)</a:t>
            </a:r>
            <a:endParaRPr lang="en-US" sz="2800" b="1" dirty="0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 sz="2800" b="1" dirty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Muhammad Shaheed(2019-EE-408)</a:t>
            </a:r>
            <a:endParaRPr lang="en-US" sz="2800" b="1" dirty="0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 sz="2800" b="1" dirty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Ahmad Hafeez(2019-EE-432)</a:t>
            </a:r>
            <a:endParaRPr lang="en-US" sz="2800" b="1" dirty="0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0" y="297815"/>
            <a:ext cx="1219136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1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Traffic Lights System To Reduce Negative Impact Of Transport On Urban Environment</a:t>
            </a:r>
            <a:endParaRPr lang="en-US" sz="4000" b="1" i="1" dirty="0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26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/>
          <p:nvPr/>
        </p:nvSpPr>
        <p:spPr>
          <a:xfrm>
            <a:off x="0" y="184150"/>
            <a:ext cx="12192000" cy="70675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sz="4000" b="1" dirty="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12035" y="274638"/>
            <a:ext cx="11370365" cy="616267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Design Criteria 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80720" y="1600200"/>
            <a:ext cx="10972800" cy="4525963"/>
          </a:xfrm>
        </p:spPr>
        <p:txBody>
          <a:bodyPr/>
          <a:lstStyle/>
          <a:p>
            <a:pPr marL="0" indent="0" algn="just">
              <a:buNone/>
            </a:pPr>
            <a:r>
              <a:rPr lang="en-US" sz="2800" dirty="0">
                <a:latin typeface="Times New Roman" panose="02020603050405020304" charset="0"/>
                <a:cs typeface="Times New Roman" panose="02020603050405020304" charset="0"/>
              </a:rPr>
              <a:t>In a traffic lights control system have a following assumptions are usable for designing. </a:t>
            </a:r>
            <a:endParaRPr lang="en-US" sz="28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charset="0"/>
                <a:cs typeface="Times New Roman" panose="02020603050405020304" charset="0"/>
              </a:rPr>
              <a:t>Four way junction where traffic are coming on the four directions. These directions are a north and west and south and east. </a:t>
            </a:r>
            <a:endParaRPr lang="en-US" sz="28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charset="0"/>
                <a:cs typeface="Times New Roman" panose="02020603050405020304" charset="0"/>
              </a:rPr>
              <a:t>Where traffic is moves from north and south direction then traffic are stop from west and east direction. </a:t>
            </a:r>
            <a:endParaRPr lang="en-US" sz="28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charset="0"/>
                <a:cs typeface="Times New Roman" panose="02020603050405020304" charset="0"/>
              </a:rPr>
              <a:t>Left and right side turns are not considered. </a:t>
            </a:r>
            <a:endParaRPr lang="en-US" sz="28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endParaRPr lang="en-US" sz="28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26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/>
          <p:nvPr/>
        </p:nvSpPr>
        <p:spPr>
          <a:xfrm>
            <a:off x="0" y="184150"/>
            <a:ext cx="12192000" cy="70675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sz="4000" b="1" dirty="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12035" y="274638"/>
            <a:ext cx="11370365" cy="616267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Design Criteria </a:t>
            </a:r>
            <a:endParaRPr lang="en-US" b="1" dirty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80720" y="1600200"/>
            <a:ext cx="8875395" cy="4526280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When East-west lane is assumed as the main approach or south-north lane is assumed as the main approach.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Maximum and minimum time for green light are determine Where traffic is moves from north and south direction then traffic are stop from west and east direction.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r:embed="rId1">
            <a:alphaModFix amt="26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文本框 27"/>
          <p:cNvSpPr txBox="1"/>
          <p:nvPr/>
        </p:nvSpPr>
        <p:spPr>
          <a:xfrm>
            <a:off x="1281098" y="1882778"/>
            <a:ext cx="3619192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en-US" altLang="zh-CN" sz="36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ea typeface="Arial" panose="020B0604020202020204" pitchFamily="34" charset="0"/>
                <a:cs typeface="Times New Roman" panose="02020603050405020304" charset="0"/>
              </a:rPr>
              <a:t>CONTENTS</a:t>
            </a:r>
            <a:r>
              <a:rPr lang="en-US" altLang="zh-CN" sz="3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ea typeface="Arial" panose="020B0604020202020204" pitchFamily="34" charset="0"/>
                <a:cs typeface="Times New Roman" panose="02020603050405020304" charset="0"/>
              </a:rPr>
              <a:t> </a:t>
            </a:r>
            <a:endParaRPr lang="en-US" altLang="zh-CN" sz="36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ea typeface="Arial" panose="020B0604020202020204" pitchFamily="34" charset="0"/>
              <a:cs typeface="Times New Roman" panose="02020603050405020304" charset="0"/>
            </a:endParaRPr>
          </a:p>
        </p:txBody>
      </p:sp>
      <p:cxnSp>
        <p:nvCxnSpPr>
          <p:cNvPr id="28" name="直接连接符 12"/>
          <p:cNvCxnSpPr/>
          <p:nvPr/>
        </p:nvCxnSpPr>
        <p:spPr>
          <a:xfrm>
            <a:off x="6423898" y="2447373"/>
            <a:ext cx="899766" cy="0"/>
          </a:xfrm>
          <a:prstGeom prst="line">
            <a:avLst/>
          </a:prstGeom>
          <a:ln>
            <a:gradFill>
              <a:gsLst>
                <a:gs pos="0">
                  <a:srgbClr val="C00000"/>
                </a:gs>
                <a:gs pos="100000">
                  <a:schemeClr val="bg1">
                    <a:alpha val="0"/>
                  </a:schemeClr>
                </a:gs>
              </a:gsLst>
              <a:lin ang="4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611" name="矩形 17"/>
          <p:cNvSpPr/>
          <p:nvPr/>
        </p:nvSpPr>
        <p:spPr>
          <a:xfrm>
            <a:off x="6028728" y="2708220"/>
            <a:ext cx="36410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ea typeface="Arial" panose="020B0604020202020204" pitchFamily="34" charset="0"/>
                <a:cs typeface="Times New Roman" panose="02020603050405020304" charset="0"/>
              </a:rPr>
              <a:t>2</a:t>
            </a:r>
            <a:endParaRPr lang="zh-CN" altLang="en-US" sz="28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charset="0"/>
              <a:ea typeface="Arial" panose="020B0604020202020204" pitchFamily="34" charset="0"/>
              <a:cs typeface="Times New Roman" panose="02020603050405020304" charset="0"/>
            </a:endParaRPr>
          </a:p>
        </p:txBody>
      </p:sp>
      <p:sp>
        <p:nvSpPr>
          <p:cNvPr id="1048612" name="矩形 18"/>
          <p:cNvSpPr/>
          <p:nvPr/>
        </p:nvSpPr>
        <p:spPr>
          <a:xfrm>
            <a:off x="6028390" y="3231515"/>
            <a:ext cx="360586" cy="521970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ea typeface="Arial" panose="020B0604020202020204" pitchFamily="34" charset="0"/>
                <a:cs typeface="Times New Roman" panose="02020603050405020304" charset="0"/>
              </a:rPr>
              <a:t>3</a:t>
            </a:r>
            <a:endParaRPr lang="zh-CN" altLang="en-US" sz="28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charset="0"/>
              <a:ea typeface="Arial" panose="020B0604020202020204" pitchFamily="34" charset="0"/>
              <a:cs typeface="Times New Roman" panose="02020603050405020304" charset="0"/>
            </a:endParaRPr>
          </a:p>
        </p:txBody>
      </p:sp>
      <p:sp>
        <p:nvSpPr>
          <p:cNvPr id="1048613" name="矩形 19"/>
          <p:cNvSpPr/>
          <p:nvPr/>
        </p:nvSpPr>
        <p:spPr>
          <a:xfrm>
            <a:off x="6049358" y="4275455"/>
            <a:ext cx="505328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ea typeface="Arial" panose="020B0604020202020204" pitchFamily="34" charset="0"/>
                <a:cs typeface="Times New Roman" panose="02020603050405020304" charset="0"/>
              </a:rPr>
              <a:t>5</a:t>
            </a:r>
            <a:endParaRPr lang="zh-CN" altLang="en-US" sz="28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charset="0"/>
              <a:ea typeface="Arial" panose="020B0604020202020204" pitchFamily="34" charset="0"/>
              <a:cs typeface="Times New Roman" panose="02020603050405020304" charset="0"/>
            </a:endParaRPr>
          </a:p>
        </p:txBody>
      </p:sp>
      <p:sp>
        <p:nvSpPr>
          <p:cNvPr id="1048616" name="Text Box 5"/>
          <p:cNvSpPr txBox="1"/>
          <p:nvPr/>
        </p:nvSpPr>
        <p:spPr>
          <a:xfrm>
            <a:off x="6049645" y="3753485"/>
            <a:ext cx="3740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ea typeface="Arial" panose="020B0604020202020204" pitchFamily="34" charset="0"/>
                <a:cs typeface="Times New Roman" panose="02020603050405020304" charset="0"/>
                <a:sym typeface="+mn-ea"/>
              </a:rPr>
              <a:t>4</a:t>
            </a:r>
            <a:endParaRPr lang="en-US" altLang="zh-CN" sz="28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charset="0"/>
              <a:ea typeface="Arial" panose="020B0604020202020204" pitchFamily="3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1048617" name="Text Box 1"/>
          <p:cNvSpPr txBox="1"/>
          <p:nvPr/>
        </p:nvSpPr>
        <p:spPr>
          <a:xfrm>
            <a:off x="6049645" y="4797425"/>
            <a:ext cx="4845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ea typeface="Arial" panose="020B0604020202020204" pitchFamily="34" charset="0"/>
                <a:cs typeface="Times New Roman" panose="02020603050405020304" charset="0"/>
                <a:sym typeface="+mn-ea"/>
              </a:rPr>
              <a:t>6</a:t>
            </a:r>
            <a:endParaRPr lang="en-US" sz="28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9" name="直接连接符 12"/>
          <p:cNvCxnSpPr/>
          <p:nvPr/>
        </p:nvCxnSpPr>
        <p:spPr>
          <a:xfrm>
            <a:off x="6423898" y="2969978"/>
            <a:ext cx="899766" cy="0"/>
          </a:xfrm>
          <a:prstGeom prst="line">
            <a:avLst/>
          </a:prstGeom>
          <a:ln>
            <a:gradFill>
              <a:gsLst>
                <a:gs pos="0">
                  <a:srgbClr val="C00000"/>
                </a:gs>
                <a:gs pos="100000">
                  <a:schemeClr val="bg1">
                    <a:alpha val="0"/>
                  </a:schemeClr>
                </a:gs>
              </a:gsLst>
              <a:lin ang="4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12"/>
          <p:cNvCxnSpPr/>
          <p:nvPr/>
        </p:nvCxnSpPr>
        <p:spPr>
          <a:xfrm>
            <a:off x="6423898" y="3491313"/>
            <a:ext cx="899766" cy="0"/>
          </a:xfrm>
          <a:prstGeom prst="line">
            <a:avLst/>
          </a:prstGeom>
          <a:ln>
            <a:gradFill>
              <a:gsLst>
                <a:gs pos="0">
                  <a:srgbClr val="C00000"/>
                </a:gs>
                <a:gs pos="100000">
                  <a:schemeClr val="bg1">
                    <a:alpha val="0"/>
                  </a:schemeClr>
                </a:gs>
              </a:gsLst>
              <a:lin ang="4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12"/>
          <p:cNvCxnSpPr/>
          <p:nvPr/>
        </p:nvCxnSpPr>
        <p:spPr>
          <a:xfrm>
            <a:off x="6423898" y="4536523"/>
            <a:ext cx="899766" cy="0"/>
          </a:xfrm>
          <a:prstGeom prst="line">
            <a:avLst/>
          </a:prstGeom>
          <a:ln>
            <a:gradFill>
              <a:gsLst>
                <a:gs pos="0">
                  <a:srgbClr val="C00000"/>
                </a:gs>
                <a:gs pos="100000">
                  <a:schemeClr val="bg1">
                    <a:alpha val="0"/>
                  </a:schemeClr>
                </a:gs>
              </a:gsLst>
              <a:lin ang="4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12"/>
          <p:cNvCxnSpPr/>
          <p:nvPr/>
        </p:nvCxnSpPr>
        <p:spPr>
          <a:xfrm>
            <a:off x="6423898" y="5058493"/>
            <a:ext cx="899766" cy="0"/>
          </a:xfrm>
          <a:prstGeom prst="line">
            <a:avLst/>
          </a:prstGeom>
          <a:ln>
            <a:gradFill>
              <a:gsLst>
                <a:gs pos="0">
                  <a:srgbClr val="C00000"/>
                </a:gs>
                <a:gs pos="100000">
                  <a:schemeClr val="bg1">
                    <a:alpha val="0"/>
                  </a:schemeClr>
                </a:gs>
              </a:gsLst>
              <a:lin ang="4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12"/>
          <p:cNvCxnSpPr/>
          <p:nvPr/>
        </p:nvCxnSpPr>
        <p:spPr>
          <a:xfrm>
            <a:off x="6423898" y="4014553"/>
            <a:ext cx="899766" cy="0"/>
          </a:xfrm>
          <a:prstGeom prst="line">
            <a:avLst/>
          </a:prstGeom>
          <a:ln>
            <a:gradFill>
              <a:gsLst>
                <a:gs pos="0">
                  <a:srgbClr val="C00000"/>
                </a:gs>
                <a:gs pos="100000">
                  <a:schemeClr val="bg1">
                    <a:alpha val="0"/>
                  </a:schemeClr>
                </a:gs>
              </a:gsLst>
              <a:lin ang="4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16"/>
          <p:cNvSpPr/>
          <p:nvPr/>
        </p:nvSpPr>
        <p:spPr>
          <a:xfrm>
            <a:off x="6028740" y="2186149"/>
            <a:ext cx="3606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ea typeface="Arial" panose="020B0604020202020204" pitchFamily="34" charset="0"/>
                <a:cs typeface="Times New Roman" panose="02020603050405020304" charset="0"/>
              </a:rPr>
              <a:t>1</a:t>
            </a:r>
            <a:endParaRPr lang="zh-CN" altLang="en-US" sz="28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charset="0"/>
              <a:ea typeface="Arial" panose="020B0604020202020204" pitchFamily="34" charset="0"/>
              <a:cs typeface="Times New Roman" panose="02020603050405020304" charset="0"/>
            </a:endParaRPr>
          </a:p>
        </p:txBody>
      </p:sp>
      <p:sp>
        <p:nvSpPr>
          <p:cNvPr id="36" name="矩形 16"/>
          <p:cNvSpPr/>
          <p:nvPr/>
        </p:nvSpPr>
        <p:spPr>
          <a:xfrm>
            <a:off x="7032040" y="2186149"/>
            <a:ext cx="12496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C00000"/>
                </a:solidFill>
                <a:latin typeface="Times New Roman" panose="02020603050405020304" charset="0"/>
                <a:ea typeface="Arial" panose="020B0604020202020204" pitchFamily="34" charset="0"/>
                <a:cs typeface="Times New Roman" panose="02020603050405020304" charset="0"/>
              </a:rPr>
              <a:t>History</a:t>
            </a:r>
            <a:endParaRPr lang="en-US" altLang="zh-CN" sz="2800" dirty="0">
              <a:solidFill>
                <a:srgbClr val="C00000"/>
              </a:solidFill>
              <a:latin typeface="Times New Roman" panose="02020603050405020304" charset="0"/>
              <a:ea typeface="Arial" panose="020B0604020202020204" pitchFamily="34" charset="0"/>
              <a:cs typeface="Times New Roman" panose="02020603050405020304" charset="0"/>
            </a:endParaRPr>
          </a:p>
        </p:txBody>
      </p:sp>
      <p:sp>
        <p:nvSpPr>
          <p:cNvPr id="39" name="矩形 16"/>
          <p:cNvSpPr/>
          <p:nvPr/>
        </p:nvSpPr>
        <p:spPr>
          <a:xfrm>
            <a:off x="7032040" y="2708119"/>
            <a:ext cx="1704975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C00000"/>
                </a:solidFill>
                <a:latin typeface="Times New Roman" panose="02020603050405020304" charset="0"/>
                <a:ea typeface="Arial" panose="020B0604020202020204" pitchFamily="34" charset="0"/>
                <a:cs typeface="Times New Roman" panose="02020603050405020304" charset="0"/>
              </a:rPr>
              <a:t>Objectives</a:t>
            </a:r>
            <a:endParaRPr lang="en-US" altLang="zh-CN" sz="2800" dirty="0">
              <a:solidFill>
                <a:srgbClr val="C00000"/>
              </a:solidFill>
              <a:latin typeface="Times New Roman" panose="02020603050405020304" charset="0"/>
              <a:ea typeface="Arial" panose="020B0604020202020204" pitchFamily="34" charset="0"/>
              <a:cs typeface="Times New Roman" panose="02020603050405020304" charset="0"/>
            </a:endParaRPr>
          </a:p>
        </p:txBody>
      </p:sp>
      <p:sp>
        <p:nvSpPr>
          <p:cNvPr id="40" name="矩形 16"/>
          <p:cNvSpPr/>
          <p:nvPr/>
        </p:nvSpPr>
        <p:spPr>
          <a:xfrm>
            <a:off x="7032040" y="4797269"/>
            <a:ext cx="141859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C00000"/>
                </a:solidFill>
                <a:latin typeface="Times New Roman" panose="02020603050405020304" charset="0"/>
                <a:ea typeface="Arial" panose="020B0604020202020204" pitchFamily="34" charset="0"/>
                <a:cs typeface="Times New Roman" panose="02020603050405020304" charset="0"/>
              </a:rPr>
              <a:t>Working</a:t>
            </a:r>
            <a:endParaRPr lang="en-US" altLang="zh-CN" sz="2800" dirty="0">
              <a:solidFill>
                <a:srgbClr val="C00000"/>
              </a:solidFill>
              <a:latin typeface="Times New Roman" panose="02020603050405020304" charset="0"/>
              <a:ea typeface="Arial" panose="020B0604020202020204" pitchFamily="34" charset="0"/>
              <a:cs typeface="Times New Roman" panose="02020603050405020304" charset="0"/>
            </a:endParaRPr>
          </a:p>
        </p:txBody>
      </p:sp>
      <p:sp>
        <p:nvSpPr>
          <p:cNvPr id="41" name="矩形 16"/>
          <p:cNvSpPr/>
          <p:nvPr/>
        </p:nvSpPr>
        <p:spPr>
          <a:xfrm>
            <a:off x="7032040" y="3668874"/>
            <a:ext cx="1981835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C00000"/>
                </a:solidFill>
                <a:latin typeface="Times New Roman" panose="02020603050405020304" charset="0"/>
                <a:ea typeface="Arial" panose="020B0604020202020204" pitchFamily="34" charset="0"/>
                <a:cs typeface="Times New Roman" panose="02020603050405020304" charset="0"/>
              </a:rPr>
              <a:t>Components</a:t>
            </a:r>
            <a:endParaRPr lang="en-US" altLang="zh-CN" sz="2800" dirty="0">
              <a:solidFill>
                <a:srgbClr val="C00000"/>
              </a:solidFill>
              <a:latin typeface="Times New Roman" panose="02020603050405020304" charset="0"/>
              <a:ea typeface="Arial" panose="020B0604020202020204" pitchFamily="34" charset="0"/>
              <a:cs typeface="Times New Roman" panose="02020603050405020304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6049645" y="5288280"/>
            <a:ext cx="4845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</a:t>
            </a:r>
            <a:endParaRPr lang="en-US" sz="28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" name="直接连接符 12"/>
          <p:cNvCxnSpPr/>
          <p:nvPr/>
        </p:nvCxnSpPr>
        <p:spPr>
          <a:xfrm>
            <a:off x="6423898" y="5548078"/>
            <a:ext cx="899766" cy="0"/>
          </a:xfrm>
          <a:prstGeom prst="line">
            <a:avLst/>
          </a:prstGeom>
          <a:ln>
            <a:gradFill>
              <a:gsLst>
                <a:gs pos="0">
                  <a:srgbClr val="C00000"/>
                </a:gs>
                <a:gs pos="100000">
                  <a:schemeClr val="bg1">
                    <a:alpha val="0"/>
                  </a:schemeClr>
                </a:gs>
              </a:gsLst>
              <a:lin ang="4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16"/>
          <p:cNvSpPr/>
          <p:nvPr/>
        </p:nvSpPr>
        <p:spPr>
          <a:xfrm>
            <a:off x="7032040" y="5286854"/>
            <a:ext cx="1862455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C00000"/>
                </a:solidFill>
                <a:latin typeface="Times New Roman" panose="02020603050405020304" charset="0"/>
                <a:ea typeface="Arial" panose="020B0604020202020204" pitchFamily="34" charset="0"/>
                <a:cs typeface="Times New Roman" panose="02020603050405020304" charset="0"/>
              </a:rPr>
              <a:t>Advantages</a:t>
            </a:r>
            <a:endParaRPr lang="en-US" altLang="zh-CN" sz="2800" dirty="0">
              <a:solidFill>
                <a:srgbClr val="C00000"/>
              </a:solidFill>
              <a:latin typeface="Times New Roman" panose="02020603050405020304" charset="0"/>
              <a:ea typeface="Arial" panose="020B0604020202020204" pitchFamily="34" charset="0"/>
              <a:cs typeface="Times New Roman" panose="02020603050405020304" charset="0"/>
            </a:endParaRPr>
          </a:p>
        </p:txBody>
      </p:sp>
      <p:sp>
        <p:nvSpPr>
          <p:cNvPr id="5" name="矩形 16"/>
          <p:cNvSpPr/>
          <p:nvPr/>
        </p:nvSpPr>
        <p:spPr>
          <a:xfrm>
            <a:off x="7032040" y="4275299"/>
            <a:ext cx="2021205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C00000"/>
                </a:solidFill>
                <a:latin typeface="Times New Roman" panose="02020603050405020304" charset="0"/>
                <a:ea typeface="Arial" panose="020B0604020202020204" pitchFamily="34" charset="0"/>
                <a:cs typeface="Times New Roman" panose="02020603050405020304" charset="0"/>
              </a:rPr>
              <a:t>Construction</a:t>
            </a:r>
            <a:endParaRPr lang="en-US" altLang="zh-CN" sz="2800" dirty="0">
              <a:solidFill>
                <a:srgbClr val="C00000"/>
              </a:solidFill>
              <a:latin typeface="Times New Roman" panose="02020603050405020304" charset="0"/>
              <a:ea typeface="Arial" panose="020B0604020202020204" pitchFamily="34" charset="0"/>
              <a:cs typeface="Times New Roman" panose="02020603050405020304" charset="0"/>
            </a:endParaRPr>
          </a:p>
        </p:txBody>
      </p:sp>
      <p:sp>
        <p:nvSpPr>
          <p:cNvPr id="6" name="矩形 16"/>
          <p:cNvSpPr/>
          <p:nvPr/>
        </p:nvSpPr>
        <p:spPr>
          <a:xfrm>
            <a:off x="7032040" y="3230089"/>
            <a:ext cx="1941195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C00000"/>
                </a:solidFill>
                <a:latin typeface="Times New Roman" panose="02020603050405020304" charset="0"/>
                <a:ea typeface="Arial" panose="020B0604020202020204" pitchFamily="34" charset="0"/>
                <a:cs typeface="Times New Roman" panose="02020603050405020304" charset="0"/>
              </a:rPr>
              <a:t>Introduction</a:t>
            </a:r>
            <a:endParaRPr lang="en-US" altLang="zh-CN" sz="2800" dirty="0">
              <a:solidFill>
                <a:srgbClr val="C00000"/>
              </a:solidFill>
              <a:latin typeface="Times New Roman" panose="02020603050405020304" charset="0"/>
              <a:ea typeface="Arial" panose="020B0604020202020204" pitchFamily="34" charset="0"/>
              <a:cs typeface="Times New Roman" panose="02020603050405020304" charset="0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6059805" y="5716905"/>
            <a:ext cx="4845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r>
            <a:endParaRPr lang="en-US" sz="28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6070600" y="6238875"/>
            <a:ext cx="4845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</a:t>
            </a:r>
            <a:endParaRPr lang="en-US" sz="28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0" name="直接连接符 12"/>
          <p:cNvCxnSpPr/>
          <p:nvPr/>
        </p:nvCxnSpPr>
        <p:spPr>
          <a:xfrm>
            <a:off x="6423898" y="5977973"/>
            <a:ext cx="899766" cy="0"/>
          </a:xfrm>
          <a:prstGeom prst="line">
            <a:avLst/>
          </a:prstGeom>
          <a:ln>
            <a:gradFill>
              <a:gsLst>
                <a:gs pos="0">
                  <a:srgbClr val="C00000"/>
                </a:gs>
                <a:gs pos="100000">
                  <a:schemeClr val="bg1">
                    <a:alpha val="0"/>
                  </a:schemeClr>
                </a:gs>
              </a:gsLst>
              <a:lin ang="4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2"/>
          <p:cNvCxnSpPr/>
          <p:nvPr/>
        </p:nvCxnSpPr>
        <p:spPr>
          <a:xfrm>
            <a:off x="6423898" y="6499943"/>
            <a:ext cx="899766" cy="0"/>
          </a:xfrm>
          <a:prstGeom prst="line">
            <a:avLst/>
          </a:prstGeom>
          <a:ln>
            <a:gradFill>
              <a:gsLst>
                <a:gs pos="0">
                  <a:srgbClr val="C00000"/>
                </a:gs>
                <a:gs pos="100000">
                  <a:schemeClr val="bg1">
                    <a:alpha val="0"/>
                  </a:schemeClr>
                </a:gs>
              </a:gsLst>
              <a:lin ang="4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6"/>
          <p:cNvSpPr/>
          <p:nvPr/>
        </p:nvSpPr>
        <p:spPr>
          <a:xfrm>
            <a:off x="7032040" y="6238719"/>
            <a:ext cx="1804035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C00000"/>
                </a:solidFill>
                <a:latin typeface="Times New Roman" panose="02020603050405020304" charset="0"/>
                <a:ea typeface="Arial" panose="020B0604020202020204" pitchFamily="34" charset="0"/>
                <a:cs typeface="Times New Roman" panose="02020603050405020304" charset="0"/>
              </a:rPr>
              <a:t>Conclusion</a:t>
            </a:r>
            <a:endParaRPr lang="en-US" altLang="zh-CN" sz="2800" dirty="0">
              <a:solidFill>
                <a:srgbClr val="C00000"/>
              </a:solidFill>
              <a:latin typeface="Times New Roman" panose="02020603050405020304" charset="0"/>
              <a:ea typeface="Arial" panose="020B0604020202020204" pitchFamily="34" charset="0"/>
              <a:cs typeface="Times New Roman" panose="02020603050405020304" charset="0"/>
            </a:endParaRPr>
          </a:p>
        </p:txBody>
      </p:sp>
      <p:sp>
        <p:nvSpPr>
          <p:cNvPr id="13" name="矩形 16"/>
          <p:cNvSpPr/>
          <p:nvPr/>
        </p:nvSpPr>
        <p:spPr>
          <a:xfrm>
            <a:off x="7032040" y="5810094"/>
            <a:ext cx="225806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C00000"/>
                </a:solidFill>
                <a:latin typeface="Times New Roman" panose="02020603050405020304" charset="0"/>
                <a:ea typeface="Arial" panose="020B0604020202020204" pitchFamily="34" charset="0"/>
                <a:cs typeface="Times New Roman" panose="02020603050405020304" charset="0"/>
              </a:rPr>
              <a:t>Disadvantages</a:t>
            </a:r>
            <a:endParaRPr lang="en-US" altLang="zh-CN" sz="2800" dirty="0">
              <a:solidFill>
                <a:srgbClr val="C00000"/>
              </a:solidFill>
              <a:latin typeface="Times New Roman" panose="02020603050405020304" charset="0"/>
              <a:ea typeface="Arial" panose="020B0604020202020204" pitchFamily="34" charset="0"/>
              <a:cs typeface="Times New Roman" panose="02020603050405020304" charset="0"/>
            </a:endParaRPr>
          </a:p>
        </p:txBody>
      </p:sp>
      <p:sp>
        <p:nvSpPr>
          <p:cNvPr id="15" name="Text Box 14"/>
          <p:cNvSpPr txBox="1"/>
          <p:nvPr/>
        </p:nvSpPr>
        <p:spPr>
          <a:xfrm>
            <a:off x="0" y="297815"/>
            <a:ext cx="1219136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1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Traffic Lights System To Reduce Negative Impact Of Transport On Urban Environment</a:t>
            </a:r>
            <a:endParaRPr lang="en-US" sz="4000" b="1" i="1" dirty="0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r:embed="rId1">
            <a:alphaModFix amt="26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/>
          <p:nvPr/>
        </p:nvSpPr>
        <p:spPr>
          <a:xfrm>
            <a:off x="0" y="184150"/>
            <a:ext cx="12192000" cy="70675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 </a:t>
            </a:r>
            <a:endParaRPr lang="en-US" sz="4000" b="1" dirty="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-1" y="184150"/>
            <a:ext cx="12191999" cy="706755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Introduction </a:t>
            </a:r>
            <a:endParaRPr lang="en-US" b="1" dirty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80720" y="1344930"/>
            <a:ext cx="9025255" cy="4526280"/>
          </a:xfrm>
        </p:spPr>
        <p:txBody>
          <a:bodyPr/>
          <a:lstStyle/>
          <a:p>
            <a:pPr algn="just">
              <a:buFont typeface="Wingdings" panose="05000000000000000000" charset="0"/>
              <a:buChar char="Ø"/>
            </a:pPr>
            <a:r>
              <a:rPr lang="en-US" sz="2800" b="0" i="0" dirty="0">
                <a:effectLst/>
                <a:latin typeface="Times New Roman" panose="02020603050405020304" charset="0"/>
                <a:cs typeface="Times New Roman" panose="02020603050405020304" charset="0"/>
              </a:rPr>
              <a:t>Traffic Lights are used to control the vehicular traffic. </a:t>
            </a:r>
            <a:endParaRPr lang="en-US" sz="2800" b="0" i="0" dirty="0">
              <a:effectLst/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buFont typeface="Wingdings" panose="05000000000000000000" charset="0"/>
              <a:buChar char="Ø"/>
            </a:pPr>
            <a:r>
              <a:rPr lang="en-US" sz="2800" b="0" i="0" dirty="0">
                <a:effectLst/>
                <a:latin typeface="Times New Roman" panose="02020603050405020304" charset="0"/>
                <a:cs typeface="Times New Roman" panose="02020603050405020304" charset="0"/>
              </a:rPr>
              <a:t>In the modern era, everyone has different types of vehicles resulting in rise to the numbers of vehicles. </a:t>
            </a:r>
            <a:endParaRPr lang="en-US" sz="2800" b="0" i="0" dirty="0">
              <a:effectLst/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buFont typeface="Wingdings" panose="05000000000000000000" charset="0"/>
              <a:buChar char="Ø"/>
            </a:pPr>
            <a:r>
              <a:rPr lang="en-US" sz="2800" b="0" i="0" dirty="0">
                <a:effectLst/>
                <a:latin typeface="Times New Roman" panose="02020603050405020304" charset="0"/>
                <a:cs typeface="Times New Roman" panose="02020603050405020304" charset="0"/>
              </a:rPr>
              <a:t>That’s why traffic lights are mandatory to avoid the traffic jams and accidents. </a:t>
            </a:r>
            <a:endParaRPr lang="en-US" sz="2800" b="0" i="0" dirty="0">
              <a:effectLst/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buFont typeface="Wingdings" panose="05000000000000000000" charset="0"/>
              <a:buChar char="Ø"/>
            </a:pPr>
            <a:r>
              <a:rPr lang="en-US" sz="2800" b="0" i="0" dirty="0">
                <a:effectLst/>
                <a:latin typeface="Times New Roman" panose="02020603050405020304" charset="0"/>
                <a:cs typeface="Times New Roman" panose="02020603050405020304" charset="0"/>
              </a:rPr>
              <a:t>Traffic light has proved to be an amazing way to stop the vehicular collisions.</a:t>
            </a:r>
            <a:endParaRPr lang="en-US" sz="2800" b="0" i="0" dirty="0">
              <a:effectLst/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buFont typeface="Wingdings" panose="05000000000000000000" charset="0"/>
              <a:buChar char="Ø"/>
            </a:pPr>
            <a:r>
              <a:rPr lang="en-US" sz="2800" b="0" i="0" dirty="0">
                <a:effectLst/>
                <a:latin typeface="Times New Roman" panose="02020603050405020304" charset="0"/>
                <a:cs typeface="Times New Roman" panose="02020603050405020304" charset="0"/>
              </a:rPr>
              <a:t>It also control the traffic jams in today’s modern era where everyone owns the different types of vehicles.</a:t>
            </a:r>
            <a:endParaRPr lang="en-US" sz="2800" b="0" i="0" dirty="0">
              <a:effectLst/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just">
              <a:buNone/>
            </a:pPr>
            <a:endParaRPr lang="en-US" sz="28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r:embed="rId1">
            <a:alphaModFix amt="26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/>
          <p:nvPr/>
        </p:nvSpPr>
        <p:spPr>
          <a:xfrm>
            <a:off x="0" y="184150"/>
            <a:ext cx="12192000" cy="70675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 </a:t>
            </a:r>
            <a:endParaRPr lang="en-US" sz="4000" b="1" dirty="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-1" y="184150"/>
            <a:ext cx="12191999" cy="706755"/>
          </a:xfrm>
        </p:spPr>
        <p:txBody>
          <a:bodyPr/>
          <a:lstStyle/>
          <a:p>
            <a:r>
              <a:rPr lang="en-US" sz="4400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Introduction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half" idx="1"/>
          </p:nvPr>
        </p:nvSpPr>
        <p:spPr>
          <a:xfrm>
            <a:off x="680720" y="1600200"/>
            <a:ext cx="6970644" cy="4906617"/>
          </a:xfrm>
        </p:spPr>
        <p:txBody>
          <a:bodyPr/>
          <a:lstStyle/>
          <a:p>
            <a:pPr algn="just">
              <a:buFont typeface="Wingdings" panose="05000000000000000000" charset="0"/>
              <a:buChar char="Ø"/>
            </a:pPr>
            <a:r>
              <a:rPr lang="en-US" sz="2800" dirty="0">
                <a:latin typeface="Times New Roman" panose="02020603050405020304" charset="0"/>
                <a:cs typeface="Times New Roman" panose="02020603050405020304" charset="0"/>
              </a:rPr>
              <a:t>Traffic signals are the most suitable method of controlling traffic in busy junction or lane.</a:t>
            </a:r>
            <a:endParaRPr lang="en-US" sz="28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buFont typeface="Wingdings" panose="05000000000000000000" charset="0"/>
              <a:buChar char="Ø"/>
            </a:pPr>
            <a:r>
              <a:rPr lang="en-US" sz="2800" dirty="0">
                <a:latin typeface="Times New Roman" panose="02020603050405020304" charset="0"/>
                <a:cs typeface="Times New Roman" panose="02020603050405020304" charset="0"/>
              </a:rPr>
              <a:t>The monitoring and controlling of Road/lane traffic is a major problem in many country.</a:t>
            </a:r>
            <a:endParaRPr lang="en-US" sz="28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buFont typeface="Wingdings" panose="05000000000000000000" charset="0"/>
              <a:buChar char="Ø"/>
            </a:pPr>
            <a:r>
              <a:rPr lang="en-US" sz="2800" dirty="0">
                <a:latin typeface="Times New Roman" panose="02020603050405020304" charset="0"/>
                <a:cs typeface="Times New Roman" panose="02020603050405020304" charset="0"/>
              </a:rPr>
              <a:t>Because Number of vehicles is increasing daily but highways developments have a lower phase that lead to traffic blocking  problem or congestion problem.</a:t>
            </a:r>
            <a:endParaRPr lang="en-US" sz="28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2050" name="Picture 2" descr="Answering readers' common questions about traffic signal timing in West  Michigan - mlive.com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6210" y="1600200"/>
            <a:ext cx="3926840" cy="4036695"/>
          </a:xfrm>
          <a:prstGeom prst="rect">
            <a:avLst/>
          </a:prstGeom>
          <a:noFill/>
          <a:ln w="381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26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/>
          <p:nvPr/>
        </p:nvSpPr>
        <p:spPr>
          <a:xfrm>
            <a:off x="0" y="184150"/>
            <a:ext cx="12192000" cy="70675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Introduction </a:t>
            </a:r>
            <a:endParaRPr lang="en-US" sz="4000" b="1" dirty="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0" y="184150"/>
            <a:ext cx="12192000" cy="706755"/>
          </a:xfrm>
        </p:spPr>
        <p:txBody>
          <a:bodyPr/>
          <a:lstStyle/>
          <a:p>
            <a:br>
              <a:rPr lang="en-US" sz="4400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</a:br>
            <a:endParaRPr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half" idx="1"/>
          </p:nvPr>
        </p:nvSpPr>
        <p:spPr>
          <a:xfrm>
            <a:off x="680720" y="1600200"/>
            <a:ext cx="5376672" cy="4525963"/>
          </a:xfrm>
        </p:spPr>
        <p:txBody>
          <a:bodyPr/>
          <a:lstStyle/>
          <a:p>
            <a:pPr marL="0" indent="0" algn="just">
              <a:buFont typeface="Wingdings" panose="05000000000000000000" charset="0"/>
              <a:buNone/>
            </a:pPr>
            <a:r>
              <a:rPr lang="en-US" sz="2800" dirty="0">
                <a:latin typeface="Times New Roman" panose="02020603050405020304" charset="0"/>
                <a:cs typeface="Times New Roman" panose="02020603050405020304" charset="0"/>
              </a:rPr>
              <a:t>Traffic policeman are stand at a  traffic intersection daily in order to overcome these congestion in peak hour then  one of the roots are a problem is due to unsuccessful traffic light controllers.</a:t>
            </a:r>
            <a:endParaRPr lang="en-US" sz="28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032" name="Picture 8" descr="Karachi Traffic Police Launches Traffic Violation Evidence System (TVES) -  Brandsynario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5383" y="1671763"/>
            <a:ext cx="5376862" cy="3514918"/>
          </a:xfrm>
          <a:prstGeom prst="rect">
            <a:avLst/>
          </a:prstGeom>
          <a:noFill/>
          <a:ln w="381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r:embed="rId1">
            <a:alphaModFix amt="26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/>
          <p:nvPr/>
        </p:nvSpPr>
        <p:spPr>
          <a:xfrm>
            <a:off x="0" y="184150"/>
            <a:ext cx="12192000" cy="70675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 </a:t>
            </a:r>
            <a:endParaRPr lang="en-US" sz="4000" b="1" dirty="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680720" y="1202690"/>
            <a:ext cx="10830560" cy="661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ctr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sz="28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endParaRPr lang="en-US" sz="28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-1" y="184150"/>
            <a:ext cx="12191999" cy="706755"/>
          </a:xfrm>
        </p:spPr>
        <p:txBody>
          <a:bodyPr/>
          <a:lstStyle/>
          <a:p>
            <a:r>
              <a:rPr lang="en-US" sz="4400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Introduction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half" idx="1"/>
          </p:nvPr>
        </p:nvSpPr>
        <p:spPr>
          <a:xfrm>
            <a:off x="680443" y="1696278"/>
            <a:ext cx="8309113" cy="4810539"/>
          </a:xfrm>
        </p:spPr>
        <p:txBody>
          <a:bodyPr/>
          <a:lstStyle/>
          <a:p>
            <a:pPr algn="just">
              <a:buFont typeface="Wingdings" panose="05000000000000000000" charset="0"/>
              <a:buChar char="Ø"/>
            </a:pPr>
            <a:r>
              <a:rPr lang="en-US" sz="2400" b="0" i="0" dirty="0">
                <a:effectLst/>
                <a:latin typeface="Times New Roman" panose="02020603050405020304" charset="0"/>
                <a:cs typeface="Times New Roman" panose="02020603050405020304" charset="0"/>
              </a:rPr>
              <a:t>There are three lights in the traffic signal, having different message for the drivers.</a:t>
            </a:r>
            <a:endParaRPr lang="en-US" sz="2400" b="0" i="0" dirty="0">
              <a:effectLst/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buFont typeface="Wingdings" panose="05000000000000000000" charset="0"/>
              <a:buChar char="Ø"/>
            </a:pPr>
            <a:r>
              <a:rPr lang="en-US" sz="2400" b="0" i="0" dirty="0">
                <a:effectLst/>
                <a:latin typeface="Times New Roman" panose="02020603050405020304" charset="0"/>
                <a:cs typeface="Times New Roman" panose="02020603050405020304" charset="0"/>
              </a:rPr>
              <a:t> Red light (upper one) asks the driver to yield at the intersection.</a:t>
            </a:r>
            <a:endParaRPr lang="en-US" sz="2400" b="0" i="0" dirty="0">
              <a:effectLst/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buFont typeface="Wingdings" panose="05000000000000000000" charset="0"/>
              <a:buChar char="Ø"/>
            </a:pPr>
            <a:r>
              <a:rPr lang="en-US" sz="2400" b="0" i="0" dirty="0">
                <a:effectLst/>
                <a:latin typeface="Times New Roman" panose="02020603050405020304" charset="0"/>
                <a:cs typeface="Times New Roman" panose="02020603050405020304" charset="0"/>
              </a:rPr>
              <a:t>Green light (last one) gives the driver free license to drive through the intersection.</a:t>
            </a:r>
            <a:endParaRPr lang="en-US" sz="2400" b="0" i="0" dirty="0">
              <a:effectLst/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buFont typeface="Wingdings" panose="05000000000000000000" charset="0"/>
              <a:buChar char="Ø"/>
            </a:pPr>
            <a:r>
              <a:rPr lang="en-US" sz="2400" b="0" i="0" dirty="0">
                <a:effectLst/>
                <a:latin typeface="Times New Roman" panose="02020603050405020304" charset="0"/>
                <a:cs typeface="Times New Roman" panose="02020603050405020304" charset="0"/>
              </a:rPr>
              <a:t>The yellow light (middle one) alerts the driver to wait.</a:t>
            </a:r>
            <a:endParaRPr lang="en-US" sz="2400" b="0" i="0" dirty="0">
              <a:effectLst/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buFont typeface="Wingdings" panose="05000000000000000000" charset="0"/>
              <a:buChar char="Ø"/>
            </a:pPr>
            <a:r>
              <a:rPr lang="en-US" sz="2400" b="0" i="0" dirty="0">
                <a:effectLst/>
                <a:latin typeface="Times New Roman" panose="02020603050405020304" charset="0"/>
                <a:cs typeface="Times New Roman" panose="02020603050405020304" charset="0"/>
              </a:rPr>
              <a:t> If the next light is red one or get ready to go / turn the engine ON if the green light is next.</a:t>
            </a:r>
            <a:endParaRPr lang="en-US" sz="2400" b="0" i="0" dirty="0">
              <a:effectLst/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l">
              <a:buNone/>
            </a:pPr>
            <a:endParaRPr lang="en-US" sz="2400" b="0" i="0" dirty="0">
              <a:solidFill>
                <a:srgbClr val="2C2F34"/>
              </a:solidFill>
              <a:effectLst/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6146" name="Picture 2" descr="Red Yellow Green LED DC Traffic Signal Light: Amazon.com: Industrial &amp;  Scientific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4974" y="1696278"/>
            <a:ext cx="2526306" cy="4429885"/>
          </a:xfrm>
          <a:prstGeom prst="rect">
            <a:avLst/>
          </a:prstGeom>
          <a:noFill/>
          <a:ln w="381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26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/>
          <p:nvPr/>
        </p:nvSpPr>
        <p:spPr>
          <a:xfrm>
            <a:off x="0" y="184150"/>
            <a:ext cx="12192000" cy="70675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sz="4000" b="1" dirty="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184150"/>
            <a:ext cx="12192000" cy="706755"/>
          </a:xfrm>
        </p:spPr>
        <p:txBody>
          <a:bodyPr/>
          <a:lstStyle/>
          <a:p>
            <a:r>
              <a:rPr lang="en-US" sz="4000" b="1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Introduction</a:t>
            </a:r>
            <a:r>
              <a:rPr lang="en-US" dirty="0"/>
              <a:t>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80720" y="1600200"/>
            <a:ext cx="7089775" cy="3968115"/>
          </a:xfrm>
        </p:spPr>
        <p:txBody>
          <a:bodyPr/>
          <a:lstStyle/>
          <a:p>
            <a:pPr algn="just">
              <a:buFont typeface="Wingdings" panose="05000000000000000000" charset="0"/>
              <a:buChar char="Ø"/>
            </a:pPr>
            <a:r>
              <a:rPr lang="en-US" sz="2800" b="0" i="0" dirty="0">
                <a:solidFill>
                  <a:srgbClr val="000000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Basic idea 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is that presentation 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we have chosen is a traffic light controller is to create 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four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 ways traffic controller through the concept of digital logic design. </a:t>
            </a:r>
            <a:endParaRPr lang="en-US" sz="2800" b="0" i="0" dirty="0">
              <a:solidFill>
                <a:srgbClr val="000000"/>
              </a:solidFill>
              <a:effectLst/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buFont typeface="Wingdings" panose="05000000000000000000" charset="0"/>
              <a:buChar char="Ø"/>
            </a:pPr>
            <a:r>
              <a:rPr lang="en-US" sz="2800" b="0" i="0" dirty="0">
                <a:solidFill>
                  <a:srgbClr val="000000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That we create such a circuit in which there will be four traffic signals which will turn GREEN one by one while the other traffic signals are will be RED,  simultaneously. </a:t>
            </a:r>
            <a:endParaRPr lang="en-US" sz="28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en-US" sz="28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969250" y="2012315"/>
            <a:ext cx="3738880" cy="3415665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26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/>
          <p:nvPr/>
        </p:nvSpPr>
        <p:spPr>
          <a:xfrm>
            <a:off x="0" y="184150"/>
            <a:ext cx="12192000" cy="70675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Introduction</a:t>
            </a:r>
            <a:endParaRPr lang="en-US" sz="4000" b="1" dirty="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680776" y="1600007"/>
            <a:ext cx="6692348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sz="2800" b="0" i="0" spc="-150" dirty="0">
                <a:solidFill>
                  <a:srgbClr val="000000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Idea behind the design is to avoid accidents of vehicles by providing appropriate signals to different directions for a limited time slot, thus providing safety against collisions of vehicles.</a:t>
            </a:r>
            <a:endParaRPr lang="en-US" sz="2800" b="0" i="0" spc="-150" dirty="0">
              <a:solidFill>
                <a:srgbClr val="000000"/>
              </a:solidFill>
              <a:effectLst/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 algn="just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sz="2800" b="0" i="0" spc="-150" dirty="0">
                <a:solidFill>
                  <a:srgbClr val="000000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After which the next waiting drivers will be given same treatment. </a:t>
            </a:r>
            <a:endParaRPr lang="en-US" sz="2800" spc="-15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248939" y="1884514"/>
            <a:ext cx="4704521" cy="3801565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26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/>
          <p:nvPr/>
        </p:nvSpPr>
        <p:spPr>
          <a:xfrm>
            <a:off x="0" y="184150"/>
            <a:ext cx="12192000" cy="70675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sz="4000" b="1" dirty="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184150"/>
            <a:ext cx="12192000" cy="706755"/>
          </a:xfrm>
        </p:spPr>
        <p:txBody>
          <a:bodyPr/>
          <a:lstStyle/>
          <a:p>
            <a:r>
              <a:rPr lang="en-US" sz="4000" b="1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Introduction</a:t>
            </a:r>
            <a:r>
              <a:rPr lang="en-US" dirty="0"/>
              <a:t>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80720" y="1600145"/>
            <a:ext cx="7089914" cy="4390128"/>
          </a:xfrm>
        </p:spPr>
        <p:txBody>
          <a:bodyPr/>
          <a:lstStyle/>
          <a:p>
            <a:pPr algn="just">
              <a:buFont typeface="Wingdings" panose="05000000000000000000" charset="0"/>
              <a:buChar char="Ø"/>
            </a:pPr>
            <a:r>
              <a:rPr lang="en-US" sz="2800" b="0" i="0" dirty="0">
                <a:solidFill>
                  <a:srgbClr val="000000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The control signals are 3-lights. </a:t>
            </a:r>
            <a:endParaRPr lang="en-US" sz="2800" b="0" i="0" dirty="0">
              <a:solidFill>
                <a:srgbClr val="000000"/>
              </a:solidFill>
              <a:effectLst/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buFont typeface="Wingdings" panose="05000000000000000000" charset="0"/>
              <a:buChar char="Ø"/>
            </a:pPr>
            <a:r>
              <a:rPr lang="en-US" sz="2800" b="0" i="0" dirty="0">
                <a:solidFill>
                  <a:srgbClr val="000000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Top light is Red, Middle light is Yellow , Bottom light is Green. </a:t>
            </a:r>
            <a:endParaRPr lang="en-US" sz="2800" b="0" i="0" dirty="0">
              <a:solidFill>
                <a:srgbClr val="000000"/>
              </a:solidFill>
              <a:effectLst/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buFont typeface="Wingdings" panose="05000000000000000000" charset="0"/>
              <a:buChar char="Ø"/>
            </a:pPr>
            <a:r>
              <a:rPr lang="en-US" sz="2800" b="0" i="0" dirty="0">
                <a:solidFill>
                  <a:srgbClr val="000000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There are eight lanes and each lane will open one by one. </a:t>
            </a:r>
            <a:endParaRPr lang="en-US" sz="2800" b="0" i="0" dirty="0">
              <a:solidFill>
                <a:srgbClr val="000000"/>
              </a:solidFill>
              <a:effectLst/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buFont typeface="Wingdings" panose="05000000000000000000" charset="0"/>
              <a:buChar char="Ø"/>
            </a:pPr>
            <a:r>
              <a:rPr lang="en-US" sz="2800" b="0" i="0" dirty="0">
                <a:solidFill>
                  <a:srgbClr val="000000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In this way 4 states are possible for which different vehicles will pass through the signals.</a:t>
            </a:r>
            <a:endParaRPr lang="en-US" sz="28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3074" name="Picture 2" descr="Traffic Signal Management and Control System - YouTube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4" t="3879" r="4420"/>
          <a:stretch>
            <a:fillRect/>
          </a:stretch>
        </p:blipFill>
        <p:spPr bwMode="auto">
          <a:xfrm>
            <a:off x="7968615" y="2019935"/>
            <a:ext cx="3448050" cy="3745230"/>
          </a:xfrm>
          <a:prstGeom prst="rect">
            <a:avLst/>
          </a:prstGeom>
          <a:noFill/>
          <a:ln w="381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3427</Words>
  <Application>WPS Presentation</Application>
  <PresentationFormat>Widescreen</PresentationFormat>
  <Paragraphs>121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3" baseType="lpstr">
      <vt:lpstr>Arial</vt:lpstr>
      <vt:lpstr>SimSun</vt:lpstr>
      <vt:lpstr>Wingdings</vt:lpstr>
      <vt:lpstr>Times New Roman</vt:lpstr>
      <vt:lpstr>Wingdings</vt:lpstr>
      <vt:lpstr>ff7</vt:lpstr>
      <vt:lpstr>Segoe Print</vt:lpstr>
      <vt:lpstr>Microsoft YaHei</vt:lpstr>
      <vt:lpstr>Arial Unicode MS</vt:lpstr>
      <vt:lpstr>Calibri</vt:lpstr>
      <vt:lpstr>Malgun Gothic Semilight</vt:lpstr>
      <vt:lpstr>Default Design</vt:lpstr>
      <vt:lpstr>PowerPoint 演示文稿</vt:lpstr>
      <vt:lpstr>PowerPoint 演示文稿</vt:lpstr>
      <vt:lpstr>Introduction </vt:lpstr>
      <vt:lpstr>Introduction</vt:lpstr>
      <vt:lpstr> </vt:lpstr>
      <vt:lpstr>Introduction</vt:lpstr>
      <vt:lpstr>Introduction </vt:lpstr>
      <vt:lpstr>PowerPoint 演示文稿</vt:lpstr>
      <vt:lpstr>Introduction </vt:lpstr>
      <vt:lpstr>Design Criteria </vt:lpstr>
      <vt:lpstr>Design Criteria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AliandFatima</cp:lastModifiedBy>
  <cp:revision>38</cp:revision>
  <dcterms:created xsi:type="dcterms:W3CDTF">2020-11-21T21:38:00Z</dcterms:created>
  <dcterms:modified xsi:type="dcterms:W3CDTF">2021-01-15T12:10:29Z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1033-11.2.0.9635</vt:lpwstr>
  </property>
</Properties>
</file>