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28.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88" r:id="rId3"/>
    <p:sldId id="257" r:id="rId4"/>
    <p:sldId id="258" r:id="rId5"/>
    <p:sldId id="283" r:id="rId6"/>
    <p:sldId id="291" r:id="rId7"/>
    <p:sldId id="259" r:id="rId8"/>
    <p:sldId id="260" r:id="rId9"/>
    <p:sldId id="289" r:id="rId10"/>
    <p:sldId id="281" r:id="rId11"/>
    <p:sldId id="324" r:id="rId12"/>
    <p:sldId id="325" r:id="rId13"/>
    <p:sldId id="326" r:id="rId14"/>
    <p:sldId id="327" r:id="rId15"/>
    <p:sldId id="328" r:id="rId16"/>
    <p:sldId id="329" r:id="rId17"/>
    <p:sldId id="358" r:id="rId18"/>
    <p:sldId id="359" r:id="rId19"/>
    <p:sldId id="360" r:id="rId20"/>
    <p:sldId id="265" r:id="rId21"/>
    <p:sldId id="279" r:id="rId22"/>
    <p:sldId id="370" r:id="rId23"/>
    <p:sldId id="371" r:id="rId24"/>
    <p:sldId id="372" r:id="rId25"/>
    <p:sldId id="373" r:id="rId26"/>
    <p:sldId id="330" r:id="rId27"/>
    <p:sldId id="331" r:id="rId28"/>
    <p:sldId id="332" r:id="rId29"/>
    <p:sldId id="333" r:id="rId30"/>
    <p:sldId id="334" r:id="rId31"/>
    <p:sldId id="335" r:id="rId32"/>
    <p:sldId id="336" r:id="rId33"/>
    <p:sldId id="337" r:id="rId34"/>
    <p:sldId id="347" r:id="rId35"/>
    <p:sldId id="338" r:id="rId36"/>
    <p:sldId id="348" r:id="rId37"/>
    <p:sldId id="339" r:id="rId38"/>
    <p:sldId id="341" r:id="rId39"/>
    <p:sldId id="350" r:id="rId40"/>
    <p:sldId id="342" r:id="rId41"/>
    <p:sldId id="351" r:id="rId42"/>
    <p:sldId id="343" r:id="rId43"/>
    <p:sldId id="353" r:id="rId44"/>
    <p:sldId id="355" r:id="rId45"/>
    <p:sldId id="356" r:id="rId46"/>
    <p:sldId id="345" r:id="rId47"/>
    <p:sldId id="357" r:id="rId48"/>
    <p:sldId id="352"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08-Dec-19</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08-Dec-19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08-Dec-19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08-Dec-19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08-Dec-19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08-Dec-19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08-Dec-19</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08-Dec-19</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08-Dec-19</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08-Dec-19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08-Dec-19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08-Dec-19</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1676400"/>
            <a:ext cx="7772400" cy="1470025"/>
          </a:xfrm>
        </p:spPr>
        <p:txBody>
          <a:bodyPr>
            <a:normAutofit/>
          </a:bodyPr>
          <a:lstStyle/>
          <a:p>
            <a:r>
              <a:rPr lang="en-US" b="1" u="sng" dirty="0" smtClean="0"/>
              <a:t>Graphs </a:t>
            </a:r>
            <a:r>
              <a:rPr lang="en-US" b="1" u="sng" dirty="0" smtClean="0"/>
              <a:t>and </a:t>
            </a:r>
            <a:r>
              <a:rPr lang="en-US" b="1" u="sng" dirty="0" smtClean="0"/>
              <a:t>Tables</a:t>
            </a:r>
            <a:endParaRPr lang="en-US" b="1" u="sng" dirty="0"/>
          </a:p>
        </p:txBody>
      </p:sp>
      <p:sp>
        <p:nvSpPr>
          <p:cNvPr id="3" name="Subtitle 2"/>
          <p:cNvSpPr>
            <a:spLocks noGrp="1"/>
          </p:cNvSpPr>
          <p:nvPr>
            <p:ph type="subTitle" idx="1"/>
          </p:nvPr>
        </p:nvSpPr>
        <p:spPr>
          <a:xfrm>
            <a:off x="1066800" y="3962400"/>
            <a:ext cx="6400800" cy="1752600"/>
          </a:xfrm>
        </p:spPr>
        <p:txBody>
          <a:bodyPr/>
          <a:lstStyle/>
          <a:p>
            <a:endParaRPr lang="en-US" dirty="0"/>
          </a:p>
        </p:txBody>
      </p:sp>
    </p:spTree>
    <p:extLst>
      <p:ext uri="{BB962C8B-B14F-4D97-AF65-F5344CB8AC3E}">
        <p14:creationId xmlns:p14="http://schemas.microsoft.com/office/powerpoint/2010/main" val="921883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Flow charts</a:t>
            </a:r>
            <a:endParaRPr lang="en-US" u="sng" dirty="0"/>
          </a:p>
        </p:txBody>
      </p:sp>
      <p:pic>
        <p:nvPicPr>
          <p:cNvPr id="6146" name="Picture 2" descr="C:\Users\Admin\Desktop\LampFlowchart.svg.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3524227" y="1584851"/>
            <a:ext cx="3321095" cy="4526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256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Bar Graphs</a:t>
            </a:r>
            <a:endParaRPr lang="en-US" u="sng" dirty="0"/>
          </a:p>
        </p:txBody>
      </p:sp>
      <p:sp>
        <p:nvSpPr>
          <p:cNvPr id="3" name="Content Placeholder 2"/>
          <p:cNvSpPr>
            <a:spLocks noGrp="1"/>
          </p:cNvSpPr>
          <p:nvPr>
            <p:ph idx="1"/>
          </p:nvPr>
        </p:nvSpPr>
        <p:spPr/>
        <p:txBody>
          <a:bodyPr>
            <a:normAutofit/>
          </a:bodyPr>
          <a:lstStyle/>
          <a:p>
            <a:pPr marL="514350" indent="-514350" algn="just"/>
            <a:r>
              <a:rPr lang="en-US" sz="2400" dirty="0" smtClean="0">
                <a:latin typeface="Arial" panose="020B0604020202020204" pitchFamily="34" charset="0"/>
                <a:cs typeface="Arial" panose="020B0604020202020204" pitchFamily="34" charset="0"/>
              </a:rPr>
              <a:t>Bar graphs compare data in a simple format consisting of rectangular bars.</a:t>
            </a:r>
            <a:endParaRPr lang="en-US" sz="2400" dirty="0">
              <a:latin typeface="Arial" panose="020B0604020202020204" pitchFamily="34" charset="0"/>
              <a:cs typeface="Arial" panose="020B0604020202020204" pitchFamily="34" charset="0"/>
            </a:endParaRPr>
          </a:p>
          <a:p>
            <a:pPr marL="514350" indent="-514350" algn="just"/>
            <a:r>
              <a:rPr lang="en-US" sz="2400" dirty="0" smtClean="0">
                <a:latin typeface="Arial" panose="020B0604020202020204" pitchFamily="34" charset="0"/>
                <a:cs typeface="Arial" panose="020B0604020202020204" pitchFamily="34" charset="0"/>
              </a:rPr>
              <a:t>They display </a:t>
            </a:r>
            <a:r>
              <a:rPr lang="en-US" sz="2400" dirty="0">
                <a:latin typeface="Arial" panose="020B0604020202020204" pitchFamily="34" charset="0"/>
                <a:cs typeface="Arial" panose="020B0604020202020204" pitchFamily="34" charset="0"/>
              </a:rPr>
              <a:t>simple results </a:t>
            </a:r>
            <a:r>
              <a:rPr lang="en-US" sz="2400" dirty="0" smtClean="0">
                <a:latin typeface="Arial" panose="020B0604020202020204" pitchFamily="34" charset="0"/>
                <a:cs typeface="Arial" panose="020B0604020202020204" pitchFamily="34" charset="0"/>
              </a:rPr>
              <a:t>clearly but are </a:t>
            </a:r>
            <a:r>
              <a:rPr lang="en-US" sz="2400" dirty="0">
                <a:latin typeface="Arial" panose="020B0604020202020204" pitchFamily="34" charset="0"/>
                <a:cs typeface="Arial" panose="020B0604020202020204" pitchFamily="34" charset="0"/>
              </a:rPr>
              <a:t>not </a:t>
            </a:r>
            <a:r>
              <a:rPr lang="en-US" sz="2400" dirty="0" smtClean="0">
                <a:latin typeface="Arial" panose="020B0604020202020204" pitchFamily="34" charset="0"/>
                <a:cs typeface="Arial" panose="020B0604020202020204" pitchFamily="34" charset="0"/>
              </a:rPr>
              <a:t>useful </a:t>
            </a:r>
            <a:r>
              <a:rPr lang="en-US" sz="2400" dirty="0">
                <a:latin typeface="Arial" panose="020B0604020202020204" pitchFamily="34" charset="0"/>
                <a:cs typeface="Arial" panose="020B0604020202020204" pitchFamily="34" charset="0"/>
              </a:rPr>
              <a:t>for large amounts of structured </a:t>
            </a:r>
            <a:r>
              <a:rPr lang="en-US" sz="2400" dirty="0" smtClean="0">
                <a:latin typeface="Arial" panose="020B0604020202020204" pitchFamily="34" charset="0"/>
                <a:cs typeface="Arial" panose="020B0604020202020204" pitchFamily="34" charset="0"/>
              </a:rPr>
              <a:t>information.</a:t>
            </a:r>
          </a:p>
          <a:p>
            <a:pPr marL="514350" indent="-514350" algn="just"/>
            <a:r>
              <a:rPr lang="en-US" sz="2400" dirty="0" smtClean="0">
                <a:latin typeface="Arial" panose="020B0604020202020204" pitchFamily="34" charset="0"/>
                <a:cs typeface="Arial" panose="020B0604020202020204" pitchFamily="34" charset="0"/>
              </a:rPr>
              <a:t>Bar graph is also called a histogram.</a:t>
            </a:r>
          </a:p>
          <a:p>
            <a:pPr marL="514350" indent="-514350" algn="just"/>
            <a:r>
              <a:rPr lang="en-US" sz="2400" dirty="0" smtClean="0">
                <a:latin typeface="Arial" panose="020B0604020202020204" pitchFamily="34" charset="0"/>
                <a:cs typeface="Arial" panose="020B0604020202020204" pitchFamily="34" charset="0"/>
              </a:rPr>
              <a:t>In bar graphs Numerical </a:t>
            </a:r>
            <a:r>
              <a:rPr lang="en-US" sz="2400" dirty="0">
                <a:latin typeface="Arial" panose="020B0604020202020204" pitchFamily="34" charset="0"/>
                <a:cs typeface="Arial" panose="020B0604020202020204" pitchFamily="34" charset="0"/>
              </a:rPr>
              <a:t>dimensions are shown in bars of varying </a:t>
            </a:r>
            <a:r>
              <a:rPr lang="en-US" sz="2400" dirty="0" smtClean="0">
                <a:latin typeface="Arial" panose="020B0604020202020204" pitchFamily="34" charset="0"/>
                <a:cs typeface="Arial" panose="020B0604020202020204" pitchFamily="34" charset="0"/>
              </a:rPr>
              <a:t>length.</a:t>
            </a:r>
            <a:endParaRPr lang="en-US" sz="2400" dirty="0">
              <a:latin typeface="Arial" panose="020B0604020202020204" pitchFamily="34" charset="0"/>
              <a:cs typeface="Arial" panose="020B0604020202020204" pitchFamily="34" charset="0"/>
            </a:endParaRPr>
          </a:p>
          <a:p>
            <a:pPr marL="514350" indent="-514350" algn="just"/>
            <a:r>
              <a:rPr lang="en-US" sz="2400" dirty="0" smtClean="0">
                <a:latin typeface="Arial" panose="020B0604020202020204" pitchFamily="34" charset="0"/>
                <a:cs typeface="Arial" panose="020B0604020202020204" pitchFamily="34" charset="0"/>
              </a:rPr>
              <a:t> Multiple </a:t>
            </a:r>
            <a:r>
              <a:rPr lang="en-US" sz="2400" dirty="0">
                <a:latin typeface="Arial" panose="020B0604020202020204" pitchFamily="34" charset="0"/>
                <a:cs typeface="Arial" panose="020B0604020202020204" pitchFamily="34" charset="0"/>
              </a:rPr>
              <a:t>comparisons are </a:t>
            </a:r>
            <a:r>
              <a:rPr lang="en-US" sz="2400" dirty="0" smtClean="0">
                <a:latin typeface="Arial" panose="020B0604020202020204" pitchFamily="34" charset="0"/>
                <a:cs typeface="Arial" panose="020B0604020202020204" pitchFamily="34" charset="0"/>
              </a:rPr>
              <a:t>possible in this type of graphs.</a:t>
            </a:r>
          </a:p>
          <a:p>
            <a:pPr marL="514350" indent="-514350" algn="just"/>
            <a:r>
              <a:rPr lang="en-US" sz="2400" dirty="0" smtClean="0">
                <a:latin typeface="Arial" panose="020B0604020202020204" pitchFamily="34" charset="0"/>
                <a:cs typeface="Arial" panose="020B0604020202020204" pitchFamily="34" charset="0"/>
              </a:rPr>
              <a:t> It </a:t>
            </a:r>
            <a:r>
              <a:rPr lang="en-US" sz="2400" dirty="0" smtClean="0">
                <a:latin typeface="Arial" panose="020B0604020202020204" pitchFamily="34" charset="0"/>
                <a:cs typeface="Arial" panose="020B0604020202020204" pitchFamily="34" charset="0"/>
              </a:rPr>
              <a:t>can </a:t>
            </a:r>
            <a:r>
              <a:rPr lang="en-US" sz="2400" dirty="0">
                <a:latin typeface="Arial" panose="020B0604020202020204" pitchFamily="34" charset="0"/>
                <a:cs typeface="Arial" panose="020B0604020202020204" pitchFamily="34" charset="0"/>
              </a:rPr>
              <a:t>be </a:t>
            </a:r>
            <a:r>
              <a:rPr lang="en-US" sz="2400" dirty="0" smtClean="0">
                <a:latin typeface="Arial" panose="020B0604020202020204" pitchFamily="34" charset="0"/>
                <a:cs typeface="Arial" panose="020B0604020202020204" pitchFamily="34" charset="0"/>
              </a:rPr>
              <a:t>plotted either </a:t>
            </a:r>
            <a:r>
              <a:rPr lang="en-US" sz="2400" dirty="0">
                <a:latin typeface="Arial" panose="020B0604020202020204" pitchFamily="34" charset="0"/>
                <a:cs typeface="Arial" panose="020B0604020202020204" pitchFamily="34" charset="0"/>
              </a:rPr>
              <a:t>horizontal or </a:t>
            </a:r>
            <a:r>
              <a:rPr lang="en-US" sz="2400" dirty="0" smtClean="0">
                <a:latin typeface="Arial" panose="020B0604020202020204" pitchFamily="34" charset="0"/>
                <a:cs typeface="Arial" panose="020B0604020202020204" pitchFamily="34" charset="0"/>
              </a:rPr>
              <a:t>vertical</a:t>
            </a:r>
            <a:r>
              <a:rPr lang="en-US" sz="2800" dirty="0"/>
              <a:t>.</a:t>
            </a:r>
          </a:p>
        </p:txBody>
      </p:sp>
    </p:spTree>
    <p:extLst>
      <p:ext uri="{BB962C8B-B14F-4D97-AF65-F5344CB8AC3E}">
        <p14:creationId xmlns:p14="http://schemas.microsoft.com/office/powerpoint/2010/main" val="3695007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Bar Graphs</a:t>
            </a:r>
            <a:endParaRPr lang="en-US" u="sng" dirty="0"/>
          </a:p>
        </p:txBody>
      </p:sp>
      <p:pic>
        <p:nvPicPr>
          <p:cNvPr id="3074" name="Picture 2" descr="C:\Users\Admin\Desktop\img_706.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4900" y="2209800"/>
            <a:ext cx="40005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g_596.gif (510×3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209800"/>
            <a:ext cx="3794125" cy="3047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4715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Pictographs</a:t>
            </a:r>
            <a:endParaRPr lang="en-US" u="sng" dirty="0"/>
          </a:p>
        </p:txBody>
      </p:sp>
      <p:sp>
        <p:nvSpPr>
          <p:cNvPr id="3" name="Content Placeholder 2"/>
          <p:cNvSpPr>
            <a:spLocks noGrp="1"/>
          </p:cNvSpPr>
          <p:nvPr>
            <p:ph idx="1"/>
          </p:nvPr>
        </p:nvSpPr>
        <p:spPr/>
        <p:txBody>
          <a:bodyPr>
            <a:normAutofit/>
          </a:bodyPr>
          <a:lstStyle/>
          <a:p>
            <a:pPr marL="514350" indent="-514350" algn="just"/>
            <a:r>
              <a:rPr lang="en-US" sz="2400" dirty="0">
                <a:latin typeface="Arial" panose="020B0604020202020204" pitchFamily="34" charset="0"/>
                <a:cs typeface="Arial" panose="020B0604020202020204" pitchFamily="34" charset="0"/>
              </a:rPr>
              <a:t>It is basically a way of showing data using images</a:t>
            </a:r>
            <a:r>
              <a:rPr lang="en-US" sz="2400" dirty="0" smtClean="0">
                <a:latin typeface="Arial" panose="020B0604020202020204" pitchFamily="34" charset="0"/>
                <a:cs typeface="Arial" panose="020B0604020202020204" pitchFamily="34" charset="0"/>
              </a:rPr>
              <a:t>.</a:t>
            </a:r>
          </a:p>
          <a:p>
            <a:pPr marL="514350" indent="-514350" algn="just"/>
            <a:endParaRPr lang="en-US" sz="2400" dirty="0" smtClean="0">
              <a:latin typeface="Arial" panose="020B0604020202020204" pitchFamily="34" charset="0"/>
              <a:cs typeface="Arial" panose="020B0604020202020204" pitchFamily="34" charset="0"/>
            </a:endParaRPr>
          </a:p>
          <a:p>
            <a:pPr marL="514350" indent="-514350" algn="just"/>
            <a:r>
              <a:rPr lang="en-US" sz="2400" dirty="0" smtClean="0">
                <a:latin typeface="Arial" panose="020B0604020202020204" pitchFamily="34" charset="0"/>
                <a:cs typeface="Arial" panose="020B0604020202020204" pitchFamily="34" charset="0"/>
              </a:rPr>
              <a:t>A pictograph is </a:t>
            </a:r>
            <a:r>
              <a:rPr lang="en-US" sz="2400" dirty="0">
                <a:latin typeface="Arial" panose="020B0604020202020204" pitchFamily="34" charset="0"/>
                <a:cs typeface="Arial" panose="020B0604020202020204" pitchFamily="34" charset="0"/>
              </a:rPr>
              <a:t>an ideogram that conveys its meaning through its pictorial resemblance to a physical </a:t>
            </a:r>
            <a:r>
              <a:rPr lang="en-US" sz="2400" dirty="0" smtClean="0">
                <a:latin typeface="Arial" panose="020B0604020202020204" pitchFamily="34" charset="0"/>
                <a:cs typeface="Arial" panose="020B0604020202020204" pitchFamily="34" charset="0"/>
              </a:rPr>
              <a:t>object</a:t>
            </a:r>
            <a:r>
              <a:rPr lang="en-US" sz="2400" dirty="0" smtClean="0">
                <a:latin typeface="Arial" panose="020B0604020202020204" pitchFamily="34" charset="0"/>
                <a:cs typeface="Arial" panose="020B0604020202020204" pitchFamily="34" charset="0"/>
              </a:rPr>
              <a:t>.</a:t>
            </a:r>
          </a:p>
          <a:p>
            <a:pPr marL="514350" indent="-514350" algn="just"/>
            <a:endParaRPr lang="en-US" sz="2400" dirty="0" smtClean="0">
              <a:latin typeface="Arial" panose="020B0604020202020204" pitchFamily="34" charset="0"/>
              <a:cs typeface="Arial" panose="020B0604020202020204" pitchFamily="34" charset="0"/>
            </a:endParaRPr>
          </a:p>
          <a:p>
            <a:pPr marL="514350" indent="-514350" algn="just"/>
            <a:r>
              <a:rPr lang="en-US" sz="2400" dirty="0" smtClean="0">
                <a:latin typeface="Arial" panose="020B0604020202020204" pitchFamily="34" charset="0"/>
                <a:cs typeface="Arial" panose="020B0604020202020204" pitchFamily="34" charset="0"/>
              </a:rPr>
              <a:t>These are </a:t>
            </a:r>
            <a:r>
              <a:rPr lang="en-US" sz="2400" dirty="0">
                <a:latin typeface="Arial" panose="020B0604020202020204" pitchFamily="34" charset="0"/>
                <a:cs typeface="Arial" panose="020B0604020202020204" pitchFamily="34" charset="0"/>
              </a:rPr>
              <a:t>used in writing and graphic systems in which the characters are to a considerable extent pictorial in appearance</a:t>
            </a:r>
            <a:r>
              <a:rPr lang="en-US" sz="24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74411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Pictographs</a:t>
            </a:r>
            <a:endParaRPr lang="en-US" u="sng" dirty="0"/>
          </a:p>
        </p:txBody>
      </p:sp>
      <p:pic>
        <p:nvPicPr>
          <p:cNvPr id="1032" name="Picture 8" descr="http://www.math-only-math.com/images/Interpreting-a-pictograph.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43000" y="1752600"/>
            <a:ext cx="7807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0478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Pie Charts</a:t>
            </a:r>
            <a:endParaRPr lang="en-US" u="sng" dirty="0"/>
          </a:p>
        </p:txBody>
      </p:sp>
      <p:sp>
        <p:nvSpPr>
          <p:cNvPr id="3" name="Content Placeholder 2"/>
          <p:cNvSpPr>
            <a:spLocks noGrp="1"/>
          </p:cNvSpPr>
          <p:nvPr>
            <p:ph idx="1"/>
          </p:nvPr>
        </p:nvSpPr>
        <p:spPr/>
        <p:txBody>
          <a:bodyPr>
            <a:normAutofit/>
          </a:bodyPr>
          <a:lstStyle/>
          <a:p>
            <a:pPr marL="514350" indent="-514350" algn="just"/>
            <a:r>
              <a:rPr lang="en-US" sz="2400" dirty="0" smtClean="0">
                <a:solidFill>
                  <a:srgbClr val="000000"/>
                </a:solidFill>
                <a:latin typeface="Arial" panose="020B0604020202020204" pitchFamily="34" charset="0"/>
                <a:cs typeface="Arial" panose="020B0604020202020204" pitchFamily="34" charset="0"/>
              </a:rPr>
              <a:t>A pie chart is a circular statistical graphic, which is divided into slices to represent numerical proportion.</a:t>
            </a:r>
          </a:p>
          <a:p>
            <a:pPr marL="514350" indent="-514350" algn="just"/>
            <a:r>
              <a:rPr lang="en-US" sz="2400" dirty="0" smtClean="0">
                <a:solidFill>
                  <a:srgbClr val="000000"/>
                </a:solidFill>
                <a:latin typeface="Arial" panose="020B0604020202020204" pitchFamily="34" charset="0"/>
                <a:cs typeface="Arial" panose="020B0604020202020204" pitchFamily="34" charset="0"/>
              </a:rPr>
              <a:t>Pie charts are often used for showing part to whole relationship</a:t>
            </a:r>
            <a:r>
              <a:rPr lang="en-US" sz="2400" dirty="0" smtClean="0">
                <a:solidFill>
                  <a:srgbClr val="000000"/>
                </a:solidFill>
                <a:latin typeface="Arial" panose="020B0604020202020204" pitchFamily="34" charset="0"/>
                <a:cs typeface="Arial" panose="020B0604020202020204" pitchFamily="34" charset="0"/>
              </a:rPr>
              <a:t>.</a:t>
            </a:r>
          </a:p>
          <a:p>
            <a:pPr marL="514350" indent="-514350" algn="just"/>
            <a:endParaRPr lang="en-US" sz="2400" dirty="0" smtClean="0">
              <a:solidFill>
                <a:srgbClr val="000000"/>
              </a:solidFill>
              <a:latin typeface="Arial" panose="020B0604020202020204" pitchFamily="34" charset="0"/>
              <a:cs typeface="Arial" panose="020B0604020202020204" pitchFamily="34" charset="0"/>
            </a:endParaRPr>
          </a:p>
          <a:p>
            <a:pPr marL="514350" indent="-514350" algn="just"/>
            <a:r>
              <a:rPr lang="en-US" sz="2400" dirty="0" smtClean="0">
                <a:solidFill>
                  <a:srgbClr val="000000"/>
                </a:solidFill>
                <a:latin typeface="Arial" panose="020B0604020202020204" pitchFamily="34" charset="0"/>
                <a:cs typeface="Arial" panose="020B0604020202020204" pitchFamily="34" charset="0"/>
              </a:rPr>
              <a:t>In a pie chart the arc length of each slice is  proportional to the quantity it represents</a:t>
            </a:r>
            <a:r>
              <a:rPr lang="en-US" sz="2400" dirty="0" smtClean="0">
                <a:solidFill>
                  <a:srgbClr val="000000"/>
                </a:solidFill>
                <a:latin typeface="Arial" panose="020B0604020202020204" pitchFamily="34" charset="0"/>
                <a:cs typeface="Arial" panose="020B0604020202020204" pitchFamily="34" charset="0"/>
              </a:rPr>
              <a:t>.</a:t>
            </a:r>
          </a:p>
          <a:p>
            <a:pPr marL="514350" indent="-514350" algn="just"/>
            <a:endParaRPr lang="en-US" sz="2400" dirty="0" smtClean="0">
              <a:solidFill>
                <a:srgbClr val="000000"/>
              </a:solidFill>
              <a:latin typeface="Arial" panose="020B0604020202020204" pitchFamily="34" charset="0"/>
              <a:cs typeface="Arial" panose="020B0604020202020204" pitchFamily="34" charset="0"/>
            </a:endParaRPr>
          </a:p>
          <a:p>
            <a:pPr marL="514350" indent="-514350" algn="just"/>
            <a:r>
              <a:rPr lang="en-US" sz="2400" dirty="0" smtClean="0">
                <a:solidFill>
                  <a:srgbClr val="000000"/>
                </a:solidFill>
                <a:latin typeface="Arial" panose="020B0604020202020204" pitchFamily="34" charset="0"/>
                <a:cs typeface="Arial" panose="020B0604020202020204" pitchFamily="34" charset="0"/>
              </a:rPr>
              <a:t>These are used in business world and mass media.</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59737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Pie Charts</a:t>
            </a:r>
            <a:endParaRPr lang="en-US" u="sng"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057400"/>
            <a:ext cx="3543300" cy="3245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819400"/>
            <a:ext cx="38100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6756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dirty="0" smtClean="0">
                <a:latin typeface="Arial" panose="020B0604020202020204" pitchFamily="34" charset="0"/>
                <a:cs typeface="Arial" panose="020B0604020202020204" pitchFamily="34" charset="0"/>
              </a:rPr>
              <a:t>A</a:t>
            </a:r>
            <a:r>
              <a:rPr lang="en-US" sz="2400" dirty="0">
                <a:latin typeface="Arial" panose="020B0604020202020204" pitchFamily="34" charset="0"/>
                <a:cs typeface="Arial" panose="020B0604020202020204" pitchFamily="34" charset="0"/>
              </a:rPr>
              <a:t> cosmograph is a type of chart that shows </a:t>
            </a:r>
            <a:r>
              <a:rPr lang="en-US" sz="2400" dirty="0" smtClean="0">
                <a:latin typeface="Arial" panose="020B0604020202020204" pitchFamily="34" charset="0"/>
                <a:cs typeface="Arial" panose="020B0604020202020204" pitchFamily="34" charset="0"/>
              </a:rPr>
              <a:t>comparisons.If </a:t>
            </a:r>
            <a:r>
              <a:rPr lang="en-US" sz="2400" dirty="0">
                <a:latin typeface="Arial" panose="020B0604020202020204" pitchFamily="34" charset="0"/>
                <a:cs typeface="Arial" panose="020B0604020202020204" pitchFamily="34" charset="0"/>
              </a:rPr>
              <a:t>you want to prepare an input-output model for your organization, or compare the features of a geographical region through a simple visual, cosmographs come in handy</a:t>
            </a:r>
            <a:r>
              <a:rPr lang="en-US" sz="2400" dirty="0" smtClean="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 </a:t>
            </a:r>
            <a:r>
              <a:rPr lang="en-US" sz="2400" dirty="0" smtClean="0">
                <a:latin typeface="Arial" panose="020B0604020202020204" pitchFamily="34" charset="0"/>
                <a:cs typeface="Arial" panose="020B0604020202020204" pitchFamily="34" charset="0"/>
              </a:rPr>
              <a:t>Cosmo graph</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is a graph which is used by a cosmographer to map the general features of the universe. </a:t>
            </a:r>
          </a:p>
        </p:txBody>
      </p:sp>
      <p:sp>
        <p:nvSpPr>
          <p:cNvPr id="2" name="Title 1"/>
          <p:cNvSpPr>
            <a:spLocks noGrp="1"/>
          </p:cNvSpPr>
          <p:nvPr>
            <p:ph type="title"/>
          </p:nvPr>
        </p:nvSpPr>
        <p:spPr/>
        <p:txBody>
          <a:bodyPr/>
          <a:lstStyle/>
          <a:p>
            <a:r>
              <a:rPr lang="en-US" u="sng" dirty="0" smtClean="0"/>
              <a:t>Cosmograph</a:t>
            </a:r>
            <a:endParaRPr lang="en-US" u="sng" dirty="0"/>
          </a:p>
        </p:txBody>
      </p:sp>
    </p:spTree>
    <p:extLst>
      <p:ext uri="{BB962C8B-B14F-4D97-AF65-F5344CB8AC3E}">
        <p14:creationId xmlns:p14="http://schemas.microsoft.com/office/powerpoint/2010/main" val="18296895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4114800"/>
            <a:ext cx="6324600" cy="584775"/>
          </a:xfrm>
          <a:prstGeom prst="rect">
            <a:avLst/>
          </a:prstGeom>
        </p:spPr>
        <p:txBody>
          <a:bodyPr wrap="square">
            <a:spAutoFit/>
          </a:bodyPr>
          <a:lstStyle/>
          <a:p>
            <a:r>
              <a:rPr lang="en-US" sz="3200" dirty="0" smtClean="0"/>
              <a:t>.</a:t>
            </a:r>
            <a:endParaRPr lang="en-US" sz="3200" dirty="0"/>
          </a:p>
        </p:txBody>
      </p:sp>
      <p:sp>
        <p:nvSpPr>
          <p:cNvPr id="3" name="Rectangle 2"/>
          <p:cNvSpPr/>
          <p:nvPr/>
        </p:nvSpPr>
        <p:spPr>
          <a:xfrm>
            <a:off x="1219200" y="1160145"/>
            <a:ext cx="7162800" cy="1938992"/>
          </a:xfrm>
          <a:prstGeom prst="rect">
            <a:avLst/>
          </a:prstGeom>
        </p:spPr>
        <p:txBody>
          <a:bodyPr wrap="square">
            <a:spAutoFit/>
          </a:bodyPr>
          <a:lstStyle/>
          <a:p>
            <a:pPr algn="just"/>
            <a:r>
              <a:rPr lang="en-US" sz="2400" dirty="0">
                <a:latin typeface="Arial" panose="020B0604020202020204" pitchFamily="34" charset="0"/>
                <a:cs typeface="Arial" panose="020B0604020202020204" pitchFamily="34" charset="0"/>
              </a:rPr>
              <a:t>This representation of the heavens and earth tries to explain the universe without crossing over into the science of astronomy or geography. So a </a:t>
            </a:r>
            <a:r>
              <a:rPr lang="en-US" sz="2400" dirty="0" smtClean="0">
                <a:latin typeface="Arial" panose="020B0604020202020204" pitchFamily="34" charset="0"/>
                <a:cs typeface="Arial" panose="020B0604020202020204" pitchFamily="34" charset="0"/>
              </a:rPr>
              <a:t>Cosmo graph </a:t>
            </a:r>
            <a:r>
              <a:rPr lang="en-US" sz="2400" dirty="0">
                <a:latin typeface="Arial" panose="020B0604020202020204" pitchFamily="34" charset="0"/>
                <a:cs typeface="Arial" panose="020B0604020202020204" pitchFamily="34" charset="0"/>
              </a:rPr>
              <a:t>is part of cosmography and what a cosmographer would use as part of his work.</a:t>
            </a:r>
          </a:p>
        </p:txBody>
      </p:sp>
    </p:spTree>
    <p:extLst>
      <p:ext uri="{BB962C8B-B14F-4D97-AF65-F5344CB8AC3E}">
        <p14:creationId xmlns:p14="http://schemas.microsoft.com/office/powerpoint/2010/main" val="20785171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9" y="167014"/>
            <a:ext cx="7637069" cy="6538586"/>
          </a:xfrm>
          <a:prstGeom prst="rect">
            <a:avLst/>
          </a:prstGeom>
        </p:spPr>
      </p:pic>
    </p:spTree>
    <p:extLst>
      <p:ext uri="{BB962C8B-B14F-4D97-AF65-F5344CB8AC3E}">
        <p14:creationId xmlns:p14="http://schemas.microsoft.com/office/powerpoint/2010/main" val="2100537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Difference b/w Graph and Table</a:t>
            </a:r>
            <a:endParaRPr lang="en-US" b="1" u="sng" dirty="0"/>
          </a:p>
        </p:txBody>
      </p:sp>
      <p:sp>
        <p:nvSpPr>
          <p:cNvPr id="3" name="Content Placeholder 2"/>
          <p:cNvSpPr>
            <a:spLocks noGrp="1"/>
          </p:cNvSpPr>
          <p:nvPr>
            <p:ph idx="1"/>
          </p:nvPr>
        </p:nvSpPr>
        <p:spPr/>
        <p:txBody>
          <a:bodyPr>
            <a:normAutofit/>
          </a:bodyPr>
          <a:lstStyle/>
          <a:p>
            <a:pPr marL="0" indent="0">
              <a:buNone/>
            </a:pPr>
            <a:endParaRPr lang="en-US" sz="2400" b="1" dirty="0" smtClean="0">
              <a:solidFill>
                <a:srgbClr val="FF0000"/>
              </a:solidFill>
              <a:latin typeface="Arial" panose="020B0604020202020204" pitchFamily="34" charset="0"/>
              <a:cs typeface="Arial" panose="020B0604020202020204" pitchFamily="34" charset="0"/>
            </a:endParaRPr>
          </a:p>
          <a:p>
            <a:pPr marL="0" indent="0">
              <a:buNone/>
            </a:pPr>
            <a:r>
              <a:rPr lang="en-US" sz="2400" b="1" dirty="0" smtClean="0">
                <a:solidFill>
                  <a:srgbClr val="FF0000"/>
                </a:solidFill>
                <a:latin typeface="Arial" panose="020B0604020202020204" pitchFamily="34" charset="0"/>
                <a:cs typeface="Arial" panose="020B0604020202020204" pitchFamily="34" charset="0"/>
              </a:rPr>
              <a:t>GRAPH</a:t>
            </a:r>
            <a:r>
              <a:rPr lang="en-US" sz="2400" b="1" dirty="0" smtClean="0">
                <a:solidFill>
                  <a:srgbClr val="FF0000"/>
                </a:solidFill>
                <a:latin typeface="Arial" panose="020B0604020202020204" pitchFamily="34" charset="0"/>
                <a:cs typeface="Arial" panose="020B0604020202020204" pitchFamily="34" charset="0"/>
              </a:rPr>
              <a:t>:</a:t>
            </a:r>
          </a:p>
          <a:p>
            <a:pPr marL="82296" indent="0">
              <a:buNone/>
            </a:pPr>
            <a:r>
              <a:rPr lang="en-US" sz="2400" dirty="0" smtClean="0">
                <a:latin typeface="Arial" panose="020B0604020202020204" pitchFamily="34" charset="0"/>
                <a:cs typeface="Arial" panose="020B0604020202020204" pitchFamily="34" charset="0"/>
              </a:rPr>
              <a:t>A </a:t>
            </a:r>
            <a:r>
              <a:rPr lang="en-US" sz="2400" dirty="0">
                <a:latin typeface="Arial" panose="020B0604020202020204" pitchFamily="34" charset="0"/>
                <a:cs typeface="Arial" panose="020B0604020202020204" pitchFamily="34" charset="0"/>
              </a:rPr>
              <a:t>diagram showing the relation between variable quantities, typically of two </a:t>
            </a:r>
            <a:r>
              <a:rPr lang="en-US" sz="2400" dirty="0" smtClean="0">
                <a:latin typeface="Arial" panose="020B0604020202020204" pitchFamily="34" charset="0"/>
                <a:cs typeface="Arial" panose="020B0604020202020204" pitchFamily="34" charset="0"/>
              </a:rPr>
              <a:t>variables</a:t>
            </a:r>
          </a:p>
          <a:p>
            <a:pPr marL="82296" indent="0">
              <a:buNone/>
            </a:pPr>
            <a:endParaRPr lang="en-US" sz="2400" dirty="0" smtClean="0">
              <a:latin typeface="Arial" panose="020B0604020202020204" pitchFamily="34" charset="0"/>
              <a:cs typeface="Arial" panose="020B0604020202020204" pitchFamily="34" charset="0"/>
            </a:endParaRPr>
          </a:p>
          <a:p>
            <a:pPr marL="82296" indent="0">
              <a:buNone/>
            </a:pPr>
            <a:endParaRPr lang="en-US" sz="2400" dirty="0" smtClean="0">
              <a:latin typeface="Arial" panose="020B0604020202020204" pitchFamily="34" charset="0"/>
              <a:cs typeface="Arial" panose="020B0604020202020204" pitchFamily="34" charset="0"/>
            </a:endParaRPr>
          </a:p>
          <a:p>
            <a:pPr marL="0" indent="0">
              <a:buNone/>
            </a:pPr>
            <a:r>
              <a:rPr lang="en-US" sz="2400" b="1" dirty="0" smtClean="0">
                <a:solidFill>
                  <a:srgbClr val="FF0000"/>
                </a:solidFill>
                <a:latin typeface="Arial" panose="020B0604020202020204" pitchFamily="34" charset="0"/>
                <a:cs typeface="Arial" panose="020B0604020202020204" pitchFamily="34" charset="0"/>
              </a:rPr>
              <a:t>TABLE:</a:t>
            </a:r>
          </a:p>
          <a:p>
            <a:pPr marL="82296" indent="0">
              <a:buNone/>
            </a:pPr>
            <a:r>
              <a:rPr lang="en-US" sz="2400" dirty="0" smtClean="0">
                <a:latin typeface="Arial" panose="020B0604020202020204" pitchFamily="34" charset="0"/>
                <a:cs typeface="Arial" panose="020B0604020202020204" pitchFamily="34" charset="0"/>
              </a:rPr>
              <a:t>A</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set of facts or figures systematically displayed, especially in </a:t>
            </a:r>
            <a:r>
              <a:rPr lang="en-US" sz="2400" dirty="0" smtClean="0">
                <a:latin typeface="Arial" panose="020B0604020202020204" pitchFamily="34" charset="0"/>
                <a:cs typeface="Arial" panose="020B0604020202020204" pitchFamily="34" charset="0"/>
              </a:rPr>
              <a:t>columns and rows.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66707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Organizational charts</a:t>
            </a:r>
            <a:endParaRPr lang="en-US" u="sng" dirty="0"/>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Arial" panose="020B0604020202020204" pitchFamily="34" charset="0"/>
                <a:cs typeface="Arial" panose="020B0604020202020204" pitchFamily="34" charset="0"/>
              </a:rPr>
              <a:t>These </a:t>
            </a:r>
            <a:r>
              <a:rPr lang="en-US" sz="2400" dirty="0">
                <a:latin typeface="Arial" panose="020B0604020202020204" pitchFamily="34" charset="0"/>
                <a:cs typeface="Arial" panose="020B0604020202020204" pitchFamily="34" charset="0"/>
              </a:rPr>
              <a:t>diagrams represent the relationships between the different positions and ranks of a company through a series of boxes (top to bottom and side to side). Not only does an organizational chart add order and structure to an organization, but it also shows if changes are needed</a:t>
            </a:r>
            <a:r>
              <a:rPr lang="en-US" sz="2400" dirty="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71152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Organizational charts</a:t>
            </a:r>
            <a:endParaRPr lang="en-US" u="sng" dirty="0"/>
          </a:p>
        </p:txBody>
      </p:sp>
      <p:pic>
        <p:nvPicPr>
          <p:cNvPr id="5122"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14600" y="2133600"/>
            <a:ext cx="4935538"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050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a:t>
            </a:r>
            <a:r>
              <a:rPr lang="en-US" sz="2800" dirty="0" smtClean="0">
                <a:latin typeface="Arial" panose="020B0604020202020204" pitchFamily="34" charset="0"/>
                <a:cs typeface="Arial" panose="020B0604020202020204" pitchFamily="34" charset="0"/>
              </a:rPr>
              <a:t>A table is a mean of arranging data in rows and columns, so that we can analyze the data more </a:t>
            </a:r>
            <a:r>
              <a:rPr lang="en-US" sz="2800" dirty="0" smtClean="0">
                <a:latin typeface="Arial" panose="020B0604020202020204" pitchFamily="34" charset="0"/>
                <a:cs typeface="Arial" panose="020B0604020202020204" pitchFamily="34" charset="0"/>
              </a:rPr>
              <a:t>convenient.</a:t>
            </a:r>
            <a:endParaRPr lang="en-US" sz="2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1219200" y="304800"/>
            <a:ext cx="8229600" cy="1143000"/>
          </a:xfrm>
        </p:spPr>
        <p:txBody>
          <a:bodyPr/>
          <a:lstStyle/>
          <a:p>
            <a:r>
              <a:rPr lang="en-US" b="1" dirty="0" smtClean="0">
                <a:solidFill>
                  <a:schemeClr val="tx1"/>
                </a:solidFill>
              </a:rPr>
              <a:t>Table</a:t>
            </a:r>
            <a:endParaRPr lang="en-US" b="1" dirty="0">
              <a:solidFill>
                <a:schemeClr val="tx1"/>
              </a:solidFill>
            </a:endParaRPr>
          </a:p>
        </p:txBody>
      </p:sp>
    </p:spTree>
    <p:extLst>
      <p:ext uri="{BB962C8B-B14F-4D97-AF65-F5344CB8AC3E}">
        <p14:creationId xmlns:p14="http://schemas.microsoft.com/office/powerpoint/2010/main" val="335802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4)">
                                      <p:cBhvr>
                                        <p:cTn id="7" dur="3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smtClean="0">
                <a:latin typeface="Arial" panose="020B0604020202020204" pitchFamily="34" charset="0"/>
                <a:cs typeface="Arial" panose="020B0604020202020204" pitchFamily="34" charset="0"/>
              </a:rPr>
              <a:t>Print media</a:t>
            </a:r>
          </a:p>
          <a:p>
            <a:r>
              <a:rPr lang="en-US" sz="2800" dirty="0" smtClean="0">
                <a:latin typeface="Arial" panose="020B0604020202020204" pitchFamily="34" charset="0"/>
                <a:cs typeface="Arial" panose="020B0604020202020204" pitchFamily="34" charset="0"/>
              </a:rPr>
              <a:t>Handwritten notes</a:t>
            </a:r>
          </a:p>
          <a:p>
            <a:r>
              <a:rPr lang="en-US" sz="2800" dirty="0" smtClean="0">
                <a:latin typeface="Arial" panose="020B0604020202020204" pitchFamily="34" charset="0"/>
                <a:cs typeface="Arial" panose="020B0604020202020204" pitchFamily="34" charset="0"/>
              </a:rPr>
              <a:t>Computer software's</a:t>
            </a:r>
          </a:p>
          <a:p>
            <a:r>
              <a:rPr lang="en-US" sz="2800" dirty="0" smtClean="0">
                <a:latin typeface="Arial" panose="020B0604020202020204" pitchFamily="34" charset="0"/>
                <a:cs typeface="Arial" panose="020B0604020202020204" pitchFamily="34" charset="0"/>
              </a:rPr>
              <a:t>Traffic </a:t>
            </a:r>
            <a:r>
              <a:rPr lang="en-US" sz="2800" dirty="0" smtClean="0">
                <a:latin typeface="Arial" panose="020B0604020202020204" pitchFamily="34" charset="0"/>
                <a:cs typeface="Arial" panose="020B0604020202020204" pitchFamily="34" charset="0"/>
              </a:rPr>
              <a:t>signs</a:t>
            </a:r>
          </a:p>
          <a:p>
            <a:endParaRPr lang="en-US" sz="2800" dirty="0" smtClean="0">
              <a:latin typeface="Arial" panose="020B0604020202020204" pitchFamily="34" charset="0"/>
              <a:cs typeface="Arial" panose="020B0604020202020204" pitchFamily="34" charset="0"/>
            </a:endParaRPr>
          </a:p>
          <a:p>
            <a:pPr>
              <a:buNone/>
            </a:pPr>
            <a:r>
              <a:rPr lang="en-US" sz="2800" dirty="0" smtClean="0">
                <a:latin typeface="Arial" panose="020B0604020202020204" pitchFamily="34" charset="0"/>
                <a:cs typeface="Arial" panose="020B0604020202020204" pitchFamily="34" charset="0"/>
              </a:rPr>
              <a:t>Hence in every field of life, tables play </a:t>
            </a:r>
            <a:r>
              <a:rPr lang="en-US" sz="2800" dirty="0" smtClean="0">
                <a:latin typeface="Arial" panose="020B0604020202020204" pitchFamily="34" charset="0"/>
                <a:cs typeface="Arial" panose="020B0604020202020204" pitchFamily="34" charset="0"/>
              </a:rPr>
              <a:t>their vital </a:t>
            </a:r>
            <a:r>
              <a:rPr lang="en-US" sz="2800" dirty="0" smtClean="0">
                <a:latin typeface="Arial" panose="020B0604020202020204" pitchFamily="34" charset="0"/>
                <a:cs typeface="Arial" panose="020B0604020202020204" pitchFamily="34" charset="0"/>
              </a:rPr>
              <a:t>role</a:t>
            </a:r>
          </a:p>
          <a:p>
            <a:endParaRPr lang="en-US" dirty="0" smtClean="0"/>
          </a:p>
          <a:p>
            <a:endParaRPr lang="en-US" dirty="0" smtClean="0"/>
          </a:p>
          <a:p>
            <a:endParaRPr lang="en-US" dirty="0"/>
          </a:p>
        </p:txBody>
      </p:sp>
      <p:sp>
        <p:nvSpPr>
          <p:cNvPr id="2" name="Title 1"/>
          <p:cNvSpPr>
            <a:spLocks noGrp="1"/>
          </p:cNvSpPr>
          <p:nvPr>
            <p:ph type="title"/>
          </p:nvPr>
        </p:nvSpPr>
        <p:spPr/>
        <p:txBody>
          <a:bodyPr>
            <a:normAutofit/>
          </a:bodyPr>
          <a:lstStyle/>
          <a:p>
            <a:r>
              <a:rPr lang="en-US" sz="4800" b="1" dirty="0" smtClean="0">
                <a:solidFill>
                  <a:schemeClr val="tx1"/>
                </a:solidFill>
              </a:rPr>
              <a:t>Uses</a:t>
            </a:r>
            <a:endParaRPr lang="en-US" sz="4800" b="1" dirty="0">
              <a:solidFill>
                <a:schemeClr val="tx1"/>
              </a:solidFill>
            </a:endParaRPr>
          </a:p>
        </p:txBody>
      </p:sp>
    </p:spTree>
    <p:extLst>
      <p:ext uri="{BB962C8B-B14F-4D97-AF65-F5344CB8AC3E}">
        <p14:creationId xmlns:p14="http://schemas.microsoft.com/office/powerpoint/2010/main" val="206894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2" presetClass="entr" presetSubtype="4" fill="hold" nodeType="afterEffect">
                                  <p:stCondLst>
                                    <p:cond delay="15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600200"/>
            <a:ext cx="7620000" cy="4525963"/>
          </a:xfrm>
        </p:spPr>
        <p:txBody>
          <a:bodyPr/>
          <a:lstStyle/>
          <a:p>
            <a:pPr>
              <a:buNone/>
            </a:pPr>
            <a:endParaRPr lang="en-US" dirty="0"/>
          </a:p>
          <a:p>
            <a:pPr>
              <a:buNone/>
            </a:pPr>
            <a:r>
              <a:rPr lang="en-US" sz="2800" b="1" dirty="0" smtClean="0">
                <a:latin typeface="Arial" panose="020B0604020202020204" pitchFamily="34" charset="0"/>
                <a:cs typeface="Arial" panose="020B0604020202020204" pitchFamily="34" charset="0"/>
              </a:rPr>
              <a:t>Heading part</a:t>
            </a:r>
          </a:p>
          <a:p>
            <a:pPr>
              <a:buNone/>
            </a:pPr>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Ta</a:t>
            </a:r>
            <a:r>
              <a:rPr lang="en-US" sz="2800" dirty="0" smtClean="0">
                <a:latin typeface="Arial" panose="020B0604020202020204" pitchFamily="34" charset="0"/>
                <a:cs typeface="Arial" panose="020B0604020202020204" pitchFamily="34" charset="0"/>
              </a:rPr>
              <a:t>ble </a:t>
            </a:r>
            <a:r>
              <a:rPr lang="en-US" sz="2800" dirty="0" smtClean="0">
                <a:latin typeface="Arial" panose="020B0604020202020204" pitchFamily="34" charset="0"/>
                <a:cs typeface="Arial" panose="020B0604020202020204" pitchFamily="34" charset="0"/>
              </a:rPr>
              <a:t>name and column </a:t>
            </a:r>
            <a:r>
              <a:rPr lang="en-US" sz="2800" dirty="0" smtClean="0">
                <a:latin typeface="Arial" panose="020B0604020202020204" pitchFamily="34" charset="0"/>
                <a:cs typeface="Arial" panose="020B0604020202020204" pitchFamily="34" charset="0"/>
              </a:rPr>
              <a:t>name</a:t>
            </a:r>
          </a:p>
          <a:p>
            <a:pPr>
              <a:buNone/>
            </a:pPr>
            <a:endParaRPr lang="en-US" sz="2800" dirty="0">
              <a:latin typeface="Arial" panose="020B0604020202020204" pitchFamily="34" charset="0"/>
              <a:cs typeface="Arial" panose="020B0604020202020204" pitchFamily="34" charset="0"/>
            </a:endParaRPr>
          </a:p>
          <a:p>
            <a:pPr>
              <a:buNone/>
            </a:pPr>
            <a:endParaRPr lang="en-US" sz="2800" dirty="0" smtClean="0">
              <a:latin typeface="Arial" panose="020B0604020202020204" pitchFamily="34" charset="0"/>
              <a:cs typeface="Arial" panose="020B0604020202020204" pitchFamily="34" charset="0"/>
            </a:endParaRPr>
          </a:p>
          <a:p>
            <a:pPr>
              <a:buNone/>
            </a:pPr>
            <a:r>
              <a:rPr lang="en-US" sz="2800" b="1" dirty="0" smtClean="0">
                <a:latin typeface="Arial" panose="020B0604020202020204" pitchFamily="34" charset="0"/>
                <a:cs typeface="Arial" panose="020B0604020202020204" pitchFamily="34" charset="0"/>
              </a:rPr>
              <a:t>Content part</a:t>
            </a:r>
          </a:p>
          <a:p>
            <a:pPr>
              <a:buNone/>
            </a:pPr>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Data </a:t>
            </a:r>
            <a:r>
              <a:rPr lang="en-US" sz="2800" dirty="0" smtClean="0">
                <a:latin typeface="Arial" panose="020B0604020202020204" pitchFamily="34" charset="0"/>
                <a:cs typeface="Arial" panose="020B0604020202020204" pitchFamily="34" charset="0"/>
              </a:rPr>
              <a:t>in rows and columns</a:t>
            </a:r>
            <a:endParaRPr lang="en-US" sz="2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lstStyle/>
          <a:p>
            <a:r>
              <a:rPr lang="en-US" b="1" dirty="0" smtClean="0">
                <a:solidFill>
                  <a:schemeClr val="tx1"/>
                </a:solidFill>
              </a:rPr>
              <a:t>Basic parts</a:t>
            </a:r>
            <a:endParaRPr lang="en-US" b="1" dirty="0">
              <a:solidFill>
                <a:schemeClr val="tx1"/>
              </a:solidFill>
            </a:endParaRPr>
          </a:p>
        </p:txBody>
      </p:sp>
    </p:spTree>
    <p:extLst>
      <p:ext uri="{BB962C8B-B14F-4D97-AF65-F5344CB8AC3E}">
        <p14:creationId xmlns:p14="http://schemas.microsoft.com/office/powerpoint/2010/main" val="369518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 calcmode="lin" valueType="num">
                                      <p:cBhvr additive="base">
                                        <p:cTn id="2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latin typeface="Arial" panose="020B0604020202020204" pitchFamily="34" charset="0"/>
                <a:cs typeface="Arial" panose="020B0604020202020204" pitchFamily="34" charset="0"/>
              </a:rPr>
              <a:t>Should not be too long</a:t>
            </a:r>
          </a:p>
          <a:p>
            <a:r>
              <a:rPr lang="en-US" sz="2400" dirty="0" smtClean="0">
                <a:latin typeface="Arial" panose="020B0604020202020204" pitchFamily="34" charset="0"/>
                <a:cs typeface="Arial" panose="020B0604020202020204" pitchFamily="34" charset="0"/>
              </a:rPr>
              <a:t>Title--------brief </a:t>
            </a:r>
            <a:r>
              <a:rPr lang="en-US" sz="2400" dirty="0" smtClean="0">
                <a:latin typeface="Arial" panose="020B0604020202020204" pitchFamily="34" charset="0"/>
                <a:cs typeface="Arial" panose="020B0604020202020204" pitchFamily="34" charset="0"/>
              </a:rPr>
              <a:t>and </a:t>
            </a:r>
            <a:r>
              <a:rPr lang="en-US" sz="2400" dirty="0" smtClean="0">
                <a:latin typeface="Arial" panose="020B0604020202020204" pitchFamily="34" charset="0"/>
                <a:cs typeface="Arial" panose="020B0604020202020204" pitchFamily="34" charset="0"/>
              </a:rPr>
              <a:t>self-explanatory.</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Column </a:t>
            </a:r>
            <a:r>
              <a:rPr lang="en-US" sz="2400" dirty="0" smtClean="0">
                <a:latin typeface="Arial" panose="020B0604020202020204" pitchFamily="34" charset="0"/>
                <a:cs typeface="Arial" panose="020B0604020202020204" pitchFamily="34" charset="0"/>
              </a:rPr>
              <a:t>Heading-----lean </a:t>
            </a:r>
            <a:r>
              <a:rPr lang="en-US" sz="2400" dirty="0" smtClean="0">
                <a:latin typeface="Arial" panose="020B0604020202020204" pitchFamily="34" charset="0"/>
                <a:cs typeface="Arial" panose="020B0604020202020204" pitchFamily="34" charset="0"/>
              </a:rPr>
              <a:t>and concise.</a:t>
            </a:r>
          </a:p>
          <a:p>
            <a:r>
              <a:rPr lang="en-US" sz="2400" dirty="0" smtClean="0">
                <a:latin typeface="Arial" panose="020B0604020202020204" pitchFamily="34" charset="0"/>
                <a:cs typeface="Arial" panose="020B0604020202020204" pitchFamily="34" charset="0"/>
              </a:rPr>
              <a:t>A</a:t>
            </a:r>
            <a:r>
              <a:rPr lang="en-US" sz="2400" dirty="0" smtClean="0">
                <a:latin typeface="Arial" panose="020B0604020202020204" pitchFamily="34" charset="0"/>
                <a:cs typeface="Arial" panose="020B0604020202020204" pitchFamily="34" charset="0"/>
              </a:rPr>
              <a:t>rrangement-------according </a:t>
            </a:r>
            <a:r>
              <a:rPr lang="en-US" sz="2400" dirty="0" smtClean="0">
                <a:latin typeface="Arial" panose="020B0604020202020204" pitchFamily="34" charset="0"/>
                <a:cs typeface="Arial" panose="020B0604020202020204" pitchFamily="34" charset="0"/>
              </a:rPr>
              <a:t>to importance.</a:t>
            </a:r>
          </a:p>
          <a:p>
            <a:r>
              <a:rPr lang="en-US" sz="2400" dirty="0" smtClean="0">
                <a:latin typeface="Arial" panose="020B0604020202020204" pitchFamily="34" charset="0"/>
                <a:cs typeface="Arial" panose="020B0604020202020204" pitchFamily="34" charset="0"/>
              </a:rPr>
              <a:t>Percentages and averages</a:t>
            </a:r>
          </a:p>
          <a:p>
            <a:r>
              <a:rPr lang="en-US" sz="2400" dirty="0" smtClean="0">
                <a:latin typeface="Arial" panose="020B0604020202020204" pitchFamily="34" charset="0"/>
                <a:cs typeface="Arial" panose="020B0604020202020204" pitchFamily="34" charset="0"/>
              </a:rPr>
              <a:t>Tables should not be too long</a:t>
            </a:r>
          </a:p>
          <a:p>
            <a:r>
              <a:rPr lang="en-US" sz="2400" dirty="0" smtClean="0">
                <a:latin typeface="Arial" panose="020B0604020202020204" pitchFamily="34" charset="0"/>
                <a:cs typeface="Arial" panose="020B0604020202020204" pitchFamily="34" charset="0"/>
              </a:rPr>
              <a:t>Vertical tables-preferable</a:t>
            </a:r>
          </a:p>
          <a:p>
            <a:r>
              <a:rPr lang="en-US" sz="2400" dirty="0">
                <a:latin typeface="Arial" panose="020B0604020202020204" pitchFamily="34" charset="0"/>
                <a:cs typeface="Arial" panose="020B0604020202020204" pitchFamily="34" charset="0"/>
              </a:rPr>
              <a:t>F</a:t>
            </a:r>
            <a:r>
              <a:rPr lang="en-US" sz="2400" dirty="0" smtClean="0">
                <a:latin typeface="Arial" panose="020B0604020202020204" pitchFamily="34" charset="0"/>
                <a:cs typeface="Arial" panose="020B0604020202020204" pitchFamily="34" charset="0"/>
              </a:rPr>
              <a:t>ootnotes </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 Rank the table information from the most positive entry to the most negative entry</a:t>
            </a:r>
          </a:p>
        </p:txBody>
      </p:sp>
      <p:sp>
        <p:nvSpPr>
          <p:cNvPr id="2" name="Title 1"/>
          <p:cNvSpPr>
            <a:spLocks noGrp="1"/>
          </p:cNvSpPr>
          <p:nvPr>
            <p:ph type="title"/>
          </p:nvPr>
        </p:nvSpPr>
        <p:spPr/>
        <p:txBody>
          <a:bodyPr/>
          <a:lstStyle/>
          <a:p>
            <a:r>
              <a:rPr lang="en-US" dirty="0" smtClean="0">
                <a:solidFill>
                  <a:schemeClr val="tx1"/>
                </a:solidFill>
              </a:rPr>
              <a:t>Characteristics of a good table</a:t>
            </a:r>
            <a:endParaRPr lang="en-US" dirty="0">
              <a:solidFill>
                <a:schemeClr val="tx1"/>
              </a:solidFill>
            </a:endParaRPr>
          </a:p>
        </p:txBody>
      </p:sp>
    </p:spTree>
    <p:extLst>
      <p:ext uri="{BB962C8B-B14F-4D97-AF65-F5344CB8AC3E}">
        <p14:creationId xmlns:p14="http://schemas.microsoft.com/office/powerpoint/2010/main" val="23922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20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4000"/>
                            </p:stCondLst>
                            <p:childTnLst>
                              <p:par>
                                <p:cTn id="10" presetID="2" presetClass="entr" presetSubtype="4" fill="hold" nodeType="afterEffect">
                                  <p:stCondLst>
                                    <p:cond delay="200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8000"/>
                            </p:stCondLst>
                            <p:childTnLst>
                              <p:par>
                                <p:cTn id="15" presetID="2" presetClass="entr" presetSubtype="4" fill="hold" nodeType="afterEffect">
                                  <p:stCondLst>
                                    <p:cond delay="200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2000"/>
                            </p:stCondLst>
                            <p:childTnLst>
                              <p:par>
                                <p:cTn id="20" presetID="2" presetClass="entr" presetSubtype="4" fill="hold" nodeType="afterEffect">
                                  <p:stCondLst>
                                    <p:cond delay="200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16000"/>
                            </p:stCondLst>
                            <p:childTnLst>
                              <p:par>
                                <p:cTn id="25" presetID="2" presetClass="entr" presetSubtype="4" fill="hold" nodeType="afterEffect">
                                  <p:stCondLst>
                                    <p:cond delay="200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0000"/>
                            </p:stCondLst>
                            <p:childTnLst>
                              <p:par>
                                <p:cTn id="30" presetID="2" presetClass="entr" presetSubtype="4" fill="hold" nodeType="afterEffect">
                                  <p:stCondLst>
                                    <p:cond delay="200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2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24000"/>
                            </p:stCondLst>
                            <p:childTnLst>
                              <p:par>
                                <p:cTn id="35" presetID="2" presetClass="entr" presetSubtype="4" fill="hold" nodeType="afterEffect">
                                  <p:stCondLst>
                                    <p:cond delay="200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28000"/>
                            </p:stCondLst>
                            <p:childTnLst>
                              <p:par>
                                <p:cTn id="40" presetID="2" presetClass="entr" presetSubtype="4" fill="hold" nodeType="afterEffect">
                                  <p:stCondLst>
                                    <p:cond delay="200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2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20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32000"/>
                            </p:stCondLst>
                            <p:childTnLst>
                              <p:par>
                                <p:cTn id="45" presetID="2" presetClass="entr" presetSubtype="4" fill="hold" nodeType="afterEffect">
                                  <p:stCondLst>
                                    <p:cond delay="200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2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20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5400" y="2195945"/>
            <a:ext cx="7239000" cy="1143000"/>
          </a:xfrm>
          <a:custGeom>
            <a:avLst/>
            <a:gdLst>
              <a:gd name="connsiteX0" fmla="*/ 0 w 7162800"/>
              <a:gd name="connsiteY0" fmla="*/ 0 h 1143000"/>
              <a:gd name="connsiteX1" fmla="*/ 7162800 w 7162800"/>
              <a:gd name="connsiteY1" fmla="*/ 0 h 1143000"/>
              <a:gd name="connsiteX2" fmla="*/ 7162800 w 7162800"/>
              <a:gd name="connsiteY2" fmla="*/ 1143000 h 1143000"/>
              <a:gd name="connsiteX3" fmla="*/ 0 w 7162800"/>
              <a:gd name="connsiteY3" fmla="*/ 1143000 h 1143000"/>
              <a:gd name="connsiteX4" fmla="*/ 0 w 7162800"/>
              <a:gd name="connsiteY4" fmla="*/ 0 h 1143000"/>
              <a:gd name="connsiteX0" fmla="*/ 20 w 7162820"/>
              <a:gd name="connsiteY0" fmla="*/ 0 h 1143000"/>
              <a:gd name="connsiteX1" fmla="*/ 7162820 w 7162820"/>
              <a:gd name="connsiteY1" fmla="*/ 0 h 1143000"/>
              <a:gd name="connsiteX2" fmla="*/ 7162820 w 7162820"/>
              <a:gd name="connsiteY2" fmla="*/ 1143000 h 1143000"/>
              <a:gd name="connsiteX3" fmla="*/ 20 w 7162820"/>
              <a:gd name="connsiteY3" fmla="*/ 1143000 h 1143000"/>
              <a:gd name="connsiteX4" fmla="*/ 702385 w 7162820"/>
              <a:gd name="connsiteY4" fmla="*/ 573157 h 1143000"/>
              <a:gd name="connsiteX5" fmla="*/ 20 w 7162820"/>
              <a:gd name="connsiteY5" fmla="*/ 0 h 1143000"/>
              <a:gd name="connsiteX0" fmla="*/ 20 w 7162820"/>
              <a:gd name="connsiteY0" fmla="*/ 0 h 1143000"/>
              <a:gd name="connsiteX1" fmla="*/ 7162820 w 7162820"/>
              <a:gd name="connsiteY1" fmla="*/ 0 h 1143000"/>
              <a:gd name="connsiteX2" fmla="*/ 7162820 w 7162820"/>
              <a:gd name="connsiteY2" fmla="*/ 1143000 h 1143000"/>
              <a:gd name="connsiteX3" fmla="*/ 20 w 7162820"/>
              <a:gd name="connsiteY3" fmla="*/ 1143000 h 1143000"/>
              <a:gd name="connsiteX4" fmla="*/ 702385 w 7162820"/>
              <a:gd name="connsiteY4" fmla="*/ 533400 h 1143000"/>
              <a:gd name="connsiteX5" fmla="*/ 20 w 7162820"/>
              <a:gd name="connsiteY5" fmla="*/ 0 h 1143000"/>
              <a:gd name="connsiteX0" fmla="*/ 20 w 7162820"/>
              <a:gd name="connsiteY0" fmla="*/ 0 h 1143000"/>
              <a:gd name="connsiteX1" fmla="*/ 7162820 w 7162820"/>
              <a:gd name="connsiteY1" fmla="*/ 0 h 1143000"/>
              <a:gd name="connsiteX2" fmla="*/ 6267877 w 7162820"/>
              <a:gd name="connsiteY2" fmla="*/ 506896 h 1143000"/>
              <a:gd name="connsiteX3" fmla="*/ 7162820 w 7162820"/>
              <a:gd name="connsiteY3" fmla="*/ 1143000 h 1143000"/>
              <a:gd name="connsiteX4" fmla="*/ 20 w 7162820"/>
              <a:gd name="connsiteY4" fmla="*/ 1143000 h 1143000"/>
              <a:gd name="connsiteX5" fmla="*/ 702385 w 7162820"/>
              <a:gd name="connsiteY5" fmla="*/ 533400 h 1143000"/>
              <a:gd name="connsiteX6" fmla="*/ 20 w 7162820"/>
              <a:gd name="connsiteY6" fmla="*/ 0 h 1143000"/>
              <a:gd name="connsiteX0" fmla="*/ 20 w 7162820"/>
              <a:gd name="connsiteY0" fmla="*/ 0 h 1143000"/>
              <a:gd name="connsiteX1" fmla="*/ 7162820 w 7162820"/>
              <a:gd name="connsiteY1" fmla="*/ 0 h 1143000"/>
              <a:gd name="connsiteX2" fmla="*/ 7146429 w 7162820"/>
              <a:gd name="connsiteY2" fmla="*/ 467140 h 1143000"/>
              <a:gd name="connsiteX3" fmla="*/ 7162820 w 7162820"/>
              <a:gd name="connsiteY3" fmla="*/ 1143000 h 1143000"/>
              <a:gd name="connsiteX4" fmla="*/ 20 w 7162820"/>
              <a:gd name="connsiteY4" fmla="*/ 1143000 h 1143000"/>
              <a:gd name="connsiteX5" fmla="*/ 702385 w 7162820"/>
              <a:gd name="connsiteY5" fmla="*/ 533400 h 1143000"/>
              <a:gd name="connsiteX6" fmla="*/ 20 w 7162820"/>
              <a:gd name="connsiteY6" fmla="*/ 0 h 114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62820" h="1143000">
                <a:moveTo>
                  <a:pt x="20" y="0"/>
                </a:moveTo>
                <a:lnTo>
                  <a:pt x="7162820" y="0"/>
                </a:lnTo>
                <a:cubicBezTo>
                  <a:pt x="7161727" y="177800"/>
                  <a:pt x="7147522" y="289340"/>
                  <a:pt x="7146429" y="467140"/>
                </a:cubicBezTo>
                <a:lnTo>
                  <a:pt x="7162820" y="1143000"/>
                </a:lnTo>
                <a:lnTo>
                  <a:pt x="20" y="1143000"/>
                </a:lnTo>
                <a:cubicBezTo>
                  <a:pt x="-4397" y="944217"/>
                  <a:pt x="706802" y="732183"/>
                  <a:pt x="702385" y="533400"/>
                </a:cubicBezTo>
                <a:lnTo>
                  <a:pt x="20" y="0"/>
                </a:lnTo>
                <a:close/>
              </a:path>
            </a:pathLst>
          </a:custGeom>
          <a:ln>
            <a:solidFill>
              <a:schemeClr val="accent2">
                <a:lumMod val="50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5400" b="1" u="sng" dirty="0">
                <a:ln w="12700">
                  <a:solidFill>
                    <a:schemeClr val="tx2">
                      <a:lumMod val="75000"/>
                    </a:schemeClr>
                  </a:solidFill>
                  <a:prstDash val="solid"/>
                </a:ln>
                <a:solidFill>
                  <a:schemeClr val="tx1">
                    <a:lumMod val="95000"/>
                    <a:lumOff val="5000"/>
                  </a:schemeClr>
                </a:solidFill>
                <a:effectLst>
                  <a:outerShdw dist="38100" dir="2640000" algn="bl" rotWithShape="0">
                    <a:schemeClr val="tx2">
                      <a:lumMod val="75000"/>
                    </a:schemeClr>
                  </a:outerShdw>
                </a:effectLst>
                <a:latin typeface="Bauhaus 93" panose="04030905020B02020C02" pitchFamily="82" charset="0"/>
              </a:rPr>
              <a:t>Parts of </a:t>
            </a:r>
            <a:r>
              <a:rPr lang="en-US" sz="5400" b="1" u="sng" dirty="0" smtClean="0">
                <a:ln w="12700">
                  <a:solidFill>
                    <a:schemeClr val="tx2">
                      <a:lumMod val="75000"/>
                    </a:schemeClr>
                  </a:solidFill>
                  <a:prstDash val="solid"/>
                </a:ln>
                <a:solidFill>
                  <a:schemeClr val="tx1">
                    <a:lumMod val="95000"/>
                    <a:lumOff val="5000"/>
                  </a:schemeClr>
                </a:solidFill>
                <a:effectLst>
                  <a:outerShdw dist="38100" dir="2640000" algn="bl" rotWithShape="0">
                    <a:schemeClr val="tx2">
                      <a:lumMod val="75000"/>
                    </a:schemeClr>
                  </a:outerShdw>
                </a:effectLst>
                <a:latin typeface="Bauhaus 93" panose="04030905020B02020C02" pitchFamily="82" charset="0"/>
              </a:rPr>
              <a:t>Table</a:t>
            </a:r>
            <a:endParaRPr lang="en-US" sz="5400" b="1" u="sng" dirty="0">
              <a:ln w="12700">
                <a:solidFill>
                  <a:schemeClr val="tx2">
                    <a:lumMod val="75000"/>
                  </a:schemeClr>
                </a:solidFill>
                <a:prstDash val="solid"/>
              </a:ln>
              <a:solidFill>
                <a:schemeClr val="tx1">
                  <a:lumMod val="95000"/>
                  <a:lumOff val="5000"/>
                </a:schemeClr>
              </a:solidFill>
              <a:effectLst>
                <a:outerShdw dist="38100" dir="2640000" algn="bl" rotWithShape="0">
                  <a:schemeClr val="tx2">
                    <a:lumMod val="75000"/>
                  </a:schemeClr>
                </a:outerShdw>
              </a:effectLst>
              <a:latin typeface="Bauhaus 93" panose="04030905020B02020C02" pitchFamily="82" charset="0"/>
            </a:endParaRPr>
          </a:p>
        </p:txBody>
      </p:sp>
    </p:spTree>
    <p:extLst>
      <p:ext uri="{BB962C8B-B14F-4D97-AF65-F5344CB8AC3E}">
        <p14:creationId xmlns:p14="http://schemas.microsoft.com/office/powerpoint/2010/main" val="20313253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471" y="381000"/>
            <a:ext cx="7102929" cy="5715000"/>
          </a:xfrm>
          <a:prstGeom prst="rect">
            <a:avLst/>
          </a:prstGeom>
        </p:spPr>
      </p:pic>
    </p:spTree>
    <p:extLst>
      <p:ext uri="{BB962C8B-B14F-4D97-AF65-F5344CB8AC3E}">
        <p14:creationId xmlns:p14="http://schemas.microsoft.com/office/powerpoint/2010/main" val="29617259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2133600"/>
            <a:ext cx="6858000" cy="369332"/>
          </a:xfrm>
          <a:prstGeom prst="rect">
            <a:avLst/>
          </a:prstGeom>
        </p:spPr>
        <p:txBody>
          <a:bodyPr wrap="square">
            <a:spAutoFit/>
          </a:bodyPr>
          <a:lstStyle/>
          <a:p>
            <a:pPr algn="just"/>
            <a:r>
              <a:rPr lang="en-US" dirty="0" smtClean="0"/>
              <a:t>. </a:t>
            </a:r>
            <a:endParaRPr lang="en-US" dirty="0"/>
          </a:p>
        </p:txBody>
      </p:sp>
      <p:sp>
        <p:nvSpPr>
          <p:cNvPr id="5" name="Rectangle 4"/>
          <p:cNvSpPr/>
          <p:nvPr/>
        </p:nvSpPr>
        <p:spPr>
          <a:xfrm>
            <a:off x="1219200" y="596086"/>
            <a:ext cx="1676400" cy="461665"/>
          </a:xfrm>
          <a:prstGeom prst="rect">
            <a:avLst/>
          </a:prstGeom>
        </p:spPr>
        <p:txBody>
          <a:bodyPr wrap="square">
            <a:spAutoFit/>
          </a:bodyPr>
          <a:lstStyle/>
          <a:p>
            <a:r>
              <a:rPr lang="en-US" sz="2400" b="1" u="sng" dirty="0" smtClean="0"/>
              <a:t>Title</a:t>
            </a:r>
            <a:r>
              <a:rPr lang="en-US" sz="2400" b="1" dirty="0" smtClean="0"/>
              <a:t>:</a:t>
            </a:r>
            <a:endParaRPr lang="en-US" sz="2400" dirty="0"/>
          </a:p>
        </p:txBody>
      </p:sp>
      <p:sp>
        <p:nvSpPr>
          <p:cNvPr id="6" name="Rectangle 5"/>
          <p:cNvSpPr/>
          <p:nvPr/>
        </p:nvSpPr>
        <p:spPr>
          <a:xfrm>
            <a:off x="980162" y="1119307"/>
            <a:ext cx="7325638" cy="1754326"/>
          </a:xfrm>
          <a:prstGeom prst="rect">
            <a:avLst/>
          </a:prstGeom>
        </p:spPr>
        <p:txBody>
          <a:bodyPr wrap="square">
            <a:spAutoFit/>
          </a:bodyPr>
          <a:lstStyle/>
          <a:p>
            <a:pPr marL="285750" indent="-285750">
              <a:buFont typeface="Wingdings" panose="05000000000000000000" pitchFamily="2" charset="2"/>
              <a:buChar char="Ø"/>
            </a:pPr>
            <a:r>
              <a:rPr lang="en-US" dirty="0" smtClean="0"/>
              <a:t>The first thing a table needs is a </a:t>
            </a:r>
            <a:r>
              <a:rPr lang="en-US" dirty="0"/>
              <a:t>title </a:t>
            </a:r>
            <a:r>
              <a:rPr lang="en-US" dirty="0" smtClean="0"/>
              <a:t>.The </a:t>
            </a:r>
            <a:r>
              <a:rPr lang="en-US" dirty="0"/>
              <a:t>title provides a brief description of the contents of the table. Columns </a:t>
            </a:r>
            <a:r>
              <a:rPr lang="en-US" dirty="0" smtClean="0"/>
              <a:t>should be titled with the name of the variables followed by the units of measure in parentheses.   It should be concise and include the key elements shown in the table, for example, groups, classifications, variables, etc. It should never be more than two lines. </a:t>
            </a:r>
            <a:endParaRPr lang="en-US" dirty="0"/>
          </a:p>
        </p:txBody>
      </p:sp>
      <p:sp>
        <p:nvSpPr>
          <p:cNvPr id="7" name="Rectangle 6"/>
          <p:cNvSpPr/>
          <p:nvPr/>
        </p:nvSpPr>
        <p:spPr>
          <a:xfrm>
            <a:off x="1219200" y="2905992"/>
            <a:ext cx="4343400" cy="461665"/>
          </a:xfrm>
          <a:prstGeom prst="rect">
            <a:avLst/>
          </a:prstGeom>
        </p:spPr>
        <p:txBody>
          <a:bodyPr wrap="square">
            <a:spAutoFit/>
          </a:bodyPr>
          <a:lstStyle/>
          <a:p>
            <a:r>
              <a:rPr lang="en-US" sz="2400" b="1" u="sng" dirty="0"/>
              <a:t>Headings &amp; Subheadings:</a:t>
            </a:r>
            <a:endParaRPr lang="en-US" sz="2400" u="sng" dirty="0"/>
          </a:p>
        </p:txBody>
      </p:sp>
      <p:sp>
        <p:nvSpPr>
          <p:cNvPr id="8" name="Rectangle 7"/>
          <p:cNvSpPr/>
          <p:nvPr/>
        </p:nvSpPr>
        <p:spPr>
          <a:xfrm>
            <a:off x="893524" y="3546334"/>
            <a:ext cx="7097038" cy="2031325"/>
          </a:xfrm>
          <a:prstGeom prst="rect">
            <a:avLst/>
          </a:prstGeom>
        </p:spPr>
        <p:txBody>
          <a:bodyPr wrap="square">
            <a:spAutoFit/>
          </a:bodyPr>
          <a:lstStyle/>
          <a:p>
            <a:pPr marL="285750" indent="-285750" algn="just">
              <a:buFont typeface="Wingdings" panose="05000000000000000000" pitchFamily="2" charset="2"/>
              <a:buChar char="Ø"/>
            </a:pPr>
            <a:r>
              <a:rPr lang="en-US" dirty="0"/>
              <a:t>While data form the body of a table, headings and subheadings allow you to establish an order to the data by identifying columns. They should be written in the singular form unless they refer to groups, e.g., men, women, etc., and the first letter of the first word should be capitalized. Headings should be key words that best describe the columns beneath them. They should not be much longer than the longest entry in their columns. </a:t>
            </a:r>
          </a:p>
        </p:txBody>
      </p:sp>
    </p:spTree>
    <p:extLst>
      <p:ext uri="{BB962C8B-B14F-4D97-AF65-F5344CB8AC3E}">
        <p14:creationId xmlns:p14="http://schemas.microsoft.com/office/powerpoint/2010/main" val="7960844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74002" y="457199"/>
            <a:ext cx="3048000" cy="461665"/>
          </a:xfrm>
          <a:prstGeom prst="rect">
            <a:avLst/>
          </a:prstGeom>
        </p:spPr>
        <p:txBody>
          <a:bodyPr wrap="square">
            <a:spAutoFit/>
          </a:bodyPr>
          <a:lstStyle/>
          <a:p>
            <a:r>
              <a:rPr lang="en-US" sz="2400" b="1" u="sng" dirty="0" smtClean="0"/>
              <a:t>Column Headings:</a:t>
            </a:r>
            <a:endParaRPr lang="en-US" sz="2400" b="1" u="sng" dirty="0"/>
          </a:p>
        </p:txBody>
      </p:sp>
      <p:sp>
        <p:nvSpPr>
          <p:cNvPr id="5" name="Rectangle 4"/>
          <p:cNvSpPr/>
          <p:nvPr/>
        </p:nvSpPr>
        <p:spPr>
          <a:xfrm>
            <a:off x="1093275" y="857310"/>
            <a:ext cx="7620000" cy="2031325"/>
          </a:xfrm>
          <a:prstGeom prst="rect">
            <a:avLst/>
          </a:prstGeom>
        </p:spPr>
        <p:txBody>
          <a:bodyPr wrap="square" lIns="58" tIns="29" rIns="58" bIns="29" anchor="t">
            <a:spAutoFit/>
          </a:bodyPr>
          <a:lstStyle/>
          <a:p>
            <a:pPr marL="285750" indent="-285750" algn="just" defTabSz="914400" latinLnBrk="0">
              <a:lnSpc>
                <a:spcPct val="100000"/>
              </a:lnSpc>
              <a:spcBef>
                <a:spcPts val="0"/>
              </a:spcBef>
              <a:spcAft>
                <a:spcPts val="0"/>
              </a:spcAft>
              <a:buClr>
                <a:srgbClr val="000000"/>
              </a:buClr>
              <a:buFont typeface="Wingdings"/>
              <a:buChar char="Ø"/>
            </a:pPr>
            <a:r>
              <a:rPr lang="en-US" altLang="ko-KR" sz="1800" dirty="0" smtClean="0">
                <a:solidFill>
                  <a:srgbClr val="000000"/>
                </a:solidFill>
                <a:latin typeface="Calibri" charset="0"/>
              </a:rPr>
              <a:t>Each column has a heading in order to identify what data are listed below in a vertical arrangement. </a:t>
            </a:r>
            <a:endParaRPr lang="ko-KR" altLang="en-US" sz="1800" dirty="0" smtClean="0"/>
          </a:p>
          <a:p>
            <a:pPr marL="0" indent="0" algn="just" defTabSz="914400" latinLnBrk="0">
              <a:lnSpc>
                <a:spcPct val="100000"/>
              </a:lnSpc>
              <a:spcBef>
                <a:spcPts val="0"/>
              </a:spcBef>
              <a:spcAft>
                <a:spcPts val="0"/>
              </a:spcAft>
              <a:buFontTx/>
              <a:buNone/>
            </a:pPr>
            <a:r>
              <a:rPr lang="en-US" altLang="ko-KR" sz="1800" dirty="0" smtClean="0">
                <a:solidFill>
                  <a:srgbClr val="000000"/>
                </a:solidFill>
                <a:latin typeface="Calibri" charset="0"/>
              </a:rPr>
              <a:t>It has two Parts :          1): Stub head        2): Coloum head </a:t>
            </a:r>
            <a:endParaRPr lang="ko-KR" altLang="en-US" sz="1800" dirty="0" smtClean="0"/>
          </a:p>
          <a:p>
            <a:pPr marL="0" indent="0" algn="just" defTabSz="914400" latinLnBrk="0">
              <a:lnSpc>
                <a:spcPct val="100000"/>
              </a:lnSpc>
              <a:spcBef>
                <a:spcPts val="0"/>
              </a:spcBef>
              <a:spcAft>
                <a:spcPts val="0"/>
              </a:spcAft>
              <a:buFontTx/>
              <a:buNone/>
            </a:pPr>
            <a:r>
              <a:rPr lang="en-US" altLang="ko-KR" sz="1800" dirty="0" smtClean="0">
                <a:solidFill>
                  <a:srgbClr val="000000"/>
                </a:solidFill>
                <a:latin typeface="Calibri" charset="0"/>
              </a:rPr>
              <a:t>1:When the column heading is above the leftmost column, it is often referred to as the "stub head" and the column is the "stub column." This column usually lists the independent variable. The data that follow the stub column are known as the "stub."</a:t>
            </a:r>
            <a:endParaRPr lang="ko-KR" altLang="en-US" sz="1800" dirty="0" smtClean="0"/>
          </a:p>
          <a:p>
            <a:pPr marL="0" indent="0" algn="just" defTabSz="914400" latinLnBrk="0">
              <a:lnSpc>
                <a:spcPct val="100000"/>
              </a:lnSpc>
              <a:spcBef>
                <a:spcPts val="0"/>
              </a:spcBef>
              <a:spcAft>
                <a:spcPts val="0"/>
              </a:spcAft>
              <a:buFontTx/>
              <a:buNone/>
            </a:pPr>
            <a:r>
              <a:rPr lang="en-US" altLang="ko-KR" sz="1800" dirty="0" smtClean="0">
                <a:solidFill>
                  <a:srgbClr val="000000"/>
                </a:solidFill>
                <a:latin typeface="Calibri" charset="0"/>
              </a:rPr>
              <a:t>2: All other column headings are simply referred to as "column heads." Note that units should be specified in column headings when applicable.</a:t>
            </a:r>
            <a:endParaRPr lang="ko-KR" altLang="en-US" sz="1800" dirty="0" smtClean="0"/>
          </a:p>
        </p:txBody>
      </p:sp>
      <p:sp>
        <p:nvSpPr>
          <p:cNvPr id="6" name="Rectangle 5"/>
          <p:cNvSpPr/>
          <p:nvPr/>
        </p:nvSpPr>
        <p:spPr>
          <a:xfrm>
            <a:off x="1269447" y="3350567"/>
            <a:ext cx="1953227" cy="461665"/>
          </a:xfrm>
          <a:prstGeom prst="rect">
            <a:avLst/>
          </a:prstGeom>
        </p:spPr>
        <p:txBody>
          <a:bodyPr wrap="none">
            <a:spAutoFit/>
          </a:bodyPr>
          <a:lstStyle/>
          <a:p>
            <a:pPr fontAlgn="base"/>
            <a:r>
              <a:rPr lang="en-US" sz="2400" b="1" u="sng" dirty="0">
                <a:solidFill>
                  <a:srgbClr val="191919"/>
                </a:solidFill>
                <a:latin typeface="+mj-lt"/>
              </a:rPr>
              <a:t>Row </a:t>
            </a:r>
            <a:r>
              <a:rPr lang="en-US" sz="2400" b="1" u="sng" dirty="0" smtClean="0">
                <a:solidFill>
                  <a:srgbClr val="191919"/>
                </a:solidFill>
                <a:latin typeface="+mj-lt"/>
              </a:rPr>
              <a:t>Heading:</a:t>
            </a:r>
            <a:endParaRPr lang="en-US" sz="2400" b="1" i="0" u="sng" dirty="0">
              <a:solidFill>
                <a:srgbClr val="191919"/>
              </a:solidFill>
              <a:effectLst/>
              <a:latin typeface="+mj-lt"/>
            </a:endParaRPr>
          </a:p>
        </p:txBody>
      </p:sp>
      <p:sp>
        <p:nvSpPr>
          <p:cNvPr id="7" name="Rectangle 6"/>
          <p:cNvSpPr/>
          <p:nvPr/>
        </p:nvSpPr>
        <p:spPr>
          <a:xfrm>
            <a:off x="1024002" y="3839880"/>
            <a:ext cx="3700398" cy="1477328"/>
          </a:xfrm>
          <a:prstGeom prst="rect">
            <a:avLst/>
          </a:prstGeom>
        </p:spPr>
        <p:txBody>
          <a:bodyPr wrap="square">
            <a:spAutoFit/>
          </a:bodyPr>
          <a:lstStyle/>
          <a:p>
            <a:pPr marL="285750" indent="-285750" fontAlgn="base">
              <a:buFont typeface="Wingdings" panose="05000000000000000000" pitchFamily="2" charset="2"/>
              <a:buChar char="Ø"/>
            </a:pPr>
            <a:r>
              <a:rPr lang="en-US" i="0" dirty="0" smtClean="0">
                <a:solidFill>
                  <a:srgbClr val="191919"/>
                </a:solidFill>
                <a:effectLst/>
              </a:rPr>
              <a:t>It is also name as row header. We put data in row in horizontal direction.</a:t>
            </a:r>
          </a:p>
          <a:p>
            <a:pPr marL="285750" indent="-285750" fontAlgn="base">
              <a:buFont typeface="Wingdings" panose="05000000000000000000" pitchFamily="2" charset="2"/>
              <a:buChar char="Ø"/>
            </a:pPr>
            <a:r>
              <a:rPr lang="en-US" dirty="0" smtClean="0">
                <a:solidFill>
                  <a:srgbClr val="191919"/>
                </a:solidFill>
              </a:rPr>
              <a:t>It normal represent by number 1,2,3.. </a:t>
            </a:r>
            <a:r>
              <a:rPr lang="en-US" dirty="0">
                <a:solidFill>
                  <a:srgbClr val="191919"/>
                </a:solidFill>
              </a:rPr>
              <a:t>i</a:t>
            </a:r>
            <a:r>
              <a:rPr lang="en-US" dirty="0" smtClean="0">
                <a:solidFill>
                  <a:srgbClr val="191919"/>
                </a:solidFill>
              </a:rPr>
              <a:t>n worksheet.</a:t>
            </a:r>
            <a:endParaRPr lang="en-US" i="0" dirty="0">
              <a:solidFill>
                <a:srgbClr val="191919"/>
              </a:solidFill>
              <a:effectLst/>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9200" y="3581400"/>
            <a:ext cx="2743200" cy="2560919"/>
          </a:xfrm>
          <a:prstGeom prst="rect">
            <a:avLst/>
          </a:prstGeom>
        </p:spPr>
      </p:pic>
    </p:spTree>
    <p:extLst>
      <p:ext uri="{BB962C8B-B14F-4D97-AF65-F5344CB8AC3E}">
        <p14:creationId xmlns:p14="http://schemas.microsoft.com/office/powerpoint/2010/main" val="1742915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Why  Graph and Table is necessary?</a:t>
            </a:r>
            <a:endParaRPr lang="en-US" b="1" u="sng" dirty="0"/>
          </a:p>
        </p:txBody>
      </p:sp>
      <p:sp>
        <p:nvSpPr>
          <p:cNvPr id="3" name="Content Placeholder 2"/>
          <p:cNvSpPr>
            <a:spLocks noGrp="1"/>
          </p:cNvSpPr>
          <p:nvPr>
            <p:ph idx="1"/>
          </p:nvPr>
        </p:nvSpPr>
        <p:spPr/>
        <p:txBody>
          <a:bodyPr>
            <a:normAutofit/>
          </a:bodyPr>
          <a:lstStyle/>
          <a:p>
            <a:pPr algn="just"/>
            <a:r>
              <a:rPr lang="en-US" b="1" dirty="0" smtClean="0"/>
              <a:t> </a:t>
            </a:r>
            <a:r>
              <a:rPr lang="en-US" sz="2800" dirty="0" smtClean="0"/>
              <a:t>Data </a:t>
            </a:r>
            <a:r>
              <a:rPr lang="en-US" sz="2800" dirty="0"/>
              <a:t>can be presented in the text, in a table, or pictorially as a chart, diagram or graph. </a:t>
            </a:r>
            <a:r>
              <a:rPr lang="en-US" sz="2800" dirty="0" smtClean="0"/>
              <a:t> </a:t>
            </a:r>
            <a:endParaRPr lang="en-US" sz="2800" dirty="0" smtClean="0"/>
          </a:p>
          <a:p>
            <a:pPr algn="just"/>
            <a:endParaRPr lang="en-US" sz="2800" dirty="0"/>
          </a:p>
          <a:p>
            <a:pPr algn="just"/>
            <a:r>
              <a:rPr lang="en-US" sz="2800" dirty="0"/>
              <a:t> </a:t>
            </a:r>
            <a:r>
              <a:rPr lang="en-US" sz="2800" dirty="0" smtClean="0"/>
              <a:t>Text </a:t>
            </a:r>
            <a:r>
              <a:rPr lang="en-US" sz="2800" dirty="0"/>
              <a:t>alone should not be used to convey more </a:t>
            </a:r>
            <a:r>
              <a:rPr lang="en-US" sz="2800" dirty="0" smtClean="0"/>
              <a:t>efficiently. </a:t>
            </a:r>
            <a:r>
              <a:rPr lang="en-US" sz="2800" dirty="0"/>
              <a:t>Sets of numerical results should usually be presented as tables or pictures rather than included in the text. Well presented tables and graphs can concisely summarise information which would be difficult to describe in words alone</a:t>
            </a:r>
            <a:r>
              <a:rPr lang="en-US" sz="2800" dirty="0" smtClean="0"/>
              <a:t>.</a:t>
            </a:r>
            <a:endParaRPr lang="en-US" sz="2800" dirty="0"/>
          </a:p>
          <a:p>
            <a:endParaRPr lang="en-US" dirty="0"/>
          </a:p>
        </p:txBody>
      </p:sp>
    </p:spTree>
    <p:extLst>
      <p:ext uri="{BB962C8B-B14F-4D97-AF65-F5344CB8AC3E}">
        <p14:creationId xmlns:p14="http://schemas.microsoft.com/office/powerpoint/2010/main" val="26794615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nt/sdcard/.polarisOffice/polarisTemp/fImage53934181.jpeg"/>
          <p:cNvPicPr>
            <a:picLocks noChangeAspect="1"/>
          </p:cNvPicPr>
          <p:nvPr/>
        </p:nvPicPr>
        <p:blipFill>
          <a:blip r:embed="rId2" cstate="print"/>
          <a:stretch>
            <a:fillRect/>
          </a:stretch>
        </p:blipFill>
        <p:spPr>
          <a:xfrm>
            <a:off x="1600200" y="2639140"/>
            <a:ext cx="6705600" cy="3837860"/>
          </a:xfrm>
          <a:prstGeom prst="rect">
            <a:avLst/>
          </a:prstGeom>
          <a:noFill/>
          <a:ln>
            <a:solidFill>
              <a:schemeClr val="accent4"/>
            </a:solidFill>
          </a:ln>
        </p:spPr>
      </p:pic>
      <p:sp>
        <p:nvSpPr>
          <p:cNvPr id="3" name="Rectangle 2"/>
          <p:cNvSpPr/>
          <p:nvPr/>
        </p:nvSpPr>
        <p:spPr>
          <a:xfrm>
            <a:off x="1219200" y="792480"/>
            <a:ext cx="6400800" cy="1477328"/>
          </a:xfrm>
          <a:prstGeom prst="rect">
            <a:avLst/>
          </a:prstGeom>
        </p:spPr>
        <p:txBody>
          <a:bodyPr wrap="square">
            <a:spAutoFit/>
          </a:bodyPr>
          <a:lstStyle/>
          <a:p>
            <a:pPr marL="285750" indent="-285750">
              <a:buClr>
                <a:srgbClr val="000000"/>
              </a:buClr>
              <a:buFont typeface="Wingdings"/>
              <a:buChar char="Ø"/>
            </a:pPr>
            <a:r>
              <a:rPr lang="en-US" altLang="ko-KR" dirty="0">
                <a:solidFill>
                  <a:srgbClr val="000000"/>
                </a:solidFill>
                <a:latin typeface="Calibri" charset="0"/>
              </a:rPr>
              <a:t>You may use table notes to explain anything in your table that is not self-explanatory. While basic symbols and abbreviations like SD for standard deviation, N for sample size, and * represent multiplication are commonly used, you may have other technical terms or other issues that you wish to explain .</a:t>
            </a:r>
            <a:endParaRPr lang="ko-KR" altLang="en-US" dirty="0"/>
          </a:p>
        </p:txBody>
      </p:sp>
      <p:sp>
        <p:nvSpPr>
          <p:cNvPr id="4" name="Rectangle 3"/>
          <p:cNvSpPr/>
          <p:nvPr/>
        </p:nvSpPr>
        <p:spPr>
          <a:xfrm>
            <a:off x="1371600" y="222840"/>
            <a:ext cx="1765420" cy="461665"/>
          </a:xfrm>
          <a:prstGeom prst="rect">
            <a:avLst/>
          </a:prstGeom>
        </p:spPr>
        <p:txBody>
          <a:bodyPr wrap="none">
            <a:spAutoFit/>
          </a:bodyPr>
          <a:lstStyle/>
          <a:p>
            <a:r>
              <a:rPr lang="en-US" sz="2400" b="1" u="sng" dirty="0"/>
              <a:t>Table Notes:</a:t>
            </a:r>
            <a:endParaRPr lang="en-US" sz="2400" u="sng" dirty="0"/>
          </a:p>
        </p:txBody>
      </p:sp>
    </p:spTree>
    <p:extLst>
      <p:ext uri="{BB962C8B-B14F-4D97-AF65-F5344CB8AC3E}">
        <p14:creationId xmlns:p14="http://schemas.microsoft.com/office/powerpoint/2010/main" val="16533765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 3"/>
          <p:cNvSpPr>
            <a:spLocks noGrp="1" noChangeArrowheads="1"/>
          </p:cNvSpPr>
          <p:nvPr>
            <p:ph type="body" idx="4294967295"/>
          </p:nvPr>
        </p:nvSpPr>
        <p:spPr>
          <a:xfrm>
            <a:off x="1058544" y="237173"/>
            <a:ext cx="8245475" cy="5862637"/>
          </a:xfrm>
          <a:prstGeom prst="rect">
            <a:avLst/>
          </a:prstGeom>
          <a:noFill/>
          <a:ln w="0">
            <a:noFill/>
          </a:ln>
        </p:spPr>
        <p:txBody>
          <a:bodyPr wrap="square" lIns="58" tIns="29" rIns="58" bIns="29" anchor="t"/>
          <a:lstStyle/>
          <a:p>
            <a:pPr marL="0" indent="0" defTabSz="508000">
              <a:lnSpc>
                <a:spcPct val="104000"/>
              </a:lnSpc>
              <a:spcBef>
                <a:spcPts val="0"/>
              </a:spcBef>
              <a:buNone/>
            </a:pPr>
            <a:r>
              <a:rPr lang="en-US" sz="2400" b="1" u="sng" dirty="0">
                <a:ea typeface="+mj-ea"/>
                <a:cs typeface="+mj-cs"/>
              </a:rPr>
              <a:t>Table Body</a:t>
            </a:r>
            <a:r>
              <a:rPr lang="en-US" sz="2400" b="1" u="sng" dirty="0" smtClean="0">
                <a:ea typeface="+mj-ea"/>
                <a:cs typeface="+mj-cs"/>
              </a:rPr>
              <a:t>:</a:t>
            </a:r>
            <a:endParaRPr lang="en-US" u="sng" dirty="0"/>
          </a:p>
          <a:p>
            <a:pPr marL="0" indent="0" defTabSz="508000">
              <a:lnSpc>
                <a:spcPct val="104000"/>
              </a:lnSpc>
              <a:spcBef>
                <a:spcPts val="0"/>
              </a:spcBef>
              <a:buNone/>
            </a:pPr>
            <a:r>
              <a:rPr lang="en-US" sz="1800" dirty="0"/>
              <a:t>The actual data in a table occupying the columns, for example, percentages, frequencies, statistical test results, means, "N" (number of samples</a:t>
            </a:r>
            <a:r>
              <a:rPr lang="en-US" sz="1800" dirty="0" smtClean="0"/>
              <a:t>).</a:t>
            </a:r>
            <a:endParaRPr lang="en-US" sz="1800" dirty="0"/>
          </a:p>
          <a:p>
            <a:pPr marL="0" indent="0" algn="l" defTabSz="508000">
              <a:lnSpc>
                <a:spcPct val="104000"/>
              </a:lnSpc>
              <a:spcBef>
                <a:spcPts val="0"/>
              </a:spcBef>
              <a:spcAft>
                <a:spcPts val="0"/>
              </a:spcAft>
              <a:buFontTx/>
              <a:buNone/>
            </a:pPr>
            <a:endParaRPr lang="ko-KR" altLang="en-US" sz="3200" dirty="0" smtClean="0"/>
          </a:p>
        </p:txBody>
      </p:sp>
      <p:pic>
        <p:nvPicPr>
          <p:cNvPr id="2" name="Picture 1" descr="/mnt/sdcard/.polarisOffice/polarisTemp/fImage34169184.jpeg"/>
          <p:cNvPicPr>
            <a:picLocks noChangeAspect="1"/>
          </p:cNvPicPr>
          <p:nvPr/>
        </p:nvPicPr>
        <p:blipFill>
          <a:blip r:embed="rId2" cstate="print"/>
          <a:stretch>
            <a:fillRect/>
          </a:stretch>
        </p:blipFill>
        <p:spPr>
          <a:xfrm>
            <a:off x="1371600" y="1600200"/>
            <a:ext cx="7619365" cy="4953000"/>
          </a:xfrm>
          <a:prstGeom prst="rect">
            <a:avLst/>
          </a:prstGeom>
          <a:noFill/>
        </p:spPr>
      </p:pic>
    </p:spTree>
    <p:extLst>
      <p:ext uri="{BB962C8B-B14F-4D97-AF65-F5344CB8AC3E}">
        <p14:creationId xmlns:p14="http://schemas.microsoft.com/office/powerpoint/2010/main" val="42515682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438400"/>
            <a:ext cx="8077200" cy="1143000"/>
          </a:xfrm>
        </p:spPr>
        <p:txBody>
          <a:bodyPr>
            <a:normAutofit/>
          </a:bodyPr>
          <a:lstStyle/>
          <a:p>
            <a:r>
              <a:rPr lang="en-US" sz="2400" b="1" u="sng" dirty="0" smtClean="0">
                <a:latin typeface="+mn-lt"/>
              </a:rPr>
              <a:t>Tabular presentation of data:</a:t>
            </a:r>
            <a:endParaRPr lang="en-US" sz="2400" b="1" u="sng" dirty="0">
              <a:latin typeface="+mn-lt"/>
            </a:endParaRPr>
          </a:p>
        </p:txBody>
      </p:sp>
      <p:sp>
        <p:nvSpPr>
          <p:cNvPr id="4" name="Rectangle 3"/>
          <p:cNvSpPr/>
          <p:nvPr/>
        </p:nvSpPr>
        <p:spPr>
          <a:xfrm>
            <a:off x="977030" y="3467332"/>
            <a:ext cx="6553200" cy="1754326"/>
          </a:xfrm>
          <a:prstGeom prst="rect">
            <a:avLst/>
          </a:prstGeom>
        </p:spPr>
        <p:txBody>
          <a:bodyPr wrap="square">
            <a:spAutoFit/>
          </a:bodyPr>
          <a:lstStyle/>
          <a:p>
            <a:pPr marL="285750" indent="-285750">
              <a:buFont typeface="Wingdings" panose="05000000000000000000" pitchFamily="2" charset="2"/>
              <a:buChar char="Ø"/>
            </a:pPr>
            <a:r>
              <a:rPr lang="en-US" dirty="0"/>
              <a:t>Once you are ready to include your results in your report, you may decide that the best representation for your data is a tabular presentation</a:t>
            </a:r>
            <a:r>
              <a:rPr lang="en-US" dirty="0" smtClean="0"/>
              <a:t>.</a:t>
            </a:r>
          </a:p>
          <a:p>
            <a:pPr marL="285750" indent="-285750">
              <a:buFont typeface="Wingdings" panose="05000000000000000000" pitchFamily="2" charset="2"/>
              <a:buChar char="Ø"/>
            </a:pPr>
            <a:r>
              <a:rPr lang="en-US" dirty="0" smtClean="0"/>
              <a:t> </a:t>
            </a:r>
            <a:r>
              <a:rPr lang="en-US" dirty="0"/>
              <a:t>You may be working with raw data that you collected yourself during an experiment, and you may want to revise it so that it includes only relevant data and so that it is organized </a:t>
            </a:r>
            <a:r>
              <a:rPr lang="en-US" dirty="0" smtClean="0"/>
              <a:t>properly.</a:t>
            </a:r>
            <a:endParaRPr lang="en-US" dirty="0"/>
          </a:p>
        </p:txBody>
      </p:sp>
      <p:sp>
        <p:nvSpPr>
          <p:cNvPr id="3" name="Rectangle 2"/>
          <p:cNvSpPr/>
          <p:nvPr/>
        </p:nvSpPr>
        <p:spPr>
          <a:xfrm>
            <a:off x="1129430" y="568771"/>
            <a:ext cx="4038600" cy="954107"/>
          </a:xfrm>
          <a:prstGeom prst="rect">
            <a:avLst/>
          </a:prstGeom>
        </p:spPr>
        <p:txBody>
          <a:bodyPr wrap="square">
            <a:spAutoFit/>
          </a:bodyPr>
          <a:lstStyle/>
          <a:p>
            <a:r>
              <a:rPr lang="en-US" sz="2400" b="1" u="sng" dirty="0">
                <a:ea typeface="+mj-ea"/>
                <a:cs typeface="+mj-cs"/>
              </a:rPr>
              <a:t>Dividers:</a:t>
            </a:r>
            <a:r>
              <a:rPr lang="en-US" sz="2800" dirty="0">
                <a:latin typeface="+mj-lt"/>
              </a:rPr>
              <a:t> </a:t>
            </a:r>
            <a:endParaRPr lang="en-US" sz="2800" dirty="0" smtClean="0">
              <a:latin typeface="+mj-lt"/>
            </a:endParaRPr>
          </a:p>
          <a:p>
            <a:endParaRPr lang="en-US" sz="2800" dirty="0">
              <a:latin typeface="+mj-lt"/>
            </a:endParaRPr>
          </a:p>
        </p:txBody>
      </p:sp>
      <p:sp>
        <p:nvSpPr>
          <p:cNvPr id="5" name="Rectangle 4"/>
          <p:cNvSpPr/>
          <p:nvPr/>
        </p:nvSpPr>
        <p:spPr>
          <a:xfrm>
            <a:off x="1129430" y="1045825"/>
            <a:ext cx="6400800" cy="923330"/>
          </a:xfrm>
          <a:prstGeom prst="rect">
            <a:avLst/>
          </a:prstGeom>
        </p:spPr>
        <p:txBody>
          <a:bodyPr wrap="square">
            <a:spAutoFit/>
          </a:bodyPr>
          <a:lstStyle/>
          <a:p>
            <a:r>
              <a:rPr lang="en-US" dirty="0"/>
              <a:t>Dividers are lines that frame the top and bottom of the table and, or mark the different parts of a table. They are often used for division or emphasis within the body of a table</a:t>
            </a:r>
          </a:p>
        </p:txBody>
      </p:sp>
    </p:spTree>
    <p:extLst>
      <p:ext uri="{BB962C8B-B14F-4D97-AF65-F5344CB8AC3E}">
        <p14:creationId xmlns:p14="http://schemas.microsoft.com/office/powerpoint/2010/main" val="39653213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45" y="228600"/>
            <a:ext cx="8636000" cy="6477000"/>
          </a:xfrm>
          <a:prstGeom prst="rect">
            <a:avLst/>
          </a:prstGeom>
        </p:spPr>
      </p:pic>
    </p:spTree>
    <p:extLst>
      <p:ext uri="{BB962C8B-B14F-4D97-AF65-F5344CB8AC3E}">
        <p14:creationId xmlns:p14="http://schemas.microsoft.com/office/powerpoint/2010/main" val="27209864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1905000"/>
            <a:ext cx="7162801" cy="1676400"/>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sz="7200" b="1" dirty="0" smtClean="0">
                <a:solidFill>
                  <a:schemeClr val="tx1"/>
                </a:solidFill>
                <a:latin typeface="Edwardian Script ITC" pitchFamily="66" charset="0"/>
              </a:rPr>
              <a:t>Types Of Tables</a:t>
            </a:r>
            <a:endParaRPr lang="en-US" sz="7200" b="1" dirty="0">
              <a:solidFill>
                <a:schemeClr val="tx1"/>
              </a:solidFill>
              <a:latin typeface="Edwardian Script ITC" pitchFamily="66" charset="0"/>
            </a:endParaRPr>
          </a:p>
        </p:txBody>
      </p:sp>
    </p:spTree>
    <p:extLst>
      <p:ext uri="{BB962C8B-B14F-4D97-AF65-F5344CB8AC3E}">
        <p14:creationId xmlns:p14="http://schemas.microsoft.com/office/powerpoint/2010/main" val="2750582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71055"/>
            <a:ext cx="8305800" cy="1143000"/>
          </a:xfrm>
        </p:spPr>
        <p:txBody>
          <a:bodyPr/>
          <a:lstStyle/>
          <a:p>
            <a:r>
              <a:rPr lang="en-US" u="sng" dirty="0" smtClean="0">
                <a:latin typeface="Arial" panose="020B0604020202020204" pitchFamily="34" charset="0"/>
                <a:cs typeface="Arial" panose="020B0604020202020204" pitchFamily="34" charset="0"/>
              </a:rPr>
              <a:t>TYPES OF TABLES</a:t>
            </a:r>
            <a:r>
              <a:rPr lang="en-US" b="1" u="sng" dirty="0" smtClean="0">
                <a:latin typeface="Arial" panose="020B0604020202020204" pitchFamily="34" charset="0"/>
                <a:cs typeface="Arial" panose="020B0604020202020204" pitchFamily="34" charset="0"/>
              </a:rPr>
              <a:t> :</a:t>
            </a:r>
            <a:endParaRPr lang="en-US" u="sng" dirty="0">
              <a:latin typeface="Arial" panose="020B0604020202020204" pitchFamily="34" charset="0"/>
              <a:cs typeface="Arial" panose="020B0604020202020204" pitchFamily="34" charset="0"/>
            </a:endParaRPr>
          </a:p>
        </p:txBody>
      </p:sp>
      <p:sp>
        <p:nvSpPr>
          <p:cNvPr id="3" name="Rectangle 2"/>
          <p:cNvSpPr/>
          <p:nvPr/>
        </p:nvSpPr>
        <p:spPr>
          <a:xfrm>
            <a:off x="1066800" y="1810480"/>
            <a:ext cx="2848857" cy="584775"/>
          </a:xfrm>
          <a:prstGeom prst="rect">
            <a:avLst/>
          </a:prstGeom>
        </p:spPr>
        <p:txBody>
          <a:bodyPr wrap="none">
            <a:spAutoFit/>
          </a:bodyPr>
          <a:lstStyle/>
          <a:p>
            <a:r>
              <a:rPr lang="en-US" sz="3200" b="1" dirty="0" smtClean="0">
                <a:latin typeface="Arial" panose="020B0604020202020204" pitchFamily="34" charset="0"/>
                <a:cs typeface="Arial" panose="020B0604020202020204" pitchFamily="34" charset="0"/>
              </a:rPr>
              <a:t>Simple table :</a:t>
            </a:r>
            <a:endParaRPr lang="en-US" sz="3200" b="1" dirty="0">
              <a:latin typeface="Arial" panose="020B0604020202020204" pitchFamily="34" charset="0"/>
              <a:cs typeface="Arial" panose="020B0604020202020204" pitchFamily="34" charset="0"/>
            </a:endParaRPr>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52525"/>
                </a:solidFill>
                <a:effectLst/>
                <a:latin typeface="Arial" charset="0"/>
                <a:cs typeface="Arial" charset="0"/>
              </a:rPr>
              <a:t>The following illustrates a simple table with three columns and seven rows. The first row is not counted, because it is only used to display the column names. This is traditionally called a "header row".</a:t>
            </a:r>
            <a:endParaRPr kumimoji="0" lang="en-US" sz="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
            </a:r>
            <a:br>
              <a:rPr kumimoji="0" lang="en-US" sz="1800" b="0" i="0" u="none" strike="noStrike" cap="none" normalizeH="0" baseline="0" dirty="0" smtClean="0">
                <a:ln>
                  <a:noFill/>
                </a:ln>
                <a:solidFill>
                  <a:schemeClr val="tx1"/>
                </a:solidFill>
                <a:effectLst/>
                <a:latin typeface="Arial" charset="0"/>
                <a:cs typeface="Arial" charset="0"/>
              </a:rPr>
            </a:b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6" name="Rectangle 5"/>
          <p:cNvSpPr/>
          <p:nvPr/>
        </p:nvSpPr>
        <p:spPr>
          <a:xfrm>
            <a:off x="990600" y="3048000"/>
            <a:ext cx="7162800" cy="1323439"/>
          </a:xfrm>
          <a:prstGeom prst="rect">
            <a:avLst/>
          </a:prstGeom>
        </p:spPr>
        <p:txBody>
          <a:bodyPr wrap="square">
            <a:spAutoFit/>
          </a:bodyPr>
          <a:lstStyle/>
          <a:p>
            <a:pPr algn="just"/>
            <a:r>
              <a:rPr lang="en-US" sz="2000" dirty="0" smtClean="0">
                <a:latin typeface="Arial" panose="020B0604020202020204" pitchFamily="34" charset="0"/>
                <a:cs typeface="Arial" panose="020B0604020202020204" pitchFamily="34" charset="0"/>
              </a:rPr>
              <a:t>The following illustrates a simple table with three columns and seven rows. The first row is not counted, because it is only used to display the column names. This is usually called a "header row".</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2332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85598634"/>
              </p:ext>
            </p:extLst>
          </p:nvPr>
        </p:nvGraphicFramePr>
        <p:xfrm>
          <a:off x="1828800" y="1676400"/>
          <a:ext cx="6096000" cy="3291840"/>
        </p:xfrm>
        <a:graphic>
          <a:graphicData uri="http://schemas.openxmlformats.org/drawingml/2006/table">
            <a:tbl>
              <a:tblPr/>
              <a:tblGrid>
                <a:gridCol w="2032000"/>
                <a:gridCol w="2032000"/>
                <a:gridCol w="2032000"/>
              </a:tblGrid>
              <a:tr h="171027">
                <a:tc gridSpan="3">
                  <a:txBody>
                    <a:bodyPr/>
                    <a:lstStyle/>
                    <a:p>
                      <a:r>
                        <a:rPr lang="en-US" dirty="0"/>
                        <a:t>Age table</a:t>
                      </a:r>
                    </a:p>
                  </a:txBody>
                  <a:tcPr anchor="ctr">
                    <a:solidFill>
                      <a:srgbClr val="F9F9F9"/>
                    </a:solidFill>
                  </a:tcPr>
                </a:tc>
                <a:tc hMerge="1">
                  <a:txBody>
                    <a:bodyPr/>
                    <a:lstStyle/>
                    <a:p>
                      <a:endParaRPr lang="en-US"/>
                    </a:p>
                  </a:txBody>
                  <a:tcPr/>
                </a:tc>
                <a:tc hMerge="1">
                  <a:txBody>
                    <a:bodyPr/>
                    <a:lstStyle/>
                    <a:p>
                      <a:endParaRPr lang="en-US"/>
                    </a:p>
                  </a:txBody>
                  <a:tcPr/>
                </a:tc>
              </a:tr>
              <a:tr h="171027">
                <a:tc>
                  <a:txBody>
                    <a:bodyPr/>
                    <a:lstStyle/>
                    <a:p>
                      <a:pPr algn="ctr"/>
                      <a:r>
                        <a:rPr lang="en-US"/>
                        <a:t>First name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t>Last name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t>Age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171027">
                <a:tc>
                  <a:txBody>
                    <a:bodyPr/>
                    <a:lstStyle/>
                    <a:p>
                      <a:r>
                        <a:rPr lang="en-US" dirty="0" smtClean="0"/>
                        <a:t>Tina</a:t>
                      </a:r>
                      <a:endParaRPr lang="en-US" dirty="0"/>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t>Elejogun</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t>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171027">
                <a:tc>
                  <a:txBody>
                    <a:bodyPr/>
                    <a:lstStyle/>
                    <a:p>
                      <a:r>
                        <a:rPr lang="en-US"/>
                        <a:t>Blaszczyk</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t>Kostrzewski</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t>25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171027">
                <a:tc>
                  <a:txBody>
                    <a:bodyPr/>
                    <a:lstStyle/>
                    <a:p>
                      <a:r>
                        <a:rPr lang="en-US"/>
                        <a:t>Lily</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smtClean="0"/>
                        <a:t>Garrett</a:t>
                      </a:r>
                      <a:endParaRPr lang="en-US" dirty="0"/>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t>16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171027">
                <a:tc>
                  <a:txBody>
                    <a:bodyPr/>
                    <a:lstStyle/>
                    <a:p>
                      <a:r>
                        <a:rPr lang="en-US"/>
                        <a:t>Olatunkboh</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t>Chijiaku</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t>22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171027">
                <a:tc>
                  <a:txBody>
                    <a:bodyPr/>
                    <a:lstStyle/>
                    <a:p>
                      <a:r>
                        <a:rPr lang="en-US"/>
                        <a:t>Adrienne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smtClean="0"/>
                        <a:t>Antheil</a:t>
                      </a:r>
                      <a:endParaRPr lang="en-US" dirty="0"/>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t>22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171027">
                <a:tc>
                  <a:txBody>
                    <a:bodyPr/>
                    <a:lstStyle/>
                    <a:p>
                      <a:r>
                        <a:rPr lang="en-US"/>
                        <a:t>Axelia</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t>Athanasios</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t>22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171027">
                <a:tc>
                  <a:txBody>
                    <a:bodyPr/>
                    <a:lstStyle/>
                    <a:p>
                      <a:r>
                        <a:rPr lang="en-US" baseline="0" dirty="0" smtClean="0"/>
                        <a:t>Jon-</a:t>
                      </a:r>
                      <a:r>
                        <a:rPr lang="en-US" baseline="0" dirty="0" err="1" smtClean="0"/>
                        <a:t>Kaba</a:t>
                      </a:r>
                      <a:endParaRPr lang="en-US" baseline="0" dirty="0"/>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t>Zinn</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t>22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19224151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533400"/>
            <a:ext cx="6816436" cy="584775"/>
          </a:xfrm>
          <a:prstGeom prst="rect">
            <a:avLst/>
          </a:prstGeom>
        </p:spPr>
        <p:txBody>
          <a:bodyPr wrap="square">
            <a:spAutoFit/>
          </a:bodyPr>
          <a:lstStyle/>
          <a:p>
            <a:r>
              <a:rPr lang="en-US" sz="3200" b="1" u="sng" dirty="0">
                <a:latin typeface="Arial" panose="020B0604020202020204" pitchFamily="34" charset="0"/>
                <a:cs typeface="Arial" panose="020B0604020202020204" pitchFamily="34" charset="0"/>
              </a:rPr>
              <a:t>Multi-dimensional </a:t>
            </a:r>
            <a:r>
              <a:rPr lang="en-US" sz="3200" b="1" u="sng" dirty="0" smtClean="0">
                <a:latin typeface="Arial" panose="020B0604020202020204" pitchFamily="34" charset="0"/>
                <a:cs typeface="Arial" panose="020B0604020202020204" pitchFamily="34" charset="0"/>
              </a:rPr>
              <a:t>table :</a:t>
            </a:r>
            <a:endParaRPr lang="en-US" sz="3200" b="1" u="sng" dirty="0">
              <a:latin typeface="Arial" panose="020B0604020202020204" pitchFamily="34" charset="0"/>
              <a:cs typeface="Arial" panose="020B0604020202020204" pitchFamily="34" charset="0"/>
            </a:endParaRPr>
          </a:p>
        </p:txBody>
      </p:sp>
      <p:sp>
        <p:nvSpPr>
          <p:cNvPr id="3" name="Rectangle 2"/>
          <p:cNvSpPr/>
          <p:nvPr/>
        </p:nvSpPr>
        <p:spPr>
          <a:xfrm>
            <a:off x="796636" y="1295400"/>
            <a:ext cx="7315200" cy="1569660"/>
          </a:xfrm>
          <a:prstGeom prst="rect">
            <a:avLst/>
          </a:prstGeom>
        </p:spPr>
        <p:txBody>
          <a:bodyPr wrap="square">
            <a:spAutoFit/>
          </a:bodyPr>
          <a:lstStyle/>
          <a:p>
            <a:pPr marL="285750" indent="-285750" algn="just">
              <a:buFont typeface="Wingdings" pitchFamily="2" charset="2"/>
              <a:buChar char="Ø"/>
            </a:pPr>
            <a:r>
              <a:rPr lang="en-US" sz="2400" dirty="0">
                <a:latin typeface="Arial" panose="020B0604020202020204" pitchFamily="34" charset="0"/>
                <a:cs typeface="Arial" panose="020B0604020202020204" pitchFamily="34" charset="0"/>
              </a:rPr>
              <a:t>Any "simple" table can be represented as a "multi-dimensional" table </a:t>
            </a:r>
            <a:r>
              <a:rPr lang="en-US" sz="2400" dirty="0" smtClean="0">
                <a:latin typeface="Arial" panose="020B0604020202020204" pitchFamily="34" charset="0"/>
                <a:cs typeface="Arial" panose="020B0604020202020204" pitchFamily="34" charset="0"/>
              </a:rPr>
              <a:t>by normalizing</a:t>
            </a:r>
            <a:r>
              <a:rPr lang="en-US" sz="2400" dirty="0">
                <a:latin typeface="Arial" panose="020B0604020202020204" pitchFamily="34" charset="0"/>
                <a:cs typeface="Arial" panose="020B0604020202020204" pitchFamily="34" charset="0"/>
              </a:rPr>
              <a:t> the data values into ordered hierarchies. A common example of such a table is a multiplication table.</a:t>
            </a:r>
          </a:p>
        </p:txBody>
      </p:sp>
      <p:sp>
        <p:nvSpPr>
          <p:cNvPr id="4" name="Rectangle 3"/>
          <p:cNvSpPr/>
          <p:nvPr/>
        </p:nvSpPr>
        <p:spPr>
          <a:xfrm>
            <a:off x="910936" y="4191000"/>
            <a:ext cx="7086600" cy="1569660"/>
          </a:xfrm>
          <a:prstGeom prst="rect">
            <a:avLst/>
          </a:prstGeom>
        </p:spPr>
        <p:txBody>
          <a:bodyPr wrap="square">
            <a:spAutoFit/>
          </a:bodyPr>
          <a:lstStyle/>
          <a:p>
            <a:pPr marL="285750" indent="-285750" algn="just">
              <a:buFont typeface="Wingdings" pitchFamily="2" charset="2"/>
              <a:buChar char="Ø"/>
            </a:pPr>
            <a:r>
              <a:rPr lang="en-US" sz="2400" dirty="0">
                <a:latin typeface="Arial" panose="020B0604020202020204" pitchFamily="34" charset="0"/>
                <a:cs typeface="Arial" panose="020B0604020202020204" pitchFamily="34" charset="0"/>
              </a:rPr>
              <a:t>A </a:t>
            </a:r>
            <a:r>
              <a:rPr lang="en-US" sz="2400" b="1" dirty="0">
                <a:latin typeface="Arial" panose="020B0604020202020204" pitchFamily="34" charset="0"/>
                <a:cs typeface="Arial" panose="020B0604020202020204" pitchFamily="34" charset="0"/>
              </a:rPr>
              <a:t>hierarchy</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is </a:t>
            </a:r>
            <a:r>
              <a:rPr lang="en-US" sz="2400" dirty="0">
                <a:latin typeface="Arial" panose="020B0604020202020204" pitchFamily="34" charset="0"/>
                <a:cs typeface="Arial" panose="020B0604020202020204" pitchFamily="34" charset="0"/>
              </a:rPr>
              <a:t>an arrangement of items (objects, names, values, categories, etc.) in which the items are represented as being "above," "below," or "at the same level as" one another.</a:t>
            </a:r>
          </a:p>
        </p:txBody>
      </p:sp>
    </p:spTree>
    <p:extLst>
      <p:ext uri="{BB962C8B-B14F-4D97-AF65-F5344CB8AC3E}">
        <p14:creationId xmlns:p14="http://schemas.microsoft.com/office/powerpoint/2010/main" val="672716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462032"/>
            <a:ext cx="5730415" cy="646331"/>
          </a:xfrm>
          <a:prstGeom prst="rect">
            <a:avLst/>
          </a:prstGeom>
        </p:spPr>
        <p:txBody>
          <a:bodyPr wrap="none">
            <a:spAutoFit/>
          </a:bodyPr>
          <a:lstStyle/>
          <a:p>
            <a:r>
              <a:rPr lang="en-US" sz="3600" b="1" u="sng" dirty="0"/>
              <a:t>Wide and Narrow </a:t>
            </a:r>
            <a:r>
              <a:rPr lang="en-US" sz="3600" b="1" u="sng" dirty="0" smtClean="0"/>
              <a:t>Tables :</a:t>
            </a:r>
            <a:endParaRPr lang="en-US" sz="3600" b="1" u="sng" dirty="0"/>
          </a:p>
        </p:txBody>
      </p:sp>
      <p:sp>
        <p:nvSpPr>
          <p:cNvPr id="3" name="Rectangle 2"/>
          <p:cNvSpPr/>
          <p:nvPr/>
        </p:nvSpPr>
        <p:spPr>
          <a:xfrm>
            <a:off x="1011382" y="1904999"/>
            <a:ext cx="7239000" cy="3539430"/>
          </a:xfrm>
          <a:prstGeom prst="rect">
            <a:avLst/>
          </a:prstGeom>
        </p:spPr>
        <p:txBody>
          <a:bodyPr wrap="square">
            <a:spAutoFit/>
          </a:bodyPr>
          <a:lstStyle/>
          <a:p>
            <a:pPr marL="457200" indent="-457200" algn="just">
              <a:buFont typeface="Arial" panose="020B0604020202020204" pitchFamily="34" charset="0"/>
              <a:buChar char="•"/>
            </a:pPr>
            <a:r>
              <a:rPr lang="en-US" sz="2400" dirty="0" smtClean="0">
                <a:latin typeface="Arial" panose="020B0604020202020204" pitchFamily="34" charset="0"/>
                <a:cs typeface="Arial" panose="020B0604020202020204" pitchFamily="34" charset="0"/>
              </a:rPr>
              <a:t>Tables </a:t>
            </a:r>
            <a:r>
              <a:rPr lang="en-US" sz="2400" dirty="0">
                <a:latin typeface="Arial" panose="020B0604020202020204" pitchFamily="34" charset="0"/>
                <a:cs typeface="Arial" panose="020B0604020202020204" pitchFamily="34" charset="0"/>
              </a:rPr>
              <a:t>can be described as wide or narrow in </a:t>
            </a:r>
            <a:r>
              <a:rPr lang="en-US" sz="2400" dirty="0" smtClean="0">
                <a:latin typeface="Arial" panose="020B0604020202020204" pitchFamily="34" charset="0"/>
                <a:cs typeface="Arial" panose="020B0604020202020204" pitchFamily="34" charset="0"/>
              </a:rPr>
              <a:t>  format</a:t>
            </a:r>
            <a:r>
              <a:rPr lang="en-US" sz="2400" dirty="0" smtClean="0">
                <a:latin typeface="Arial" panose="020B0604020202020204" pitchFamily="34" charset="0"/>
                <a:cs typeface="Arial" panose="020B0604020202020204" pitchFamily="34" charset="0"/>
              </a:rPr>
              <a:t>.</a:t>
            </a:r>
          </a:p>
          <a:p>
            <a:pPr marL="285750" indent="-285750" algn="just">
              <a:buFont typeface="Wingdings" pitchFamily="2" charset="2"/>
              <a:buChar char="Ø"/>
            </a:pPr>
            <a:endParaRPr lang="en-US" sz="2400" dirty="0">
              <a:latin typeface="Arial" panose="020B0604020202020204" pitchFamily="34" charset="0"/>
              <a:cs typeface="Arial" panose="020B0604020202020204" pitchFamily="34" charset="0"/>
            </a:endParaRPr>
          </a:p>
          <a:p>
            <a:pPr marL="285750" indent="-285750" algn="just">
              <a:buFont typeface="Wingdings" pitchFamily="2" charset="2"/>
              <a:buChar char="Ø"/>
            </a:pPr>
            <a:r>
              <a:rPr lang="en-US" sz="2400" dirty="0" smtClean="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Wide format</a:t>
            </a:r>
            <a:r>
              <a:rPr lang="en-US" sz="2400" dirty="0">
                <a:latin typeface="Arial" panose="020B0604020202020204" pitchFamily="34" charset="0"/>
                <a:cs typeface="Arial" panose="020B0604020202020204" pitchFamily="34" charset="0"/>
              </a:rPr>
              <a:t> has a separate column for each data </a:t>
            </a:r>
            <a:r>
              <a:rPr lang="en-US" sz="2400" dirty="0" smtClean="0">
                <a:latin typeface="Arial" panose="020B0604020202020204" pitchFamily="34" charset="0"/>
                <a:cs typeface="Arial" panose="020B0604020202020204" pitchFamily="34" charset="0"/>
              </a:rPr>
              <a:t>variable.</a:t>
            </a:r>
          </a:p>
          <a:p>
            <a:pPr marL="285750" indent="-285750" algn="just">
              <a:buFont typeface="Wingdings" pitchFamily="2" charset="2"/>
              <a:buChar char="Ø"/>
            </a:pPr>
            <a:endParaRPr lang="en-US" sz="2400" dirty="0">
              <a:latin typeface="Arial" panose="020B0604020202020204" pitchFamily="34" charset="0"/>
              <a:cs typeface="Arial" panose="020B0604020202020204" pitchFamily="34" charset="0"/>
            </a:endParaRPr>
          </a:p>
          <a:p>
            <a:pPr marL="285750" indent="-285750" algn="just">
              <a:buFont typeface="Wingdings" pitchFamily="2" charset="2"/>
              <a:buChar char="Ø"/>
            </a:pPr>
            <a:r>
              <a:rPr lang="en-US" sz="2400" dirty="0" smtClean="0">
                <a:latin typeface="Arial" panose="020B0604020202020204" pitchFamily="34" charset="0"/>
                <a:cs typeface="Arial" panose="020B0604020202020204" pitchFamily="34" charset="0"/>
              </a:rPr>
              <a:t> </a:t>
            </a:r>
            <a:r>
              <a:rPr lang="en-US" sz="2400" b="1" dirty="0" smtClean="0">
                <a:latin typeface="Arial" panose="020B0604020202020204" pitchFamily="34" charset="0"/>
                <a:cs typeface="Arial" panose="020B0604020202020204" pitchFamily="34" charset="0"/>
              </a:rPr>
              <a:t>Narrow </a:t>
            </a:r>
            <a:r>
              <a:rPr lang="en-US" sz="2400" b="1" dirty="0">
                <a:latin typeface="Arial" panose="020B0604020202020204" pitchFamily="34" charset="0"/>
                <a:cs typeface="Arial" panose="020B0604020202020204" pitchFamily="34" charset="0"/>
              </a:rPr>
              <a:t>format</a:t>
            </a:r>
            <a:r>
              <a:rPr lang="en-US" sz="2400" dirty="0">
                <a:latin typeface="Arial" panose="020B0604020202020204" pitchFamily="34" charset="0"/>
                <a:cs typeface="Arial" panose="020B0604020202020204" pitchFamily="34" charset="0"/>
              </a:rPr>
              <a:t> will have one column for all the variable values and another column for the context of that value.</a:t>
            </a:r>
          </a:p>
        </p:txBody>
      </p:sp>
      <p:sp>
        <p:nvSpPr>
          <p:cNvPr id="28673"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41349429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29487822"/>
              </p:ext>
            </p:extLst>
          </p:nvPr>
        </p:nvGraphicFramePr>
        <p:xfrm>
          <a:off x="1828800" y="1143000"/>
          <a:ext cx="4038600" cy="1463040"/>
        </p:xfrm>
        <a:graphic>
          <a:graphicData uri="http://schemas.openxmlformats.org/drawingml/2006/table">
            <a:tbl>
              <a:tblPr/>
              <a:tblGrid>
                <a:gridCol w="1346200"/>
                <a:gridCol w="1346200"/>
                <a:gridCol w="1346200"/>
              </a:tblGrid>
              <a:tr h="0">
                <a:tc>
                  <a:txBody>
                    <a:bodyPr/>
                    <a:lstStyle/>
                    <a:p>
                      <a:pPr algn="ctr"/>
                      <a:r>
                        <a:rPr lang="en-US" dirty="0"/>
                        <a:t>Person</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dirty="0"/>
                        <a:t>Age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t>Weight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0">
                <a:tc>
                  <a:txBody>
                    <a:bodyPr/>
                    <a:lstStyle/>
                    <a:p>
                      <a:r>
                        <a:rPr lang="en-US"/>
                        <a:t>Bob</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t>32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t>128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dirty="0"/>
                        <a:t>Alice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t>24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t>86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a:t>Steve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t>64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t>95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106934180"/>
              </p:ext>
            </p:extLst>
          </p:nvPr>
        </p:nvGraphicFramePr>
        <p:xfrm>
          <a:off x="2133600" y="3581400"/>
          <a:ext cx="3886200" cy="2560320"/>
        </p:xfrm>
        <a:graphic>
          <a:graphicData uri="http://schemas.openxmlformats.org/drawingml/2006/table">
            <a:tbl>
              <a:tblPr/>
              <a:tblGrid>
                <a:gridCol w="1295400"/>
                <a:gridCol w="1295400"/>
                <a:gridCol w="1295400"/>
              </a:tblGrid>
              <a:tr h="0">
                <a:tc>
                  <a:txBody>
                    <a:bodyPr/>
                    <a:lstStyle/>
                    <a:p>
                      <a:pPr algn="ctr"/>
                      <a:r>
                        <a:rPr lang="en-US" dirty="0"/>
                        <a:t>Person</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t>Variable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t>Value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0">
                <a:tc>
                  <a:txBody>
                    <a:bodyPr/>
                    <a:lstStyle/>
                    <a:p>
                      <a:r>
                        <a:rPr lang="en-US"/>
                        <a:t>Bob</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t>Age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t>32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a:t>Bob</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t>Weight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t>128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a:t>Alice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t>Age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t>24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a:t>Alice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t>Weight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t>86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a:t>Steve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t>Age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t>64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0">
                <a:tc>
                  <a:txBody>
                    <a:bodyPr/>
                    <a:lstStyle/>
                    <a:p>
                      <a:r>
                        <a:rPr lang="en-US"/>
                        <a:t>Steve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t>Weight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dirty="0"/>
                        <a:t>95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Tree>
    <p:extLst>
      <p:ext uri="{BB962C8B-B14F-4D97-AF65-F5344CB8AC3E}">
        <p14:creationId xmlns:p14="http://schemas.microsoft.com/office/powerpoint/2010/main" val="20205850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066800" y="1524000"/>
            <a:ext cx="7620000" cy="4602163"/>
          </a:xfrm>
        </p:spPr>
        <p:txBody>
          <a:bodyPr>
            <a:normAutofit/>
          </a:bodyPr>
          <a:lstStyle/>
          <a:p>
            <a:pPr algn="just"/>
            <a:r>
              <a:rPr lang="en-US" sz="2800" dirty="0" smtClean="0"/>
              <a:t>Tables </a:t>
            </a:r>
            <a:r>
              <a:rPr lang="en-US" sz="2800" dirty="0"/>
              <a:t>are better than graphs for giving structured numeric information, </a:t>
            </a:r>
            <a:r>
              <a:rPr lang="en-US" sz="2800" dirty="0" smtClean="0"/>
              <a:t>while </a:t>
            </a:r>
            <a:r>
              <a:rPr lang="en-US" sz="2800" dirty="0"/>
              <a:t>graphs are better for indicating trends and making broad comparisons or showing relationships</a:t>
            </a:r>
            <a:r>
              <a:rPr lang="en-US" sz="2800" dirty="0" smtClean="0"/>
              <a:t>.</a:t>
            </a:r>
          </a:p>
          <a:p>
            <a:pPr algn="just"/>
            <a:endParaRPr lang="en-US" sz="2800" dirty="0"/>
          </a:p>
          <a:p>
            <a:pPr algn="just"/>
            <a:r>
              <a:rPr lang="en-US" sz="2800" dirty="0" smtClean="0"/>
              <a:t>Descriptions </a:t>
            </a:r>
            <a:r>
              <a:rPr lang="en-US" sz="2800" dirty="0"/>
              <a:t>of the numbers represented in a table or picture should be kept as simple as possible, while having sufficient detail to be useful and informative. </a:t>
            </a:r>
            <a:endParaRPr lang="en-US" dirty="0"/>
          </a:p>
        </p:txBody>
      </p:sp>
    </p:spTree>
    <p:extLst>
      <p:ext uri="{BB962C8B-B14F-4D97-AF65-F5344CB8AC3E}">
        <p14:creationId xmlns:p14="http://schemas.microsoft.com/office/powerpoint/2010/main" val="35339768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90600" y="494252"/>
            <a:ext cx="5035546" cy="646331"/>
          </a:xfrm>
          <a:prstGeom prst="rect">
            <a:avLst/>
          </a:prstGeom>
        </p:spPr>
        <p:txBody>
          <a:bodyPr wrap="none">
            <a:spAutoFit/>
          </a:bodyPr>
          <a:lstStyle/>
          <a:p>
            <a:r>
              <a:rPr lang="en-US" sz="3600" b="1" u="sng" dirty="0" smtClean="0"/>
              <a:t>Textual (Word) Tables:</a:t>
            </a:r>
            <a:endParaRPr lang="en-US" sz="3600" u="sng" dirty="0"/>
          </a:p>
        </p:txBody>
      </p:sp>
      <p:sp>
        <p:nvSpPr>
          <p:cNvPr id="4" name="Rectangle 3"/>
          <p:cNvSpPr/>
          <p:nvPr/>
        </p:nvSpPr>
        <p:spPr>
          <a:xfrm>
            <a:off x="976745" y="1524000"/>
            <a:ext cx="7239000" cy="3416320"/>
          </a:xfrm>
          <a:prstGeom prst="rect">
            <a:avLst/>
          </a:prstGeom>
        </p:spPr>
        <p:txBody>
          <a:bodyPr wrap="square">
            <a:spAutoFit/>
          </a:bodyPr>
          <a:lstStyle/>
          <a:p>
            <a:pPr marL="285750" indent="-285750" algn="just">
              <a:buFont typeface="Wingdings" pitchFamily="2" charset="2"/>
              <a:buChar char="Ø"/>
            </a:pPr>
            <a:r>
              <a:rPr lang="en-US" sz="2400" dirty="0" smtClean="0">
                <a:latin typeface="Arial" panose="020B0604020202020204" pitchFamily="34" charset="0"/>
                <a:cs typeface="Arial" panose="020B0604020202020204" pitchFamily="34" charset="0"/>
              </a:rPr>
              <a:t>Often a times</a:t>
            </a:r>
            <a:r>
              <a:rPr lang="en-US" sz="2400" dirty="0" smtClean="0">
                <a:latin typeface="Arial" panose="020B0604020202020204" pitchFamily="34" charset="0"/>
                <a:cs typeface="Arial" panose="020B0604020202020204" pitchFamily="34" charset="0"/>
              </a:rPr>
              <a:t>, you may need tables that have textual data in the body. Usually this is the case when you're dealing with qualitative data. These tables serve the same function as any table-to make comparisons of items easy. These tables are also used when you want to present examples, which may be grouped in a certain way, or when you want to show categories of different items.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53892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basit\Pictures\Example3.gif"/>
          <p:cNvPicPr>
            <a:picLocks noChangeAspect="1" noChangeArrowheads="1"/>
          </p:cNvPicPr>
          <p:nvPr/>
        </p:nvPicPr>
        <p:blipFill>
          <a:blip r:embed="rId2"/>
          <a:srcRect/>
          <a:stretch>
            <a:fillRect/>
          </a:stretch>
        </p:blipFill>
        <p:spPr bwMode="auto">
          <a:xfrm>
            <a:off x="1600200" y="762000"/>
            <a:ext cx="6781800" cy="5410200"/>
          </a:xfrm>
          <a:prstGeom prst="rect">
            <a:avLst/>
          </a:prstGeom>
          <a:noFill/>
        </p:spPr>
      </p:pic>
    </p:spTree>
    <p:extLst>
      <p:ext uri="{BB962C8B-B14F-4D97-AF65-F5344CB8AC3E}">
        <p14:creationId xmlns:p14="http://schemas.microsoft.com/office/powerpoint/2010/main" val="31149821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2109" y="838200"/>
            <a:ext cx="3858236" cy="646331"/>
          </a:xfrm>
          <a:prstGeom prst="rect">
            <a:avLst/>
          </a:prstGeom>
        </p:spPr>
        <p:txBody>
          <a:bodyPr wrap="none">
            <a:spAutoFit/>
          </a:bodyPr>
          <a:lstStyle/>
          <a:p>
            <a:r>
              <a:rPr lang="en-US" sz="3600" b="1" u="sng" dirty="0" smtClean="0"/>
              <a:t>Statistical Tables:</a:t>
            </a:r>
            <a:endParaRPr lang="en-US" sz="3600" u="sng" dirty="0"/>
          </a:p>
        </p:txBody>
      </p:sp>
      <p:sp>
        <p:nvSpPr>
          <p:cNvPr id="3" name="Rectangle 2"/>
          <p:cNvSpPr/>
          <p:nvPr/>
        </p:nvSpPr>
        <p:spPr>
          <a:xfrm>
            <a:off x="921327" y="2057400"/>
            <a:ext cx="7315200" cy="2308324"/>
          </a:xfrm>
          <a:prstGeom prst="rect">
            <a:avLst/>
          </a:prstGeom>
        </p:spPr>
        <p:txBody>
          <a:bodyPr wrap="square">
            <a:spAutoFit/>
          </a:bodyPr>
          <a:lstStyle/>
          <a:p>
            <a:pPr marL="285750" indent="-285750" algn="just">
              <a:buFont typeface="Wingdings" pitchFamily="2" charset="2"/>
              <a:buChar char="Ø"/>
            </a:pPr>
            <a:r>
              <a:rPr lang="en-US" sz="2400" dirty="0" smtClean="0">
                <a:latin typeface="Arial" panose="020B0604020202020204" pitchFamily="34" charset="0"/>
                <a:cs typeface="Arial" panose="020B0604020202020204" pitchFamily="34" charset="0"/>
              </a:rPr>
              <a:t>These tables can present descriptive or inferential statistics or both. Descriptive statistics are tabulations such as mean, standard deviation, mode, range, or frequency. Inferential statistics refers to statistical tests. In such tables, statistical test values are presented.</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05875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ncsu.edu/labwrite/graphics/Example4.gif"/>
          <p:cNvPicPr>
            <a:picLocks noChangeAspect="1" noChangeArrowheads="1"/>
          </p:cNvPicPr>
          <p:nvPr/>
        </p:nvPicPr>
        <p:blipFill>
          <a:blip r:embed="rId2"/>
          <a:srcRect/>
          <a:stretch>
            <a:fillRect/>
          </a:stretch>
        </p:blipFill>
        <p:spPr bwMode="auto">
          <a:xfrm>
            <a:off x="1447800" y="1219200"/>
            <a:ext cx="7315200" cy="4876800"/>
          </a:xfrm>
          <a:prstGeom prst="rect">
            <a:avLst/>
          </a:prstGeom>
          <a:noFill/>
        </p:spPr>
      </p:pic>
    </p:spTree>
    <p:extLst>
      <p:ext uri="{BB962C8B-B14F-4D97-AF65-F5344CB8AC3E}">
        <p14:creationId xmlns:p14="http://schemas.microsoft.com/office/powerpoint/2010/main" val="23261416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0" y="1080654"/>
            <a:ext cx="4012124" cy="646331"/>
          </a:xfrm>
          <a:prstGeom prst="rect">
            <a:avLst/>
          </a:prstGeom>
        </p:spPr>
        <p:txBody>
          <a:bodyPr wrap="none">
            <a:spAutoFit/>
          </a:bodyPr>
          <a:lstStyle/>
          <a:p>
            <a:r>
              <a:rPr lang="en-US" sz="3600" b="1" u="sng" dirty="0" smtClean="0"/>
              <a:t>Numerical Tables:</a:t>
            </a:r>
            <a:endParaRPr lang="en-US" sz="3600" u="sng" dirty="0"/>
          </a:p>
        </p:txBody>
      </p:sp>
      <p:sp>
        <p:nvSpPr>
          <p:cNvPr id="4" name="Rectangle 3"/>
          <p:cNvSpPr/>
          <p:nvPr/>
        </p:nvSpPr>
        <p:spPr>
          <a:xfrm>
            <a:off x="838200" y="2057400"/>
            <a:ext cx="7391400" cy="2308324"/>
          </a:xfrm>
          <a:prstGeom prst="rect">
            <a:avLst/>
          </a:prstGeom>
        </p:spPr>
        <p:txBody>
          <a:bodyPr wrap="square">
            <a:spAutoFit/>
          </a:bodyPr>
          <a:lstStyle/>
          <a:p>
            <a:pPr marL="285750" indent="-285750" algn="just">
              <a:buFont typeface="Wingdings" pitchFamily="2" charset="2"/>
              <a:buChar char="Ø"/>
            </a:pPr>
            <a:r>
              <a:rPr lang="en-US" sz="2400" dirty="0" smtClean="0">
                <a:latin typeface="Arial" panose="020B0604020202020204" pitchFamily="34" charset="0"/>
                <a:cs typeface="Arial" panose="020B0604020202020204" pitchFamily="34" charset="0"/>
              </a:rPr>
              <a:t>These are the most common types of data, which typically represent quantitative data, but sometimes may present a combination of quantitative and qualitative data. As its name suggests, most of the body of the table consists of specific number values.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03498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Users\basit\Pictures\Example5.gif"/>
          <p:cNvPicPr>
            <a:picLocks noChangeAspect="1" noChangeArrowheads="1"/>
          </p:cNvPicPr>
          <p:nvPr/>
        </p:nvPicPr>
        <p:blipFill>
          <a:blip r:embed="rId2"/>
          <a:srcRect/>
          <a:stretch>
            <a:fillRect/>
          </a:stretch>
        </p:blipFill>
        <p:spPr bwMode="auto">
          <a:xfrm>
            <a:off x="1219200" y="1600200"/>
            <a:ext cx="7467600" cy="4953000"/>
          </a:xfrm>
          <a:prstGeom prst="rect">
            <a:avLst/>
          </a:prstGeom>
          <a:noFill/>
        </p:spPr>
      </p:pic>
    </p:spTree>
    <p:extLst>
      <p:ext uri="{BB962C8B-B14F-4D97-AF65-F5344CB8AC3E}">
        <p14:creationId xmlns:p14="http://schemas.microsoft.com/office/powerpoint/2010/main" val="6515722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38200"/>
            <a:ext cx="8305800" cy="1143000"/>
          </a:xfrm>
        </p:spPr>
        <p:txBody>
          <a:bodyPr>
            <a:normAutofit/>
          </a:bodyPr>
          <a:lstStyle/>
          <a:p>
            <a:r>
              <a:rPr lang="en-US" sz="3600" u="sng" dirty="0" smtClean="0"/>
              <a:t>Decision making</a:t>
            </a:r>
            <a:r>
              <a:rPr lang="en-US" sz="3600" b="1" u="sng" dirty="0" smtClean="0"/>
              <a:t> :</a:t>
            </a:r>
            <a:endParaRPr lang="en-US" sz="3600" u="sng" dirty="0"/>
          </a:p>
        </p:txBody>
      </p:sp>
      <p:sp>
        <p:nvSpPr>
          <p:cNvPr id="3" name="Rectangle 2"/>
          <p:cNvSpPr/>
          <p:nvPr/>
        </p:nvSpPr>
        <p:spPr>
          <a:xfrm>
            <a:off x="990600" y="2209799"/>
            <a:ext cx="7848600" cy="3662541"/>
          </a:xfrm>
          <a:prstGeom prst="rect">
            <a:avLst/>
          </a:prstGeom>
        </p:spPr>
        <p:txBody>
          <a:bodyPr wrap="square">
            <a:spAutoFit/>
          </a:bodyPr>
          <a:lstStyle/>
          <a:p>
            <a:pPr marL="285750" indent="-285750" algn="just">
              <a:buFont typeface="Wingdings" pitchFamily="2" charset="2"/>
              <a:buChar char="Ø"/>
            </a:pPr>
            <a:r>
              <a:rPr lang="en-US" sz="2800" dirty="0">
                <a:latin typeface="Arial" panose="020B0604020202020204" pitchFamily="34" charset="0"/>
                <a:cs typeface="Arial" panose="020B0604020202020204" pitchFamily="34" charset="0"/>
              </a:rPr>
              <a:t>An initial decision that has to be made about your data is whether it should be displayed in a table or a graph. Though there are no hard rules, there are general guidelines you </a:t>
            </a:r>
            <a:r>
              <a:rPr lang="en-US" sz="2800" dirty="0" smtClean="0">
                <a:latin typeface="Arial" panose="020B0604020202020204" pitchFamily="34" charset="0"/>
                <a:cs typeface="Arial" panose="020B0604020202020204" pitchFamily="34" charset="0"/>
              </a:rPr>
              <a:t>can use </a:t>
            </a:r>
            <a:r>
              <a:rPr lang="en-US" sz="2800" dirty="0">
                <a:latin typeface="Arial" panose="020B0604020202020204" pitchFamily="34" charset="0"/>
                <a:cs typeface="Arial" panose="020B0604020202020204" pitchFamily="34" charset="0"/>
              </a:rPr>
              <a:t>to make this determination. Questions to ask yourself</a:t>
            </a:r>
            <a:r>
              <a:rPr lang="en-US" sz="2800" dirty="0" smtClean="0">
                <a:latin typeface="Arial" panose="020B0604020202020204" pitchFamily="34" charset="0"/>
                <a:cs typeface="Arial" panose="020B0604020202020204" pitchFamily="34" charset="0"/>
              </a:rPr>
              <a:t>:</a:t>
            </a:r>
          </a:p>
          <a:p>
            <a:pPr algn="just"/>
            <a:endParaRPr lang="en-US" sz="3200" dirty="0"/>
          </a:p>
          <a:p>
            <a:pPr marL="342900" indent="-342900" algn="just">
              <a:buFont typeface="+mj-lt"/>
              <a:buAutoNum type="arabicPeriod"/>
            </a:pPr>
            <a:endParaRPr lang="en-US" sz="3200" dirty="0"/>
          </a:p>
        </p:txBody>
      </p:sp>
      <p:sp>
        <p:nvSpPr>
          <p:cNvPr id="6" name="Rectangle 5"/>
          <p:cNvSpPr/>
          <p:nvPr/>
        </p:nvSpPr>
        <p:spPr>
          <a:xfrm>
            <a:off x="533400" y="5380672"/>
            <a:ext cx="7772400" cy="646331"/>
          </a:xfrm>
          <a:prstGeom prst="rect">
            <a:avLst/>
          </a:prstGeom>
        </p:spPr>
        <p:txBody>
          <a:bodyPr wrap="square">
            <a:spAutoFit/>
          </a:bodyPr>
          <a:lstStyle/>
          <a:p>
            <a:r>
              <a:rPr lang="en-US" dirty="0" smtClean="0"/>
              <a:t/>
            </a:r>
            <a:br>
              <a:rPr lang="en-US" dirty="0" smtClean="0"/>
            </a:br>
            <a:endParaRPr lang="en-US" dirty="0"/>
          </a:p>
        </p:txBody>
      </p:sp>
    </p:spTree>
    <p:extLst>
      <p:ext uri="{BB962C8B-B14F-4D97-AF65-F5344CB8AC3E}">
        <p14:creationId xmlns:p14="http://schemas.microsoft.com/office/powerpoint/2010/main" val="26170414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990600"/>
            <a:ext cx="7086600" cy="830997"/>
          </a:xfrm>
          <a:prstGeom prst="rect">
            <a:avLst/>
          </a:prstGeom>
        </p:spPr>
        <p:txBody>
          <a:bodyPr wrap="square">
            <a:spAutoFit/>
          </a:bodyPr>
          <a:lstStyle/>
          <a:p>
            <a:pPr marL="342900" indent="-342900" algn="just">
              <a:buFont typeface="Arial" panose="020B0604020202020204" pitchFamily="34" charset="0"/>
              <a:buChar char="•"/>
            </a:pPr>
            <a:r>
              <a:rPr lang="en-US" sz="2400" dirty="0" smtClean="0">
                <a:latin typeface="Arial" panose="020B0604020202020204" pitchFamily="34" charset="0"/>
                <a:cs typeface="Arial" panose="020B0604020202020204" pitchFamily="34" charset="0"/>
              </a:rPr>
              <a:t>Are </a:t>
            </a:r>
            <a:r>
              <a:rPr lang="en-US" sz="2400" dirty="0">
                <a:latin typeface="Arial" panose="020B0604020202020204" pitchFamily="34" charset="0"/>
                <a:cs typeface="Arial" panose="020B0604020202020204" pitchFamily="34" charset="0"/>
              </a:rPr>
              <a:t>the independent and dependent variables qualitative or quantitative?</a:t>
            </a:r>
          </a:p>
        </p:txBody>
      </p:sp>
      <p:sp>
        <p:nvSpPr>
          <p:cNvPr id="3" name="Rectangle 2"/>
          <p:cNvSpPr/>
          <p:nvPr/>
        </p:nvSpPr>
        <p:spPr>
          <a:xfrm>
            <a:off x="990600" y="2590800"/>
            <a:ext cx="7162800" cy="830997"/>
          </a:xfrm>
          <a:prstGeom prst="rect">
            <a:avLst/>
          </a:prstGeom>
        </p:spPr>
        <p:txBody>
          <a:bodyPr wrap="square">
            <a:spAutoFit/>
          </a:bodyPr>
          <a:lstStyle/>
          <a:p>
            <a:pPr marL="342900" indent="-342900" algn="just">
              <a:buFont typeface="Arial" panose="020B0604020202020204" pitchFamily="34" charset="0"/>
              <a:buChar char="•"/>
            </a:pPr>
            <a:r>
              <a:rPr lang="en-US" sz="2400" dirty="0" smtClean="0">
                <a:latin typeface="Arial" panose="020B0604020202020204" pitchFamily="34" charset="0"/>
                <a:cs typeface="Arial" panose="020B0604020202020204" pitchFamily="34" charset="0"/>
              </a:rPr>
              <a:t>What </a:t>
            </a:r>
            <a:r>
              <a:rPr lang="en-US" sz="2400" dirty="0">
                <a:latin typeface="Arial" panose="020B0604020202020204" pitchFamily="34" charset="0"/>
                <a:cs typeface="Arial" panose="020B0604020202020204" pitchFamily="34" charset="0"/>
              </a:rPr>
              <a:t>is the total number of data points to be shown?</a:t>
            </a:r>
          </a:p>
        </p:txBody>
      </p:sp>
      <p:sp>
        <p:nvSpPr>
          <p:cNvPr id="4" name="Rectangle 3"/>
          <p:cNvSpPr/>
          <p:nvPr/>
        </p:nvSpPr>
        <p:spPr>
          <a:xfrm>
            <a:off x="990600" y="4001869"/>
            <a:ext cx="7391400" cy="461665"/>
          </a:xfrm>
          <a:prstGeom prst="rect">
            <a:avLst/>
          </a:prstGeom>
        </p:spPr>
        <p:txBody>
          <a:bodyPr wrap="square">
            <a:spAutoFit/>
          </a:bodyPr>
          <a:lstStyle/>
          <a:p>
            <a:pPr marL="342900" indent="-342900" algn="just">
              <a:buFont typeface="Arial" panose="020B0604020202020204" pitchFamily="34" charset="0"/>
              <a:buChar char="•"/>
            </a:pPr>
            <a:r>
              <a:rPr lang="en-US" sz="2400" dirty="0" smtClean="0">
                <a:latin typeface="Arial" panose="020B0604020202020204" pitchFamily="34" charset="0"/>
                <a:cs typeface="Arial" panose="020B0604020202020204" pitchFamily="34" charset="0"/>
              </a:rPr>
              <a:t>Is </a:t>
            </a:r>
            <a:r>
              <a:rPr lang="en-US" sz="2400" dirty="0">
                <a:latin typeface="Arial" panose="020B0604020202020204" pitchFamily="34" charset="0"/>
                <a:cs typeface="Arial" panose="020B0604020202020204" pitchFamily="34" charset="0"/>
              </a:rPr>
              <a:t>there more than one independent variable?</a:t>
            </a:r>
          </a:p>
        </p:txBody>
      </p:sp>
    </p:spTree>
    <p:extLst>
      <p:ext uri="{BB962C8B-B14F-4D97-AF65-F5344CB8AC3E}">
        <p14:creationId xmlns:p14="http://schemas.microsoft.com/office/powerpoint/2010/main" val="42007177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6746" y="4648200"/>
            <a:ext cx="7772400" cy="1200329"/>
          </a:xfrm>
          <a:prstGeom prst="rect">
            <a:avLst/>
          </a:prstGeom>
        </p:spPr>
        <p:txBody>
          <a:bodyPr wrap="square">
            <a:spAutoFit/>
          </a:bodyPr>
          <a:lstStyle/>
          <a:p>
            <a:pPr marL="342900" indent="-342900" algn="just">
              <a:buFont typeface="Wingdings" panose="05000000000000000000" pitchFamily="2" charset="2"/>
              <a:buChar char="q"/>
            </a:pPr>
            <a:r>
              <a:rPr lang="en-US" sz="2400" dirty="0" smtClean="0">
                <a:latin typeface="Arial" panose="020B0604020202020204" pitchFamily="34" charset="0"/>
                <a:cs typeface="Arial" panose="020B0604020202020204" pitchFamily="34" charset="0"/>
              </a:rPr>
              <a:t>When </a:t>
            </a:r>
            <a:r>
              <a:rPr lang="en-US" sz="2400" dirty="0">
                <a:latin typeface="Arial" panose="020B0604020202020204" pitchFamily="34" charset="0"/>
                <a:cs typeface="Arial" panose="020B0604020202020204" pitchFamily="34" charset="0"/>
              </a:rPr>
              <a:t>a second independent variable is introduced a graph is usually called for in order to understand the relationship between the two sets of data.</a:t>
            </a:r>
          </a:p>
        </p:txBody>
      </p:sp>
      <p:sp>
        <p:nvSpPr>
          <p:cNvPr id="3" name="Rectangle 2"/>
          <p:cNvSpPr/>
          <p:nvPr/>
        </p:nvSpPr>
        <p:spPr>
          <a:xfrm>
            <a:off x="976746" y="2567539"/>
            <a:ext cx="8188036" cy="1200329"/>
          </a:xfrm>
          <a:prstGeom prst="rect">
            <a:avLst/>
          </a:prstGeom>
        </p:spPr>
        <p:txBody>
          <a:bodyPr wrap="square">
            <a:spAutoFit/>
          </a:bodyPr>
          <a:lstStyle/>
          <a:p>
            <a:pPr marL="342900" indent="-342900" algn="just">
              <a:buFont typeface="Wingdings" panose="05000000000000000000" pitchFamily="2" charset="2"/>
              <a:buChar char="q"/>
            </a:pPr>
            <a:r>
              <a:rPr lang="en-US" sz="2400" dirty="0" smtClean="0">
                <a:latin typeface="Arial" panose="020B0604020202020204" pitchFamily="34" charset="0"/>
                <a:cs typeface="Arial" panose="020B0604020202020204" pitchFamily="34" charset="0"/>
              </a:rPr>
              <a:t>With </a:t>
            </a:r>
            <a:r>
              <a:rPr lang="en-US" sz="2400" dirty="0">
                <a:latin typeface="Arial" panose="020B0604020202020204" pitchFamily="34" charset="0"/>
                <a:cs typeface="Arial" panose="020B0604020202020204" pitchFamily="34" charset="0"/>
              </a:rPr>
              <a:t>only two values in </a:t>
            </a:r>
            <a:r>
              <a:rPr lang="en-US" sz="2400" dirty="0" smtClean="0">
                <a:latin typeface="Arial" panose="020B0604020202020204" pitchFamily="34" charset="0"/>
                <a:cs typeface="Arial" panose="020B0604020202020204" pitchFamily="34" charset="0"/>
              </a:rPr>
              <a:t>Text, </a:t>
            </a:r>
            <a:r>
              <a:rPr lang="en-US" sz="2400" dirty="0">
                <a:latin typeface="Arial" panose="020B0604020202020204" pitchFamily="34" charset="0"/>
                <a:cs typeface="Arial" panose="020B0604020202020204" pitchFamily="34" charset="0"/>
              </a:rPr>
              <a:t>it does not make much sense to provide a graph since the data can be easily interpreted from the table </a:t>
            </a:r>
            <a:r>
              <a:rPr lang="en-US" sz="2400" dirty="0" smtClean="0">
                <a:latin typeface="Arial" panose="020B0604020202020204" pitchFamily="34" charset="0"/>
                <a:cs typeface="Arial" panose="020B0604020202020204" pitchFamily="34" charset="0"/>
              </a:rPr>
              <a:t>data.</a:t>
            </a:r>
            <a:r>
              <a:rPr lang="en-US" sz="2400" dirty="0">
                <a:latin typeface="Arial" panose="020B0604020202020204" pitchFamily="34" charset="0"/>
                <a:cs typeface="Arial" panose="020B0604020202020204" pitchFamily="34" charset="0"/>
              </a:rPr>
              <a:t> </a:t>
            </a:r>
          </a:p>
        </p:txBody>
      </p:sp>
      <p:sp>
        <p:nvSpPr>
          <p:cNvPr id="4" name="Rectangle 3"/>
          <p:cNvSpPr/>
          <p:nvPr/>
        </p:nvSpPr>
        <p:spPr>
          <a:xfrm>
            <a:off x="976746" y="969818"/>
            <a:ext cx="8188036" cy="1200329"/>
          </a:xfrm>
          <a:prstGeom prst="rect">
            <a:avLst/>
          </a:prstGeom>
        </p:spPr>
        <p:txBody>
          <a:bodyPr wrap="square">
            <a:spAutoFit/>
          </a:bodyPr>
          <a:lstStyle/>
          <a:p>
            <a:pPr marL="457200" indent="-457200" algn="just">
              <a:buFont typeface="Wingdings" panose="05000000000000000000" pitchFamily="2" charset="2"/>
              <a:buChar char="q"/>
            </a:pPr>
            <a:r>
              <a:rPr lang="en-US" sz="2400" dirty="0" smtClean="0">
                <a:latin typeface="Arial" panose="020B0604020202020204" pitchFamily="34" charset="0"/>
                <a:cs typeface="Arial" panose="020B0604020202020204" pitchFamily="34" charset="0"/>
              </a:rPr>
              <a:t>When </a:t>
            </a:r>
            <a:r>
              <a:rPr lang="en-US" sz="2400" dirty="0">
                <a:latin typeface="Arial" panose="020B0604020202020204" pitchFamily="34" charset="0"/>
                <a:cs typeface="Arial" panose="020B0604020202020204" pitchFamily="34" charset="0"/>
              </a:rPr>
              <a:t>both your independent and dependent variables are qualitative, there will not be a suitable graph format to put it in.</a:t>
            </a:r>
          </a:p>
        </p:txBody>
      </p:sp>
    </p:spTree>
    <p:extLst>
      <p:ext uri="{BB962C8B-B14F-4D97-AF65-F5344CB8AC3E}">
        <p14:creationId xmlns:p14="http://schemas.microsoft.com/office/powerpoint/2010/main" val="1122186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r>
              <a:rPr lang="en-US" sz="2400" dirty="0" smtClean="0">
                <a:latin typeface="Arial" panose="020B0604020202020204" pitchFamily="34" charset="0"/>
                <a:cs typeface="Arial" panose="020B0604020202020204" pitchFamily="34" charset="0"/>
              </a:rPr>
              <a:t>Tables and graphs should, ideally, be self-explanatory. The reader should be able to understand them without detailed reference to the text, on the grounds that users may well pick things up from the tables or graphs without reading the whole text. </a:t>
            </a:r>
            <a:endParaRPr lang="en-US" sz="2400" dirty="0" smtClean="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r>
              <a:rPr lang="en-US" sz="2400" dirty="0" smtClean="0">
                <a:latin typeface="Arial" panose="020B0604020202020204" pitchFamily="34" charset="0"/>
                <a:cs typeface="Arial" panose="020B0604020202020204" pitchFamily="34" charset="0"/>
              </a:rPr>
              <a:t>The </a:t>
            </a:r>
            <a:r>
              <a:rPr lang="en-US" sz="2400" dirty="0" smtClean="0">
                <a:latin typeface="Arial" panose="020B0604020202020204" pitchFamily="34" charset="0"/>
                <a:cs typeface="Arial" panose="020B0604020202020204" pitchFamily="34" charset="0"/>
              </a:rPr>
              <a:t>title should be informative, and rows and columns of tables or axes of graphs should be clearly labelled.</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Types of Graphs</a:t>
            </a:r>
            <a:endParaRPr lang="en-US" b="1" u="sng" dirty="0"/>
          </a:p>
        </p:txBody>
      </p:sp>
      <p:sp>
        <p:nvSpPr>
          <p:cNvPr id="3" name="Content Placeholder 2"/>
          <p:cNvSpPr>
            <a:spLocks noGrp="1"/>
          </p:cNvSpPr>
          <p:nvPr>
            <p:ph idx="1"/>
          </p:nvPr>
        </p:nvSpPr>
        <p:spPr/>
        <p:txBody>
          <a:bodyPr/>
          <a:lstStyle/>
          <a:p>
            <a:r>
              <a:rPr lang="en-US" sz="2400" dirty="0" smtClean="0">
                <a:latin typeface="Arial" panose="020B0604020202020204" pitchFamily="34" charset="0"/>
                <a:cs typeface="Arial" panose="020B0604020202020204" pitchFamily="34" charset="0"/>
              </a:rPr>
              <a:t>Line Graph</a:t>
            </a:r>
          </a:p>
          <a:p>
            <a:r>
              <a:rPr lang="en-US" sz="2400" dirty="0" smtClean="0">
                <a:latin typeface="Arial" panose="020B0604020202020204" pitchFamily="34" charset="0"/>
                <a:cs typeface="Arial" panose="020B0604020202020204" pitchFamily="34" charset="0"/>
              </a:rPr>
              <a:t>Flow chart</a:t>
            </a:r>
          </a:p>
          <a:p>
            <a:r>
              <a:rPr lang="en-US" sz="2400" dirty="0" smtClean="0">
                <a:latin typeface="Arial" panose="020B0604020202020204" pitchFamily="34" charset="0"/>
                <a:cs typeface="Arial" panose="020B0604020202020204" pitchFamily="34" charset="0"/>
              </a:rPr>
              <a:t>Bar Graph</a:t>
            </a:r>
          </a:p>
          <a:p>
            <a:r>
              <a:rPr lang="en-US" sz="2400" dirty="0" smtClean="0">
                <a:latin typeface="Arial" panose="020B0604020202020204" pitchFamily="34" charset="0"/>
                <a:cs typeface="Arial" panose="020B0604020202020204" pitchFamily="34" charset="0"/>
              </a:rPr>
              <a:t>Picto Graph</a:t>
            </a:r>
          </a:p>
          <a:p>
            <a:r>
              <a:rPr lang="en-US" sz="2400" dirty="0" smtClean="0">
                <a:latin typeface="Arial" panose="020B0604020202020204" pitchFamily="34" charset="0"/>
                <a:cs typeface="Arial" panose="020B0604020202020204" pitchFamily="34" charset="0"/>
              </a:rPr>
              <a:t>Pie Graph</a:t>
            </a:r>
          </a:p>
          <a:p>
            <a:r>
              <a:rPr lang="en-US" sz="2400" dirty="0" smtClean="0">
                <a:latin typeface="Arial" panose="020B0604020202020204" pitchFamily="34" charset="0"/>
                <a:cs typeface="Arial" panose="020B0604020202020204" pitchFamily="34" charset="0"/>
              </a:rPr>
              <a:t>Cosmograph</a:t>
            </a:r>
          </a:p>
          <a:p>
            <a:r>
              <a:rPr lang="en-US" sz="2400" dirty="0" smtClean="0">
                <a:latin typeface="Arial" panose="020B0604020202020204" pitchFamily="34" charset="0"/>
                <a:cs typeface="Arial" panose="020B0604020202020204" pitchFamily="34" charset="0"/>
              </a:rPr>
              <a:t>Organizational Chart</a:t>
            </a:r>
          </a:p>
          <a:p>
            <a:endParaRPr lang="en-US" dirty="0" smtClean="0"/>
          </a:p>
          <a:p>
            <a:endParaRPr lang="en-US" dirty="0" smtClean="0"/>
          </a:p>
          <a:p>
            <a:endParaRPr lang="en-US" dirty="0"/>
          </a:p>
        </p:txBody>
      </p:sp>
    </p:spTree>
    <p:extLst>
      <p:ext uri="{BB962C8B-B14F-4D97-AF65-F5344CB8AC3E}">
        <p14:creationId xmlns:p14="http://schemas.microsoft.com/office/powerpoint/2010/main" val="3717239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Line graph</a:t>
            </a:r>
            <a:endParaRPr lang="en-US" u="sng" dirty="0"/>
          </a:p>
        </p:txBody>
      </p:sp>
      <p:sp>
        <p:nvSpPr>
          <p:cNvPr id="3" name="Content Placeholder 2"/>
          <p:cNvSpPr>
            <a:spLocks noGrp="1"/>
          </p:cNvSpPr>
          <p:nvPr>
            <p:ph idx="1"/>
          </p:nvPr>
        </p:nvSpPr>
        <p:spPr/>
        <p:txBody>
          <a:bodyPr/>
          <a:lstStyle/>
          <a:p>
            <a:pPr algn="just"/>
            <a:r>
              <a:rPr lang="en-US" sz="2400" dirty="0" smtClean="0">
                <a:solidFill>
                  <a:schemeClr val="accent1"/>
                </a:solidFill>
                <a:latin typeface="Arial" panose="020B0604020202020204" pitchFamily="34" charset="0"/>
                <a:cs typeface="Arial" panose="020B0604020202020204" pitchFamily="34" charset="0"/>
              </a:rPr>
              <a:t>Comparing </a:t>
            </a:r>
            <a:r>
              <a:rPr lang="en-US" sz="2400" dirty="0">
                <a:solidFill>
                  <a:schemeClr val="accent1"/>
                </a:solidFill>
                <a:latin typeface="Arial" panose="020B0604020202020204" pitchFamily="34" charset="0"/>
                <a:cs typeface="Arial" panose="020B0604020202020204" pitchFamily="34" charset="0"/>
              </a:rPr>
              <a:t>various sets of data </a:t>
            </a:r>
            <a:r>
              <a:rPr lang="en-US" sz="2400" dirty="0">
                <a:latin typeface="Arial" panose="020B0604020202020204" pitchFamily="34" charset="0"/>
                <a:cs typeface="Arial" panose="020B0604020202020204" pitchFamily="34" charset="0"/>
              </a:rPr>
              <a:t>can be </a:t>
            </a:r>
            <a:r>
              <a:rPr lang="en-US" sz="2400" dirty="0" smtClean="0">
                <a:latin typeface="Arial" panose="020B0604020202020204" pitchFamily="34" charset="0"/>
                <a:cs typeface="Arial" panose="020B0604020202020204" pitchFamily="34" charset="0"/>
              </a:rPr>
              <a:t>easily represented by</a:t>
            </a:r>
            <a:r>
              <a:rPr lang="en-US" sz="2400" dirty="0">
                <a:latin typeface="Arial" panose="020B0604020202020204" pitchFamily="34" charset="0"/>
                <a:cs typeface="Arial" panose="020B0604020202020204" pitchFamily="34" charset="0"/>
              </a:rPr>
              <a:t> line </a:t>
            </a:r>
            <a:r>
              <a:rPr lang="en-US" sz="2400" dirty="0" smtClean="0">
                <a:latin typeface="Arial" panose="020B0604020202020204" pitchFamily="34" charset="0"/>
                <a:cs typeface="Arial" panose="020B0604020202020204" pitchFamily="34" charset="0"/>
              </a:rPr>
              <a:t>graphs. </a:t>
            </a:r>
            <a:r>
              <a:rPr lang="en-US" sz="2400" dirty="0">
                <a:latin typeface="Arial" panose="020B0604020202020204" pitchFamily="34" charset="0"/>
                <a:cs typeface="Arial" panose="020B0604020202020204" pitchFamily="34" charset="0"/>
              </a:rPr>
              <a:t>The plotted peaks and dips on the grid allow you to monitor and compare improvement and </a:t>
            </a:r>
            <a:r>
              <a:rPr lang="en-US" sz="2400" dirty="0" smtClean="0">
                <a:latin typeface="Arial" panose="020B0604020202020204" pitchFamily="34" charset="0"/>
                <a:cs typeface="Arial" panose="020B0604020202020204" pitchFamily="34" charset="0"/>
              </a:rPr>
              <a:t>decline.</a:t>
            </a:r>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pPr algn="just"/>
            <a:endParaRPr lang="en-US" sz="2400" dirty="0" smtClean="0">
              <a:latin typeface="Arial" panose="020B0604020202020204" pitchFamily="34" charset="0"/>
              <a:cs typeface="Arial" panose="020B0604020202020204" pitchFamily="34" charset="0"/>
            </a:endParaRPr>
          </a:p>
          <a:p>
            <a:pPr algn="just"/>
            <a:r>
              <a:rPr lang="en-US" sz="2400" dirty="0" smtClean="0">
                <a:latin typeface="Arial" panose="020B0604020202020204" pitchFamily="34" charset="0"/>
                <a:cs typeface="Arial" panose="020B0604020202020204" pitchFamily="34" charset="0"/>
              </a:rPr>
              <a:t>A</a:t>
            </a:r>
            <a:r>
              <a:rPr lang="en-US" sz="2400" dirty="0">
                <a:latin typeface="Arial" panose="020B0604020202020204" pitchFamily="34" charset="0"/>
                <a:cs typeface="Arial" panose="020B0604020202020204" pitchFamily="34" charset="0"/>
              </a:rPr>
              <a:t> line chart or line graph is a type of chart which </a:t>
            </a:r>
            <a:r>
              <a:rPr lang="en-US" sz="2400" dirty="0">
                <a:solidFill>
                  <a:schemeClr val="accent1"/>
                </a:solidFill>
                <a:latin typeface="Arial" panose="020B0604020202020204" pitchFamily="34" charset="0"/>
                <a:cs typeface="Arial" panose="020B0604020202020204" pitchFamily="34" charset="0"/>
              </a:rPr>
              <a:t>displays information as a series of data</a:t>
            </a:r>
            <a:r>
              <a:rPr lang="en-US" sz="2400" dirty="0">
                <a:latin typeface="Arial" panose="020B0604020202020204" pitchFamily="34" charset="0"/>
                <a:cs typeface="Arial" panose="020B0604020202020204" pitchFamily="34" charset="0"/>
              </a:rPr>
              <a:t> points called 'markers' connected by </a:t>
            </a:r>
            <a:r>
              <a:rPr lang="en-US" sz="2400" dirty="0" smtClean="0">
                <a:latin typeface="Arial" panose="020B0604020202020204" pitchFamily="34" charset="0"/>
                <a:cs typeface="Arial" panose="020B0604020202020204" pitchFamily="34" charset="0"/>
              </a:rPr>
              <a:t>straight line</a:t>
            </a:r>
            <a:r>
              <a:rPr lang="en-US" sz="2400" dirty="0">
                <a:latin typeface="Arial" panose="020B0604020202020204" pitchFamily="34" charset="0"/>
                <a:cs typeface="Arial" panose="020B0604020202020204" pitchFamily="34" charset="0"/>
              </a:rPr>
              <a:t> segments.</a:t>
            </a:r>
          </a:p>
        </p:txBody>
      </p:sp>
    </p:spTree>
    <p:extLst>
      <p:ext uri="{BB962C8B-B14F-4D97-AF65-F5344CB8AC3E}">
        <p14:creationId xmlns:p14="http://schemas.microsoft.com/office/powerpoint/2010/main" val="2614455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Line graph</a:t>
            </a:r>
            <a:endParaRPr lang="en-US" u="sng" dirty="0"/>
          </a:p>
        </p:txBody>
      </p:sp>
      <p:pic>
        <p:nvPicPr>
          <p:cNvPr id="2050" name="Picture 2" descr="C:\Users\Admin\Desktop\line_example5.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81200" y="1371600"/>
            <a:ext cx="5429992"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721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Flow chart</a:t>
            </a:r>
            <a:endParaRPr lang="en-US" u="sng" dirty="0"/>
          </a:p>
        </p:txBody>
      </p:sp>
      <p:sp>
        <p:nvSpPr>
          <p:cNvPr id="3" name="Content Placeholder 2"/>
          <p:cNvSpPr>
            <a:spLocks noGrp="1"/>
          </p:cNvSpPr>
          <p:nvPr>
            <p:ph idx="1"/>
          </p:nvPr>
        </p:nvSpPr>
        <p:spPr/>
        <p:txBody>
          <a:bodyPr>
            <a:normAutofit/>
          </a:bodyPr>
          <a:lstStyle/>
          <a:p>
            <a:pPr marL="0" indent="0" algn="just">
              <a:buNone/>
            </a:pPr>
            <a:r>
              <a:rPr lang="en-US" sz="2400" dirty="0">
                <a:latin typeface="Arial" panose="020B0604020202020204" pitchFamily="34" charset="0"/>
                <a:cs typeface="Arial" panose="020B0604020202020204" pitchFamily="34" charset="0"/>
              </a:rPr>
              <a:t>When projects seem overbearing and processes seem complex, flow charts can save the day by break things down into smaller steps and giving you a clearer idea of the overall process. </a:t>
            </a:r>
          </a:p>
        </p:txBody>
      </p:sp>
    </p:spTree>
    <p:extLst>
      <p:ext uri="{BB962C8B-B14F-4D97-AF65-F5344CB8AC3E}">
        <p14:creationId xmlns:p14="http://schemas.microsoft.com/office/powerpoint/2010/main" val="30027241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3E62B0FF27A049AF7DCC45D50211D2" ma:contentTypeVersion="2" ma:contentTypeDescription="Create a new document." ma:contentTypeScope="" ma:versionID="28241c7ac601d1b01f16d00a8cf9bf10">
  <xsd:schema xmlns:xsd="http://www.w3.org/2001/XMLSchema" xmlns:xs="http://www.w3.org/2001/XMLSchema" xmlns:p="http://schemas.microsoft.com/office/2006/metadata/properties" xmlns:ns2="591cb193-2112-473e-86d5-07b38ee5dde5" targetNamespace="http://schemas.microsoft.com/office/2006/metadata/properties" ma:root="true" ma:fieldsID="a55eae449cd02de5e5c136be2b288cd1" ns2:_="">
    <xsd:import namespace="591cb193-2112-473e-86d5-07b38ee5dde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1cb193-2112-473e-86d5-07b38ee5dd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AC11D68-7408-47F0-B3FD-8121972177B9}"/>
</file>

<file path=customXml/itemProps2.xml><?xml version="1.0" encoding="utf-8"?>
<ds:datastoreItem xmlns:ds="http://schemas.openxmlformats.org/officeDocument/2006/customXml" ds:itemID="{DD5E2BAA-3474-4AF0-AB01-B30FC5783FB9}"/>
</file>

<file path=customXml/itemProps3.xml><?xml version="1.0" encoding="utf-8"?>
<ds:datastoreItem xmlns:ds="http://schemas.openxmlformats.org/officeDocument/2006/customXml" ds:itemID="{3C26522F-B3C2-4B93-BDEE-3482F337C239}"/>
</file>

<file path=docProps/app.xml><?xml version="1.0" encoding="utf-8"?>
<Properties xmlns="http://schemas.openxmlformats.org/officeDocument/2006/extended-properties" xmlns:vt="http://schemas.openxmlformats.org/officeDocument/2006/docPropsVTypes">
  <Template>Oriel</Template>
  <TotalTime>963</TotalTime>
  <Words>1613</Words>
  <Application>Microsoft Office PowerPoint</Application>
  <PresentationFormat>On-screen Show (4:3)</PresentationFormat>
  <Paragraphs>206</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Solstice</vt:lpstr>
      <vt:lpstr>Graphs and Tables</vt:lpstr>
      <vt:lpstr>Difference b/w Graph and Table</vt:lpstr>
      <vt:lpstr>Why  Graph and Table is necessary?</vt:lpstr>
      <vt:lpstr>PowerPoint Presentation</vt:lpstr>
      <vt:lpstr>PowerPoint Presentation</vt:lpstr>
      <vt:lpstr>Types of Graphs</vt:lpstr>
      <vt:lpstr>Line graph</vt:lpstr>
      <vt:lpstr>Line graph</vt:lpstr>
      <vt:lpstr>Flow chart</vt:lpstr>
      <vt:lpstr>Flow charts</vt:lpstr>
      <vt:lpstr>Bar Graphs</vt:lpstr>
      <vt:lpstr>Bar Graphs</vt:lpstr>
      <vt:lpstr>Pictographs</vt:lpstr>
      <vt:lpstr>Pictographs</vt:lpstr>
      <vt:lpstr>Pie Charts</vt:lpstr>
      <vt:lpstr>Pie Charts</vt:lpstr>
      <vt:lpstr>Cosmograph</vt:lpstr>
      <vt:lpstr>PowerPoint Presentation</vt:lpstr>
      <vt:lpstr>PowerPoint Presentation</vt:lpstr>
      <vt:lpstr>Organizational charts</vt:lpstr>
      <vt:lpstr>Organizational charts</vt:lpstr>
      <vt:lpstr>Table</vt:lpstr>
      <vt:lpstr>Uses</vt:lpstr>
      <vt:lpstr>Basic parts</vt:lpstr>
      <vt:lpstr>Characteristics of a good table</vt:lpstr>
      <vt:lpstr>PowerPoint Presentation</vt:lpstr>
      <vt:lpstr>PowerPoint Presentation</vt:lpstr>
      <vt:lpstr>PowerPoint Presentation</vt:lpstr>
      <vt:lpstr>PowerPoint Presentation</vt:lpstr>
      <vt:lpstr>PowerPoint Presentation</vt:lpstr>
      <vt:lpstr>PowerPoint Presentation</vt:lpstr>
      <vt:lpstr>Tabular presentation of data:</vt:lpstr>
      <vt:lpstr>PowerPoint Presentation</vt:lpstr>
      <vt:lpstr>Types Of Tables</vt:lpstr>
      <vt:lpstr>TYPES OF TABLES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Decision making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SALMAN</dc:creator>
  <cp:lastModifiedBy>Kamran Shaheen</cp:lastModifiedBy>
  <cp:revision>160</cp:revision>
  <dcterms:created xsi:type="dcterms:W3CDTF">2006-08-16T00:00:00Z</dcterms:created>
  <dcterms:modified xsi:type="dcterms:W3CDTF">2019-12-08T13:46:32Z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0x010100C63E62B0FF27A049AF7DCC45D50211D2</vt:lpwstr>
  </property>
</Properties>
</file>