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679B51B-B930-4F06-9B88-02FDF8B60171}" type="datetimeFigureOut">
              <a:rPr lang="en-US" smtClean="0"/>
              <a:pPr/>
              <a:t>8/19/2020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0C65644-3C08-45F6-8D43-5E3146AB95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679B51B-B930-4F06-9B88-02FDF8B60171}"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679B51B-B930-4F06-9B88-02FDF8B60171}"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679B51B-B930-4F06-9B88-02FDF8B60171}" type="datetimeFigureOut">
              <a:rPr lang="en-US" smtClean="0"/>
              <a:pPr/>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679B51B-B930-4F06-9B88-02FDF8B60171}" type="datetimeFigureOut">
              <a:rPr lang="en-US" smtClean="0"/>
              <a:pPr/>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9B51B-B930-4F06-9B88-02FDF8B60171}" type="datetimeFigureOut">
              <a:rPr lang="en-US" smtClean="0"/>
              <a:pPr/>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679B51B-B930-4F06-9B88-02FDF8B60171}"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679B51B-B930-4F06-9B88-02FDF8B60171}"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0C65644-3C08-45F6-8D43-5E3146AB954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79B51B-B930-4F06-9B88-02FDF8B60171}" type="datetimeFigureOut">
              <a:rPr lang="en-US" smtClean="0"/>
              <a:pPr/>
              <a:t>8/19/2020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C65644-3C08-45F6-8D43-5E3146AB954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851648" cy="242889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n-US" sz="19900" dirty="0">
                <a:effectLst>
                  <a:outerShdw blurRad="38100" dist="38100" dir="2700000" algn="tl">
                    <a:srgbClr val="000000">
                      <a:alpha val="43137"/>
                    </a:srgbClr>
                  </a:outerShdw>
                </a:effectLst>
                <a:latin typeface="Times New Roman" pitchFamily="18" charset="0"/>
                <a:cs typeface="Times New Roman" pitchFamily="18" charset="0"/>
              </a:rPr>
              <a:t>Sport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Disadvantage of sports:</a:t>
            </a:r>
          </a:p>
        </p:txBody>
      </p:sp>
      <p:sp>
        <p:nvSpPr>
          <p:cNvPr id="3" name="Content Placeholder 2"/>
          <p:cNvSpPr>
            <a:spLocks noGrp="1"/>
          </p:cNvSpPr>
          <p:nvPr>
            <p:ph idx="1"/>
          </p:nvPr>
        </p:nvSpPr>
        <p:spPr/>
        <p:txBody>
          <a:bodyPr>
            <a:normAutofit/>
          </a:bodyPr>
          <a:lstStyle/>
          <a:p>
            <a:r>
              <a:rPr lang="en-US" sz="2400" dirty="0"/>
              <a:t>Games and sports often turns towards regular profession or trade.</a:t>
            </a:r>
          </a:p>
          <a:p>
            <a:r>
              <a:rPr lang="en-US" sz="2400" dirty="0"/>
              <a:t>Lead to party felling and rivalry .</a:t>
            </a:r>
          </a:p>
          <a:p>
            <a:r>
              <a:rPr lang="en-US" sz="2400" dirty="0"/>
              <a:t>Often harmful studies – it often happens that many promising student sacrifice their careers by giving too much time to sports and games.</a:t>
            </a:r>
          </a:p>
          <a:p>
            <a:r>
              <a:rPr lang="en-US" sz="2400" dirty="0"/>
              <a:t>Harmful to health of weak boys.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What do we (student) play?</a:t>
            </a:r>
          </a:p>
        </p:txBody>
      </p:sp>
      <p:sp>
        <p:nvSpPr>
          <p:cNvPr id="3" name="Content Placeholder 2"/>
          <p:cNvSpPr>
            <a:spLocks noGrp="1"/>
          </p:cNvSpPr>
          <p:nvPr>
            <p:ph idx="1"/>
          </p:nvPr>
        </p:nvSpPr>
        <p:spPr/>
        <p:txBody>
          <a:bodyPr/>
          <a:lstStyle/>
          <a:p>
            <a:r>
              <a:rPr lang="en-US" dirty="0"/>
              <a:t>Student have to play the sports regularly to remain mentally and physically prepare for studies but excess of everything is bad, if the student started playing the sports in excess it will effect her studies.</a:t>
            </a:r>
          </a:p>
          <a:p>
            <a:endParaRPr lang="en-US" dirty="0"/>
          </a:p>
          <a:p>
            <a:r>
              <a:rPr lang="en-US" dirty="0"/>
              <a:t>There are many categories of sports in which the student can enroll himself it depends on her interest whether he likes indoor games or he like outdoor games.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BCC207-8459-481D-9EEC-C7F3BD4975F4}"/>
              </a:ext>
            </a:extLst>
          </p:cNvPr>
          <p:cNvSpPr>
            <a:spLocks noGrp="1"/>
          </p:cNvSpPr>
          <p:nvPr>
            <p:ph idx="1"/>
          </p:nvPr>
        </p:nvSpPr>
        <p:spPr>
          <a:xfrm>
            <a:off x="457200" y="1556792"/>
            <a:ext cx="8229600" cy="4389120"/>
          </a:xfrm>
        </p:spPr>
        <p:txBody>
          <a:bodyPr/>
          <a:lstStyle/>
          <a:p>
            <a:r>
              <a:rPr lang="en-US" dirty="0"/>
              <a:t>If we are the student and wanted to get success and wanted to get physical and mental good health, then we have to start playing sports. It will also prepare us for some next challenges of life. It will also regulates our studies.</a:t>
            </a:r>
          </a:p>
          <a:p>
            <a:pPr marL="0" indent="0">
              <a:buNone/>
            </a:pPr>
            <a:endParaRPr lang="en-US" dirty="0"/>
          </a:p>
          <a:p>
            <a:r>
              <a:rPr lang="en-US" dirty="0"/>
              <a:t>But if we (students) played sports in excess then it will be very harmful for us and for our studies. If we want to get success in life then regulate study </a:t>
            </a:r>
            <a:r>
              <a:rPr lang="en-US"/>
              <a:t>with sports.</a:t>
            </a:r>
            <a:endParaRPr lang="en-PK" dirty="0"/>
          </a:p>
        </p:txBody>
      </p:sp>
    </p:spTree>
    <p:extLst>
      <p:ext uri="{BB962C8B-B14F-4D97-AF65-F5344CB8AC3E}">
        <p14:creationId xmlns:p14="http://schemas.microsoft.com/office/powerpoint/2010/main" xmlns="" val="292692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28868"/>
            <a:ext cx="8229600" cy="2786082"/>
          </a:xfrm>
        </p:spPr>
        <p:txBody>
          <a:bodyPr>
            <a:normAutofit/>
          </a:bodyPr>
          <a:lstStyle/>
          <a:p>
            <a:r>
              <a:rPr lang="en-US" sz="2400" dirty="0" smtClean="0">
                <a:latin typeface="Times New Roman" pitchFamily="18" charset="0"/>
                <a:cs typeface="Times New Roman" pitchFamily="18" charset="0"/>
              </a:rPr>
              <a:t>Sports helps us a lot in maintaining our health as well as our personality.</a:t>
            </a:r>
          </a:p>
          <a:p>
            <a:r>
              <a:rPr lang="en-US" sz="2400" dirty="0" smtClean="0">
                <a:latin typeface="Times New Roman" pitchFamily="18" charset="0"/>
                <a:cs typeface="Times New Roman" pitchFamily="18" charset="0"/>
              </a:rPr>
              <a:t>Sports develop an over all aptitude for facing challenges in life.</a:t>
            </a:r>
          </a:p>
          <a:p>
            <a:r>
              <a:rPr lang="en-US" sz="2400" dirty="0" smtClean="0">
                <a:latin typeface="Times New Roman" pitchFamily="18" charset="0"/>
                <a:cs typeface="Times New Roman" pitchFamily="18" charset="0"/>
              </a:rPr>
              <a:t>So, we must play each day no matter which game/sport we play but, we must play.</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Made by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786050" y="2357430"/>
            <a:ext cx="5900750" cy="1857388"/>
          </a:xfrm>
        </p:spPr>
        <p:txBody>
          <a:bodyPr/>
          <a:lstStyle/>
          <a:p>
            <a:pPr>
              <a:buNone/>
            </a:pPr>
            <a:r>
              <a:rPr lang="en-US" dirty="0" smtClean="0">
                <a:latin typeface="Times New Roman" pitchFamily="18" charset="0"/>
                <a:cs typeface="Times New Roman" pitchFamily="18" charset="0"/>
              </a:rPr>
              <a:t>Umar Hayyat</a:t>
            </a:r>
          </a:p>
          <a:p>
            <a:pPr>
              <a:buNone/>
            </a:pPr>
            <a:r>
              <a:rPr lang="en-US" dirty="0" smtClean="0">
                <a:latin typeface="Times New Roman" pitchFamily="18" charset="0"/>
                <a:cs typeface="Times New Roman" pitchFamily="18" charset="0"/>
              </a:rPr>
              <a:t>2019-EE-360</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704088"/>
            <a:ext cx="8229600" cy="1143000"/>
          </a:xfrm>
          <a:prstGeom prst="rect">
            <a:avLst/>
          </a:prstGeom>
          <a:noFill/>
          <a:ln>
            <a:noFill/>
          </a:ln>
        </p:spPr>
        <p:txBody>
          <a:bodyPr anchorCtr="0" anchor="b" bIns="0" lIns="0" rIns="0" tIns="45700">
            <a:normAutofit/>
          </a:bodyPr>
          <a:lstStyle/>
          <a:p>
            <a:pPr indent="0" lvl="0" marL="0" rtl="0" algn="l">
              <a:spcBef>
                <a:spcPts val="0"/>
              </a:spcBef>
              <a:buClr>
                <a:schemeClr val="dk2"/>
              </a:buClr>
              <a:buSzPct val="25000"/>
              <a:buFont typeface="Times New Roman"/>
              <a:buNone/>
            </a:pPr>
            <a:br>
              <a:rPr lang="en-US" sz="4860">
                <a:latin typeface="Times New Roman"/>
                <a:ea typeface="Times New Roman"/>
                <a:cs typeface="Times New Roman"/>
                <a:sym typeface="Times New Roman"/>
              </a:rPr>
            </a:br>
            <a:r>
              <a:rPr lang="en-US" sz="4320">
                <a:latin typeface="Times New Roman"/>
                <a:ea typeface="Times New Roman"/>
                <a:cs typeface="Times New Roman"/>
                <a:sym typeface="Times New Roman"/>
              </a:rPr>
              <a:t> </a:t>
            </a:r>
            <a:r>
              <a:rPr b="1" lang="en-US" sz="4320">
                <a:latin typeface="Times New Roman"/>
                <a:ea typeface="Times New Roman"/>
                <a:cs typeface="Times New Roman"/>
                <a:sym typeface="Times New Roman"/>
              </a:rPr>
              <a:t>Topics:</a:t>
            </a:r>
          </a:p>
        </p:txBody>
      </p:sp>
      <p:sp>
        <p:nvSpPr>
          <p:cNvPr id="34" name="Shape 34"/>
          <p:cNvSpPr txBox="1"/>
          <p:nvPr>
            <p:ph idx="1" type="body"/>
          </p:nvPr>
        </p:nvSpPr>
        <p:spPr>
          <a:xfrm>
            <a:off x="457200" y="1847105"/>
            <a:ext cx="8229600" cy="4389000"/>
          </a:xfrm>
          <a:prstGeom prst="rect">
            <a:avLst/>
          </a:prstGeom>
          <a:noFill/>
          <a:ln>
            <a:noFill/>
          </a:ln>
        </p:spPr>
        <p:txBody>
          <a:bodyPr anchorCtr="0" anchor="t" bIns="45700" lIns="91425" rIns="91425" tIns="45700">
            <a:normAutofit/>
          </a:bodyPr>
          <a:lstStyle/>
          <a:p>
            <a:pPr indent="-274320" lvl="0" marL="274320" rtl="0" algn="l">
              <a:spcBef>
                <a:spcPts val="0"/>
              </a:spcBef>
              <a:spcAft>
                <a:spcPts val="0"/>
              </a:spcAft>
              <a:buSzPct val="95000"/>
              <a:buFont typeface="Arial"/>
              <a:buChar char="•"/>
            </a:pPr>
            <a:r>
              <a:rPr lang="en-US" sz="2800">
                <a:latin typeface="Times New Roman"/>
                <a:ea typeface="Times New Roman"/>
                <a:cs typeface="Times New Roman"/>
                <a:sym typeface="Times New Roman"/>
              </a:rPr>
              <a:t>What is Sports?</a:t>
            </a:r>
          </a:p>
          <a:p>
            <a:pPr indent="-274320" lvl="0" marL="274320" rtl="0" algn="l">
              <a:spcBef>
                <a:spcPts val="560"/>
              </a:spcBef>
              <a:spcAft>
                <a:spcPts val="0"/>
              </a:spcAft>
              <a:buSzPct val="95000"/>
              <a:buFont typeface="Arial"/>
              <a:buChar char="•"/>
            </a:pPr>
            <a:r>
              <a:rPr lang="en-US" sz="2800">
                <a:latin typeface="Times New Roman"/>
                <a:ea typeface="Times New Roman"/>
                <a:cs typeface="Times New Roman"/>
                <a:sym typeface="Times New Roman"/>
              </a:rPr>
              <a:t> Types of games</a:t>
            </a:r>
          </a:p>
          <a:p>
            <a:pPr indent="-274320" lvl="0" marL="274320" rtl="0" algn="l">
              <a:spcBef>
                <a:spcPts val="560"/>
              </a:spcBef>
              <a:spcAft>
                <a:spcPts val="0"/>
              </a:spcAft>
              <a:buSzPct val="95000"/>
              <a:buFont typeface="Arial"/>
              <a:buChar char="•"/>
            </a:pPr>
            <a:r>
              <a:rPr lang="en-US" sz="2800">
                <a:latin typeface="Times New Roman"/>
                <a:ea typeface="Times New Roman"/>
                <a:cs typeface="Times New Roman"/>
                <a:sym typeface="Times New Roman"/>
              </a:rPr>
              <a:t> Classification of Sports</a:t>
            </a:r>
          </a:p>
          <a:p>
            <a:pPr indent="-274320" lvl="0" marL="274320" rtl="0" algn="l">
              <a:spcBef>
                <a:spcPts val="560"/>
              </a:spcBef>
              <a:spcAft>
                <a:spcPts val="0"/>
              </a:spcAft>
              <a:buSzPct val="95000"/>
              <a:buFont typeface="Arial"/>
              <a:buChar char="•"/>
            </a:pPr>
            <a:r>
              <a:rPr lang="en-US" sz="2800">
                <a:latin typeface="Times New Roman"/>
                <a:ea typeface="Times New Roman"/>
                <a:cs typeface="Times New Roman"/>
                <a:sym typeface="Times New Roman"/>
              </a:rPr>
              <a:t> Advantage of Sports</a:t>
            </a:r>
          </a:p>
          <a:p>
            <a:pPr indent="-274320" lvl="0" marL="274320" rtl="0" algn="l">
              <a:spcBef>
                <a:spcPts val="560"/>
              </a:spcBef>
              <a:spcAft>
                <a:spcPts val="0"/>
              </a:spcAft>
              <a:buSzPct val="95000"/>
              <a:buFont typeface="Arial"/>
              <a:buChar char="•"/>
            </a:pPr>
            <a:r>
              <a:rPr lang="en-US" sz="2800">
                <a:latin typeface="Times New Roman"/>
                <a:ea typeface="Times New Roman"/>
                <a:cs typeface="Times New Roman"/>
                <a:sym typeface="Times New Roman"/>
              </a:rPr>
              <a:t>Disadvantage of Sports</a:t>
            </a:r>
          </a:p>
          <a:p>
            <a:pPr indent="-274320" lvl="0" marL="274320" rtl="0" algn="l">
              <a:spcBef>
                <a:spcPts val="560"/>
              </a:spcBef>
              <a:spcAft>
                <a:spcPts val="0"/>
              </a:spcAft>
              <a:buSzPct val="95000"/>
              <a:buFont typeface="Arial"/>
              <a:buChar char="•"/>
            </a:pPr>
            <a:r>
              <a:rPr lang="en-US" sz="2800">
                <a:latin typeface="Times New Roman"/>
                <a:ea typeface="Times New Roman"/>
                <a:cs typeface="Times New Roman"/>
                <a:sym typeface="Times New Roman"/>
              </a:rPr>
              <a:t> What do we (student) play?</a:t>
            </a:r>
          </a:p>
          <a:p>
            <a:pPr indent="-274320" lvl="0" marL="274320" rtl="0" algn="l">
              <a:spcBef>
                <a:spcPts val="520"/>
              </a:spcBef>
              <a:buSzPct val="2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What are Sports?</a:t>
            </a:r>
          </a:p>
        </p:txBody>
      </p:sp>
      <p:sp>
        <p:nvSpPr>
          <p:cNvPr id="3" name="Content Placeholder 2"/>
          <p:cNvSpPr>
            <a:spLocks noGrp="1"/>
          </p:cNvSpPr>
          <p:nvPr>
            <p:ph idx="1"/>
          </p:nvPr>
        </p:nvSpPr>
        <p:spPr/>
        <p:txBody>
          <a:bodyPr/>
          <a:lstStyle/>
          <a:p>
            <a:r>
              <a:rPr lang="en-US" sz="2800" dirty="0">
                <a:latin typeface="Times New Roman" pitchFamily="18" charset="0"/>
                <a:cs typeface="Times New Roman" pitchFamily="18" charset="0"/>
              </a:rPr>
              <a:t> An activity involving physical exertion and skills in which an individual or team competes with another or others for entertainment is called Sports.</a:t>
            </a:r>
          </a:p>
          <a:p>
            <a:r>
              <a:rPr lang="en-US" sz="2800" dirty="0">
                <a:latin typeface="Times New Roman" pitchFamily="18" charset="0"/>
                <a:cs typeface="Times New Roman" pitchFamily="18" charset="0"/>
              </a:rPr>
              <a:t> </a:t>
            </a:r>
            <a:r>
              <a:rPr lang="en-US" sz="2800" dirty="0"/>
              <a:t>Sports is such an activity that it can be taken up by anyone, at any age and any point in life. Adults, children and elders – everyone alike can take parts in sports.</a:t>
            </a:r>
          </a:p>
          <a:p>
            <a:r>
              <a:rPr lang="en-US" sz="2800" dirty="0"/>
              <a:t>Many regard sports as a mere co-curricular or extra-curricular activity in schools.</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US" sz="2800" dirty="0">
                <a:latin typeface="Times New Roman" pitchFamily="18" charset="0"/>
                <a:cs typeface="Times New Roman" pitchFamily="18" charset="0"/>
              </a:rPr>
              <a:t>Sports include all forms of competitive physical activity or games which, through casual or organized participation, at least in part aim to use, maintain or improve physical ability and skills while providing enjoyment to participants and in some cases, entertainment for spectators.</a:t>
            </a:r>
          </a:p>
          <a:p>
            <a:r>
              <a:rPr lang="en-US" sz="2800" dirty="0">
                <a:latin typeface="Times New Roman" pitchFamily="18" charset="0"/>
                <a:cs typeface="Times New Roman" pitchFamily="18" charset="0"/>
              </a:rPr>
              <a:t>Examples of some of the sports that we usually  play: cricket, basketball, football, chess and many others.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Types of games:</a:t>
            </a:r>
          </a:p>
        </p:txBody>
      </p:sp>
      <p:sp>
        <p:nvSpPr>
          <p:cNvPr id="3" name="Content Placeholder 2"/>
          <p:cNvSpPr>
            <a:spLocks noGrp="1"/>
          </p:cNvSpPr>
          <p:nvPr>
            <p:ph idx="1"/>
          </p:nvPr>
        </p:nvSpPr>
        <p:spPr/>
        <p:txBody>
          <a:bodyPr>
            <a:normAutofit lnSpcReduction="10000"/>
          </a:bodyPr>
          <a:lstStyle/>
          <a:p>
            <a:r>
              <a:rPr lang="en-US" sz="2400" b="1" dirty="0">
                <a:latin typeface="Times New Roman" pitchFamily="18" charset="0"/>
                <a:cs typeface="Times New Roman" pitchFamily="18" charset="0"/>
              </a:rPr>
              <a:t>Indoor games:</a:t>
            </a:r>
            <a:r>
              <a:rPr lang="en-US" sz="2400" dirty="0">
                <a:latin typeface="Times New Roman" pitchFamily="18" charset="0"/>
                <a:cs typeface="Times New Roman" pitchFamily="18" charset="0"/>
              </a:rPr>
              <a:t> Any games which must be  played inside, away from the possibility of interference due to weather (rain, wind, etc) are known as indoor games.</a:t>
            </a:r>
          </a:p>
          <a:p>
            <a:pPr>
              <a:buNone/>
            </a:pPr>
            <a:r>
              <a:rPr lang="en-US" sz="2400" dirty="0">
                <a:latin typeface="Times New Roman" pitchFamily="18" charset="0"/>
                <a:cs typeface="Times New Roman" pitchFamily="18" charset="0"/>
              </a:rPr>
              <a:t>   Example: Chess, table tennis, ludo, video games, carrom and chess etc.</a:t>
            </a:r>
          </a:p>
          <a:p>
            <a:r>
              <a:rPr lang="en-US" sz="2400" b="1" dirty="0">
                <a:latin typeface="Times New Roman" pitchFamily="18" charset="0"/>
                <a:cs typeface="Times New Roman" pitchFamily="18" charset="0"/>
              </a:rPr>
              <a:t>Outdoor games: </a:t>
            </a:r>
            <a:r>
              <a:rPr lang="en-US" sz="2400" dirty="0">
                <a:latin typeface="Times New Roman" pitchFamily="18" charset="0"/>
                <a:cs typeface="Times New Roman" pitchFamily="18" charset="0"/>
              </a:rPr>
              <a:t>Any games which must be  played outside, or  otherwise requires a large play area are known as outdoor games.</a:t>
            </a:r>
          </a:p>
          <a:p>
            <a:pPr>
              <a:buNone/>
            </a:pPr>
            <a:r>
              <a:rPr lang="en-US" sz="2400" dirty="0">
                <a:latin typeface="Times New Roman" pitchFamily="18" charset="0"/>
                <a:cs typeface="Times New Roman" pitchFamily="18" charset="0"/>
              </a:rPr>
              <a:t>    Example: Cricket, football, horseshoes, basketball, kabaddi and frisbee etc.</a:t>
            </a:r>
          </a:p>
          <a:p>
            <a:pPr>
              <a:buNone/>
            </a:pPr>
            <a:r>
              <a:rPr lang="en-US" sz="2400" b="1" dirty="0">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Classification of sports:</a:t>
            </a:r>
          </a:p>
        </p:txBody>
      </p:sp>
      <p:sp>
        <p:nvSpPr>
          <p:cNvPr id="3" name="Content Placeholder 2"/>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   Sports are competition of physical strength, skill, or endurance against opponent or against an objective standard such as time, height, or distance.</a:t>
            </a:r>
          </a:p>
          <a:p>
            <a:pPr>
              <a:buNone/>
            </a:pPr>
            <a:r>
              <a:rPr lang="en-US" sz="2400" dirty="0">
                <a:latin typeface="Times New Roman" pitchFamily="18" charset="0"/>
                <a:cs typeface="Times New Roman" pitchFamily="18" charset="0"/>
              </a:rPr>
              <a:t>   There are a number of system for classifying sports, based on different criteria.</a:t>
            </a:r>
          </a:p>
          <a:p>
            <a:pPr>
              <a:buFont typeface="Wingdings" pitchFamily="2" charset="2"/>
              <a:buChar char="§"/>
            </a:pPr>
            <a:r>
              <a:rPr lang="en-US" sz="2400" b="1" dirty="0">
                <a:latin typeface="Times New Roman" pitchFamily="18" charset="0"/>
                <a:cs typeface="Times New Roman" pitchFamily="18" charset="0"/>
              </a:rPr>
              <a:t>Physical sports:</a:t>
            </a:r>
            <a:r>
              <a:rPr lang="en-US" sz="2400" dirty="0">
                <a:latin typeface="Times New Roman" pitchFamily="18" charset="0"/>
                <a:cs typeface="Times New Roman" pitchFamily="18" charset="0"/>
              </a:rPr>
              <a:t> All forms of competitive physical activity which, through organised or casual participation, aim to use, maintain or improve physical ability and skills while providing entertainment to participants and in some case to spectators are called physical sports.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824426"/>
          </a:xfrm>
        </p:spPr>
        <p:txBody>
          <a:bodyPr>
            <a:normAutofit/>
          </a:bodyPr>
          <a:lstStyle/>
          <a:p>
            <a:pPr>
              <a:buFont typeface="Wingdings" pitchFamily="2" charset="2"/>
              <a:buChar char="§"/>
            </a:pPr>
            <a:r>
              <a:rPr lang="en-US" sz="2400" b="1" dirty="0">
                <a:latin typeface="Times New Roman" pitchFamily="18" charset="0"/>
                <a:cs typeface="Times New Roman" pitchFamily="18" charset="0"/>
              </a:rPr>
              <a:t>Mental sports:</a:t>
            </a:r>
            <a:r>
              <a:rPr lang="en-US" sz="2400" dirty="0">
                <a:latin typeface="Times New Roman" pitchFamily="18" charset="0"/>
                <a:cs typeface="Times New Roman" pitchFamily="18" charset="0"/>
              </a:rPr>
              <a:t> A mental sport is a game of skill where the competition is based on particular type of the intellectual ability as opposed to physical exercise.</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Example: Board games, chess, card games, speed reading and competitive programming etc.</a:t>
            </a:r>
          </a:p>
          <a:p>
            <a:pPr>
              <a:buFont typeface="Wingdings" pitchFamily="2" charset="2"/>
              <a:buChar char="§"/>
            </a:pPr>
            <a:r>
              <a:rPr lang="en-US" sz="2400" b="1" dirty="0">
                <a:latin typeface="Times New Roman" pitchFamily="18" charset="0"/>
                <a:cs typeface="Times New Roman" pitchFamily="18" charset="0"/>
              </a:rPr>
              <a:t>Social sports:</a:t>
            </a:r>
            <a:r>
              <a:rPr lang="en-US" sz="2400" dirty="0">
                <a:latin typeface="Times New Roman" pitchFamily="18" charset="0"/>
                <a:cs typeface="Times New Roman" pitchFamily="18" charset="0"/>
              </a:rPr>
              <a:t> These are the games such as team games/sports in which we meet more number of people and increase our social network.</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Example: Cricket, football, badminton, tennis and volleyball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Advantage of sports: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Playing sports helps reduce body fat or control our body weight.</a:t>
            </a:r>
          </a:p>
          <a:p>
            <a:r>
              <a:rPr lang="en-US" sz="2400" dirty="0">
                <a:latin typeface="Times New Roman" pitchFamily="18" charset="0"/>
                <a:cs typeface="Times New Roman" pitchFamily="18" charset="0"/>
              </a:rPr>
              <a:t>They improve our health. The value of good health is well expressed in proverb </a:t>
            </a:r>
          </a:p>
          <a:p>
            <a:pPr>
              <a:buNone/>
            </a:pPr>
            <a:r>
              <a:rPr lang="en-US" sz="2400" dirty="0">
                <a:latin typeface="Times New Roman" pitchFamily="18" charset="0"/>
                <a:cs typeface="Times New Roman" pitchFamily="18" charset="0"/>
              </a:rPr>
              <a:t>  “A sound mind in a sound body”</a:t>
            </a:r>
          </a:p>
          <a:p>
            <a:r>
              <a:rPr lang="en-US" sz="2400" dirty="0">
                <a:latin typeface="Times New Roman" pitchFamily="18" charset="0"/>
                <a:cs typeface="Times New Roman" pitchFamily="18" charset="0"/>
              </a:rPr>
              <a:t> It increase brain capacity and power, including problem solving skills.</a:t>
            </a:r>
          </a:p>
          <a:p>
            <a:r>
              <a:rPr lang="en-US" sz="2400" dirty="0">
                <a:latin typeface="Times New Roman" pitchFamily="18" charset="0"/>
                <a:cs typeface="Times New Roman" pitchFamily="18" charset="0"/>
              </a:rPr>
              <a:t>Sports can help you fight depression and anxiety.</a:t>
            </a:r>
          </a:p>
          <a:p>
            <a:r>
              <a:rPr lang="en-US" sz="2400" dirty="0">
                <a:latin typeface="Times New Roman" pitchFamily="18" charset="0"/>
                <a:cs typeface="Times New Roman" pitchFamily="18" charset="0"/>
              </a:rPr>
              <a:t>Provides good training and discipline. One who learns to obey also learns to command.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4681550"/>
          </a:xfrm>
        </p:spPr>
        <p:txBody>
          <a:bodyPr>
            <a:normAutofit/>
          </a:bodyPr>
          <a:lstStyle/>
          <a:p>
            <a:pPr lvl="0"/>
            <a:r>
              <a:rPr lang="en-US" sz="2400" dirty="0">
                <a:latin typeface="Times New Roman" pitchFamily="18" charset="0"/>
                <a:cs typeface="Times New Roman" pitchFamily="18" charset="0"/>
              </a:rPr>
              <a:t>Develops time management and organization skills.</a:t>
            </a:r>
          </a:p>
          <a:p>
            <a:pPr lvl="0"/>
            <a:r>
              <a:rPr lang="en-US" sz="2400" dirty="0">
                <a:latin typeface="Times New Roman" pitchFamily="18" charset="0"/>
                <a:cs typeface="Times New Roman" pitchFamily="18" charset="0"/>
              </a:rPr>
              <a:t>Build self-esteem and a sense of community.</a:t>
            </a:r>
          </a:p>
          <a:p>
            <a:r>
              <a:rPr lang="en-US" sz="2400" dirty="0">
                <a:latin typeface="Times New Roman" pitchFamily="18" charset="0"/>
                <a:cs typeface="Times New Roman" pitchFamily="18" charset="0"/>
              </a:rPr>
              <a:t>Build strong relationships.</a:t>
            </a:r>
          </a:p>
          <a:p>
            <a:r>
              <a:rPr lang="en-US" sz="2400" dirty="0">
                <a:latin typeface="Times New Roman" pitchFamily="18" charset="0"/>
                <a:cs typeface="Times New Roman" pitchFamily="18" charset="0"/>
              </a:rPr>
              <a:t>Through sports you will meet people with a similar interest to yourself and are likely to gain many  new friend.</a:t>
            </a:r>
          </a:p>
          <a:p>
            <a:endParaRPr lang="en-US" sz="2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