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312" r:id="rId3"/>
    <p:sldId id="313" r:id="rId4"/>
    <p:sldId id="314" r:id="rId5"/>
    <p:sldId id="315" r:id="rId6"/>
    <p:sldId id="316" r:id="rId7"/>
    <p:sldId id="31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7" d="100"/>
          <a:sy n="87" d="100"/>
        </p:scale>
        <p:origin x="5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1/14/2021</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609600" y="1600200"/>
            <a:ext cx="7807287" cy="4525963"/>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most common traffic lights work on simple </a:t>
            </a:r>
            <a:r>
              <a:rPr lang="en-US" sz="2400" dirty="0" smtClean="0">
                <a:latin typeface="Times New Roman" panose="02020603050405020304" pitchFamily="18" charset="0"/>
                <a:cs typeface="Times New Roman" panose="02020603050405020304" pitchFamily="18" charset="0"/>
              </a:rPr>
              <a:t>timers.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Depending </a:t>
            </a:r>
            <a:r>
              <a:rPr lang="en-US" sz="2400" dirty="0">
                <a:latin typeface="Times New Roman" panose="02020603050405020304" pitchFamily="18" charset="0"/>
                <a:cs typeface="Times New Roman" panose="02020603050405020304" pitchFamily="18" charset="0"/>
              </a:rPr>
              <a:t>upon traffic levels at a particular intersection, the traffic light will cycle through green, yellow, and red at regular intervals to ensure a consistent flow of traffic in all directions through the intersection</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main power is stepped down by transformer to </a:t>
            </a:r>
            <a:r>
              <a:rPr lang="en-US" sz="2400" dirty="0" smtClean="0">
                <a:latin typeface="Times New Roman" panose="02020603050405020304" pitchFamily="18" charset="0"/>
                <a:cs typeface="Times New Roman" panose="02020603050405020304" pitchFamily="18" charset="0"/>
              </a:rPr>
              <a:t>deliver </a:t>
            </a:r>
            <a:r>
              <a:rPr lang="en-US" sz="2400" dirty="0">
                <a:latin typeface="Times New Roman" panose="02020603050405020304" pitchFamily="18" charset="0"/>
                <a:cs typeface="Times New Roman" panose="02020603050405020304" pitchFamily="18" charset="0"/>
              </a:rPr>
              <a:t>a secondary output of 9v, 300 mA.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transformer out put is rectified by a full-wave bridge rectifier comprising diodes D1 through D4</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102906" y="4005091"/>
            <a:ext cx="3962400" cy="144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7624" y="1101688"/>
            <a:ext cx="11424492" cy="567368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Four way traffic light circuit diagram </a:t>
            </a:r>
            <a:r>
              <a:rPr lang="en-US" sz="2400" dirty="0" smtClean="0">
                <a:latin typeface="Times New Roman" panose="02020603050405020304" pitchFamily="18" charset="0"/>
                <a:cs typeface="Times New Roman" panose="02020603050405020304" pitchFamily="18" charset="0"/>
              </a:rPr>
              <a:t>using 555 Timer </a:t>
            </a:r>
            <a:r>
              <a:rPr lang="en-US" sz="2400" dirty="0">
                <a:latin typeface="Times New Roman" panose="02020603050405020304" pitchFamily="18" charset="0"/>
                <a:cs typeface="Times New Roman" panose="02020603050405020304" pitchFamily="18" charset="0"/>
              </a:rPr>
              <a:t>IC is shown in the above </a:t>
            </a:r>
            <a:r>
              <a:rPr lang="en-US" sz="2400" dirty="0" smtClean="0">
                <a:latin typeface="Times New Roman" panose="02020603050405020304" pitchFamily="18" charset="0"/>
                <a:cs typeface="Times New Roman" panose="02020603050405020304" pitchFamily="18" charset="0"/>
              </a:rPr>
              <a:t>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timer here generates pulses of time period 100ms </a:t>
            </a:r>
            <a:r>
              <a:rPr lang="en-US" sz="2400" dirty="0" smtClean="0">
                <a:latin typeface="Times New Roman" panose="02020603050405020304" pitchFamily="18" charset="0"/>
                <a:cs typeface="Times New Roman" panose="02020603050405020304" pitchFamily="18" charset="0"/>
              </a:rPr>
              <a:t>approximately. </a:t>
            </a:r>
            <a:r>
              <a:rPr lang="en-US" sz="2400" dirty="0">
                <a:latin typeface="Times New Roman" panose="02020603050405020304" pitchFamily="18" charset="0"/>
                <a:cs typeface="Times New Roman" panose="02020603050405020304" pitchFamily="18" charset="0"/>
              </a:rPr>
              <a:t>So the ON time is 50ms and OFF time is 50ms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time duration can be changed by changing the capacitor value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time shift for a</a:t>
            </a:r>
            <a:r>
              <a:rPr lang="en-US" sz="2400" b="1" dirty="0">
                <a:latin typeface="Times New Roman" panose="02020603050405020304" pitchFamily="18" charset="0"/>
                <a:cs typeface="Times New Roman" panose="02020603050405020304" pitchFamily="18" charset="0"/>
              </a:rPr>
              <a:t> four way traffic light </a:t>
            </a:r>
            <a:r>
              <a:rPr lang="en-US" sz="2400" dirty="0">
                <a:latin typeface="Times New Roman" panose="02020603050405020304" pitchFamily="18" charset="0"/>
                <a:cs typeface="Times New Roman" panose="02020603050405020304" pitchFamily="18" charset="0"/>
              </a:rPr>
              <a:t>can be achieved in this circuit by replacing the 10uF capacitor with a </a:t>
            </a:r>
            <a:r>
              <a:rPr lang="en-US" sz="2400" dirty="0" smtClean="0">
                <a:latin typeface="Times New Roman" panose="02020603050405020304" pitchFamily="18" charset="0"/>
                <a:cs typeface="Times New Roman" panose="02020603050405020304" pitchFamily="18" charset="0"/>
              </a:rPr>
              <a:t>470uF.</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Once the power is tune ON, the timer acts as a square wave generator and generates clock, this clock is fed to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decade binary </a:t>
            </a:r>
            <a:r>
              <a:rPr lang="en-US" sz="2400" dirty="0" smtClean="0">
                <a:latin typeface="Times New Roman" panose="02020603050405020304" pitchFamily="18" charset="0"/>
                <a:cs typeface="Times New Roman" panose="02020603050405020304" pitchFamily="18" charset="0"/>
              </a:rPr>
              <a:t>counter.</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a:xfrm>
            <a:off x="609600" y="1600201"/>
            <a:ext cx="10972800" cy="4370942"/>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Now the decade binary counter counts the number of pulses given at the clock and lets the corresponding pin output go high, if the event count is 3 then Q2 pin of counter will be high and if 5 is count the pin Q4 will be high</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will be a </a:t>
            </a:r>
            <a:r>
              <a:rPr lang="en-US" sz="2400" dirty="0" smtClean="0">
                <a:latin typeface="Times New Roman" panose="02020603050405020304" pitchFamily="18" charset="0"/>
                <a:cs typeface="Times New Roman" panose="02020603050405020304" pitchFamily="18" charset="0"/>
              </a:rPr>
              <a:t>peak </a:t>
            </a:r>
            <a:r>
              <a:rPr lang="en-US" sz="2400" dirty="0">
                <a:latin typeface="Times New Roman" panose="02020603050405020304" pitchFamily="18" charset="0"/>
                <a:cs typeface="Times New Roman" panose="02020603050405020304" pitchFamily="18" charset="0"/>
              </a:rPr>
              <a:t>for every 100ms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this peak the counter memory gains by </a:t>
            </a:r>
            <a:r>
              <a:rPr lang="en-US" sz="2400" dirty="0" smtClean="0">
                <a:latin typeface="Times New Roman" panose="02020603050405020304" pitchFamily="18" charset="0"/>
                <a:cs typeface="Times New Roman" panose="02020603050405020304" pitchFamily="18" charset="0"/>
              </a:rPr>
              <a:t>one.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diodes here prevent the shorting of counter outputs, say if the count is two with this the Q1 will be high (since Q1 is high all other outputs will be low including Q0, Q2) in the absence of diodes.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Q1 with positive voltage gets hardly pulled down to LOW by Q0 </a:t>
            </a: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they are connected together.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a:xfrm>
            <a:off x="609599" y="1600200"/>
            <a:ext cx="8347113" cy="4381959"/>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uring </a:t>
            </a:r>
            <a:r>
              <a:rPr lang="en-US" sz="2400" dirty="0">
                <a:latin typeface="Times New Roman" panose="02020603050405020304" pitchFamily="18" charset="0"/>
                <a:cs typeface="Times New Roman" panose="02020603050405020304" pitchFamily="18" charset="0"/>
              </a:rPr>
              <a:t>Q0, Q1, Q2, Q3 high the GREEN LED on NORTH and SOUTH will be ON along with RED LED on EAST and WEST</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we assume </a:t>
            </a:r>
            <a:r>
              <a:rPr lang="en-US" sz="2400" dirty="0">
                <a:latin typeface="Times New Roman" panose="02020603050405020304" pitchFamily="18" charset="0"/>
                <a:cs typeface="Times New Roman" panose="02020603050405020304" pitchFamily="18" charset="0"/>
              </a:rPr>
              <a:t>clock is of 1Hz, the NORTH and SOUTH side are signaled GREEN to go for four sec and also the EAST and WEST side are signaled RED to STOP during this time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Q4 goes high, the YELLOW LED on NORTH and SOUTH will be ON along with RED LED on EAST and </a:t>
            </a:r>
            <a:r>
              <a:rPr lang="en-US" sz="2400" dirty="0" smtClean="0">
                <a:latin typeface="Times New Roman" panose="02020603050405020304" pitchFamily="18" charset="0"/>
                <a:cs typeface="Times New Roman" panose="02020603050405020304" pitchFamily="18" charset="0"/>
              </a:rPr>
              <a:t>WEST.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we assume clock is of 1Hz, the NORTH and SOUTH side are signaled YELLOW to slow down for 1sec and also the EAST and WEST side are signaled RED to STOP during this time.</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835528" y="2628153"/>
            <a:ext cx="3076575" cy="2505075"/>
          </a:xfrm>
          <a:prstGeom prst="rect">
            <a:avLst/>
          </a:prstGeom>
        </p:spPr>
      </p:pic>
    </p:spTree>
    <p:extLst>
      <p:ext uri="{BB962C8B-B14F-4D97-AF65-F5344CB8AC3E}">
        <p14:creationId xmlns:p14="http://schemas.microsoft.com/office/powerpoint/2010/main" val="322255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a:xfrm>
            <a:off x="609600" y="1501048"/>
            <a:ext cx="10972800" cy="4525963"/>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Q5, Q6, Q7, Q7 high the </a:t>
            </a:r>
            <a:r>
              <a:rPr lang="en-US" sz="2400" dirty="0" smtClean="0">
                <a:latin typeface="Times New Roman" panose="02020603050405020304" pitchFamily="18" charset="0"/>
                <a:cs typeface="Times New Roman" panose="02020603050405020304" pitchFamily="18" charset="0"/>
              </a:rPr>
              <a:t>green </a:t>
            </a:r>
            <a:r>
              <a:rPr lang="en-US" sz="2400" dirty="0">
                <a:latin typeface="Times New Roman" panose="02020603050405020304" pitchFamily="18" charset="0"/>
                <a:cs typeface="Times New Roman" panose="02020603050405020304" pitchFamily="18" charset="0"/>
              </a:rPr>
              <a:t>LED on EAST and WEST will be ON along with </a:t>
            </a:r>
            <a:r>
              <a:rPr lang="en-US" sz="2400" dirty="0" smtClean="0">
                <a:latin typeface="Times New Roman" panose="02020603050405020304" pitchFamily="18" charset="0"/>
                <a:cs typeface="Times New Roman" panose="02020603050405020304" pitchFamily="18" charset="0"/>
              </a:rPr>
              <a:t>red </a:t>
            </a:r>
            <a:r>
              <a:rPr lang="en-US" sz="2400" dirty="0">
                <a:latin typeface="Times New Roman" panose="02020603050405020304" pitchFamily="18" charset="0"/>
                <a:cs typeface="Times New Roman" panose="02020603050405020304" pitchFamily="18" charset="0"/>
              </a:rPr>
              <a:t>LED on NORTH and SOUTH</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we assume clock is of 1Hz, the EAST and WEST side are signaled </a:t>
            </a:r>
            <a:r>
              <a:rPr lang="en-US" sz="2400" dirty="0" smtClean="0">
                <a:latin typeface="Times New Roman" panose="02020603050405020304" pitchFamily="18" charset="0"/>
                <a:cs typeface="Times New Roman" panose="02020603050405020304" pitchFamily="18" charset="0"/>
              </a:rPr>
              <a:t>green </a:t>
            </a:r>
            <a:r>
              <a:rPr lang="en-US" sz="2400" dirty="0">
                <a:latin typeface="Times New Roman" panose="02020603050405020304" pitchFamily="18" charset="0"/>
                <a:cs typeface="Times New Roman" panose="02020603050405020304" pitchFamily="18" charset="0"/>
              </a:rPr>
              <a:t>to go for four sec and also the NORTH and SOUTH side are signaled </a:t>
            </a:r>
            <a:r>
              <a:rPr lang="en-US" sz="2400" dirty="0" smtClean="0">
                <a:latin typeface="Times New Roman" panose="02020603050405020304" pitchFamily="18" charset="0"/>
                <a:cs typeface="Times New Roman" panose="02020603050405020304" pitchFamily="18" charset="0"/>
              </a:rPr>
              <a:t>red </a:t>
            </a:r>
            <a:r>
              <a:rPr lang="en-US" sz="2400" dirty="0">
                <a:latin typeface="Times New Roman" panose="02020603050405020304" pitchFamily="18" charset="0"/>
                <a:cs typeface="Times New Roman" panose="02020603050405020304" pitchFamily="18" charset="0"/>
              </a:rPr>
              <a:t>to STOP during this time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Q4 goes high, the </a:t>
            </a:r>
            <a:r>
              <a:rPr lang="en-US" sz="2400" dirty="0" smtClean="0">
                <a:latin typeface="Times New Roman" panose="02020603050405020304" pitchFamily="18" charset="0"/>
                <a:cs typeface="Times New Roman" panose="02020603050405020304" pitchFamily="18" charset="0"/>
              </a:rPr>
              <a:t>yellow </a:t>
            </a:r>
            <a:r>
              <a:rPr lang="en-US" sz="2400" dirty="0">
                <a:latin typeface="Times New Roman" panose="02020603050405020304" pitchFamily="18" charset="0"/>
                <a:cs typeface="Times New Roman" panose="02020603050405020304" pitchFamily="18" charset="0"/>
              </a:rPr>
              <a:t>LED on EAST and WEST will be ON along with </a:t>
            </a:r>
            <a:r>
              <a:rPr lang="en-US" sz="2400" dirty="0" smtClean="0">
                <a:latin typeface="Times New Roman" panose="02020603050405020304" pitchFamily="18" charset="0"/>
                <a:cs typeface="Times New Roman" panose="02020603050405020304" pitchFamily="18" charset="0"/>
              </a:rPr>
              <a:t>red LED </a:t>
            </a:r>
            <a:r>
              <a:rPr lang="en-US" sz="2400" dirty="0">
                <a:latin typeface="Times New Roman" panose="02020603050405020304" pitchFamily="18" charset="0"/>
                <a:cs typeface="Times New Roman" panose="02020603050405020304" pitchFamily="18" charset="0"/>
              </a:rPr>
              <a:t>on NORTH and </a:t>
            </a:r>
            <a:r>
              <a:rPr lang="en-US" sz="2400" dirty="0" smtClean="0">
                <a:latin typeface="Times New Roman" panose="02020603050405020304" pitchFamily="18" charset="0"/>
                <a:cs typeface="Times New Roman" panose="02020603050405020304" pitchFamily="18" charset="0"/>
              </a:rPr>
              <a:t>SOUTH.</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we assume clock is of 1Hz, the EAST and WEST side are signaled </a:t>
            </a:r>
            <a:r>
              <a:rPr lang="en-US" sz="2400" dirty="0" smtClean="0">
                <a:latin typeface="Times New Roman" panose="02020603050405020304" pitchFamily="18" charset="0"/>
                <a:cs typeface="Times New Roman" panose="02020603050405020304" pitchFamily="18" charset="0"/>
              </a:rPr>
              <a:t>yellow </a:t>
            </a:r>
            <a:r>
              <a:rPr lang="en-US" sz="2400" dirty="0">
                <a:latin typeface="Times New Roman" panose="02020603050405020304" pitchFamily="18" charset="0"/>
                <a:cs typeface="Times New Roman" panose="02020603050405020304" pitchFamily="18" charset="0"/>
              </a:rPr>
              <a:t>to slow down for 1sec and also the NORTH and SOUTH side are signaled </a:t>
            </a:r>
            <a:r>
              <a:rPr lang="en-US" sz="2400" dirty="0" smtClean="0">
                <a:latin typeface="Times New Roman" panose="02020603050405020304" pitchFamily="18" charset="0"/>
                <a:cs typeface="Times New Roman" panose="02020603050405020304" pitchFamily="18" charset="0"/>
              </a:rPr>
              <a:t>red </a:t>
            </a:r>
            <a:r>
              <a:rPr lang="en-US" sz="2400" dirty="0">
                <a:latin typeface="Times New Roman" panose="02020603050405020304" pitchFamily="18" charset="0"/>
                <a:cs typeface="Times New Roman" panose="02020603050405020304" pitchFamily="18" charset="0"/>
              </a:rPr>
              <a:t>to STOP during this time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above four stages form a continuous cycle, to control the traffic light on a four </a:t>
            </a:r>
            <a:r>
              <a:rPr lang="en-US" sz="2400" dirty="0" smtClean="0">
                <a:latin typeface="Times New Roman" panose="02020603050405020304" pitchFamily="18" charset="0"/>
                <a:cs typeface="Times New Roman" panose="02020603050405020304" pitchFamily="18" charset="0"/>
              </a:rPr>
              <a:t>way.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738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p:txBody>
          <a:bodyPr/>
          <a:lstStyle/>
          <a:p>
            <a:pPr>
              <a:buFont typeface="Wingdings" panose="05000000000000000000" pitchFamily="2" charset="2"/>
              <a:buChar char="Ø"/>
            </a:pPr>
            <a:endParaRPr lang="en-US" dirty="0"/>
          </a:p>
        </p:txBody>
      </p:sp>
    </p:spTree>
    <p:extLst>
      <p:ext uri="{BB962C8B-B14F-4D97-AF65-F5344CB8AC3E}">
        <p14:creationId xmlns:p14="http://schemas.microsoft.com/office/powerpoint/2010/main" val="3674987344"/>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448</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Umar Hayyat</cp:lastModifiedBy>
  <cp:revision>30</cp:revision>
  <dcterms:created xsi:type="dcterms:W3CDTF">2020-11-21T21:38:00Z</dcterms:created>
  <dcterms:modified xsi:type="dcterms:W3CDTF">2021-01-14T15:41:52Z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