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655" y="2038774"/>
            <a:ext cx="7766936" cy="1646302"/>
          </a:xfrm>
        </p:spPr>
        <p:txBody>
          <a:bodyPr/>
          <a:lstStyle/>
          <a:p>
            <a:r>
              <a:rPr lang="es-ES" dirty="0"/>
              <a:t>Seminarios de C# (Primera Parte</a:t>
            </a:r>
            <a:r>
              <a:rPr lang="es-ES" dirty="0" smtClean="0"/>
              <a:t>)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2147" y="3894078"/>
            <a:ext cx="4192551" cy="1096899"/>
          </a:xfrm>
        </p:spPr>
        <p:txBody>
          <a:bodyPr>
            <a:noAutofit/>
          </a:bodyPr>
          <a:lstStyle/>
          <a:p>
            <a:pPr algn="ctr"/>
            <a:r>
              <a:rPr lang="es-ES" sz="2000" b="1" dirty="0" smtClean="0">
                <a:latin typeface="Cambria" panose="02040503050406030204" pitchFamily="18" charset="0"/>
              </a:rPr>
              <a:t>Integrantes</a:t>
            </a:r>
            <a:r>
              <a:rPr lang="en-US" sz="2000" b="1" dirty="0" smtClean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000" b="1" dirty="0" smtClean="0">
                <a:latin typeface="Cambria" panose="02040503050406030204" pitchFamily="18" charset="0"/>
              </a:rPr>
              <a:t>Masiel Villalba Carmenate C312</a:t>
            </a:r>
          </a:p>
          <a:p>
            <a:pPr algn="l"/>
            <a:r>
              <a:rPr lang="en-US" sz="2000" b="1" dirty="0" smtClean="0">
                <a:latin typeface="Cambria" panose="02040503050406030204" pitchFamily="18" charset="0"/>
              </a:rPr>
              <a:t>Raidel N</a:t>
            </a:r>
            <a:r>
              <a:rPr lang="es-ES" sz="2000" b="1" dirty="0" smtClean="0">
                <a:latin typeface="Cambria" panose="02040503050406030204" pitchFamily="18" charset="0"/>
              </a:rPr>
              <a:t>ápoles Pérez C311</a:t>
            </a:r>
          </a:p>
          <a:p>
            <a:pPr algn="l"/>
            <a:r>
              <a:rPr lang="es-ES" sz="2000" b="1" dirty="0">
                <a:latin typeface="Cambria" panose="02040503050406030204" pitchFamily="18" charset="0"/>
              </a:rPr>
              <a:t>Camilo </a:t>
            </a:r>
            <a:r>
              <a:rPr lang="es-ES" sz="2000" b="1" dirty="0" smtClean="0">
                <a:latin typeface="Cambria" panose="02040503050406030204" pitchFamily="18" charset="0"/>
              </a:rPr>
              <a:t>Gonz</a:t>
            </a:r>
            <a:r>
              <a:rPr lang="es-ES" sz="2000" b="1" dirty="0">
                <a:latin typeface="Cambria" panose="02040503050406030204" pitchFamily="18" charset="0"/>
              </a:rPr>
              <a:t>á</a:t>
            </a:r>
            <a:r>
              <a:rPr lang="es-ES" sz="2000" b="1" dirty="0" smtClean="0">
                <a:latin typeface="Cambria" panose="02040503050406030204" pitchFamily="18" charset="0"/>
              </a:rPr>
              <a:t>lez </a:t>
            </a:r>
            <a:r>
              <a:rPr lang="es-ES" sz="2000" b="1" dirty="0">
                <a:latin typeface="Cambria" panose="02040503050406030204" pitchFamily="18" charset="0"/>
              </a:rPr>
              <a:t>Hurtado </a:t>
            </a:r>
            <a:r>
              <a:rPr lang="es-ES" sz="2000" b="1" dirty="0" smtClean="0">
                <a:latin typeface="Cambria" panose="02040503050406030204" pitchFamily="18" charset="0"/>
              </a:rPr>
              <a:t>C311</a:t>
            </a:r>
          </a:p>
          <a:p>
            <a:pPr algn="l"/>
            <a:r>
              <a:rPr lang="es-ES" sz="2000" b="1" dirty="0">
                <a:latin typeface="Cambria" panose="02040503050406030204" pitchFamily="18" charset="0"/>
              </a:rPr>
              <a:t>Yasmany </a:t>
            </a:r>
            <a:r>
              <a:rPr lang="es-ES" sz="2000" b="1" dirty="0" smtClean="0">
                <a:latin typeface="Cambria" panose="02040503050406030204" pitchFamily="18" charset="0"/>
              </a:rPr>
              <a:t>Morejón </a:t>
            </a:r>
            <a:r>
              <a:rPr lang="es-ES" sz="2000" b="1" dirty="0">
                <a:latin typeface="Cambria" panose="02040503050406030204" pitchFamily="18" charset="0"/>
              </a:rPr>
              <a:t>Cruz C312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772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8" y="718457"/>
            <a:ext cx="9300754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602523"/>
            <a:ext cx="9104811" cy="53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3" y="394945"/>
            <a:ext cx="3206522" cy="410840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0078" y="4552268"/>
            <a:ext cx="6596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Las variables x e y son capturadas. Luego, en el cuerpo del delegado siempre que se haga referencia a su valor, en realidad se tiene el valor del campo x o y (según el caso) de la clase generada en código IL el cual contiene una referencia a esas variables.</a:t>
            </a:r>
            <a:endParaRPr lang="es-ES" sz="2000" dirty="0"/>
          </a:p>
        </p:txBody>
      </p:sp>
      <p:pic>
        <p:nvPicPr>
          <p:cNvPr id="5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372154"/>
            <a:ext cx="6779623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Segundo ejemplo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708469" y="1551190"/>
            <a:ext cx="53427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 este </a:t>
            </a:r>
            <a:r>
              <a:rPr lang="es-ES" sz="2800" dirty="0" smtClean="0"/>
              <a:t>caso</a:t>
            </a:r>
            <a:r>
              <a:rPr lang="en-US" sz="2800" dirty="0" smtClean="0"/>
              <a:t> son capturadas las variables </a:t>
            </a:r>
            <a:r>
              <a:rPr lang="en-US" sz="2800" b="1" i="1" dirty="0" smtClean="0"/>
              <a:t>urls</a:t>
            </a:r>
            <a:r>
              <a:rPr lang="en-US" sz="2800" dirty="0" smtClean="0"/>
              <a:t> e </a:t>
            </a:r>
            <a:r>
              <a:rPr lang="en-US" sz="2800" b="1" i="1" dirty="0" smtClean="0"/>
              <a:t>i</a:t>
            </a:r>
            <a:r>
              <a:rPr lang="en-US" sz="2800" dirty="0" smtClean="0"/>
              <a:t>. Al finalizar el ciclo for, </a:t>
            </a:r>
            <a:r>
              <a:rPr lang="en-US" sz="2800" b="1" i="1" dirty="0" smtClean="0"/>
              <a:t>i</a:t>
            </a:r>
            <a:r>
              <a:rPr lang="en-US" sz="2800" dirty="0" smtClean="0"/>
              <a:t> = </a:t>
            </a:r>
            <a:r>
              <a:rPr lang="es-ES" sz="2800" dirty="0" smtClean="0"/>
              <a:t>urls.Length(), luego al invocar a cualquier delegado de </a:t>
            </a:r>
            <a:r>
              <a:rPr lang="es-ES" sz="2800" b="1" i="1" dirty="0" smtClean="0"/>
              <a:t>actions</a:t>
            </a:r>
            <a:r>
              <a:rPr lang="es-ES" sz="2800" dirty="0" smtClean="0"/>
              <a:t> se intentará indexar con el valor actual de </a:t>
            </a:r>
            <a:r>
              <a:rPr lang="es-ES" sz="2800" b="1" i="1" dirty="0" smtClean="0"/>
              <a:t>i</a:t>
            </a:r>
            <a:r>
              <a:rPr lang="es-ES" sz="2800" dirty="0" smtClean="0"/>
              <a:t> que está fuera del rango de </a:t>
            </a:r>
            <a:r>
              <a:rPr lang="es-ES" sz="2800" b="1" i="1" dirty="0" smtClean="0"/>
              <a:t>urls</a:t>
            </a:r>
            <a:r>
              <a:rPr lang="es-ES" sz="2800" dirty="0" smtClean="0"/>
              <a:t>.</a:t>
            </a:r>
            <a:endParaRPr lang="es-E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2202"/>
            <a:ext cx="4717626" cy="41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7" y="548641"/>
            <a:ext cx="4030571" cy="26068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7" y="3599633"/>
            <a:ext cx="5329918" cy="270972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460275" y="1023075"/>
            <a:ext cx="416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Solamente se captura la variable </a:t>
            </a:r>
            <a:r>
              <a:rPr lang="es-ES" sz="2400" b="1" i="1" dirty="0" smtClean="0"/>
              <a:t>a</a:t>
            </a:r>
            <a:r>
              <a:rPr lang="es-ES" sz="2400" dirty="0" smtClean="0"/>
              <a:t>, de la cual existe una instancia diferente para cada delegado.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340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</a:t>
            </a:r>
            <a:r>
              <a:rPr lang="es-ES" dirty="0"/>
              <a:t>é</a:t>
            </a:r>
            <a:r>
              <a:rPr lang="es-ES" dirty="0" smtClean="0"/>
              <a:t> se esperaría de la ejecución de este código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90" y="2050869"/>
            <a:ext cx="6779623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/>
              <a:t>Clausura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Una </a:t>
            </a:r>
            <a:r>
              <a:rPr lang="es-ES" sz="2800" dirty="0"/>
              <a:t>clausura es una función que es evaluada en un entorno conteniendo una o más </a:t>
            </a:r>
            <a:r>
              <a:rPr lang="es-ES" sz="2800" dirty="0" smtClean="0"/>
              <a:t>variables </a:t>
            </a:r>
            <a:r>
              <a:rPr lang="es-ES" sz="2800" dirty="0"/>
              <a:t>dependientes de otro entorno. Cuando es llamada, la función puede acceder a estas variables. El uso explícito de clausuras se asocia con programación </a:t>
            </a:r>
            <a:r>
              <a:rPr lang="es-ES" sz="2800" dirty="0" smtClean="0"/>
              <a:t>funcional.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4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/>
              <a:t>Clausura en C</a:t>
            </a:r>
            <a:r>
              <a:rPr lang="en-US" sz="6600" dirty="0" smtClean="0"/>
              <a:t>#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10204026" cy="4148771"/>
          </a:xfrm>
        </p:spPr>
        <p:txBody>
          <a:bodyPr>
            <a:normAutofit/>
          </a:bodyPr>
          <a:lstStyle/>
          <a:p>
            <a:r>
              <a:rPr lang="es-ES" sz="2400" b="1" i="1" dirty="0"/>
              <a:t>Variable externa: </a:t>
            </a:r>
            <a:r>
              <a:rPr lang="es-ES" sz="2400" dirty="0"/>
              <a:t>es una </a:t>
            </a:r>
            <a:r>
              <a:rPr lang="es-ES" sz="2400" dirty="0" smtClean="0"/>
              <a:t>variable </a:t>
            </a:r>
            <a:r>
              <a:rPr lang="es-ES" sz="2400" dirty="0"/>
              <a:t>local o parámetro cuyo ámbito(scope) incluye un método anónimo.</a:t>
            </a:r>
          </a:p>
          <a:p>
            <a:r>
              <a:rPr lang="es-ES" sz="2400" b="1" i="1" dirty="0"/>
              <a:t>Variable externa capturada: </a:t>
            </a:r>
            <a:r>
              <a:rPr lang="es-ES" sz="2400" dirty="0"/>
              <a:t>es una variable externa que es utilizada dentro de un método anónimo</a:t>
            </a:r>
            <a:r>
              <a:rPr lang="es-ES" sz="2400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 smtClean="0"/>
              <a:t>Luego, en consecuencia con el concepto de clausura, en C# la función comprende el método anónimo, y el ambiente con el cual este puede interactuar son las variables externas capturadas.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874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0" y="1009922"/>
            <a:ext cx="4832442" cy="46332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423" y="1772806"/>
            <a:ext cx="3791496" cy="21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367245"/>
            <a:ext cx="8596668" cy="1320800"/>
          </a:xfrm>
        </p:spPr>
        <p:txBody>
          <a:bodyPr/>
          <a:lstStyle/>
          <a:p>
            <a:r>
              <a:rPr lang="en-US" dirty="0" smtClean="0"/>
              <a:t>Lo que sucede…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892108"/>
            <a:ext cx="8596668" cy="1888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Cuando una variable es capturada, lo que realmente se captura por el método </a:t>
            </a:r>
            <a:r>
              <a:rPr lang="es-ES" sz="2400" dirty="0" smtClean="0"/>
              <a:t>anónimo </a:t>
            </a:r>
            <a:r>
              <a:rPr lang="es-ES" sz="2400" dirty="0"/>
              <a:t>es la variable, </a:t>
            </a:r>
            <a:r>
              <a:rPr lang="es-ES" sz="2400" dirty="0" smtClean="0"/>
              <a:t>no su valor, </a:t>
            </a:r>
            <a:r>
              <a:rPr lang="es-ES" sz="2400" dirty="0"/>
              <a:t>en el momento que se crea la instancia del delegado. </a:t>
            </a:r>
          </a:p>
        </p:txBody>
      </p:sp>
    </p:spTree>
    <p:extLst>
      <p:ext uri="{BB962C8B-B14F-4D97-AF65-F5344CB8AC3E}">
        <p14:creationId xmlns:p14="http://schemas.microsoft.com/office/powerpoint/2010/main" val="22161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3" y="613138"/>
            <a:ext cx="3483973" cy="26525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3" y="3737337"/>
            <a:ext cx="4298226" cy="2167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64" y="1367926"/>
            <a:ext cx="3543164" cy="18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958" y="841241"/>
            <a:ext cx="9877454" cy="5010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Pudiera asumirse que la variable </a:t>
            </a:r>
            <a:r>
              <a:rPr lang="es-ES" sz="2400" b="1" i="1" dirty="0"/>
              <a:t>counter</a:t>
            </a:r>
            <a:r>
              <a:rPr lang="es-ES" sz="2400" dirty="0"/>
              <a:t> está en la pila, </a:t>
            </a:r>
            <a:r>
              <a:rPr lang="es-ES" sz="2400" dirty="0" smtClean="0"/>
              <a:t>entonces </a:t>
            </a:r>
            <a:r>
              <a:rPr lang="es-ES" sz="2400" dirty="0"/>
              <a:t>cuando el marco de </a:t>
            </a:r>
            <a:r>
              <a:rPr lang="es-ES" sz="2400" dirty="0" smtClean="0"/>
              <a:t>esta, </a:t>
            </a:r>
            <a:r>
              <a:rPr lang="es-ES" sz="2400" dirty="0"/>
              <a:t>destinado al </a:t>
            </a:r>
            <a:r>
              <a:rPr lang="es-ES" sz="2400" dirty="0" smtClean="0"/>
              <a:t>método </a:t>
            </a:r>
            <a:r>
              <a:rPr lang="es-ES" sz="2400" b="1" i="1" dirty="0" smtClean="0"/>
              <a:t>CreateDelegateInstance</a:t>
            </a:r>
            <a:r>
              <a:rPr lang="es-ES" sz="2400" dirty="0" smtClean="0"/>
              <a:t> </a:t>
            </a:r>
            <a:r>
              <a:rPr lang="es-ES" sz="2400" dirty="0"/>
              <a:t>se destruye, esperaríamos que </a:t>
            </a:r>
            <a:r>
              <a:rPr lang="es-ES" sz="2400" b="1" i="1" dirty="0"/>
              <a:t>counter</a:t>
            </a:r>
            <a:r>
              <a:rPr lang="es-ES" sz="2400" dirty="0"/>
              <a:t> también fuera destruida, pero se observa que </a:t>
            </a:r>
            <a:r>
              <a:rPr lang="es-ES" sz="2400" dirty="0" smtClean="0"/>
              <a:t>en </a:t>
            </a:r>
            <a:r>
              <a:rPr lang="es-ES" sz="2400" dirty="0"/>
              <a:t>las siguientes invocaciones al delegado devuelto, </a:t>
            </a:r>
            <a:r>
              <a:rPr lang="es-ES" sz="2400" b="1" i="1" dirty="0"/>
              <a:t>counter</a:t>
            </a:r>
            <a:r>
              <a:rPr lang="es-ES" sz="2400" dirty="0"/>
              <a:t> sigue siendo utilizada por él.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Esto se debe a que el compilador crea una clase extra para contener la variable. </a:t>
            </a:r>
            <a:r>
              <a:rPr lang="es-ES" sz="2400" b="1" i="1" dirty="0" smtClean="0"/>
              <a:t>CreateDelegateInstance </a:t>
            </a:r>
            <a:r>
              <a:rPr lang="es-ES" sz="2400" dirty="0" smtClean="0"/>
              <a:t>y el delegado tienen una </a:t>
            </a:r>
            <a:r>
              <a:rPr lang="es-ES" sz="2400" dirty="0"/>
              <a:t>referencia a una instancia de esa </a:t>
            </a:r>
            <a:r>
              <a:rPr lang="es-ES" sz="2400" dirty="0" smtClean="0"/>
              <a:t>clase, la cual está </a:t>
            </a:r>
            <a:r>
              <a:rPr lang="es-ES" sz="2400" dirty="0"/>
              <a:t>contenida en el heap y no es destruida por el garbage collector hasta que el delegado no sea </a:t>
            </a:r>
            <a:r>
              <a:rPr lang="es-ES" sz="2400" dirty="0" smtClean="0"/>
              <a:t>destruido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643" y="1994263"/>
            <a:ext cx="8596668" cy="4746171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C</a:t>
            </a:r>
            <a:r>
              <a:rPr lang="es-ES" sz="8800" dirty="0"/>
              <a:t>ó</a:t>
            </a:r>
            <a:r>
              <a:rPr lang="en-US" sz="8800" dirty="0" smtClean="0"/>
              <a:t>digo IL del ejemplo original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6552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</TotalTime>
  <Words>427</Words>
  <Application>Microsoft Office PowerPoint</Application>
  <PresentationFormat>Panorámica</PresentationFormat>
  <Paragraphs>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Cambria</vt:lpstr>
      <vt:lpstr>Trebuchet MS</vt:lpstr>
      <vt:lpstr>Wingdings 3</vt:lpstr>
      <vt:lpstr>Faceta</vt:lpstr>
      <vt:lpstr>Seminarios de C# (Primera Parte) </vt:lpstr>
      <vt:lpstr>Qué se esperaría de la ejecución de este código?</vt:lpstr>
      <vt:lpstr>Clausura</vt:lpstr>
      <vt:lpstr>Clausura en C#</vt:lpstr>
      <vt:lpstr>Presentación de PowerPoint</vt:lpstr>
      <vt:lpstr>Lo que sucede…</vt:lpstr>
      <vt:lpstr>Presentación de PowerPoint</vt:lpstr>
      <vt:lpstr>Presentación de PowerPoint</vt:lpstr>
      <vt:lpstr>Código IL del ejemplo original</vt:lpstr>
      <vt:lpstr>Presentación de PowerPoint</vt:lpstr>
      <vt:lpstr>Presentación de PowerPoint</vt:lpstr>
      <vt:lpstr>Presentación de PowerPoint</vt:lpstr>
      <vt:lpstr>Segundo ejemplo: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C·</dc:title>
  <dc:creator>Usuario de Windows</dc:creator>
  <cp:lastModifiedBy>Usuario de Windows</cp:lastModifiedBy>
  <cp:revision>24</cp:revision>
  <dcterms:created xsi:type="dcterms:W3CDTF">2018-03-21T17:49:08Z</dcterms:created>
  <dcterms:modified xsi:type="dcterms:W3CDTF">2018-03-26T12:56:22Z</dcterms:modified>
</cp:coreProperties>
</file>