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6" r:id="rId10"/>
    <p:sldId id="267" r:id="rId11"/>
    <p:sldId id="269" r:id="rId12"/>
    <p:sldId id="268" r:id="rId13"/>
    <p:sldId id="263" r:id="rId14"/>
    <p:sldId id="276" r:id="rId15"/>
    <p:sldId id="271" r:id="rId16"/>
    <p:sldId id="270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79316" y="333102"/>
            <a:ext cx="8915399" cy="2262781"/>
          </a:xfrm>
        </p:spPr>
        <p:txBody>
          <a:bodyPr/>
          <a:lstStyle/>
          <a:p>
            <a:r>
              <a:rPr lang="es-ES" dirty="0" smtClean="0"/>
              <a:t>Programación funcional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33350" y="4346304"/>
            <a:ext cx="8915399" cy="1126283"/>
          </a:xfrm>
        </p:spPr>
        <p:txBody>
          <a:bodyPr>
            <a:noAutofit/>
          </a:bodyPr>
          <a:lstStyle/>
          <a:p>
            <a:r>
              <a:rPr lang="en-US" sz="2000" dirty="0" smtClean="0"/>
              <a:t>Masiel Villalba Carmenate</a:t>
            </a:r>
          </a:p>
          <a:p>
            <a:r>
              <a:rPr lang="en-US" sz="2000" dirty="0" smtClean="0"/>
              <a:t>Raidel N</a:t>
            </a:r>
            <a:r>
              <a:rPr lang="es-ES" sz="2000" dirty="0" smtClean="0"/>
              <a:t>á</a:t>
            </a:r>
            <a:r>
              <a:rPr lang="en-US" sz="2000" dirty="0" smtClean="0"/>
              <a:t>poles</a:t>
            </a:r>
          </a:p>
          <a:p>
            <a:r>
              <a:rPr lang="en-US" sz="2000" dirty="0" smtClean="0"/>
              <a:t>Camilo Hurtado</a:t>
            </a:r>
          </a:p>
          <a:p>
            <a:r>
              <a:rPr lang="en-US" sz="2000" dirty="0" smtClean="0"/>
              <a:t>Yasmany Morejón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583055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 txBox="1">
            <a:spLocks/>
          </p:cNvSpPr>
          <p:nvPr/>
        </p:nvSpPr>
        <p:spPr>
          <a:xfrm>
            <a:off x="1696585" y="2076995"/>
            <a:ext cx="8915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696585" y="672738"/>
            <a:ext cx="8915400" cy="2451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1960: John McCarthy desarrolló LISP</a:t>
            </a:r>
            <a:r>
              <a:rPr lang="es-ES" dirty="0" smtClean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 smtClean="0"/>
              <a:t>Lenguaje de procesamiento de listas con facilidades funcionales.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 smtClean="0"/>
              <a:t>Inteligencia artificial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 smtClean="0"/>
              <a:t>No se basó directamente en el lambda calculus pero si obtuvo algunas ideas, inclusive la abstracción de funciones las llamaba LAMBDA. 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696585" y="2686595"/>
            <a:ext cx="8915400" cy="1746069"/>
          </a:xfrm>
        </p:spPr>
        <p:txBody>
          <a:bodyPr/>
          <a:lstStyle/>
          <a:p>
            <a:r>
              <a:rPr lang="en-US" dirty="0" smtClean="0"/>
              <a:t>1972: </a:t>
            </a:r>
            <a:r>
              <a:rPr lang="es-ES" dirty="0" smtClean="0"/>
              <a:t>SASL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</a:t>
            </a:r>
            <a:r>
              <a:rPr lang="es-ES" dirty="0" smtClean="0"/>
              <a:t>uramente funcional desarrollado </a:t>
            </a:r>
            <a:r>
              <a:rPr lang="es-ES" dirty="0"/>
              <a:t>por David </a:t>
            </a:r>
            <a:r>
              <a:rPr lang="es-ES" dirty="0" smtClean="0"/>
              <a:t>Turner.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L</a:t>
            </a:r>
            <a:r>
              <a:rPr lang="es-ES" dirty="0" smtClean="0"/>
              <a:t>enguaje </a:t>
            </a:r>
            <a:r>
              <a:rPr lang="es-ES" dirty="0"/>
              <a:t>académico para el aprendizaje de la programación </a:t>
            </a:r>
            <a:r>
              <a:rPr lang="es-ES" dirty="0" smtClean="0"/>
              <a:t>funcional.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 smtClean="0"/>
              <a:t> </a:t>
            </a:r>
            <a:r>
              <a:rPr lang="es-ES" dirty="0"/>
              <a:t>Era un lenguaje en donde el concepto de tipo no </a:t>
            </a:r>
            <a:r>
              <a:rPr lang="es-ES" dirty="0" smtClean="0"/>
              <a:t>existía.. </a:t>
            </a:r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1696585" y="4632960"/>
            <a:ext cx="8915400" cy="2225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1980: HOPE &amp; ORWELL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 smtClean="0"/>
              <a:t>Orwell: fue uno de los primeros lenguajes en soportar pattern matching y list comprehensions.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8168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844629" y="775062"/>
            <a:ext cx="8915400" cy="1706881"/>
          </a:xfrm>
        </p:spPr>
        <p:txBody>
          <a:bodyPr>
            <a:normAutofit/>
          </a:bodyPr>
          <a:lstStyle/>
          <a:p>
            <a:r>
              <a:rPr lang="es-ES" dirty="0"/>
              <a:t>1981: KRC – KENT RECURSIVE CALCULATOR </a:t>
            </a:r>
            <a:endParaRPr lang="es-E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U</a:t>
            </a:r>
            <a:r>
              <a:rPr lang="es-ES" dirty="0" smtClean="0"/>
              <a:t>tilizado </a:t>
            </a:r>
            <a:r>
              <a:rPr lang="es-ES" dirty="0"/>
              <a:t>en la universidad de Kent en Canterbury para el aprendizaje de la programación funcional </a:t>
            </a:r>
            <a:endParaRPr lang="es-E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P</a:t>
            </a:r>
            <a:r>
              <a:rPr lang="es-ES" dirty="0" smtClean="0"/>
              <a:t>attern matching, </a:t>
            </a:r>
            <a:r>
              <a:rPr lang="es-ES" dirty="0"/>
              <a:t>guards y </a:t>
            </a:r>
            <a:r>
              <a:rPr lang="es-ES" dirty="0" smtClean="0"/>
              <a:t>list.</a:t>
            </a:r>
            <a:endParaRPr lang="es-ES" dirty="0"/>
          </a:p>
        </p:txBody>
      </p:sp>
      <p:sp>
        <p:nvSpPr>
          <p:cNvPr id="5" name="Marcador de contenido 3"/>
          <p:cNvSpPr txBox="1">
            <a:spLocks/>
          </p:cNvSpPr>
          <p:nvPr/>
        </p:nvSpPr>
        <p:spPr>
          <a:xfrm>
            <a:off x="1844629" y="2769326"/>
            <a:ext cx="8915400" cy="1815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1984</a:t>
            </a:r>
            <a:r>
              <a:rPr lang="es-ES" dirty="0"/>
              <a:t>: LML – LAZY/LOGICAL ML </a:t>
            </a:r>
            <a:endParaRPr lang="es-E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F</a:t>
            </a:r>
            <a:r>
              <a:rPr lang="es-ES" dirty="0" smtClean="0"/>
              <a:t>ue </a:t>
            </a:r>
            <a:r>
              <a:rPr lang="es-ES" dirty="0"/>
              <a:t>utilizado para implementar el primer compilador de Haskell. </a:t>
            </a:r>
            <a:endParaRPr lang="es-E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 smtClean="0"/>
              <a:t>Es </a:t>
            </a:r>
            <a:r>
              <a:rPr lang="es-ES" dirty="0"/>
              <a:t>el primer intento de incluir </a:t>
            </a:r>
            <a:r>
              <a:rPr lang="es-ES" dirty="0" smtClean="0"/>
              <a:t>elementos de la lógica formal en un lenguaje puramente funcional. </a:t>
            </a:r>
          </a:p>
        </p:txBody>
      </p:sp>
      <p:sp>
        <p:nvSpPr>
          <p:cNvPr id="6" name="Marcador de contenido 3"/>
          <p:cNvSpPr txBox="1">
            <a:spLocks/>
          </p:cNvSpPr>
          <p:nvPr/>
        </p:nvSpPr>
        <p:spPr>
          <a:xfrm>
            <a:off x="1844629" y="4711337"/>
            <a:ext cx="8915400" cy="1989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1985-1986</a:t>
            </a:r>
            <a:r>
              <a:rPr lang="es-ES" dirty="0"/>
              <a:t>: MIRANDA </a:t>
            </a:r>
            <a:endParaRPr lang="es-E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</a:t>
            </a:r>
            <a:r>
              <a:rPr lang="es-ES" dirty="0" smtClean="0"/>
              <a:t>s la unificación de SASL y KRC.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C</a:t>
            </a:r>
            <a:r>
              <a:rPr lang="es-ES" dirty="0" smtClean="0"/>
              <a:t>reación </a:t>
            </a:r>
            <a:r>
              <a:rPr lang="es-ES" dirty="0"/>
              <a:t>de un lenguaje estándar, no estricto y puramente funcional para fines comerciales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3097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3"/>
          <p:cNvSpPr txBox="1">
            <a:spLocks/>
          </p:cNvSpPr>
          <p:nvPr/>
        </p:nvSpPr>
        <p:spPr>
          <a:xfrm>
            <a:off x="1844629" y="483326"/>
            <a:ext cx="8915400" cy="192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1986: ERLANG </a:t>
            </a:r>
            <a:endParaRPr lang="es-E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E</a:t>
            </a:r>
            <a:r>
              <a:rPr lang="es-ES" dirty="0" smtClean="0"/>
              <a:t>s el primer lenguaje con propósito general para programación concurrente que tenía un sistema de ejecución (compilación en tiempo real).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 smtClean="0"/>
              <a:t>Desarrollado e implementado por Joe Armstrong. </a:t>
            </a:r>
          </a:p>
        </p:txBody>
      </p:sp>
      <p:sp>
        <p:nvSpPr>
          <p:cNvPr id="8" name="Marcador de contenido 3"/>
          <p:cNvSpPr txBox="1">
            <a:spLocks/>
          </p:cNvSpPr>
          <p:nvPr/>
        </p:nvSpPr>
        <p:spPr>
          <a:xfrm>
            <a:off x="1844629" y="2651759"/>
            <a:ext cx="8915400" cy="329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1990: HASKELL </a:t>
            </a:r>
            <a:endParaRPr lang="es-E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B</a:t>
            </a:r>
            <a:r>
              <a:rPr lang="es-ES" dirty="0" smtClean="0"/>
              <a:t>asado </a:t>
            </a:r>
            <a:r>
              <a:rPr lang="es-ES" dirty="0"/>
              <a:t>en las ideas de Schonfinkel y Haskell </a:t>
            </a:r>
            <a:r>
              <a:rPr lang="es-ES" dirty="0" smtClean="0"/>
              <a:t>Curry.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 smtClean="0"/>
              <a:t> </a:t>
            </a:r>
            <a:r>
              <a:rPr lang="es-ES" dirty="0"/>
              <a:t>C</a:t>
            </a:r>
            <a:r>
              <a:rPr lang="es-ES" dirty="0" smtClean="0"/>
              <a:t>ontenía </a:t>
            </a:r>
            <a:r>
              <a:rPr lang="es-ES" dirty="0"/>
              <a:t>características ya vistas anteriormente tales como funciones de orden superior, inferencia de tipos, guards, pattern matching, </a:t>
            </a:r>
            <a:r>
              <a:rPr lang="es-ES" dirty="0" smtClean="0"/>
              <a:t>listas por </a:t>
            </a:r>
            <a:r>
              <a:rPr lang="es-ES" dirty="0" err="1" smtClean="0"/>
              <a:t>comprension</a:t>
            </a:r>
            <a:r>
              <a:rPr lang="es-ES" dirty="0" smtClean="0"/>
              <a:t>, </a:t>
            </a:r>
            <a:r>
              <a:rPr lang="es-ES" dirty="0"/>
              <a:t>una semántica no </a:t>
            </a:r>
            <a:r>
              <a:rPr lang="es-ES" dirty="0" smtClean="0"/>
              <a:t>estricta.</a:t>
            </a:r>
          </a:p>
          <a:p>
            <a:pPr marL="457200" lvl="1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899460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238" y="3855224"/>
            <a:ext cx="2943225" cy="1428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242" y="3855224"/>
            <a:ext cx="6162675" cy="1733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Marcador de contenido 3"/>
          <p:cNvSpPr txBox="1">
            <a:spLocks/>
          </p:cNvSpPr>
          <p:nvPr/>
        </p:nvSpPr>
        <p:spPr>
          <a:xfrm>
            <a:off x="1348242" y="1560514"/>
            <a:ext cx="8915400" cy="1706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Lenguaje de programación estandarizado </a:t>
            </a:r>
            <a:r>
              <a:rPr lang="es-ES" dirty="0" smtClean="0"/>
              <a:t>multipropósito</a:t>
            </a:r>
          </a:p>
          <a:p>
            <a:r>
              <a:rPr lang="es-ES" dirty="0" smtClean="0"/>
              <a:t>Puramente </a:t>
            </a:r>
            <a:r>
              <a:rPr lang="es-ES" dirty="0" smtClean="0"/>
              <a:t>funcional</a:t>
            </a:r>
            <a:endParaRPr lang="es-ES" dirty="0" smtClean="0"/>
          </a:p>
          <a:p>
            <a:r>
              <a:rPr lang="es-ES" dirty="0" smtClean="0"/>
              <a:t>Fuerte </a:t>
            </a:r>
            <a:r>
              <a:rPr lang="es-ES" dirty="0"/>
              <a:t>tipificación estática. </a:t>
            </a:r>
          </a:p>
        </p:txBody>
      </p:sp>
    </p:spTree>
    <p:extLst>
      <p:ext uri="{BB962C8B-B14F-4D97-AF65-F5344CB8AC3E}">
        <p14:creationId xmlns:p14="http://schemas.microsoft.com/office/powerpoint/2010/main" val="2955459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3474" y="428167"/>
            <a:ext cx="8911687" cy="1280890"/>
          </a:xfrm>
        </p:spPr>
        <p:txBody>
          <a:bodyPr>
            <a:normAutofit/>
          </a:bodyPr>
          <a:lstStyle/>
          <a:p>
            <a:r>
              <a:rPr lang="es-ES" sz="2400" dirty="0" smtClean="0"/>
              <a:t>Listas por comprensión</a:t>
            </a:r>
            <a:endParaRPr lang="es-E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474" y="1280431"/>
            <a:ext cx="5597486" cy="1358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9643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27165" y="676361"/>
            <a:ext cx="8911687" cy="1280890"/>
          </a:xfrm>
        </p:spPr>
        <p:txBody>
          <a:bodyPr/>
          <a:lstStyle/>
          <a:p>
            <a:r>
              <a:rPr lang="es-ES" dirty="0" smtClean="0"/>
              <a:t>Lenguajes funcionales puros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27165" y="2225040"/>
            <a:ext cx="8915400" cy="3777622"/>
          </a:xfrm>
        </p:spPr>
        <p:txBody>
          <a:bodyPr/>
          <a:lstStyle/>
          <a:p>
            <a:r>
              <a:rPr lang="es-ES" dirty="0"/>
              <a:t>L</a:t>
            </a:r>
            <a:r>
              <a:rPr lang="es-ES" dirty="0" smtClean="0"/>
              <a:t>os </a:t>
            </a:r>
            <a:r>
              <a:rPr lang="es-ES" dirty="0"/>
              <a:t>lenguajes funcionales </a:t>
            </a:r>
            <a:r>
              <a:rPr lang="es-ES" dirty="0" smtClean="0"/>
              <a:t>híbridos admiten </a:t>
            </a:r>
            <a:r>
              <a:rPr lang="es-ES" dirty="0"/>
              <a:t>conceptos tomados de los lenguajes imperativos, como las secuencias de instrucciones o la asignación de variables</a:t>
            </a:r>
            <a:r>
              <a:rPr lang="es-ES" dirty="0" smtClean="0"/>
              <a:t>.</a:t>
            </a:r>
          </a:p>
          <a:p>
            <a:r>
              <a:rPr lang="es-ES" dirty="0"/>
              <a:t>L</a:t>
            </a:r>
            <a:r>
              <a:rPr lang="es-ES" dirty="0" smtClean="0"/>
              <a:t>os </a:t>
            </a:r>
            <a:r>
              <a:rPr lang="es-ES" dirty="0"/>
              <a:t>lenguajes funcionales puros tienen una mayor potencia expresiva, conservando a la vez su transparencia referencial, algo que no se </a:t>
            </a:r>
            <a:r>
              <a:rPr lang="es-ES" dirty="0" smtClean="0"/>
              <a:t>cumple siempre con un lenguaje funcional híbrido.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9123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56752" y="1420944"/>
            <a:ext cx="10535247" cy="1280890"/>
          </a:xfrm>
        </p:spPr>
        <p:txBody>
          <a:bodyPr>
            <a:noAutofit/>
          </a:bodyPr>
          <a:lstStyle/>
          <a:p>
            <a:r>
              <a:rPr lang="es-ES" sz="2400" dirty="0"/>
              <a:t>¿Qué beneficios </a:t>
            </a:r>
            <a:r>
              <a:rPr lang="es-ES" sz="2400" dirty="0" smtClean="0"/>
              <a:t>trae la inmutabilidad para </a:t>
            </a:r>
            <a:r>
              <a:rPr lang="es-ES" sz="2400" dirty="0"/>
              <a:t>los lenguajes funcionales </a:t>
            </a:r>
            <a:r>
              <a:rPr lang="es-ES" sz="2400" dirty="0" smtClean="0"/>
              <a:t>puros?</a:t>
            </a:r>
            <a:r>
              <a:rPr lang="es-ES" dirty="0" smtClean="0"/>
              <a:t> 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56751" y="2701834"/>
            <a:ext cx="8915400" cy="3777622"/>
          </a:xfrm>
        </p:spPr>
        <p:txBody>
          <a:bodyPr/>
          <a:lstStyle/>
          <a:p>
            <a:r>
              <a:rPr lang="es-ES" dirty="0" smtClean="0"/>
              <a:t>Aporta </a:t>
            </a:r>
            <a:r>
              <a:rPr lang="es-ES" dirty="0"/>
              <a:t>muchas facilidades a la hora de razonar sobre nuestro código, ya que nos libera de pensar en los cambios sufridos por objetos a lo largo del programa. </a:t>
            </a:r>
            <a:endParaRPr lang="es-ES" dirty="0" smtClean="0"/>
          </a:p>
          <a:p>
            <a:r>
              <a:rPr lang="es-ES" dirty="0" smtClean="0"/>
              <a:t>Los </a:t>
            </a:r>
            <a:r>
              <a:rPr lang="es-ES" dirty="0"/>
              <a:t>objetos inmutables son automáticamente seguros </a:t>
            </a:r>
            <a:r>
              <a:rPr lang="es-ES" dirty="0" smtClean="0"/>
              <a:t>en hilos.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1640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8321" y="597984"/>
            <a:ext cx="8911687" cy="1280890"/>
          </a:xfrm>
        </p:spPr>
        <p:txBody>
          <a:bodyPr/>
          <a:lstStyle/>
          <a:p>
            <a:r>
              <a:rPr lang="es-ES" dirty="0" smtClean="0"/>
              <a:t>F# es un lenguaje funcional puro?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88321" y="1878874"/>
            <a:ext cx="8915400" cy="870857"/>
          </a:xfrm>
        </p:spPr>
        <p:txBody>
          <a:bodyPr/>
          <a:lstStyle/>
          <a:p>
            <a:pPr marL="0" indent="0">
              <a:buNone/>
            </a:pPr>
            <a:r>
              <a:rPr lang="es-MX" sz="2400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</a:rPr>
              <a:t>ermite </a:t>
            </a:r>
            <a:r>
              <a:rPr lang="es-MX" sz="2400" dirty="0">
                <a:solidFill>
                  <a:schemeClr val="accent1">
                    <a:lumMod val="50000"/>
                  </a:schemeClr>
                </a:solidFill>
              </a:rPr>
              <a:t>declarar variables mutables. 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321" y="2749731"/>
            <a:ext cx="3889965" cy="994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845" y="4198260"/>
            <a:ext cx="5590903" cy="1588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3812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de orden superior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2925" y="1676400"/>
            <a:ext cx="8915400" cy="2255520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Aceptan como parámetro una función </a:t>
            </a:r>
          </a:p>
          <a:p>
            <a:r>
              <a:rPr lang="es-ES" dirty="0" smtClean="0"/>
              <a:t>Devuelven </a:t>
            </a:r>
            <a:r>
              <a:rPr lang="es-ES" dirty="0"/>
              <a:t>como resultado una </a:t>
            </a:r>
            <a:r>
              <a:rPr lang="es-ES" dirty="0" smtClean="0"/>
              <a:t>función</a:t>
            </a:r>
          </a:p>
          <a:p>
            <a:r>
              <a:rPr lang="es-ES" dirty="0" smtClean="0"/>
              <a:t>Ejemplos: </a:t>
            </a:r>
            <a:r>
              <a:rPr lang="es-ES" dirty="0"/>
              <a:t>derivar y el integrar </a:t>
            </a:r>
            <a:r>
              <a:rPr lang="es-ES" dirty="0" smtClean="0"/>
              <a:t> 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3640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191702"/>
            <a:ext cx="5832618" cy="2785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951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1778" y="2452189"/>
            <a:ext cx="8915399" cy="402698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/>
              <a:t>E</a:t>
            </a:r>
            <a:r>
              <a:rPr lang="es-ES" sz="2000" dirty="0" smtClean="0"/>
              <a:t>s una forma de programación que implica la descripción de un problema dado en lugar de proveer una solución para dicho problema, dejando la interpretación de los pasos específicos para llegar a dicha solución a un intérprete no especificado.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altLang="es-ES" sz="2000" dirty="0" smtClean="0"/>
              <a:t>El control de la ejecución no es responsabilidad del programador.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smtClean="0"/>
              <a:t>Se bifurca en dos ramas fundamentales: la programación lógica y la programación funcional.</a:t>
            </a:r>
          </a:p>
          <a:p>
            <a:r>
              <a:rPr lang="es-ES" altLang="es-ES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ES" altLang="es-ES" dirty="0"/>
          </a:p>
          <a:p>
            <a:endParaRPr lang="es-ES" dirty="0"/>
          </a:p>
        </p:txBody>
      </p:sp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1478872" y="562791"/>
            <a:ext cx="9284924" cy="999309"/>
          </a:xfrm>
        </p:spPr>
        <p:txBody>
          <a:bodyPr/>
          <a:lstStyle/>
          <a:p>
            <a:r>
              <a:rPr lang="es-ES" dirty="0" smtClean="0"/>
              <a:t>Programación declarativa</a:t>
            </a:r>
            <a:endParaRPr lang="es-ES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903720" y="4232367"/>
            <a:ext cx="7951516" cy="13062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042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2145078" y="764177"/>
            <a:ext cx="9284924" cy="9993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/>
              <a:t>Paradigma lógico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799603" y="176348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solidFill>
                <a:srgbClr val="747474"/>
              </a:solidFill>
              <a:latin typeface="HelveticaNeue"/>
            </a:endParaRPr>
          </a:p>
          <a:p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5" y="1763486"/>
            <a:ext cx="6021977" cy="4101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7086602" y="1476103"/>
            <a:ext cx="5261566" cy="23382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s-ES" dirty="0"/>
              <a:t>Definición de reglas</a:t>
            </a:r>
          </a:p>
          <a:p>
            <a:r>
              <a:rPr lang="es-ES" dirty="0"/>
              <a:t>Unificación como elemento de computación.</a:t>
            </a:r>
          </a:p>
          <a:p>
            <a:r>
              <a:rPr lang="es-ES" dirty="0"/>
              <a:t>Lenguajes: Prolog, Mercury, Oz.</a:t>
            </a:r>
          </a:p>
          <a:p>
            <a:pPr marL="0" indent="0">
              <a:buNone/>
            </a:pPr>
            <a:endParaRPr lang="es-ES" dirty="0">
              <a:solidFill>
                <a:srgbClr val="747474"/>
              </a:solidFill>
              <a:latin typeface="HelveticaNeue"/>
            </a:endParaRPr>
          </a:p>
          <a:p>
            <a:endParaRPr lang="es-ES" dirty="0" smtClean="0"/>
          </a:p>
          <a:p>
            <a:endParaRPr lang="en-US" dirty="0" smtClean="0"/>
          </a:p>
          <a:p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2" y="3906067"/>
            <a:ext cx="4343400" cy="2076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6506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Prolog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18057" y="1571898"/>
            <a:ext cx="8915400" cy="1490389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Proveniente </a:t>
            </a:r>
            <a:r>
              <a:rPr lang="es-ES" dirty="0" smtClean="0"/>
              <a:t>del francés </a:t>
            </a:r>
            <a:r>
              <a:rPr lang="es-ES" b="1" dirty="0"/>
              <a:t>PRO</a:t>
            </a:r>
            <a:r>
              <a:rPr lang="es-ES" dirty="0"/>
              <a:t>grammation en </a:t>
            </a:r>
            <a:r>
              <a:rPr lang="es-ES" b="1" dirty="0" smtClean="0"/>
              <a:t>LOG</a:t>
            </a:r>
            <a:r>
              <a:rPr lang="es-ES" dirty="0" smtClean="0"/>
              <a:t>ique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057" y="4133677"/>
            <a:ext cx="6191250" cy="1438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057" y="2469380"/>
            <a:ext cx="1724025" cy="733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056" y="2362249"/>
            <a:ext cx="2047875" cy="981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928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66802" y="508722"/>
            <a:ext cx="5244788" cy="1280890"/>
          </a:xfrm>
        </p:spPr>
        <p:txBody>
          <a:bodyPr/>
          <a:lstStyle/>
          <a:p>
            <a:r>
              <a:rPr lang="es-ES" dirty="0" smtClean="0"/>
              <a:t>Paradigma funcional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04548" y="1149167"/>
            <a:ext cx="8915400" cy="42193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r>
              <a:rPr lang="es-ES" dirty="0" smtClean="0"/>
              <a:t>Los programas están constituidos solo por </a:t>
            </a:r>
            <a:r>
              <a:rPr lang="es-ES" dirty="0"/>
              <a:t>definiciones de </a:t>
            </a:r>
            <a:r>
              <a:rPr lang="es-ES" dirty="0" smtClean="0"/>
              <a:t>funciones </a:t>
            </a:r>
            <a:r>
              <a:rPr lang="es-ES" dirty="0"/>
              <a:t>puramente matemáticas, en las que se </a:t>
            </a:r>
            <a:r>
              <a:rPr lang="es-ES" dirty="0" smtClean="0"/>
              <a:t>verifican </a:t>
            </a:r>
            <a:r>
              <a:rPr lang="es-ES" dirty="0"/>
              <a:t>la </a:t>
            </a:r>
            <a:r>
              <a:rPr lang="es-ES" b="1" i="1" dirty="0"/>
              <a:t>transparencia </a:t>
            </a:r>
            <a:r>
              <a:rPr lang="es-ES" b="1" i="1" dirty="0" smtClean="0"/>
              <a:t>referencial</a:t>
            </a:r>
            <a:r>
              <a:rPr lang="es-ES" dirty="0" smtClean="0"/>
              <a:t>, </a:t>
            </a:r>
            <a:r>
              <a:rPr lang="es-ES" dirty="0"/>
              <a:t>y por tanto, la carencia total de </a:t>
            </a:r>
            <a:r>
              <a:rPr lang="es-ES" dirty="0" smtClean="0"/>
              <a:t>efectos colaterales</a:t>
            </a:r>
            <a:r>
              <a:rPr lang="es-ES" dirty="0"/>
              <a:t>.</a:t>
            </a:r>
            <a:endParaRPr lang="es-ES" dirty="0" smtClean="0"/>
          </a:p>
          <a:p>
            <a:r>
              <a:rPr lang="es-ES" dirty="0" smtClean="0"/>
              <a:t>No existencia de variables, </a:t>
            </a:r>
            <a:r>
              <a:rPr lang="es-ES" dirty="0"/>
              <a:t>de forma que un identificador sólo puede hacer referencia a un valor y ese valor no se puede modificar.</a:t>
            </a:r>
            <a:endParaRPr lang="es-ES" dirty="0" smtClean="0"/>
          </a:p>
          <a:p>
            <a:r>
              <a:rPr lang="es-ES" dirty="0"/>
              <a:t>F</a:t>
            </a:r>
            <a:r>
              <a:rPr lang="es-ES" dirty="0" smtClean="0"/>
              <a:t>alta </a:t>
            </a:r>
            <a:r>
              <a:rPr lang="es-ES" dirty="0"/>
              <a:t>de construcciones estructuradas como la secuencia o la </a:t>
            </a:r>
            <a:r>
              <a:rPr lang="es-ES" dirty="0" smtClean="0"/>
              <a:t>iteración.</a:t>
            </a:r>
          </a:p>
          <a:p>
            <a:r>
              <a:rPr lang="es-ES" dirty="0" smtClean="0"/>
              <a:t> Las </a:t>
            </a:r>
            <a:r>
              <a:rPr lang="es-ES" dirty="0"/>
              <a:t>repeticiones de instrucciones se </a:t>
            </a:r>
            <a:r>
              <a:rPr lang="es-ES" dirty="0" smtClean="0"/>
              <a:t>llevan </a:t>
            </a:r>
            <a:r>
              <a:rPr lang="es-ES" dirty="0"/>
              <a:t>a cabo por medio de funciones </a:t>
            </a:r>
            <a:r>
              <a:rPr lang="es-ES" dirty="0" smtClean="0"/>
              <a:t>recursivas</a:t>
            </a:r>
            <a:r>
              <a:rPr lang="es-ES" dirty="0"/>
              <a:t>.</a:t>
            </a:r>
          </a:p>
          <a:p>
            <a:r>
              <a:rPr lang="es-ES" dirty="0" smtClean="0"/>
              <a:t>Lenguajes</a:t>
            </a:r>
            <a:r>
              <a:rPr lang="es-ES" dirty="0"/>
              <a:t>: LISP, Scheme, Haskell, Scala, Clojure</a:t>
            </a:r>
            <a:r>
              <a:rPr lang="es-ES" dirty="0" smtClean="0"/>
              <a:t>.</a:t>
            </a:r>
            <a:endParaRPr lang="en-US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588" y="4304168"/>
            <a:ext cx="4116161" cy="2207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0189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2406331" y="516047"/>
            <a:ext cx="715568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i="1" dirty="0" smtClean="0"/>
              <a:t>Transparencia referencial</a:t>
            </a:r>
            <a:endParaRPr lang="es-ES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1309051" y="1545772"/>
            <a:ext cx="8915400" cy="4219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196" y="3275140"/>
            <a:ext cx="3228975" cy="3295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1309051" y="1403592"/>
            <a:ext cx="8915400" cy="2109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dirty="0" smtClean="0"/>
          </a:p>
          <a:p>
            <a:r>
              <a:rPr lang="es-ES" dirty="0"/>
              <a:t>Cualquier expresión del lenguaje se puede sustituir por su valor sin que eso altere el comportamiento del programa. </a:t>
            </a:r>
            <a:endParaRPr lang="es-ES" dirty="0" smtClean="0"/>
          </a:p>
          <a:p>
            <a:r>
              <a:rPr lang="en-US" dirty="0"/>
              <a:t>P</a:t>
            </a:r>
            <a:r>
              <a:rPr lang="es-ES" dirty="0" smtClean="0"/>
              <a:t>ara </a:t>
            </a:r>
            <a:r>
              <a:rPr lang="es-ES" dirty="0"/>
              <a:t>una misma entrada, las funciones devuelven el mismo valor</a:t>
            </a:r>
            <a:r>
              <a:rPr lang="es-ES" dirty="0" smtClean="0"/>
              <a:t>.</a:t>
            </a:r>
            <a:endParaRPr lang="en-U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0848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597984"/>
            <a:ext cx="8911687" cy="1280890"/>
          </a:xfrm>
        </p:spPr>
        <p:txBody>
          <a:bodyPr/>
          <a:lstStyle/>
          <a:p>
            <a:r>
              <a:rPr lang="es-ES" dirty="0" smtClean="0"/>
              <a:t>Paradigma imperativo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01831" y="2270759"/>
            <a:ext cx="8915400" cy="2771503"/>
          </a:xfrm>
        </p:spPr>
        <p:txBody>
          <a:bodyPr/>
          <a:lstStyle/>
          <a:p>
            <a:r>
              <a:rPr lang="es-ES" dirty="0" smtClean="0"/>
              <a:t>Se define </a:t>
            </a:r>
            <a:r>
              <a:rPr lang="es-ES" dirty="0"/>
              <a:t>un conjunto de instrucciones que le indican </a:t>
            </a:r>
            <a:r>
              <a:rPr lang="es-ES" dirty="0" smtClean="0"/>
              <a:t>al computador cómo </a:t>
            </a:r>
            <a:r>
              <a:rPr lang="es-ES" dirty="0"/>
              <a:t>realizar una </a:t>
            </a:r>
            <a:r>
              <a:rPr lang="es-ES" dirty="0" smtClean="0"/>
              <a:t>tarea</a:t>
            </a:r>
            <a:r>
              <a:rPr lang="es-ES" dirty="0"/>
              <a:t>.</a:t>
            </a:r>
            <a:endParaRPr lang="es-ES" dirty="0" smtClean="0"/>
          </a:p>
          <a:p>
            <a:r>
              <a:rPr lang="es-ES" dirty="0"/>
              <a:t>La ejecución de estos comandos se realiza, en la mayor parte de ellos, </a:t>
            </a:r>
            <a:r>
              <a:rPr lang="es-ES" dirty="0" smtClean="0"/>
              <a:t>secuencialmente.</a:t>
            </a:r>
            <a:endParaRPr lang="es-ES" dirty="0"/>
          </a:p>
          <a:p>
            <a:r>
              <a:rPr lang="es-ES" dirty="0" smtClean="0"/>
              <a:t>Chequeo </a:t>
            </a:r>
            <a:r>
              <a:rPr lang="es-ES" dirty="0"/>
              <a:t>de tipos en tiempo de </a:t>
            </a:r>
            <a:r>
              <a:rPr lang="es-ES" dirty="0" smtClean="0"/>
              <a:t>compilación.</a:t>
            </a:r>
            <a:endParaRPr lang="es-ES" dirty="0"/>
          </a:p>
          <a:p>
            <a:r>
              <a:rPr lang="es-ES" dirty="0" smtClean="0"/>
              <a:t>Cambio </a:t>
            </a:r>
            <a:r>
              <a:rPr lang="es-ES" dirty="0"/>
              <a:t>de estado de </a:t>
            </a:r>
            <a:r>
              <a:rPr lang="es-ES" dirty="0" smtClean="0"/>
              <a:t>variables.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5524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24000" y="443034"/>
            <a:ext cx="8911687" cy="1280890"/>
          </a:xfrm>
        </p:spPr>
        <p:txBody>
          <a:bodyPr/>
          <a:lstStyle/>
          <a:p>
            <a:r>
              <a:rPr lang="es-ES" dirty="0" smtClean="0"/>
              <a:t>Declarativo vs Imperativo</a:t>
            </a:r>
            <a:endParaRPr lang="es-ES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317160"/>
              </p:ext>
            </p:extLst>
          </p:nvPr>
        </p:nvGraphicFramePr>
        <p:xfrm>
          <a:off x="1472336" y="1723924"/>
          <a:ext cx="10032276" cy="4624625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016138">
                  <a:extLst>
                    <a:ext uri="{9D8B030D-6E8A-4147-A177-3AD203B41FA5}">
                      <a16:colId xmlns:a16="http://schemas.microsoft.com/office/drawing/2014/main" val="3053729183"/>
                    </a:ext>
                  </a:extLst>
                </a:gridCol>
                <a:gridCol w="5016138">
                  <a:extLst>
                    <a:ext uri="{9D8B030D-6E8A-4147-A177-3AD203B41FA5}">
                      <a16:colId xmlns:a16="http://schemas.microsoft.com/office/drawing/2014/main" val="4188547984"/>
                    </a:ext>
                  </a:extLst>
                </a:gridCol>
              </a:tblGrid>
              <a:tr h="440440">
                <a:tc>
                  <a:txBody>
                    <a:bodyPr/>
                    <a:lstStyle/>
                    <a:p>
                      <a:r>
                        <a:rPr lang="es-ES" b="0" noProof="0" dirty="0" smtClean="0"/>
                        <a:t>Declarativo</a:t>
                      </a:r>
                      <a:endParaRPr lang="es-E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noProof="0" dirty="0" smtClean="0"/>
                        <a:t>Imperativo</a:t>
                      </a:r>
                      <a:endParaRPr lang="es-ES" b="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848028"/>
                  </a:ext>
                </a:extLst>
              </a:tr>
              <a:tr h="770771"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Se describe</a:t>
                      </a:r>
                      <a:r>
                        <a:rPr lang="es-ES" baseline="0" noProof="0" dirty="0" smtClean="0"/>
                        <a:t> el problema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Se especifica</a:t>
                      </a:r>
                      <a:r>
                        <a:rPr lang="es-ES" baseline="0" noProof="0" dirty="0" smtClean="0"/>
                        <a:t> paso a paso como debe solucionarse.</a:t>
                      </a:r>
                      <a:endParaRPr lang="es-E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696668"/>
                  </a:ext>
                </a:extLst>
              </a:tr>
              <a:tr h="1101101">
                <a:tc>
                  <a:txBody>
                    <a:bodyPr/>
                    <a:lstStyle/>
                    <a:p>
                      <a:r>
                        <a:rPr lang="es-ES" dirty="0" smtClean="0"/>
                        <a:t>Las variables sólo pueden tener asignado un solo valor a lo largo de la ejecución del programa.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Las</a:t>
                      </a:r>
                      <a:r>
                        <a:rPr lang="es-ES" baseline="0" noProof="0" dirty="0" smtClean="0"/>
                        <a:t> variables pueden ser mutables</a:t>
                      </a:r>
                      <a:endParaRPr lang="es-E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058245"/>
                  </a:ext>
                </a:extLst>
              </a:tr>
              <a:tr h="770771">
                <a:tc>
                  <a:txBody>
                    <a:bodyPr/>
                    <a:lstStyle/>
                    <a:p>
                      <a:r>
                        <a:rPr lang="es-ES" baseline="0" noProof="0" dirty="0" smtClean="0"/>
                        <a:t>El orden de la ejecución no modifica la salida del programa.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El</a:t>
                      </a:r>
                      <a:r>
                        <a:rPr lang="es-ES" baseline="0" noProof="0" dirty="0" smtClean="0"/>
                        <a:t> orden de ejecución de las instrucciones puede modificar el estado de la salida</a:t>
                      </a:r>
                      <a:endParaRPr lang="es-E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789960"/>
                  </a:ext>
                </a:extLst>
              </a:tr>
              <a:tr h="770771"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Llamada a funciones incluyendo la recursividad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Bucles, elementos condicionales y llamadas a funciones (métodos).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309668"/>
                  </a:ext>
                </a:extLst>
              </a:tr>
              <a:tr h="770771">
                <a:tc>
                  <a:txBody>
                    <a:bodyPr/>
                    <a:lstStyle/>
                    <a:p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Funciones como recopilaciones de datos y objetos de primera clase.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Instancias de estructuras o clases.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128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85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4297" y="496748"/>
            <a:ext cx="10276703" cy="1280890"/>
          </a:xfrm>
        </p:spPr>
        <p:txBody>
          <a:bodyPr/>
          <a:lstStyle/>
          <a:p>
            <a:r>
              <a:rPr lang="es-ES" dirty="0" smtClean="0"/>
              <a:t>Surgimiento de los lenguajes funcionales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81743" y="1777638"/>
            <a:ext cx="4957354" cy="629150"/>
          </a:xfrm>
        </p:spPr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297" y="4690710"/>
            <a:ext cx="1986190" cy="706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881743" y="3259631"/>
            <a:ext cx="8915400" cy="931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 smtClean="0"/>
          </a:p>
          <a:p>
            <a:endParaRPr lang="es-ES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1724297" y="1411062"/>
            <a:ext cx="8915400" cy="3088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1928: Lambda calculus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 smtClean="0"/>
              <a:t>Teoría introducida por Alan Church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 smtClean="0"/>
              <a:t>Utilizando “Lambda Calculus” se podía computar cualquier cosa que en una máquina de estados pudiese computarse.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 smtClean="0"/>
              <a:t>En 1937 Alan Turing demostró que la teoría de Church era equivalente a la teoría de computabilidad propuesta por él. </a:t>
            </a:r>
          </a:p>
          <a:p>
            <a:pPr marL="457200" lvl="1" indent="0">
              <a:buNone/>
            </a:pPr>
            <a:endParaRPr lang="es-ES" dirty="0"/>
          </a:p>
          <a:p>
            <a:pPr lvl="1">
              <a:buFont typeface="Courier New" panose="02070309020205020404" pitchFamily="49" charset="0"/>
              <a:buChar char="o"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6975051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1022</TotalTime>
  <Words>863</Words>
  <Application>Microsoft Office PowerPoint</Application>
  <PresentationFormat>Panorámica</PresentationFormat>
  <Paragraphs>99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Century Gothic</vt:lpstr>
      <vt:lpstr>Courier New</vt:lpstr>
      <vt:lpstr>HelveticaNeue</vt:lpstr>
      <vt:lpstr>Wingdings</vt:lpstr>
      <vt:lpstr>Wingdings 3</vt:lpstr>
      <vt:lpstr>Espiral</vt:lpstr>
      <vt:lpstr>Programación funcional</vt:lpstr>
      <vt:lpstr>Programación declarativa</vt:lpstr>
      <vt:lpstr>Presentación de PowerPoint</vt:lpstr>
      <vt:lpstr>Prolog</vt:lpstr>
      <vt:lpstr>Paradigma funcional</vt:lpstr>
      <vt:lpstr>Presentación de PowerPoint</vt:lpstr>
      <vt:lpstr>Paradigma imperativo</vt:lpstr>
      <vt:lpstr>Declarativo vs Imperativo</vt:lpstr>
      <vt:lpstr>Surgimiento de los lenguajes funcionales</vt:lpstr>
      <vt:lpstr>Presentación de PowerPoint</vt:lpstr>
      <vt:lpstr>Presentación de PowerPoint</vt:lpstr>
      <vt:lpstr>Presentación de PowerPoint</vt:lpstr>
      <vt:lpstr>Haskell</vt:lpstr>
      <vt:lpstr>Listas por comprensión</vt:lpstr>
      <vt:lpstr>Lenguajes funcionales puros</vt:lpstr>
      <vt:lpstr>¿Qué beneficios trae la inmutabilidad para los lenguajes funcionales puros?  </vt:lpstr>
      <vt:lpstr>F# es un lenguaje funcional puro?</vt:lpstr>
      <vt:lpstr>Funciones de orden superior</vt:lpstr>
      <vt:lpstr>Pattern matching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Programacion funcional</dc:title>
  <dc:creator>Usuario de Windows</dc:creator>
  <cp:lastModifiedBy>Usuario de Windows</cp:lastModifiedBy>
  <cp:revision>54</cp:revision>
  <dcterms:created xsi:type="dcterms:W3CDTF">2018-05-28T15:40:54Z</dcterms:created>
  <dcterms:modified xsi:type="dcterms:W3CDTF">2018-06-05T13:14:57Z</dcterms:modified>
</cp:coreProperties>
</file>