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5"/>
  </p:notesMasterIdLst>
  <p:handoutMasterIdLst>
    <p:handoutMasterId r:id="rId36"/>
  </p:handoutMasterIdLst>
  <p:sldIdLst>
    <p:sldId id="256" r:id="rId5"/>
    <p:sldId id="296" r:id="rId6"/>
    <p:sldId id="297" r:id="rId7"/>
    <p:sldId id="298" r:id="rId8"/>
    <p:sldId id="299" r:id="rId9"/>
    <p:sldId id="300" r:id="rId10"/>
    <p:sldId id="283" r:id="rId11"/>
    <p:sldId id="271" r:id="rId12"/>
    <p:sldId id="284" r:id="rId13"/>
    <p:sldId id="301" r:id="rId14"/>
    <p:sldId id="302" r:id="rId15"/>
    <p:sldId id="303" r:id="rId16"/>
    <p:sldId id="285" r:id="rId17"/>
    <p:sldId id="286" r:id="rId18"/>
    <p:sldId id="294" r:id="rId19"/>
    <p:sldId id="295" r:id="rId20"/>
    <p:sldId id="279" r:id="rId21"/>
    <p:sldId id="287" r:id="rId22"/>
    <p:sldId id="281" r:id="rId23"/>
    <p:sldId id="288" r:id="rId24"/>
    <p:sldId id="289" r:id="rId25"/>
    <p:sldId id="290" r:id="rId26"/>
    <p:sldId id="291" r:id="rId27"/>
    <p:sldId id="292" r:id="rId28"/>
    <p:sldId id="293" r:id="rId29"/>
    <p:sldId id="304" r:id="rId30"/>
    <p:sldId id="305" r:id="rId31"/>
    <p:sldId id="306" r:id="rId32"/>
    <p:sldId id="307" r:id="rId33"/>
    <p:sldId id="28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96"/>
            <p14:sldId id="297"/>
            <p14:sldId id="298"/>
            <p14:sldId id="299"/>
            <p14:sldId id="300"/>
          </p14:sldIdLst>
        </p14:section>
        <p14:section name="Normalisasi" id="{B9B51309-D148-4332-87C2-07BE32FBCA3B}">
          <p14:sldIdLst>
            <p14:sldId id="283"/>
            <p14:sldId id="271"/>
            <p14:sldId id="284"/>
            <p14:sldId id="301"/>
            <p14:sldId id="302"/>
            <p14:sldId id="303"/>
            <p14:sldId id="285"/>
            <p14:sldId id="286"/>
            <p14:sldId id="294"/>
            <p14:sldId id="295"/>
            <p14:sldId id="279"/>
            <p14:sldId id="287"/>
            <p14:sldId id="281"/>
            <p14:sldId id="288"/>
            <p14:sldId id="289"/>
            <p14:sldId id="290"/>
            <p14:sldId id="291"/>
            <p14:sldId id="292"/>
            <p14:sldId id="293"/>
            <p14:sldId id="304"/>
            <p14:sldId id="305"/>
            <p14:sldId id="306"/>
            <p14:sldId id="307"/>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44" autoAdjust="0"/>
    <p:restoredTop sz="94241" autoAdjust="0"/>
  </p:normalViewPr>
  <p:slideViewPr>
    <p:cSldViewPr snapToGrid="0">
      <p:cViewPr varScale="1">
        <p:scale>
          <a:sx n="74" d="100"/>
          <a:sy n="74" d="100"/>
        </p:scale>
        <p:origin x="432" y="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7/24/2025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7/24/2025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30</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7/24/2025</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7/24/2025</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hyperlink" Target="http://go.microsoft.com/fwlink/?LinkId=623327"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BASIS DATA</a:t>
            </a:r>
          </a:p>
        </p:txBody>
      </p:sp>
      <p:sp>
        <p:nvSpPr>
          <p:cNvPr id="3" name="Subtitle 2"/>
          <p:cNvSpPr>
            <a:spLocks noGrp="1"/>
          </p:cNvSpPr>
          <p:nvPr>
            <p:ph type="subTitle" idx="4294967295"/>
          </p:nvPr>
        </p:nvSpPr>
        <p:spPr>
          <a:xfrm>
            <a:off x="855620" y="2933105"/>
            <a:ext cx="9582736" cy="1461914"/>
          </a:xfrm>
        </p:spPr>
        <p:txBody>
          <a:bodyPr>
            <a:normAutofit/>
          </a:bodyPr>
          <a:lstStyle/>
          <a:p>
            <a:pPr marL="0" indent="0">
              <a:buNone/>
            </a:pPr>
            <a:r>
              <a:rPr lang="en-US" sz="2400" dirty="0" err="1">
                <a:solidFill>
                  <a:schemeClr val="bg1"/>
                </a:solidFill>
                <a:latin typeface="+mj-lt"/>
              </a:rPr>
              <a:t>Pemahaman</a:t>
            </a:r>
            <a:r>
              <a:rPr lang="en-US" sz="2400" dirty="0">
                <a:solidFill>
                  <a:schemeClr val="bg1"/>
                </a:solidFill>
                <a:latin typeface="+mj-lt"/>
              </a:rPr>
              <a:t> Dasar Database</a:t>
            </a:r>
          </a:p>
          <a:p>
            <a:pPr marL="0" indent="0">
              <a:buNone/>
            </a:pPr>
            <a:r>
              <a:rPr lang="en-US" sz="1800" dirty="0">
                <a:solidFill>
                  <a:schemeClr val="bg1"/>
                </a:solidFill>
                <a:latin typeface="+mj-lt"/>
              </a:rPr>
              <a:t>Oleh: Hendri Murti Susanto</a:t>
            </a:r>
            <a:endParaRPr lang="en-US" sz="2400" dirty="0">
              <a:solidFill>
                <a:schemeClr val="bg1"/>
              </a:solidFill>
              <a:latin typeface="+mj-lt"/>
            </a:endParaRP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71AAE-AE7F-4EDC-9203-19DC38A0C755}"/>
              </a:ext>
            </a:extLst>
          </p:cNvPr>
          <p:cNvSpPr>
            <a:spLocks noGrp="1"/>
          </p:cNvSpPr>
          <p:nvPr>
            <p:ph type="title"/>
          </p:nvPr>
        </p:nvSpPr>
        <p:spPr/>
        <p:txBody>
          <a:bodyPr/>
          <a:lstStyle/>
          <a:p>
            <a:r>
              <a:rPr lang="en-US" dirty="0" err="1"/>
              <a:t>Penjelasan</a:t>
            </a:r>
            <a:r>
              <a:rPr lang="en-US" dirty="0"/>
              <a:t> 2NF</a:t>
            </a:r>
            <a:endParaRPr lang="id-ID" dirty="0"/>
          </a:p>
        </p:txBody>
      </p:sp>
      <p:sp>
        <p:nvSpPr>
          <p:cNvPr id="4" name="Rectangle 1">
            <a:extLst>
              <a:ext uri="{FF2B5EF4-FFF2-40B4-BE49-F238E27FC236}">
                <a16:creationId xmlns:a16="http://schemas.microsoft.com/office/drawing/2014/main" id="{DF2A5CB7-B4CB-42D2-B3B0-3F33EEFEFCE7}"/>
              </a:ext>
            </a:extLst>
          </p:cNvPr>
          <p:cNvSpPr>
            <a:spLocks noGrp="1" noChangeArrowheads="1"/>
          </p:cNvSpPr>
          <p:nvPr>
            <p:ph sz="quarter" idx="10"/>
          </p:nvPr>
        </p:nvSpPr>
        <p:spPr bwMode="auto">
          <a:xfrm>
            <a:off x="521206" y="1214896"/>
            <a:ext cx="448867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id-ID" altLang="id-ID" sz="1400" b="0" i="0" u="none" strike="noStrike" cap="none" normalizeH="0" baseline="0" dirty="0">
                <a:ln>
                  <a:noFill/>
                </a:ln>
                <a:solidFill>
                  <a:schemeClr val="tx1"/>
                </a:solidFill>
                <a:effectLst/>
                <a:latin typeface="Arial Unicode MS" panose="020B0604020202020204" pitchFamily="34" charset="-128"/>
              </a:rPr>
              <a:t>ID_Kursus</a:t>
            </a:r>
            <a:r>
              <a:rPr kumimoji="0" lang="id-ID" altLang="id-ID" sz="1800" b="0" i="0" u="none" strike="noStrike" cap="none" normalizeH="0" baseline="0" dirty="0">
                <a:ln>
                  <a:noFill/>
                </a:ln>
                <a:solidFill>
                  <a:schemeClr val="tx1"/>
                </a:solidFill>
                <a:effectLst/>
              </a:rPr>
              <a:t> sebagai </a:t>
            </a:r>
            <a:r>
              <a:rPr kumimoji="0" lang="id-ID" altLang="id-ID" sz="1800" b="1" i="0" u="none" strike="noStrike" cap="none" normalizeH="0" baseline="0" dirty="0">
                <a:ln>
                  <a:noFill/>
                </a:ln>
                <a:solidFill>
                  <a:schemeClr val="tx1"/>
                </a:solidFill>
                <a:effectLst/>
                <a:latin typeface="Arial" panose="020B0604020202020204" pitchFamily="34" charset="0"/>
              </a:rPr>
              <a:t>primary key</a:t>
            </a:r>
            <a:r>
              <a:rPr kumimoji="0" lang="id-ID" altLang="id-ID" sz="1800" b="0" i="0" u="none" strike="noStrike" cap="none" normalizeH="0" baseline="0" dirty="0">
                <a:ln>
                  <a:noFill/>
                </a:ln>
                <a:solidFill>
                  <a:schemeClr val="tx1"/>
                </a:solidFill>
                <a:effectLst/>
                <a:latin typeface="Arial" panose="020B0604020202020204" pitchFamily="34" charset="0"/>
              </a:rPr>
              <a:t> di kedua tabel.</a:t>
            </a:r>
            <a:endParaRPr kumimoji="0" lang="en-US" altLang="id-ID"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id-ID" altLang="id-ID"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d-ID" altLang="id-ID" sz="1800" b="0" i="0" u="none" strike="noStrike" cap="none" normalizeH="0" baseline="0" dirty="0">
                <a:ln>
                  <a:noFill/>
                </a:ln>
                <a:solidFill>
                  <a:schemeClr val="tx1"/>
                </a:solidFill>
                <a:effectLst/>
                <a:latin typeface="Arial" panose="020B0604020202020204" pitchFamily="34" charset="0"/>
              </a:rPr>
              <a:t>Tabel pertama fokus menyimpan nama kursus.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id-ID"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d-ID" altLang="id-ID" sz="1800" b="0" i="0" u="none" strike="noStrike" cap="none" normalizeH="0" baseline="0" dirty="0">
                <a:ln>
                  <a:noFill/>
                </a:ln>
                <a:solidFill>
                  <a:schemeClr val="tx1"/>
                </a:solidFill>
                <a:effectLst/>
                <a:latin typeface="Arial" panose="020B0604020202020204" pitchFamily="34" charset="0"/>
              </a:rPr>
              <a:t>Tabel kedua menyimpan informasi yang </a:t>
            </a:r>
            <a:r>
              <a:rPr kumimoji="0" lang="id-ID" altLang="id-ID" sz="1800" b="1" i="0" u="none" strike="noStrike" cap="none" normalizeH="0" baseline="0" dirty="0">
                <a:ln>
                  <a:noFill/>
                </a:ln>
                <a:solidFill>
                  <a:schemeClr val="tx1"/>
                </a:solidFill>
                <a:effectLst/>
                <a:latin typeface="Arial" panose="020B0604020202020204" pitchFamily="34" charset="0"/>
              </a:rPr>
              <a:t>bergantung langsung pada ID_Kursus</a:t>
            </a:r>
            <a:r>
              <a:rPr kumimoji="0" lang="id-ID" altLang="id-ID" sz="1800" b="0" i="0" u="none" strike="noStrike" cap="none" normalizeH="0" baseline="0" dirty="0">
                <a:ln>
                  <a:noFill/>
                </a:ln>
                <a:solidFill>
                  <a:schemeClr val="tx1"/>
                </a:solidFill>
                <a:effectLst/>
                <a:latin typeface="Arial" panose="020B0604020202020204" pitchFamily="34" charset="0"/>
              </a:rPr>
              <a:t> → memenuhi 2NF.</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id-ID"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id-ID" altLang="id-ID" sz="1800" b="0" i="0" u="none" strike="noStrike" cap="none" normalizeH="0" baseline="0" dirty="0">
                <a:ln>
                  <a:noFill/>
                </a:ln>
                <a:solidFill>
                  <a:schemeClr val="tx1"/>
                </a:solidFill>
                <a:effectLst/>
                <a:latin typeface="Arial" panose="020B0604020202020204" pitchFamily="34" charset="0"/>
              </a:rPr>
              <a:t>Tidak ada lagi kolom yang hanya bergantung pada sebagian data dari kunci utama atau field lain.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FFDCD071-786B-4ECD-8766-C9FABBBF1989}"/>
              </a:ext>
            </a:extLst>
          </p:cNvPr>
          <p:cNvPicPr>
            <a:picLocks noChangeAspect="1"/>
          </p:cNvPicPr>
          <p:nvPr/>
        </p:nvPicPr>
        <p:blipFill>
          <a:blip r:embed="rId2"/>
          <a:stretch>
            <a:fillRect/>
          </a:stretch>
        </p:blipFill>
        <p:spPr>
          <a:xfrm>
            <a:off x="5736391" y="203357"/>
            <a:ext cx="6034900" cy="3754797"/>
          </a:xfrm>
          <a:prstGeom prst="rect">
            <a:avLst/>
          </a:prstGeom>
        </p:spPr>
      </p:pic>
      <p:pic>
        <p:nvPicPr>
          <p:cNvPr id="12" name="Picture 11">
            <a:extLst>
              <a:ext uri="{FF2B5EF4-FFF2-40B4-BE49-F238E27FC236}">
                <a16:creationId xmlns:a16="http://schemas.microsoft.com/office/drawing/2014/main" id="{66EA9819-D4F3-4302-9319-17A7C611A9CC}"/>
              </a:ext>
            </a:extLst>
          </p:cNvPr>
          <p:cNvPicPr>
            <a:picLocks noChangeAspect="1"/>
          </p:cNvPicPr>
          <p:nvPr/>
        </p:nvPicPr>
        <p:blipFill>
          <a:blip r:embed="rId3"/>
          <a:stretch>
            <a:fillRect/>
          </a:stretch>
        </p:blipFill>
        <p:spPr>
          <a:xfrm>
            <a:off x="637533" y="5185214"/>
            <a:ext cx="6544588" cy="1286054"/>
          </a:xfrm>
          <a:prstGeom prst="rect">
            <a:avLst/>
          </a:prstGeom>
        </p:spPr>
      </p:pic>
      <p:pic>
        <p:nvPicPr>
          <p:cNvPr id="8" name="Picture 7">
            <a:extLst>
              <a:ext uri="{FF2B5EF4-FFF2-40B4-BE49-F238E27FC236}">
                <a16:creationId xmlns:a16="http://schemas.microsoft.com/office/drawing/2014/main" id="{D661217F-A6BB-40CE-A24C-FF5CD2065649}"/>
              </a:ext>
            </a:extLst>
          </p:cNvPr>
          <p:cNvPicPr>
            <a:picLocks noChangeAspect="1"/>
          </p:cNvPicPr>
          <p:nvPr/>
        </p:nvPicPr>
        <p:blipFill>
          <a:blip r:embed="rId4"/>
          <a:stretch>
            <a:fillRect/>
          </a:stretch>
        </p:blipFill>
        <p:spPr>
          <a:xfrm>
            <a:off x="5986442" y="3906914"/>
            <a:ext cx="5534797" cy="15337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66869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54C92-E6BB-433E-B3E4-744F8371A524}"/>
              </a:ext>
            </a:extLst>
          </p:cNvPr>
          <p:cNvSpPr>
            <a:spLocks noGrp="1"/>
          </p:cNvSpPr>
          <p:nvPr>
            <p:ph type="title"/>
          </p:nvPr>
        </p:nvSpPr>
        <p:spPr/>
        <p:txBody>
          <a:bodyPr/>
          <a:lstStyle/>
          <a:p>
            <a:r>
              <a:rPr lang="en-US" dirty="0" err="1"/>
              <a:t>Ilustrasi</a:t>
            </a:r>
            <a:r>
              <a:rPr lang="en-US" dirty="0"/>
              <a:t> (1)</a:t>
            </a:r>
            <a:endParaRPr lang="id-ID" dirty="0"/>
          </a:p>
        </p:txBody>
      </p:sp>
      <p:sp>
        <p:nvSpPr>
          <p:cNvPr id="3" name="Content Placeholder 2">
            <a:extLst>
              <a:ext uri="{FF2B5EF4-FFF2-40B4-BE49-F238E27FC236}">
                <a16:creationId xmlns:a16="http://schemas.microsoft.com/office/drawing/2014/main" id="{FBA13CB5-254E-48EE-BF2C-6993BF5F6481}"/>
              </a:ext>
            </a:extLst>
          </p:cNvPr>
          <p:cNvSpPr>
            <a:spLocks noGrp="1"/>
          </p:cNvSpPr>
          <p:nvPr>
            <p:ph sz="quarter" idx="10"/>
          </p:nvPr>
        </p:nvSpPr>
        <p:spPr/>
        <p:txBody>
          <a:bodyPr/>
          <a:lstStyle/>
          <a:p>
            <a:r>
              <a:rPr lang="id-ID" b="1" dirty="0"/>
              <a:t>Masalah:</a:t>
            </a:r>
          </a:p>
          <a:p>
            <a:r>
              <a:rPr lang="id-ID" dirty="0"/>
              <a:t>Misalnya </a:t>
            </a:r>
            <a:r>
              <a:rPr lang="id-ID" b="1" dirty="0"/>
              <a:t>Pak Budi </a:t>
            </a:r>
            <a:r>
              <a:rPr lang="en-US" b="1" dirty="0" err="1"/>
              <a:t>ganti</a:t>
            </a:r>
            <a:r>
              <a:rPr lang="en-US" b="1" dirty="0"/>
              <a:t> </a:t>
            </a:r>
            <a:r>
              <a:rPr lang="en-US" b="1" dirty="0" err="1"/>
              <a:t>gelar</a:t>
            </a:r>
            <a:r>
              <a:rPr lang="en-US" b="1" dirty="0"/>
              <a:t> </a:t>
            </a:r>
            <a:r>
              <a:rPr lang="id-ID" b="1" dirty="0"/>
              <a:t>menjadi "Dr. Budi Santoso"</a:t>
            </a:r>
            <a:r>
              <a:rPr lang="id-ID" dirty="0"/>
              <a:t>, maka:</a:t>
            </a:r>
            <a:endParaRPr lang="en-US" dirty="0"/>
          </a:p>
          <a:p>
            <a:pPr marL="144000" indent="-171450">
              <a:lnSpc>
                <a:spcPct val="100000"/>
              </a:lnSpc>
              <a:spcBef>
                <a:spcPts val="600"/>
              </a:spcBef>
              <a:spcAft>
                <a:spcPts val="600"/>
              </a:spcAft>
              <a:buFont typeface="Arial" panose="020B0604020202020204" pitchFamily="34" charset="0"/>
              <a:buChar char="•"/>
            </a:pPr>
            <a:r>
              <a:rPr lang="id-ID" sz="1400" dirty="0"/>
              <a:t>harus </a:t>
            </a:r>
            <a:r>
              <a:rPr lang="id-ID" sz="1400" b="1" dirty="0"/>
              <a:t>mengubah semua baris</a:t>
            </a:r>
            <a:r>
              <a:rPr lang="id-ID" sz="1400" dirty="0"/>
              <a:t> yang memiliki "Pak Budi".</a:t>
            </a:r>
            <a:endParaRPr lang="en-US" sz="1400" dirty="0"/>
          </a:p>
          <a:p>
            <a:pPr marL="144000" indent="-171450">
              <a:lnSpc>
                <a:spcPct val="100000"/>
              </a:lnSpc>
              <a:spcBef>
                <a:spcPts val="600"/>
              </a:spcBef>
              <a:spcAft>
                <a:spcPts val="600"/>
              </a:spcAft>
              <a:buFont typeface="Arial" panose="020B0604020202020204" pitchFamily="34" charset="0"/>
              <a:buChar char="•"/>
            </a:pPr>
            <a:r>
              <a:rPr lang="id-ID" sz="1400" dirty="0"/>
              <a:t>Jika ada yang </a:t>
            </a:r>
            <a:r>
              <a:rPr lang="id-ID" sz="1400" b="1" dirty="0"/>
              <a:t>terlewat atau salah tulis</a:t>
            </a:r>
            <a:r>
              <a:rPr lang="id-ID" sz="1400" dirty="0"/>
              <a:t>, maka terjadi </a:t>
            </a:r>
            <a:r>
              <a:rPr lang="id-ID" sz="1400" b="1" dirty="0"/>
              <a:t>inkonsistensi data</a:t>
            </a:r>
            <a:r>
              <a:rPr lang="id-ID" sz="1400" dirty="0"/>
              <a:t>.</a:t>
            </a:r>
          </a:p>
          <a:p>
            <a:endParaRPr lang="id-ID" dirty="0"/>
          </a:p>
        </p:txBody>
      </p:sp>
      <p:pic>
        <p:nvPicPr>
          <p:cNvPr id="7" name="Picture 6">
            <a:extLst>
              <a:ext uri="{FF2B5EF4-FFF2-40B4-BE49-F238E27FC236}">
                <a16:creationId xmlns:a16="http://schemas.microsoft.com/office/drawing/2014/main" id="{136F43CF-8FA8-476E-B34C-CA9B50E8AA50}"/>
              </a:ext>
            </a:extLst>
          </p:cNvPr>
          <p:cNvPicPr>
            <a:picLocks noChangeAspect="1"/>
          </p:cNvPicPr>
          <p:nvPr/>
        </p:nvPicPr>
        <p:blipFill>
          <a:blip r:embed="rId2"/>
          <a:stretch>
            <a:fillRect/>
          </a:stretch>
        </p:blipFill>
        <p:spPr>
          <a:xfrm>
            <a:off x="5309125" y="389715"/>
            <a:ext cx="6525188" cy="3034713"/>
          </a:xfrm>
          <a:prstGeom prst="rect">
            <a:avLst/>
          </a:prstGeom>
        </p:spPr>
      </p:pic>
      <p:pic>
        <p:nvPicPr>
          <p:cNvPr id="9" name="Picture 8">
            <a:extLst>
              <a:ext uri="{FF2B5EF4-FFF2-40B4-BE49-F238E27FC236}">
                <a16:creationId xmlns:a16="http://schemas.microsoft.com/office/drawing/2014/main" id="{D12D150C-96A4-416D-A794-54D0A6257261}"/>
              </a:ext>
            </a:extLst>
          </p:cNvPr>
          <p:cNvPicPr>
            <a:picLocks noChangeAspect="1"/>
          </p:cNvPicPr>
          <p:nvPr/>
        </p:nvPicPr>
        <p:blipFill>
          <a:blip r:embed="rId3"/>
          <a:stretch>
            <a:fillRect/>
          </a:stretch>
        </p:blipFill>
        <p:spPr>
          <a:xfrm>
            <a:off x="4698697" y="3693013"/>
            <a:ext cx="6953807" cy="2321421"/>
          </a:xfrm>
          <a:prstGeom prst="rect">
            <a:avLst/>
          </a:prstGeom>
        </p:spPr>
      </p:pic>
    </p:spTree>
    <p:extLst>
      <p:ext uri="{BB962C8B-B14F-4D97-AF65-F5344CB8AC3E}">
        <p14:creationId xmlns:p14="http://schemas.microsoft.com/office/powerpoint/2010/main" val="3944705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71F8D-CFEB-4F6C-89DD-B7BFC73A4A4E}"/>
              </a:ext>
            </a:extLst>
          </p:cNvPr>
          <p:cNvSpPr>
            <a:spLocks noGrp="1"/>
          </p:cNvSpPr>
          <p:nvPr>
            <p:ph type="title"/>
          </p:nvPr>
        </p:nvSpPr>
        <p:spPr/>
        <p:txBody>
          <a:bodyPr/>
          <a:lstStyle/>
          <a:p>
            <a:r>
              <a:rPr lang="en-US" dirty="0" err="1"/>
              <a:t>Ilustrasi</a:t>
            </a:r>
            <a:r>
              <a:rPr lang="en-US" dirty="0"/>
              <a:t> (2 </a:t>
            </a:r>
            <a:r>
              <a:rPr lang="en-US" dirty="0" err="1"/>
              <a:t>lanjutan</a:t>
            </a:r>
            <a:r>
              <a:rPr lang="en-US" dirty="0"/>
              <a:t>)</a:t>
            </a:r>
            <a:endParaRPr lang="id-ID" dirty="0"/>
          </a:p>
        </p:txBody>
      </p:sp>
      <p:sp>
        <p:nvSpPr>
          <p:cNvPr id="3" name="Content Placeholder 2">
            <a:extLst>
              <a:ext uri="{FF2B5EF4-FFF2-40B4-BE49-F238E27FC236}">
                <a16:creationId xmlns:a16="http://schemas.microsoft.com/office/drawing/2014/main" id="{73812AE1-F1F9-46B6-A163-54632A975E40}"/>
              </a:ext>
            </a:extLst>
          </p:cNvPr>
          <p:cNvSpPr>
            <a:spLocks noGrp="1"/>
          </p:cNvSpPr>
          <p:nvPr>
            <p:ph sz="quarter" idx="10"/>
          </p:nvPr>
        </p:nvSpPr>
        <p:spPr>
          <a:xfrm>
            <a:off x="539495" y="1435607"/>
            <a:ext cx="5392667" cy="2286319"/>
          </a:xfrm>
        </p:spPr>
        <p:txBody>
          <a:bodyPr>
            <a:noAutofit/>
          </a:bodyPr>
          <a:lstStyle/>
          <a:p>
            <a:r>
              <a:rPr lang="en-US" dirty="0" err="1"/>
              <a:t>Pisahkan</a:t>
            </a:r>
            <a:r>
              <a:rPr lang="en-US" dirty="0"/>
              <a:t> </a:t>
            </a:r>
            <a:r>
              <a:rPr lang="en-US" dirty="0" err="1"/>
              <a:t>menjadi</a:t>
            </a:r>
            <a:r>
              <a:rPr lang="en-US" dirty="0"/>
              <a:t> 2 </a:t>
            </a:r>
            <a:r>
              <a:rPr lang="en-US" dirty="0" err="1"/>
              <a:t>table,Kemudian</a:t>
            </a:r>
            <a:r>
              <a:rPr lang="en-US" dirty="0"/>
              <a:t> </a:t>
            </a:r>
          </a:p>
          <a:p>
            <a:pPr>
              <a:lnSpc>
                <a:spcPct val="100000"/>
              </a:lnSpc>
              <a:spcBef>
                <a:spcPts val="600"/>
              </a:spcBef>
              <a:spcAft>
                <a:spcPts val="600"/>
              </a:spcAft>
            </a:pPr>
            <a:r>
              <a:rPr lang="id-ID" sz="1400" b="1" dirty="0"/>
              <a:t>Jika Instruktur "Pak Budi" berubah jadi "Dr. Budi Santoso":</a:t>
            </a:r>
          </a:p>
          <a:p>
            <a:pPr marL="285750" indent="-285750">
              <a:lnSpc>
                <a:spcPct val="100000"/>
              </a:lnSpc>
              <a:spcBef>
                <a:spcPts val="600"/>
              </a:spcBef>
              <a:spcAft>
                <a:spcPts val="600"/>
              </a:spcAft>
              <a:buFont typeface="Wingdings" panose="05000000000000000000" pitchFamily="2" charset="2"/>
              <a:buChar char="à"/>
            </a:pPr>
            <a:r>
              <a:rPr lang="id-ID" sz="1400" dirty="0"/>
              <a:t>Cukup ubah di </a:t>
            </a:r>
            <a:r>
              <a:rPr lang="id-ID" sz="1400" b="1" dirty="0"/>
              <a:t>satu baris</a:t>
            </a:r>
            <a:r>
              <a:rPr lang="id-ID" sz="1400" dirty="0"/>
              <a:t> saja</a:t>
            </a:r>
            <a:br>
              <a:rPr lang="en-US" sz="1400" dirty="0"/>
            </a:br>
            <a:endParaRPr lang="en-US" sz="1400" dirty="0"/>
          </a:p>
          <a:p>
            <a:pPr>
              <a:lnSpc>
                <a:spcPct val="100000"/>
              </a:lnSpc>
              <a:spcBef>
                <a:spcPts val="0"/>
              </a:spcBef>
              <a:spcAft>
                <a:spcPts val="0"/>
              </a:spcAft>
            </a:pPr>
            <a:r>
              <a:rPr lang="nn-NO" sz="1400" dirty="0"/>
              <a:t>SQL: </a:t>
            </a:r>
          </a:p>
          <a:p>
            <a:pPr>
              <a:lnSpc>
                <a:spcPct val="100000"/>
              </a:lnSpc>
              <a:spcBef>
                <a:spcPts val="0"/>
              </a:spcBef>
              <a:spcAft>
                <a:spcPts val="0"/>
              </a:spcAft>
            </a:pPr>
            <a:r>
              <a:rPr lang="nn-NO" sz="1400" dirty="0"/>
              <a:t>UPDATE Instruktur</a:t>
            </a:r>
          </a:p>
          <a:p>
            <a:pPr>
              <a:lnSpc>
                <a:spcPct val="100000"/>
              </a:lnSpc>
              <a:spcBef>
                <a:spcPts val="0"/>
              </a:spcBef>
              <a:spcAft>
                <a:spcPts val="0"/>
              </a:spcAft>
            </a:pPr>
            <a:r>
              <a:rPr lang="nn-NO" sz="1400" dirty="0"/>
              <a:t>SET Nama_Instruktur = 'Dr. Budi Santoso'</a:t>
            </a:r>
          </a:p>
          <a:p>
            <a:pPr>
              <a:lnSpc>
                <a:spcPct val="100000"/>
              </a:lnSpc>
              <a:spcBef>
                <a:spcPts val="0"/>
              </a:spcBef>
              <a:spcAft>
                <a:spcPts val="0"/>
              </a:spcAft>
            </a:pPr>
            <a:r>
              <a:rPr lang="nn-NO" sz="1400" dirty="0"/>
              <a:t>WHERE ID_Instruktur = 'I001';</a:t>
            </a:r>
            <a:endParaRPr lang="id-ID" sz="1400" dirty="0"/>
          </a:p>
          <a:p>
            <a:endParaRPr lang="id-ID" sz="1600" dirty="0"/>
          </a:p>
        </p:txBody>
      </p:sp>
      <p:pic>
        <p:nvPicPr>
          <p:cNvPr id="5" name="Picture 4">
            <a:extLst>
              <a:ext uri="{FF2B5EF4-FFF2-40B4-BE49-F238E27FC236}">
                <a16:creationId xmlns:a16="http://schemas.microsoft.com/office/drawing/2014/main" id="{FA1950F3-A18A-4883-9BE2-E503CE803FCE}"/>
              </a:ext>
            </a:extLst>
          </p:cNvPr>
          <p:cNvPicPr>
            <a:picLocks noChangeAspect="1"/>
          </p:cNvPicPr>
          <p:nvPr/>
        </p:nvPicPr>
        <p:blipFill>
          <a:blip r:embed="rId2"/>
          <a:stretch>
            <a:fillRect/>
          </a:stretch>
        </p:blipFill>
        <p:spPr>
          <a:xfrm>
            <a:off x="6259838" y="439891"/>
            <a:ext cx="5410955" cy="2286319"/>
          </a:xfrm>
          <a:prstGeom prst="rect">
            <a:avLst/>
          </a:prstGeom>
        </p:spPr>
      </p:pic>
      <p:pic>
        <p:nvPicPr>
          <p:cNvPr id="13" name="Picture 12">
            <a:extLst>
              <a:ext uri="{FF2B5EF4-FFF2-40B4-BE49-F238E27FC236}">
                <a16:creationId xmlns:a16="http://schemas.microsoft.com/office/drawing/2014/main" id="{1FB95D4E-F77C-4321-9170-DE62B8E5E61B}"/>
              </a:ext>
            </a:extLst>
          </p:cNvPr>
          <p:cNvPicPr>
            <a:picLocks noChangeAspect="1"/>
          </p:cNvPicPr>
          <p:nvPr/>
        </p:nvPicPr>
        <p:blipFill>
          <a:blip r:embed="rId3"/>
          <a:stretch>
            <a:fillRect/>
          </a:stretch>
        </p:blipFill>
        <p:spPr>
          <a:xfrm>
            <a:off x="521207" y="3975983"/>
            <a:ext cx="6244862" cy="2286319"/>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68577F7-DC0C-4B9C-A24E-C0D69D9B0F81}"/>
              </a:ext>
            </a:extLst>
          </p:cNvPr>
          <p:cNvPicPr>
            <a:picLocks noChangeAspect="1"/>
          </p:cNvPicPr>
          <p:nvPr/>
        </p:nvPicPr>
        <p:blipFill>
          <a:blip r:embed="rId4"/>
          <a:stretch>
            <a:fillRect/>
          </a:stretch>
        </p:blipFill>
        <p:spPr>
          <a:xfrm>
            <a:off x="7074526" y="2863053"/>
            <a:ext cx="4422284" cy="1451951"/>
          </a:xfrm>
          <a:prstGeom prst="rect">
            <a:avLst/>
          </a:prstGeom>
          <a:ln>
            <a:noFill/>
          </a:ln>
          <a:effectLst>
            <a:outerShdw blurRad="292100" dist="139700" dir="2700000" algn="tl" rotWithShape="0">
              <a:srgbClr val="333333">
                <a:alpha val="65000"/>
              </a:srgbClr>
            </a:outerShdw>
          </a:effectLst>
        </p:spPr>
      </p:pic>
      <p:cxnSp>
        <p:nvCxnSpPr>
          <p:cNvPr id="9" name="Straight Arrow Connector 8">
            <a:extLst>
              <a:ext uri="{FF2B5EF4-FFF2-40B4-BE49-F238E27FC236}">
                <a16:creationId xmlns:a16="http://schemas.microsoft.com/office/drawing/2014/main" id="{D9209631-4475-4396-8CEC-61481C31DD1F}"/>
              </a:ext>
            </a:extLst>
          </p:cNvPr>
          <p:cNvCxnSpPr>
            <a:cxnSpLocks/>
          </p:cNvCxnSpPr>
          <p:nvPr/>
        </p:nvCxnSpPr>
        <p:spPr>
          <a:xfrm>
            <a:off x="3567448" y="2446986"/>
            <a:ext cx="6787166" cy="1142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4761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id-ID" b="1" dirty="0"/>
              <a:t>Bentuk Normal </a:t>
            </a:r>
            <a:r>
              <a:rPr lang="en-US" b="1" dirty="0" err="1"/>
              <a:t>Ketiga</a:t>
            </a:r>
            <a:r>
              <a:rPr lang="id-ID" b="1" dirty="0"/>
              <a:t> (</a:t>
            </a:r>
            <a:r>
              <a:rPr lang="en-US" b="1" dirty="0"/>
              <a:t>3</a:t>
            </a:r>
            <a:r>
              <a:rPr lang="id-ID" b="1" dirty="0"/>
              <a:t>NF)</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3463720"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id-ID" sz="1800" dirty="0"/>
              <a:t>Harus sudah memenuhi 2NF</a:t>
            </a:r>
            <a:r>
              <a:rPr lang="id-ID" baseline="-25000" dirty="0"/>
              <a:t>.</a:t>
            </a:r>
            <a:endParaRPr lang="en-US" baseline="-25000" dirty="0"/>
          </a:p>
          <a:p>
            <a:pPr>
              <a:spcAft>
                <a:spcPts val="600"/>
              </a:spcAft>
              <a:defRPr/>
            </a:pPr>
            <a:r>
              <a:rPr lang="id-ID" sz="1800" dirty="0"/>
              <a:t>Setiap kolom non-kunci harus bergantung </a:t>
            </a:r>
            <a:r>
              <a:rPr lang="id-ID" sz="1800" b="1" dirty="0"/>
              <a:t>hanya</a:t>
            </a:r>
            <a:r>
              <a:rPr lang="id-ID" sz="1800" dirty="0"/>
              <a:t> pada kunci utama, bukan pada kolom non-kunci lainnya (tidak ada ketergantungan transitif).</a:t>
            </a:r>
            <a:endParaRPr lang="en-US" baseline="-250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22C617D7-F549-4702-8E52-EDBF18806DBA}"/>
              </a:ext>
            </a:extLst>
          </p:cNvPr>
          <p:cNvPicPr>
            <a:picLocks noChangeAspect="1"/>
          </p:cNvPicPr>
          <p:nvPr/>
        </p:nvPicPr>
        <p:blipFill>
          <a:blip r:embed="rId2"/>
          <a:stretch>
            <a:fillRect/>
          </a:stretch>
        </p:blipFill>
        <p:spPr>
          <a:xfrm>
            <a:off x="3946888" y="3927987"/>
            <a:ext cx="5087060" cy="2572109"/>
          </a:xfrm>
          <a:prstGeom prst="rect">
            <a:avLst/>
          </a:prstGeom>
        </p:spPr>
      </p:pic>
      <p:pic>
        <p:nvPicPr>
          <p:cNvPr id="3" name="Picture 2">
            <a:extLst>
              <a:ext uri="{FF2B5EF4-FFF2-40B4-BE49-F238E27FC236}">
                <a16:creationId xmlns:a16="http://schemas.microsoft.com/office/drawing/2014/main" id="{A5606B0C-027E-4210-B902-8EBA300360A3}"/>
              </a:ext>
            </a:extLst>
          </p:cNvPr>
          <p:cNvPicPr>
            <a:picLocks noChangeAspect="1"/>
          </p:cNvPicPr>
          <p:nvPr/>
        </p:nvPicPr>
        <p:blipFill rotWithShape="1">
          <a:blip r:embed="rId3"/>
          <a:srcRect b="35218"/>
          <a:stretch/>
        </p:blipFill>
        <p:spPr>
          <a:xfrm>
            <a:off x="4245596" y="1088068"/>
            <a:ext cx="7404794" cy="28527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734160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id-ID" b="1" dirty="0"/>
              <a:t>Bentuk Normal Boyce-Codd (BCNF)</a:t>
            </a:r>
            <a:endParaRPr lang="en-US" b="1"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10070582"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Aft>
                <a:spcPts val="600"/>
              </a:spcAft>
              <a:defRPr/>
            </a:pPr>
            <a:r>
              <a:rPr lang="id-ID" sz="2000" dirty="0"/>
              <a:t>Ini adalah perbaikan dari 3NF, dan setiap determinan dalam tabel harus menjadi kunci kandidat. Determinan adalah kolom yang menentukan nilai kolom lain</a:t>
            </a:r>
            <a:endParaRPr lang="en-US" sz="2000" dirty="0"/>
          </a:p>
          <a:p>
            <a:pPr>
              <a:lnSpc>
                <a:spcPct val="150000"/>
              </a:lnSpc>
              <a:spcAft>
                <a:spcPts val="600"/>
              </a:spcAft>
              <a:defRPr/>
            </a:pPr>
            <a:r>
              <a:rPr lang="id-ID" sz="2000" dirty="0"/>
              <a:t>BCNF digunakan untuk mengatasi kasus di mana meskipun sudah memenuhi 3NF, ada ketergantungan fungsional yang masih melanggar aturan kunci kandidat</a:t>
            </a:r>
            <a:r>
              <a:rPr lang="en-US" sz="2000" dirty="0"/>
              <a:t>.</a:t>
            </a:r>
            <a:endParaRPr lang="en-US" sz="1400" baseline="-25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100514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FAC0C-40C9-401E-8C5D-E6922895C325}"/>
              </a:ext>
            </a:extLst>
          </p:cNvPr>
          <p:cNvSpPr>
            <a:spLocks noGrp="1"/>
          </p:cNvSpPr>
          <p:nvPr>
            <p:ph type="title"/>
          </p:nvPr>
        </p:nvSpPr>
        <p:spPr/>
        <p:txBody>
          <a:bodyPr/>
          <a:lstStyle/>
          <a:p>
            <a:r>
              <a:rPr lang="en-US" dirty="0" err="1"/>
              <a:t>Contoh</a:t>
            </a:r>
            <a:r>
              <a:rPr lang="en-US" dirty="0"/>
              <a:t> BCNF</a:t>
            </a:r>
            <a:endParaRPr lang="id-ID" dirty="0"/>
          </a:p>
        </p:txBody>
      </p:sp>
      <p:pic>
        <p:nvPicPr>
          <p:cNvPr id="5" name="Picture 4">
            <a:extLst>
              <a:ext uri="{FF2B5EF4-FFF2-40B4-BE49-F238E27FC236}">
                <a16:creationId xmlns:a16="http://schemas.microsoft.com/office/drawing/2014/main" id="{125E25A0-F414-4756-B1E6-5CCC0D59BF57}"/>
              </a:ext>
            </a:extLst>
          </p:cNvPr>
          <p:cNvPicPr>
            <a:picLocks noChangeAspect="1"/>
          </p:cNvPicPr>
          <p:nvPr/>
        </p:nvPicPr>
        <p:blipFill>
          <a:blip r:embed="rId2"/>
          <a:stretch>
            <a:fillRect/>
          </a:stretch>
        </p:blipFill>
        <p:spPr>
          <a:xfrm>
            <a:off x="670296" y="1999685"/>
            <a:ext cx="8937343" cy="3053592"/>
          </a:xfrm>
          <a:prstGeom prst="rect">
            <a:avLst/>
          </a:prstGeom>
        </p:spPr>
      </p:pic>
      <p:sp>
        <p:nvSpPr>
          <p:cNvPr id="6" name="Rectangle: Rounded Corners 5">
            <a:extLst>
              <a:ext uri="{FF2B5EF4-FFF2-40B4-BE49-F238E27FC236}">
                <a16:creationId xmlns:a16="http://schemas.microsoft.com/office/drawing/2014/main" id="{942A6EE7-6F70-4F5B-BEA6-7CD0E6654003}"/>
              </a:ext>
            </a:extLst>
          </p:cNvPr>
          <p:cNvSpPr/>
          <p:nvPr/>
        </p:nvSpPr>
        <p:spPr>
          <a:xfrm>
            <a:off x="521207" y="2601128"/>
            <a:ext cx="9086432" cy="369333"/>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TextBox 8">
            <a:extLst>
              <a:ext uri="{FF2B5EF4-FFF2-40B4-BE49-F238E27FC236}">
                <a16:creationId xmlns:a16="http://schemas.microsoft.com/office/drawing/2014/main" id="{952D77B2-4E34-42BD-B19C-10453106D08D}"/>
              </a:ext>
            </a:extLst>
          </p:cNvPr>
          <p:cNvSpPr txBox="1"/>
          <p:nvPr/>
        </p:nvSpPr>
        <p:spPr>
          <a:xfrm>
            <a:off x="670296" y="1332643"/>
            <a:ext cx="10508566" cy="369332"/>
          </a:xfrm>
          <a:prstGeom prst="rect">
            <a:avLst/>
          </a:prstGeom>
          <a:noFill/>
        </p:spPr>
        <p:txBody>
          <a:bodyPr wrap="square">
            <a:spAutoFit/>
          </a:bodyPr>
          <a:lstStyle/>
          <a:p>
            <a:r>
              <a:rPr lang="en-US" dirty="0" err="1"/>
              <a:t>Diasumsikan</a:t>
            </a:r>
            <a:r>
              <a:rPr lang="en-US" dirty="0"/>
              <a:t>, </a:t>
            </a:r>
            <a:r>
              <a:rPr lang="id-ID" dirty="0"/>
              <a:t>tabel berikut sebagai hasil normalisasi 3NF yang sekarang menghadapi masalah</a:t>
            </a:r>
            <a:r>
              <a:rPr lang="en-US" dirty="0"/>
              <a:t>:</a:t>
            </a:r>
            <a:endParaRPr lang="id-ID" dirty="0"/>
          </a:p>
        </p:txBody>
      </p:sp>
      <p:sp>
        <p:nvSpPr>
          <p:cNvPr id="13" name="TextBox 12">
            <a:extLst>
              <a:ext uri="{FF2B5EF4-FFF2-40B4-BE49-F238E27FC236}">
                <a16:creationId xmlns:a16="http://schemas.microsoft.com/office/drawing/2014/main" id="{77FBC487-E2DC-41CE-85A3-D52D7C9B57B2}"/>
              </a:ext>
            </a:extLst>
          </p:cNvPr>
          <p:cNvSpPr txBox="1"/>
          <p:nvPr/>
        </p:nvSpPr>
        <p:spPr>
          <a:xfrm>
            <a:off x="670295" y="5103674"/>
            <a:ext cx="10289625" cy="1477328"/>
          </a:xfrm>
          <a:prstGeom prst="rect">
            <a:avLst/>
          </a:prstGeom>
          <a:noFill/>
        </p:spPr>
        <p:txBody>
          <a:bodyPr wrap="square">
            <a:spAutoFit/>
          </a:bodyPr>
          <a:lstStyle/>
          <a:p>
            <a:r>
              <a:rPr lang="en-US" dirty="0" err="1"/>
              <a:t>Pelanggaran</a:t>
            </a:r>
            <a:r>
              <a:rPr lang="en-US" dirty="0"/>
              <a:t>:</a:t>
            </a:r>
          </a:p>
          <a:p>
            <a:r>
              <a:rPr lang="id-ID" dirty="0"/>
              <a:t>Pada tabel di atas, meskipun memenuhi syarat untuk 3NF, terjadi pelanggaran BCNF karena Guru_Pengajar bukan merupakan kunci kandidat untuk tabel, tetapi tetap menentukan Ruang. Jadi, untuk memperbaiki pelanggaran ini dan memastikan tabel sesuai dengan BCNF, </a:t>
            </a:r>
            <a:r>
              <a:rPr lang="en-US" dirty="0" err="1"/>
              <a:t>perlu</a:t>
            </a:r>
            <a:r>
              <a:rPr lang="en-US" dirty="0"/>
              <a:t> </a:t>
            </a:r>
            <a:r>
              <a:rPr lang="en-US" dirty="0" err="1"/>
              <a:t>dipecah</a:t>
            </a:r>
            <a:r>
              <a:rPr lang="en-US" dirty="0"/>
              <a:t> </a:t>
            </a:r>
            <a:r>
              <a:rPr lang="id-ID" dirty="0"/>
              <a:t>tabel lebih lanjut.</a:t>
            </a:r>
          </a:p>
        </p:txBody>
      </p:sp>
      <p:sp>
        <p:nvSpPr>
          <p:cNvPr id="14" name="Rectangle: Rounded Corners 13">
            <a:extLst>
              <a:ext uri="{FF2B5EF4-FFF2-40B4-BE49-F238E27FC236}">
                <a16:creationId xmlns:a16="http://schemas.microsoft.com/office/drawing/2014/main" id="{6C0C94FC-0883-4C73-92E5-98BD9ECE5B5A}"/>
              </a:ext>
            </a:extLst>
          </p:cNvPr>
          <p:cNvSpPr/>
          <p:nvPr/>
        </p:nvSpPr>
        <p:spPr>
          <a:xfrm>
            <a:off x="521207" y="4638601"/>
            <a:ext cx="9086432" cy="369333"/>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613306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1CF53-E271-436F-AFBA-1D36F881FB7E}"/>
              </a:ext>
            </a:extLst>
          </p:cNvPr>
          <p:cNvSpPr>
            <a:spLocks noGrp="1"/>
          </p:cNvSpPr>
          <p:nvPr>
            <p:ph type="title"/>
          </p:nvPr>
        </p:nvSpPr>
        <p:spPr/>
        <p:txBody>
          <a:bodyPr/>
          <a:lstStyle/>
          <a:p>
            <a:r>
              <a:rPr lang="en-US" dirty="0"/>
              <a:t>Solusi BCNF</a:t>
            </a:r>
            <a:endParaRPr lang="id-ID" dirty="0"/>
          </a:p>
        </p:txBody>
      </p:sp>
      <p:sp>
        <p:nvSpPr>
          <p:cNvPr id="5" name="TextBox 4">
            <a:extLst>
              <a:ext uri="{FF2B5EF4-FFF2-40B4-BE49-F238E27FC236}">
                <a16:creationId xmlns:a16="http://schemas.microsoft.com/office/drawing/2014/main" id="{BE0136EB-039E-4969-B956-1F0F657AFF4F}"/>
              </a:ext>
            </a:extLst>
          </p:cNvPr>
          <p:cNvSpPr txBox="1"/>
          <p:nvPr/>
        </p:nvSpPr>
        <p:spPr>
          <a:xfrm>
            <a:off x="521207" y="1286590"/>
            <a:ext cx="11082658" cy="646331"/>
          </a:xfrm>
          <a:prstGeom prst="rect">
            <a:avLst/>
          </a:prstGeom>
          <a:noFill/>
        </p:spPr>
        <p:txBody>
          <a:bodyPr wrap="square">
            <a:spAutoFit/>
          </a:bodyPr>
          <a:lstStyle/>
          <a:p>
            <a:r>
              <a:rPr lang="en-US" dirty="0"/>
              <a:t>P</a:t>
            </a:r>
            <a:r>
              <a:rPr lang="id-ID" dirty="0"/>
              <a:t>erlu </a:t>
            </a:r>
            <a:r>
              <a:rPr lang="en-US" dirty="0" err="1"/>
              <a:t>dipisahkan</a:t>
            </a:r>
            <a:r>
              <a:rPr lang="en-US" dirty="0"/>
              <a:t> </a:t>
            </a:r>
            <a:r>
              <a:rPr lang="id-ID" dirty="0"/>
              <a:t>ketergantungan antara Mata_Pelajaran, Guru_Pengajar, dan Ruang ke dalam dua tabel yang berbeda. Berikut adalah cara pemecahan yang benar.</a:t>
            </a:r>
          </a:p>
        </p:txBody>
      </p:sp>
      <p:pic>
        <p:nvPicPr>
          <p:cNvPr id="7" name="Picture 6">
            <a:extLst>
              <a:ext uri="{FF2B5EF4-FFF2-40B4-BE49-F238E27FC236}">
                <a16:creationId xmlns:a16="http://schemas.microsoft.com/office/drawing/2014/main" id="{FE37A8F6-477E-49E1-B9E0-45518A3A6C23}"/>
              </a:ext>
            </a:extLst>
          </p:cNvPr>
          <p:cNvPicPr>
            <a:picLocks noChangeAspect="1"/>
          </p:cNvPicPr>
          <p:nvPr/>
        </p:nvPicPr>
        <p:blipFill>
          <a:blip r:embed="rId2"/>
          <a:stretch>
            <a:fillRect/>
          </a:stretch>
        </p:blipFill>
        <p:spPr>
          <a:xfrm>
            <a:off x="224404" y="2451530"/>
            <a:ext cx="5838132" cy="2534004"/>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0AF18A5F-0B4B-4E5A-BA06-5EE0F346060C}"/>
              </a:ext>
            </a:extLst>
          </p:cNvPr>
          <p:cNvPicPr>
            <a:picLocks noChangeAspect="1"/>
          </p:cNvPicPr>
          <p:nvPr/>
        </p:nvPicPr>
        <p:blipFill>
          <a:blip r:embed="rId3"/>
          <a:stretch>
            <a:fillRect/>
          </a:stretch>
        </p:blipFill>
        <p:spPr>
          <a:xfrm>
            <a:off x="4859224" y="4113523"/>
            <a:ext cx="6744641" cy="2553056"/>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D93B0016-5562-48B6-B792-4DB9E58CA3C3}"/>
              </a:ext>
            </a:extLst>
          </p:cNvPr>
          <p:cNvSpPr txBox="1"/>
          <p:nvPr/>
        </p:nvSpPr>
        <p:spPr>
          <a:xfrm>
            <a:off x="6059120" y="1779441"/>
            <a:ext cx="6034142" cy="2308324"/>
          </a:xfrm>
          <a:prstGeom prst="rect">
            <a:avLst/>
          </a:prstGeom>
          <a:noFill/>
        </p:spPr>
        <p:txBody>
          <a:bodyPr wrap="square">
            <a:spAutoFit/>
          </a:bodyPr>
          <a:lstStyle/>
          <a:p>
            <a:pPr marL="285750" indent="-285750">
              <a:buFont typeface="Arial" panose="020B0604020202020204" pitchFamily="34" charset="0"/>
              <a:buChar char="•"/>
            </a:pPr>
            <a:r>
              <a:rPr lang="id-ID" sz="1600" dirty="0"/>
              <a:t>Dalam tabel </a:t>
            </a:r>
            <a:r>
              <a:rPr lang="id-ID" sz="1600" b="1" dirty="0"/>
              <a:t>Mata_Pelajaran_Guru</a:t>
            </a:r>
            <a:r>
              <a:rPr lang="id-ID" sz="1600" dirty="0"/>
              <a:t>, </a:t>
            </a:r>
            <a:r>
              <a:rPr lang="en-US" sz="1600" dirty="0" err="1"/>
              <a:t>dipastikan</a:t>
            </a:r>
            <a:r>
              <a:rPr lang="en-US" sz="1600" dirty="0"/>
              <a:t> </a:t>
            </a:r>
            <a:r>
              <a:rPr lang="id-ID" sz="1600" dirty="0"/>
              <a:t>bahwa kunci kandidat (Mata_Pelajaran, Guru_Pengajar) sudah sesuai dengan aturan BCNF, karena setiap determinan (Mata_Pelajaran) adalah kunci kandidat.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id-ID" sz="1600" dirty="0"/>
              <a:t>Dalam tabel </a:t>
            </a:r>
            <a:r>
              <a:rPr lang="id-ID" sz="1600" b="1" dirty="0"/>
              <a:t>Guru_Ruang</a:t>
            </a:r>
            <a:r>
              <a:rPr lang="id-ID" sz="1600" dirty="0"/>
              <a:t>, </a:t>
            </a:r>
            <a:r>
              <a:rPr lang="en-US" sz="1600" dirty="0" err="1"/>
              <a:t>dipastikan</a:t>
            </a:r>
            <a:r>
              <a:rPr lang="en-US" sz="1600" dirty="0"/>
              <a:t> </a:t>
            </a:r>
            <a:r>
              <a:rPr lang="id-ID" sz="1600" dirty="0"/>
              <a:t>bahwa setiap guru mengajar di ruang yang spesifik, dan tidak ada pelanggaran ketergantungan transitif. Guru_Pengajar menentukan Ruang, dan Guru_Pengajar adalah kunci kandidat untuk tabel ini.</a:t>
            </a:r>
          </a:p>
        </p:txBody>
      </p:sp>
    </p:spTree>
    <p:extLst>
      <p:ext uri="{BB962C8B-B14F-4D97-AF65-F5344CB8AC3E}">
        <p14:creationId xmlns:p14="http://schemas.microsoft.com/office/powerpoint/2010/main" val="1952092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latin typeface="Segoe UI Light" panose="020B0502040204020203" pitchFamily="34" charset="0"/>
                <a:cs typeface="Segoe UI Light" panose="020B0502040204020203" pitchFamily="34" charset="0"/>
              </a:rPr>
              <a:t>Kelebihan</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Normalisasi</a:t>
            </a:r>
            <a:endParaRPr lang="en-US" dirty="0">
              <a:latin typeface="Segoe UI Light" panose="020B0502040204020203" pitchFamily="34" charset="0"/>
              <a:cs typeface="Segoe UI Light" panose="020B0502040204020203" pitchFamily="34" charset="0"/>
            </a:endParaRP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800" b="1" dirty="0" err="1">
                <a:latin typeface="Segoe UI" panose="020B0502040204020203" pitchFamily="34" charset="0"/>
                <a:cs typeface="Segoe UI" panose="020B0502040204020203" pitchFamily="34" charset="0"/>
              </a:rPr>
              <a:t>Kelebihan</a:t>
            </a:r>
            <a:endParaRPr lang="en-US" b="1" dirty="0">
              <a:latin typeface="Segoe UI" panose="020B0502040204020203" pitchFamily="34" charset="0"/>
              <a:cs typeface="Segoe UI" panose="020B0502040204020203" pitchFamily="34" charset="0"/>
            </a:endParaRP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10354169"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id-ID" sz="1800" b="1" dirty="0"/>
              <a:t>Mengurangi Redundansi Data:</a:t>
            </a:r>
            <a:r>
              <a:rPr lang="id-ID" sz="1800" dirty="0"/>
              <a:t> Mencegah duplikasi data yang tidak perlu di dalam database.</a:t>
            </a:r>
            <a:endParaRPr lang="en-US" sz="1800" dirty="0">
              <a:solidFill>
                <a:prstClr val="black">
                  <a:lumMod val="75000"/>
                  <a:lumOff val="25000"/>
                </a:prstClr>
              </a:solidFill>
              <a:cs typeface="Segoe UI"/>
            </a:endParaRP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2" y="2844451"/>
            <a:ext cx="10186743" cy="76391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id-ID" sz="1800" b="1" dirty="0"/>
              <a:t>Meningkatkan Konsistensi Data:</a:t>
            </a:r>
            <a:r>
              <a:rPr lang="id-ID" sz="1800" dirty="0"/>
              <a:t> Dengan mengurangi redundansi, kita mengurangi peluang adanya data yang tidak konsisten.</a:t>
            </a: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22" name="Group 21" descr="Small circle with number 3 inside  indicating step 3"/>
          <p:cNvGrpSpPr/>
          <p:nvPr/>
        </p:nvGrpSpPr>
        <p:grpSpPr bwMode="blackWhite">
          <a:xfrm>
            <a:off x="531552" y="3796177"/>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3824338"/>
            <a:ext cx="1018674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id-ID" sz="1800" b="1" dirty="0"/>
              <a:t>Mudah Diperbarui:</a:t>
            </a:r>
            <a:r>
              <a:rPr lang="id-ID" sz="1800" dirty="0"/>
              <a:t> Perubahan pada data dilakukan di satu tempat saja, membuat update lebih efisien.</a:t>
            </a:r>
            <a:endParaRPr lang="en-US" sz="1800" dirty="0">
              <a:solidFill>
                <a:prstClr val="black">
                  <a:lumMod val="75000"/>
                  <a:lumOff val="25000"/>
                </a:prstClr>
              </a:solidFill>
              <a:cs typeface="Segoe UI"/>
            </a:endParaRPr>
          </a:p>
        </p:txBody>
      </p:sp>
      <p:grpSp>
        <p:nvGrpSpPr>
          <p:cNvPr id="37" name="Group 36" descr="Small circle with number 4 inside  indicating step 4"/>
          <p:cNvGrpSpPr/>
          <p:nvPr/>
        </p:nvGrpSpPr>
        <p:grpSpPr bwMode="blackWhite">
          <a:xfrm>
            <a:off x="531552" y="4725257"/>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4765450"/>
            <a:ext cx="1018674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id-ID" sz="1800" b="1" dirty="0"/>
              <a:t>Menghemat Ruang Penyimpanan:</a:t>
            </a:r>
            <a:r>
              <a:rPr lang="id-ID" sz="1800" dirty="0"/>
              <a:t> Karena redundansi berkurang, ruang yang dibutuhkan untuk menyimpan data menjadi lebih sedikit.</a:t>
            </a: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latin typeface="Segoe UI Light" panose="020B0502040204020203" pitchFamily="34" charset="0"/>
                <a:cs typeface="Segoe UI Light" panose="020B0502040204020203" pitchFamily="34" charset="0"/>
              </a:rPr>
              <a:t>Kekurangan</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Normalisasi</a:t>
            </a:r>
            <a:endParaRPr lang="en-US" dirty="0">
              <a:latin typeface="Segoe UI Light" panose="020B0502040204020203" pitchFamily="34" charset="0"/>
              <a:cs typeface="Segoe UI Light" panose="020B0502040204020203" pitchFamily="34" charset="0"/>
            </a:endParaRP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800" b="1" dirty="0" err="1">
                <a:latin typeface="Segoe UI" panose="020B0502040204020203" pitchFamily="34" charset="0"/>
                <a:cs typeface="Segoe UI" panose="020B0502040204020203" pitchFamily="34" charset="0"/>
              </a:rPr>
              <a:t>Kekurangan</a:t>
            </a:r>
            <a:endParaRPr lang="en-US" b="1" dirty="0">
              <a:latin typeface="Segoe UI" panose="020B0502040204020203" pitchFamily="34" charset="0"/>
              <a:cs typeface="Segoe UI" panose="020B0502040204020203" pitchFamily="34" charset="0"/>
            </a:endParaRP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9800377"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id-ID" sz="1800" b="1" dirty="0"/>
              <a:t>Kompleksitas Query Meningkat:</a:t>
            </a:r>
            <a:r>
              <a:rPr lang="id-ID" sz="1800" dirty="0"/>
              <a:t> Database yang sangat ter-normalisasi mungkin memerlukan banyak tabel, sehingga query menjadi lebih rumit.</a:t>
            </a:r>
            <a:endParaRPr lang="en-US" sz="1800" dirty="0">
              <a:solidFill>
                <a:prstClr val="black">
                  <a:lumMod val="75000"/>
                  <a:lumOff val="25000"/>
                </a:prstClr>
              </a:solidFill>
              <a:cs typeface="Segoe UI"/>
            </a:endParaRP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1"/>
            <a:ext cx="10135228" cy="76391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id-ID" sz="1800" b="1" dirty="0"/>
              <a:t>Kinerja Menurun pada Query Besar:</a:t>
            </a:r>
            <a:r>
              <a:rPr lang="id-ID" sz="1800" dirty="0"/>
              <a:t> Pada database yang besar, proses join antar tabel bisa memperlambat kinerja query.</a:t>
            </a: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06653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latin typeface="Segoe UI Light" panose="020B0502040204020203" pitchFamily="34" charset="0"/>
                <a:cs typeface="Segoe UI Light" panose="020B0502040204020203" pitchFamily="34" charset="0"/>
              </a:rPr>
              <a:t>Contoh</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Kasus</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Normalisasi</a:t>
            </a:r>
            <a:r>
              <a:rPr lang="en-US" dirty="0">
                <a:latin typeface="Segoe UI Light" panose="020B0502040204020203" pitchFamily="34" charset="0"/>
                <a:cs typeface="Segoe UI Light" panose="020B0502040204020203" pitchFamily="34" charset="0"/>
              </a:rPr>
              <a:t> (1)</a:t>
            </a:r>
          </a:p>
        </p:txBody>
      </p:sp>
      <p:pic>
        <p:nvPicPr>
          <p:cNvPr id="10" name="Picture 9">
            <a:extLst>
              <a:ext uri="{FF2B5EF4-FFF2-40B4-BE49-F238E27FC236}">
                <a16:creationId xmlns:a16="http://schemas.microsoft.com/office/drawing/2014/main" id="{955A22E8-95F3-40FC-BAEA-CE3134DE77DA}"/>
              </a:ext>
            </a:extLst>
          </p:cNvPr>
          <p:cNvPicPr>
            <a:picLocks noChangeAspect="1"/>
          </p:cNvPicPr>
          <p:nvPr/>
        </p:nvPicPr>
        <p:blipFill>
          <a:blip r:embed="rId2"/>
          <a:stretch>
            <a:fillRect/>
          </a:stretch>
        </p:blipFill>
        <p:spPr>
          <a:xfrm>
            <a:off x="1540417" y="1323115"/>
            <a:ext cx="8929398" cy="5086829"/>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A0BB7-AA4F-46AB-8A81-4D16E86617BC}"/>
              </a:ext>
            </a:extLst>
          </p:cNvPr>
          <p:cNvSpPr>
            <a:spLocks noGrp="1"/>
          </p:cNvSpPr>
          <p:nvPr>
            <p:ph type="title"/>
          </p:nvPr>
        </p:nvSpPr>
        <p:spPr/>
        <p:txBody>
          <a:bodyPr/>
          <a:lstStyle/>
          <a:p>
            <a:r>
              <a:rPr lang="en-US" dirty="0"/>
              <a:t>DATABASE / BASIS DATA (1)</a:t>
            </a:r>
            <a:endParaRPr lang="id-ID" dirty="0"/>
          </a:p>
        </p:txBody>
      </p:sp>
      <p:sp>
        <p:nvSpPr>
          <p:cNvPr id="3" name="Content Placeholder 2">
            <a:extLst>
              <a:ext uri="{FF2B5EF4-FFF2-40B4-BE49-F238E27FC236}">
                <a16:creationId xmlns:a16="http://schemas.microsoft.com/office/drawing/2014/main" id="{BA0306C1-A284-41CC-AD59-658E0B36D3D3}"/>
              </a:ext>
            </a:extLst>
          </p:cNvPr>
          <p:cNvSpPr>
            <a:spLocks noGrp="1"/>
          </p:cNvSpPr>
          <p:nvPr>
            <p:ph sz="quarter" idx="10"/>
          </p:nvPr>
        </p:nvSpPr>
        <p:spPr>
          <a:xfrm>
            <a:off x="539495" y="1435608"/>
            <a:ext cx="10884065" cy="3977640"/>
          </a:xfrm>
        </p:spPr>
        <p:txBody>
          <a:bodyPr/>
          <a:lstStyle/>
          <a:p>
            <a:pPr>
              <a:lnSpc>
                <a:spcPct val="100000"/>
              </a:lnSpc>
            </a:pPr>
            <a:r>
              <a:rPr lang="id-ID" sz="2400" dirty="0"/>
              <a:t>Basis data adalah kumpulan data yang terorganisir dan disimpan secara sistematis di dalam komputer, sehingga dapat dengan mudah diakses, dikelola, dan diperbarui. </a:t>
            </a:r>
            <a:endParaRPr lang="en-US" sz="2400" dirty="0"/>
          </a:p>
          <a:p>
            <a:pPr>
              <a:lnSpc>
                <a:spcPct val="100000"/>
              </a:lnSpc>
            </a:pPr>
            <a:r>
              <a:rPr lang="id-ID" sz="2400" dirty="0"/>
              <a:t>Basis data menyimpan informasi dalam bentuk terstruktur, yang sering diatur dalam tabel-tabel untuk memudahkan pengelolaan</a:t>
            </a:r>
            <a:r>
              <a:rPr lang="id-ID" dirty="0"/>
              <a:t>.</a:t>
            </a:r>
          </a:p>
        </p:txBody>
      </p:sp>
    </p:spTree>
    <p:extLst>
      <p:ext uri="{BB962C8B-B14F-4D97-AF65-F5344CB8AC3E}">
        <p14:creationId xmlns:p14="http://schemas.microsoft.com/office/powerpoint/2010/main" val="40426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latin typeface="Segoe UI Light" panose="020B0502040204020203" pitchFamily="34" charset="0"/>
                <a:cs typeface="Segoe UI Light" panose="020B0502040204020203" pitchFamily="34" charset="0"/>
              </a:rPr>
              <a:t>Contoh</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Kasus</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Normalisasi</a:t>
            </a:r>
            <a:r>
              <a:rPr lang="en-US" dirty="0">
                <a:latin typeface="Segoe UI Light" panose="020B0502040204020203" pitchFamily="34" charset="0"/>
                <a:cs typeface="Segoe UI Light" panose="020B0502040204020203" pitchFamily="34" charset="0"/>
              </a:rPr>
              <a:t> (2)</a:t>
            </a:r>
          </a:p>
        </p:txBody>
      </p:sp>
      <p:pic>
        <p:nvPicPr>
          <p:cNvPr id="4" name="Picture 3">
            <a:extLst>
              <a:ext uri="{FF2B5EF4-FFF2-40B4-BE49-F238E27FC236}">
                <a16:creationId xmlns:a16="http://schemas.microsoft.com/office/drawing/2014/main" id="{A838CEF2-6AE7-429E-BFA4-7EF2AEEFF251}"/>
              </a:ext>
            </a:extLst>
          </p:cNvPr>
          <p:cNvPicPr>
            <a:picLocks noChangeAspect="1"/>
          </p:cNvPicPr>
          <p:nvPr/>
        </p:nvPicPr>
        <p:blipFill>
          <a:blip r:embed="rId2"/>
          <a:stretch>
            <a:fillRect/>
          </a:stretch>
        </p:blipFill>
        <p:spPr>
          <a:xfrm>
            <a:off x="1379165" y="1347661"/>
            <a:ext cx="9600233" cy="5156169"/>
          </a:xfrm>
          <a:prstGeom prst="rect">
            <a:avLst/>
          </a:prstGeom>
        </p:spPr>
      </p:pic>
    </p:spTree>
    <p:extLst>
      <p:ext uri="{BB962C8B-B14F-4D97-AF65-F5344CB8AC3E}">
        <p14:creationId xmlns:p14="http://schemas.microsoft.com/office/powerpoint/2010/main" val="374024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latin typeface="Segoe UI Light" panose="020B0502040204020203" pitchFamily="34" charset="0"/>
                <a:cs typeface="Segoe UI Light" panose="020B0502040204020203" pitchFamily="34" charset="0"/>
              </a:rPr>
              <a:t>Contoh</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Kasus</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Normalisasi</a:t>
            </a:r>
            <a:r>
              <a:rPr lang="en-US" dirty="0">
                <a:latin typeface="Segoe UI Light" panose="020B0502040204020203" pitchFamily="34" charset="0"/>
                <a:cs typeface="Segoe UI Light" panose="020B0502040204020203" pitchFamily="34" charset="0"/>
              </a:rPr>
              <a:t> (3)</a:t>
            </a:r>
          </a:p>
        </p:txBody>
      </p:sp>
      <p:pic>
        <p:nvPicPr>
          <p:cNvPr id="5" name="Picture 4">
            <a:extLst>
              <a:ext uri="{FF2B5EF4-FFF2-40B4-BE49-F238E27FC236}">
                <a16:creationId xmlns:a16="http://schemas.microsoft.com/office/drawing/2014/main" id="{11C5553E-41B1-4CD3-8B20-54CDBB7939C1}"/>
              </a:ext>
            </a:extLst>
          </p:cNvPr>
          <p:cNvPicPr>
            <a:picLocks noChangeAspect="1"/>
          </p:cNvPicPr>
          <p:nvPr/>
        </p:nvPicPr>
        <p:blipFill>
          <a:blip r:embed="rId2"/>
          <a:stretch>
            <a:fillRect/>
          </a:stretch>
        </p:blipFill>
        <p:spPr>
          <a:xfrm>
            <a:off x="1258491" y="1342183"/>
            <a:ext cx="10138061" cy="4964730"/>
          </a:xfrm>
          <a:prstGeom prst="rect">
            <a:avLst/>
          </a:prstGeom>
        </p:spPr>
      </p:pic>
    </p:spTree>
    <p:extLst>
      <p:ext uri="{BB962C8B-B14F-4D97-AF65-F5344CB8AC3E}">
        <p14:creationId xmlns:p14="http://schemas.microsoft.com/office/powerpoint/2010/main" val="1677620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latin typeface="Segoe UI Light" panose="020B0502040204020203" pitchFamily="34" charset="0"/>
                <a:cs typeface="Segoe UI Light" panose="020B0502040204020203" pitchFamily="34" charset="0"/>
              </a:rPr>
              <a:t>Contoh</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Kasus</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Normalisasi</a:t>
            </a:r>
            <a:r>
              <a:rPr lang="en-US" dirty="0">
                <a:latin typeface="Segoe UI Light" panose="020B0502040204020203" pitchFamily="34" charset="0"/>
                <a:cs typeface="Segoe UI Light" panose="020B0502040204020203" pitchFamily="34" charset="0"/>
              </a:rPr>
              <a:t> (4)</a:t>
            </a:r>
          </a:p>
        </p:txBody>
      </p:sp>
      <p:pic>
        <p:nvPicPr>
          <p:cNvPr id="4" name="Picture 3">
            <a:extLst>
              <a:ext uri="{FF2B5EF4-FFF2-40B4-BE49-F238E27FC236}">
                <a16:creationId xmlns:a16="http://schemas.microsoft.com/office/drawing/2014/main" id="{DC432EB5-1CD8-4233-913A-CA51DCA0ED4B}"/>
              </a:ext>
            </a:extLst>
          </p:cNvPr>
          <p:cNvPicPr>
            <a:picLocks noChangeAspect="1"/>
          </p:cNvPicPr>
          <p:nvPr/>
        </p:nvPicPr>
        <p:blipFill>
          <a:blip r:embed="rId2"/>
          <a:stretch>
            <a:fillRect/>
          </a:stretch>
        </p:blipFill>
        <p:spPr>
          <a:xfrm>
            <a:off x="952936" y="1370946"/>
            <a:ext cx="10104656" cy="5038998"/>
          </a:xfrm>
          <a:prstGeom prst="rect">
            <a:avLst/>
          </a:prstGeom>
        </p:spPr>
      </p:pic>
    </p:spTree>
    <p:extLst>
      <p:ext uri="{BB962C8B-B14F-4D97-AF65-F5344CB8AC3E}">
        <p14:creationId xmlns:p14="http://schemas.microsoft.com/office/powerpoint/2010/main" val="1581125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latin typeface="Segoe UI Light" panose="020B0502040204020203" pitchFamily="34" charset="0"/>
                <a:cs typeface="Segoe UI Light" panose="020B0502040204020203" pitchFamily="34" charset="0"/>
              </a:rPr>
              <a:t>Contoh</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Kasus</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Normalisasi</a:t>
            </a:r>
            <a:r>
              <a:rPr lang="en-US" dirty="0">
                <a:latin typeface="Segoe UI Light" panose="020B0502040204020203" pitchFamily="34" charset="0"/>
                <a:cs typeface="Segoe UI Light" panose="020B0502040204020203" pitchFamily="34" charset="0"/>
              </a:rPr>
              <a:t> (5)</a:t>
            </a:r>
          </a:p>
        </p:txBody>
      </p:sp>
      <p:pic>
        <p:nvPicPr>
          <p:cNvPr id="5" name="Picture 4">
            <a:extLst>
              <a:ext uri="{FF2B5EF4-FFF2-40B4-BE49-F238E27FC236}">
                <a16:creationId xmlns:a16="http://schemas.microsoft.com/office/drawing/2014/main" id="{F6D351CD-840B-4631-8EFC-C8386CCD8A46}"/>
              </a:ext>
            </a:extLst>
          </p:cNvPr>
          <p:cNvPicPr>
            <a:picLocks noChangeAspect="1"/>
          </p:cNvPicPr>
          <p:nvPr/>
        </p:nvPicPr>
        <p:blipFill>
          <a:blip r:embed="rId2"/>
          <a:stretch>
            <a:fillRect/>
          </a:stretch>
        </p:blipFill>
        <p:spPr>
          <a:xfrm>
            <a:off x="996152" y="1497056"/>
            <a:ext cx="10458098" cy="4813591"/>
          </a:xfrm>
          <a:prstGeom prst="rect">
            <a:avLst/>
          </a:prstGeom>
        </p:spPr>
      </p:pic>
    </p:spTree>
    <p:extLst>
      <p:ext uri="{BB962C8B-B14F-4D97-AF65-F5344CB8AC3E}">
        <p14:creationId xmlns:p14="http://schemas.microsoft.com/office/powerpoint/2010/main" val="41706695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latin typeface="Segoe UI Light" panose="020B0502040204020203" pitchFamily="34" charset="0"/>
                <a:cs typeface="Segoe UI Light" panose="020B0502040204020203" pitchFamily="34" charset="0"/>
              </a:rPr>
              <a:t>Contoh</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Kasus</a:t>
            </a:r>
            <a:r>
              <a:rPr lang="en-US" dirty="0">
                <a:latin typeface="Segoe UI Light" panose="020B0502040204020203" pitchFamily="34" charset="0"/>
                <a:cs typeface="Segoe UI Light" panose="020B0502040204020203" pitchFamily="34" charset="0"/>
              </a:rPr>
              <a:t> </a:t>
            </a:r>
            <a:r>
              <a:rPr lang="en-US" dirty="0" err="1">
                <a:latin typeface="Segoe UI Light" panose="020B0502040204020203" pitchFamily="34" charset="0"/>
                <a:cs typeface="Segoe UI Light" panose="020B0502040204020203" pitchFamily="34" charset="0"/>
              </a:rPr>
              <a:t>Normalisasi</a:t>
            </a:r>
            <a:r>
              <a:rPr lang="en-US" dirty="0">
                <a:latin typeface="Segoe UI Light" panose="020B0502040204020203" pitchFamily="34" charset="0"/>
                <a:cs typeface="Segoe UI Light" panose="020B0502040204020203" pitchFamily="34" charset="0"/>
              </a:rPr>
              <a:t> (6)</a:t>
            </a:r>
          </a:p>
        </p:txBody>
      </p:sp>
      <p:pic>
        <p:nvPicPr>
          <p:cNvPr id="5" name="Picture 4">
            <a:extLst>
              <a:ext uri="{FF2B5EF4-FFF2-40B4-BE49-F238E27FC236}">
                <a16:creationId xmlns:a16="http://schemas.microsoft.com/office/drawing/2014/main" id="{F8AD386F-C62B-4686-B826-B49ED45048C6}"/>
              </a:ext>
            </a:extLst>
          </p:cNvPr>
          <p:cNvPicPr>
            <a:picLocks noChangeAspect="1"/>
          </p:cNvPicPr>
          <p:nvPr/>
        </p:nvPicPr>
        <p:blipFill>
          <a:blip r:embed="rId2"/>
          <a:stretch>
            <a:fillRect/>
          </a:stretch>
        </p:blipFill>
        <p:spPr>
          <a:xfrm>
            <a:off x="521206" y="1333922"/>
            <a:ext cx="7918593" cy="5076021"/>
          </a:xfrm>
          <a:prstGeom prst="rect">
            <a:avLst/>
          </a:prstGeom>
        </p:spPr>
      </p:pic>
      <p:sp>
        <p:nvSpPr>
          <p:cNvPr id="7" name="TextBox 6">
            <a:extLst>
              <a:ext uri="{FF2B5EF4-FFF2-40B4-BE49-F238E27FC236}">
                <a16:creationId xmlns:a16="http://schemas.microsoft.com/office/drawing/2014/main" id="{8FC5289C-5411-461C-A533-8DC4F071E9D7}"/>
              </a:ext>
            </a:extLst>
          </p:cNvPr>
          <p:cNvSpPr txBox="1"/>
          <p:nvPr/>
        </p:nvSpPr>
        <p:spPr>
          <a:xfrm>
            <a:off x="8439799" y="1545885"/>
            <a:ext cx="3235816" cy="1754326"/>
          </a:xfrm>
          <a:prstGeom prst="rect">
            <a:avLst/>
          </a:prstGeom>
          <a:noFill/>
        </p:spPr>
        <p:txBody>
          <a:bodyPr wrap="square">
            <a:spAutoFit/>
          </a:bodyPr>
          <a:lstStyle/>
          <a:p>
            <a:r>
              <a:rPr lang="id-ID" dirty="0"/>
              <a:t>Dengan cara ini, tabel memenuhi syarat untuk 3NF karena semua kolom non-kunci bergantung sepenuhnya pada kunci utama tanpa ada ketergantungan transitif.</a:t>
            </a:r>
          </a:p>
        </p:txBody>
      </p:sp>
    </p:spTree>
    <p:extLst>
      <p:ext uri="{BB962C8B-B14F-4D97-AF65-F5344CB8AC3E}">
        <p14:creationId xmlns:p14="http://schemas.microsoft.com/office/powerpoint/2010/main" val="30387381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9EA67-1CE8-406E-8B18-4D999DAE4C6A}"/>
              </a:ext>
            </a:extLst>
          </p:cNvPr>
          <p:cNvSpPr>
            <a:spLocks noGrp="1"/>
          </p:cNvSpPr>
          <p:nvPr>
            <p:ph type="title"/>
          </p:nvPr>
        </p:nvSpPr>
        <p:spPr/>
        <p:txBody>
          <a:bodyPr/>
          <a:lstStyle/>
          <a:p>
            <a:r>
              <a:rPr lang="en-US" dirty="0" err="1"/>
              <a:t>Ringkasan</a:t>
            </a:r>
            <a:r>
              <a:rPr lang="en-US" dirty="0"/>
              <a:t> </a:t>
            </a:r>
            <a:r>
              <a:rPr lang="en-US" dirty="0" err="1"/>
              <a:t>hasil</a:t>
            </a:r>
            <a:r>
              <a:rPr lang="en-US" dirty="0"/>
              <a:t> </a:t>
            </a:r>
            <a:r>
              <a:rPr lang="en-US" dirty="0" err="1"/>
              <a:t>normalisasi</a:t>
            </a:r>
            <a:endParaRPr lang="id-ID" dirty="0"/>
          </a:p>
        </p:txBody>
      </p:sp>
      <p:sp>
        <p:nvSpPr>
          <p:cNvPr id="4" name="Rectangle 1">
            <a:extLst>
              <a:ext uri="{FF2B5EF4-FFF2-40B4-BE49-F238E27FC236}">
                <a16:creationId xmlns:a16="http://schemas.microsoft.com/office/drawing/2014/main" id="{5400C1E7-09AE-4E0C-9513-B8E2563B4848}"/>
              </a:ext>
            </a:extLst>
          </p:cNvPr>
          <p:cNvSpPr>
            <a:spLocks noChangeArrowheads="1"/>
          </p:cNvSpPr>
          <p:nvPr/>
        </p:nvSpPr>
        <p:spPr bwMode="auto">
          <a:xfrm>
            <a:off x="725956" y="1622257"/>
            <a:ext cx="1068472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60363" marR="0" lvl="0" indent="-360363" algn="l" defTabSz="914400" rtl="0" eaLnBrk="0" fontAlgn="base" latinLnBrk="0" hangingPunct="0">
              <a:lnSpc>
                <a:spcPct val="100000"/>
              </a:lnSpc>
              <a:spcBef>
                <a:spcPts val="600"/>
              </a:spcBef>
              <a:spcAft>
                <a:spcPts val="600"/>
              </a:spcAft>
              <a:buClrTx/>
              <a:buSzTx/>
              <a:buFont typeface="+mj-lt"/>
              <a:buAutoNum type="arabicPeriod"/>
              <a:tabLst/>
            </a:pPr>
            <a:r>
              <a:rPr kumimoji="0" lang="en-US" altLang="id-ID" sz="2400" b="1" i="0" u="none" strike="noStrike" cap="none" normalizeH="0" baseline="0" dirty="0" err="1">
                <a:ln>
                  <a:noFill/>
                </a:ln>
                <a:solidFill>
                  <a:schemeClr val="tx1"/>
                </a:solidFill>
                <a:effectLst/>
                <a:latin typeface="Arial" panose="020B0604020202020204" pitchFamily="34" charset="0"/>
                <a:cs typeface="Akhbar MT" pitchFamily="2" charset="-78"/>
              </a:rPr>
              <a:t>Tabel</a:t>
            </a:r>
            <a:r>
              <a:rPr kumimoji="0" lang="en-US" altLang="id-ID" sz="2400" b="1" i="0" u="none" strike="noStrike" cap="none" normalizeH="0" baseline="0" dirty="0">
                <a:ln>
                  <a:noFill/>
                </a:ln>
                <a:solidFill>
                  <a:schemeClr val="tx1"/>
                </a:solidFill>
                <a:effectLst/>
                <a:latin typeface="Arial" panose="020B0604020202020204" pitchFamily="34" charset="0"/>
                <a:cs typeface="Akhbar MT" pitchFamily="2" charset="-78"/>
              </a:rPr>
              <a:t> </a:t>
            </a:r>
            <a:r>
              <a:rPr kumimoji="0" lang="en-US" altLang="id-ID" sz="2400" b="1" i="0" u="none" strike="noStrike" cap="none" normalizeH="0" baseline="0" dirty="0" err="1">
                <a:ln>
                  <a:noFill/>
                </a:ln>
                <a:solidFill>
                  <a:schemeClr val="tx1"/>
                </a:solidFill>
                <a:effectLst/>
                <a:latin typeface="Arial" panose="020B0604020202020204" pitchFamily="34" charset="0"/>
                <a:cs typeface="Akhbar MT" pitchFamily="2" charset="-78"/>
              </a:rPr>
              <a:t>siswa</a:t>
            </a:r>
            <a:r>
              <a:rPr kumimoji="0" lang="en-US" altLang="id-ID" sz="2400" b="1" i="0" u="none" strike="noStrike" cap="none" normalizeH="0" baseline="0" dirty="0">
                <a:ln>
                  <a:noFill/>
                </a:ln>
                <a:solidFill>
                  <a:schemeClr val="tx1"/>
                </a:solidFill>
                <a:effectLst/>
                <a:latin typeface="Arial" panose="020B0604020202020204" pitchFamily="34" charset="0"/>
                <a:cs typeface="Akhbar MT" pitchFamily="2" charset="-78"/>
              </a:rPr>
              <a:t> </a:t>
            </a:r>
            <a:r>
              <a:rPr kumimoji="0" lang="id-ID" altLang="id-ID" sz="2400" b="0" i="0" u="none" strike="noStrike" cap="none" normalizeH="0" baseline="0" dirty="0">
                <a:ln>
                  <a:noFill/>
                </a:ln>
                <a:solidFill>
                  <a:schemeClr val="tx1"/>
                </a:solidFill>
                <a:effectLst/>
                <a:latin typeface="Arial" panose="020B0604020202020204" pitchFamily="34" charset="0"/>
                <a:cs typeface="Akhbar MT" pitchFamily="2" charset="-78"/>
              </a:rPr>
              <a:t>menyimpan data siswa yang hanya bergantung pada </a:t>
            </a:r>
            <a:r>
              <a:rPr kumimoji="0" lang="en-US" altLang="id-ID" sz="2400" b="0" i="0" u="none" strike="noStrike" cap="none" normalizeH="0" baseline="0" dirty="0" err="1">
                <a:ln>
                  <a:noFill/>
                </a:ln>
                <a:solidFill>
                  <a:schemeClr val="tx1"/>
                </a:solidFill>
                <a:effectLst/>
                <a:latin typeface="Arial" panose="020B0604020202020204" pitchFamily="34" charset="0"/>
                <a:cs typeface="Akhbar MT" pitchFamily="2" charset="-78"/>
              </a:rPr>
              <a:t>ID_siswa</a:t>
            </a:r>
            <a:r>
              <a:rPr kumimoji="0" lang="id-ID" altLang="id-ID" sz="2400" b="0" i="0" u="none" strike="noStrike" cap="none" normalizeH="0" baseline="0" dirty="0">
                <a:ln>
                  <a:noFill/>
                </a:ln>
                <a:solidFill>
                  <a:schemeClr val="tx1"/>
                </a:solidFill>
                <a:effectLst/>
                <a:cs typeface="Akhbar MT" pitchFamily="2" charset="-78"/>
              </a:rPr>
              <a:t>.</a:t>
            </a:r>
            <a:endParaRPr kumimoji="0" lang="en-US" altLang="id-ID" sz="2400" b="0" i="0" u="none" strike="noStrike" cap="none" normalizeH="0" baseline="0" dirty="0">
              <a:ln>
                <a:noFill/>
              </a:ln>
              <a:solidFill>
                <a:schemeClr val="tx1"/>
              </a:solidFill>
              <a:effectLst/>
              <a:cs typeface="Akhbar MT" pitchFamily="2" charset="-78"/>
            </a:endParaRPr>
          </a:p>
          <a:p>
            <a:pPr marL="360363" marR="0" lvl="0" indent="-360363" algn="l" defTabSz="914400" rtl="0" eaLnBrk="0" fontAlgn="base" latinLnBrk="0" hangingPunct="0">
              <a:lnSpc>
                <a:spcPct val="100000"/>
              </a:lnSpc>
              <a:spcBef>
                <a:spcPts val="600"/>
              </a:spcBef>
              <a:spcAft>
                <a:spcPts val="600"/>
              </a:spcAft>
              <a:buClrTx/>
              <a:buSzTx/>
              <a:buFont typeface="+mj-lt"/>
              <a:buAutoNum type="arabicPeriod"/>
              <a:tabLst/>
            </a:pPr>
            <a:r>
              <a:rPr kumimoji="0" lang="id-ID" altLang="id-ID" sz="2400" b="1" i="0" u="none" strike="noStrike" cap="none" normalizeH="0" baseline="0" dirty="0">
                <a:ln>
                  <a:noFill/>
                </a:ln>
                <a:solidFill>
                  <a:schemeClr val="tx1"/>
                </a:solidFill>
                <a:effectLst/>
                <a:latin typeface="Arial" panose="020B0604020202020204" pitchFamily="34" charset="0"/>
                <a:cs typeface="Akhbar MT" pitchFamily="2" charset="-78"/>
              </a:rPr>
              <a:t>Tabel Mata_Pelajaran_Siswa</a:t>
            </a:r>
            <a:r>
              <a:rPr kumimoji="0" lang="id-ID" altLang="id-ID" sz="2400" b="0" i="0" u="none" strike="noStrike" cap="none" normalizeH="0" baseline="0" dirty="0">
                <a:ln>
                  <a:noFill/>
                </a:ln>
                <a:solidFill>
                  <a:schemeClr val="tx1"/>
                </a:solidFill>
                <a:effectLst/>
                <a:latin typeface="Arial" panose="020B0604020202020204" pitchFamily="34" charset="0"/>
                <a:cs typeface="Akhbar MT" pitchFamily="2" charset="-78"/>
              </a:rPr>
              <a:t> menyimpan relasi antara siswa dan mata pelajaran yang diambil, serta nilai mereka.</a:t>
            </a:r>
          </a:p>
          <a:p>
            <a:pPr marL="360363" marR="0" lvl="0" indent="-360363" algn="l" defTabSz="914400" rtl="0" eaLnBrk="0" fontAlgn="base" latinLnBrk="0" hangingPunct="0">
              <a:lnSpc>
                <a:spcPct val="100000"/>
              </a:lnSpc>
              <a:spcBef>
                <a:spcPts val="600"/>
              </a:spcBef>
              <a:spcAft>
                <a:spcPts val="600"/>
              </a:spcAft>
              <a:buClrTx/>
              <a:buSzTx/>
              <a:buFont typeface="+mj-lt"/>
              <a:buAutoNum type="arabicPeriod"/>
              <a:tabLst/>
            </a:pPr>
            <a:r>
              <a:rPr kumimoji="0" lang="id-ID" altLang="id-ID" sz="2400" b="1" i="0" u="none" strike="noStrike" cap="none" normalizeH="0" baseline="0" dirty="0">
                <a:ln>
                  <a:noFill/>
                </a:ln>
                <a:solidFill>
                  <a:schemeClr val="tx1"/>
                </a:solidFill>
                <a:effectLst/>
                <a:latin typeface="Arial" panose="020B0604020202020204" pitchFamily="34" charset="0"/>
                <a:cs typeface="Akhbar MT" pitchFamily="2" charset="-78"/>
              </a:rPr>
              <a:t>Tabel Mata_Pelajaran_Guru</a:t>
            </a:r>
            <a:r>
              <a:rPr kumimoji="0" lang="id-ID" altLang="id-ID" sz="2400" b="0" i="0" u="none" strike="noStrike" cap="none" normalizeH="0" baseline="0" dirty="0">
                <a:ln>
                  <a:noFill/>
                </a:ln>
                <a:solidFill>
                  <a:schemeClr val="tx1"/>
                </a:solidFill>
                <a:effectLst/>
                <a:latin typeface="Arial" panose="020B0604020202020204" pitchFamily="34" charset="0"/>
                <a:cs typeface="Akhbar MT" pitchFamily="2" charset="-78"/>
              </a:rPr>
              <a:t> menyimpan hubungan antara mata pelajaran dan guru pengajar.</a:t>
            </a:r>
          </a:p>
          <a:p>
            <a:pPr marL="360363" marR="0" lvl="0" indent="-360363" algn="l" defTabSz="914400" rtl="0" eaLnBrk="0" fontAlgn="base" latinLnBrk="0" hangingPunct="0">
              <a:lnSpc>
                <a:spcPct val="100000"/>
              </a:lnSpc>
              <a:spcBef>
                <a:spcPts val="600"/>
              </a:spcBef>
              <a:spcAft>
                <a:spcPts val="600"/>
              </a:spcAft>
              <a:buClrTx/>
              <a:buSzTx/>
              <a:buFontTx/>
              <a:buNone/>
              <a:tabLst/>
            </a:pPr>
            <a:endParaRPr kumimoji="0" lang="id-ID" altLang="id-ID" sz="2400" b="0" i="0" u="none" strike="noStrike" cap="none" normalizeH="0" baseline="0" dirty="0">
              <a:ln>
                <a:noFill/>
              </a:ln>
              <a:solidFill>
                <a:schemeClr val="tx1"/>
              </a:solidFill>
              <a:effectLst/>
              <a:latin typeface="Arial" panose="020B0604020202020204" pitchFamily="34" charset="0"/>
              <a:cs typeface="Akhbar MT" pitchFamily="2" charset="-78"/>
            </a:endParaRPr>
          </a:p>
        </p:txBody>
      </p:sp>
    </p:spTree>
    <p:extLst>
      <p:ext uri="{BB962C8B-B14F-4D97-AF65-F5344CB8AC3E}">
        <p14:creationId xmlns:p14="http://schemas.microsoft.com/office/powerpoint/2010/main" val="39401006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3FFAA-F79F-4B31-9BF1-6F2E160F2AB5}"/>
              </a:ext>
            </a:extLst>
          </p:cNvPr>
          <p:cNvSpPr>
            <a:spLocks noGrp="1"/>
          </p:cNvSpPr>
          <p:nvPr>
            <p:ph type="title"/>
          </p:nvPr>
        </p:nvSpPr>
        <p:spPr>
          <a:xfrm>
            <a:off x="521207" y="448056"/>
            <a:ext cx="9859165" cy="640080"/>
          </a:xfrm>
        </p:spPr>
        <p:txBody>
          <a:bodyPr>
            <a:normAutofit fontScale="90000"/>
          </a:bodyPr>
          <a:lstStyle/>
          <a:p>
            <a:r>
              <a:rPr lang="en-US" dirty="0" err="1"/>
              <a:t>Studi</a:t>
            </a:r>
            <a:r>
              <a:rPr lang="en-US" dirty="0"/>
              <a:t> </a:t>
            </a:r>
            <a:r>
              <a:rPr lang="en-US" dirty="0" err="1"/>
              <a:t>kasus</a:t>
            </a:r>
            <a:r>
              <a:rPr lang="en-US" dirty="0"/>
              <a:t> Data </a:t>
            </a:r>
            <a:r>
              <a:rPr lang="en-US" dirty="0" err="1"/>
              <a:t>Peserta</a:t>
            </a:r>
            <a:r>
              <a:rPr lang="en-US" dirty="0"/>
              <a:t> </a:t>
            </a:r>
            <a:r>
              <a:rPr lang="en-US" dirty="0" err="1"/>
              <a:t>Pelatihan</a:t>
            </a:r>
            <a:r>
              <a:rPr lang="en-US" dirty="0"/>
              <a:t>: Data </a:t>
            </a:r>
            <a:r>
              <a:rPr lang="en-US" dirty="0" err="1"/>
              <a:t>belum</a:t>
            </a:r>
            <a:r>
              <a:rPr lang="en-US" dirty="0"/>
              <a:t> </a:t>
            </a:r>
            <a:r>
              <a:rPr lang="en-US" dirty="0" err="1"/>
              <a:t>dilakukan</a:t>
            </a:r>
            <a:r>
              <a:rPr lang="en-US" dirty="0"/>
              <a:t> </a:t>
            </a:r>
            <a:r>
              <a:rPr lang="en-US" dirty="0" err="1"/>
              <a:t>normalisasi</a:t>
            </a:r>
            <a:endParaRPr lang="id-ID" dirty="0"/>
          </a:p>
        </p:txBody>
      </p:sp>
      <p:pic>
        <p:nvPicPr>
          <p:cNvPr id="5" name="Picture 4">
            <a:extLst>
              <a:ext uri="{FF2B5EF4-FFF2-40B4-BE49-F238E27FC236}">
                <a16:creationId xmlns:a16="http://schemas.microsoft.com/office/drawing/2014/main" id="{AE490BE7-E572-471A-B207-488CE7BABA15}"/>
              </a:ext>
            </a:extLst>
          </p:cNvPr>
          <p:cNvPicPr>
            <a:picLocks noChangeAspect="1"/>
          </p:cNvPicPr>
          <p:nvPr/>
        </p:nvPicPr>
        <p:blipFill>
          <a:blip r:embed="rId2"/>
          <a:stretch>
            <a:fillRect/>
          </a:stretch>
        </p:blipFill>
        <p:spPr>
          <a:xfrm>
            <a:off x="680226" y="1357205"/>
            <a:ext cx="9126019" cy="4592833"/>
          </a:xfrm>
          <a:prstGeom prst="rect">
            <a:avLst/>
          </a:prstGeom>
        </p:spPr>
      </p:pic>
      <p:sp>
        <p:nvSpPr>
          <p:cNvPr id="6" name="Rectangle 1">
            <a:extLst>
              <a:ext uri="{FF2B5EF4-FFF2-40B4-BE49-F238E27FC236}">
                <a16:creationId xmlns:a16="http://schemas.microsoft.com/office/drawing/2014/main" id="{1D2D7503-0EAE-4394-B87E-3324520C8688}"/>
              </a:ext>
            </a:extLst>
          </p:cNvPr>
          <p:cNvSpPr>
            <a:spLocks noChangeArrowheads="1"/>
          </p:cNvSpPr>
          <p:nvPr/>
        </p:nvSpPr>
        <p:spPr bwMode="auto">
          <a:xfrm>
            <a:off x="9806245" y="2377313"/>
            <a:ext cx="216365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800" b="1" i="0" u="none" strike="noStrike" cap="none" normalizeH="0" baseline="0" dirty="0">
                <a:ln>
                  <a:noFill/>
                </a:ln>
                <a:solidFill>
                  <a:schemeClr val="tx1"/>
                </a:solidFill>
                <a:effectLst/>
                <a:latin typeface="Arial" panose="020B0604020202020204" pitchFamily="34" charset="0"/>
              </a:rPr>
              <a:t>Masalah:</a:t>
            </a:r>
            <a:br>
              <a:rPr kumimoji="0" lang="id-ID" altLang="id-ID" sz="1800" b="0" i="0" u="none" strike="noStrike" cap="none" normalizeH="0" baseline="0" dirty="0">
                <a:ln>
                  <a:noFill/>
                </a:ln>
                <a:solidFill>
                  <a:schemeClr val="tx1"/>
                </a:solidFill>
                <a:effectLst/>
                <a:latin typeface="Arial" panose="020B0604020202020204" pitchFamily="34" charset="0"/>
              </a:rPr>
            </a:br>
            <a:r>
              <a:rPr kumimoji="0" lang="id-ID" altLang="id-ID" sz="1400" b="0" i="0" u="none" strike="noStrike" cap="none" normalizeH="0" baseline="0" dirty="0">
                <a:ln>
                  <a:noFill/>
                </a:ln>
                <a:solidFill>
                  <a:schemeClr val="tx1"/>
                </a:solidFill>
                <a:effectLst/>
                <a:latin typeface="Arial" panose="020B0604020202020204" pitchFamily="34" charset="0"/>
              </a:rPr>
              <a:t>Kolom </a:t>
            </a:r>
            <a:r>
              <a:rPr kumimoji="0" lang="id-ID" altLang="id-ID" sz="1400" b="0" i="0" u="none" strike="noStrike" cap="none" normalizeH="0" baseline="0" dirty="0">
                <a:ln>
                  <a:noFill/>
                </a:ln>
                <a:solidFill>
                  <a:schemeClr val="tx1"/>
                </a:solidFill>
                <a:effectLst/>
                <a:latin typeface="Arial Unicode MS" panose="020B0604020202020204" pitchFamily="34" charset="-128"/>
              </a:rPr>
              <a:t>Kelas</a:t>
            </a:r>
            <a:r>
              <a:rPr kumimoji="0" lang="id-ID" altLang="id-ID" sz="1400" b="0" i="0" u="none" strike="noStrike" cap="none" normalizeH="0" baseline="0" dirty="0">
                <a:ln>
                  <a:noFill/>
                </a:ln>
                <a:solidFill>
                  <a:schemeClr val="tx1"/>
                </a:solidFill>
                <a:effectLst/>
              </a:rPr>
              <a:t>, </a:t>
            </a:r>
            <a:r>
              <a:rPr kumimoji="0" lang="id-ID" altLang="id-ID" sz="1400" b="0" i="0" u="none" strike="noStrike" cap="none" normalizeH="0" baseline="0" dirty="0">
                <a:ln>
                  <a:noFill/>
                </a:ln>
                <a:solidFill>
                  <a:schemeClr val="tx1"/>
                </a:solidFill>
                <a:effectLst/>
                <a:latin typeface="Arial Unicode MS" panose="020B0604020202020204" pitchFamily="34" charset="-128"/>
              </a:rPr>
              <a:t>Instruktur</a:t>
            </a:r>
            <a:r>
              <a:rPr kumimoji="0" lang="id-ID" altLang="id-ID" sz="1400" b="0" i="0" u="none" strike="noStrike" cap="none" normalizeH="0" baseline="0" dirty="0">
                <a:ln>
                  <a:noFill/>
                </a:ln>
                <a:solidFill>
                  <a:schemeClr val="tx1"/>
                </a:solidFill>
                <a:effectLst/>
              </a:rPr>
              <a:t>, dan </a:t>
            </a:r>
            <a:r>
              <a:rPr kumimoji="0" lang="id-ID" altLang="id-ID" sz="1400" b="0" i="0" u="none" strike="noStrike" cap="none" normalizeH="0" baseline="0" dirty="0">
                <a:ln>
                  <a:noFill/>
                </a:ln>
                <a:solidFill>
                  <a:schemeClr val="tx1"/>
                </a:solidFill>
                <a:effectLst/>
                <a:latin typeface="Arial Unicode MS" panose="020B0604020202020204" pitchFamily="34" charset="-128"/>
              </a:rPr>
              <a:t>Jadwal</a:t>
            </a:r>
            <a:r>
              <a:rPr kumimoji="0" lang="id-ID" altLang="id-ID" sz="1400" b="0" i="0" u="none" strike="noStrike" cap="none" normalizeH="0" baseline="0" dirty="0">
                <a:ln>
                  <a:noFill/>
                </a:ln>
                <a:solidFill>
                  <a:schemeClr val="tx1"/>
                </a:solidFill>
                <a:effectLst/>
              </a:rPr>
              <a:t> mengandung </a:t>
            </a:r>
            <a:r>
              <a:rPr kumimoji="0" lang="id-ID" altLang="id-ID" sz="1400" b="0" i="1" u="none" strike="noStrike" cap="none" normalizeH="0" baseline="0" dirty="0">
                <a:ln>
                  <a:noFill/>
                </a:ln>
                <a:solidFill>
                  <a:schemeClr val="tx1"/>
                </a:solidFill>
                <a:effectLst/>
                <a:latin typeface="Arial" panose="020B0604020202020204" pitchFamily="34" charset="0"/>
              </a:rPr>
              <a:t>multiple values</a:t>
            </a:r>
            <a:r>
              <a:rPr kumimoji="0" lang="id-ID" altLang="id-ID" sz="1400" b="0" i="0" u="none" strike="noStrike" cap="none" normalizeH="0" baseline="0" dirty="0">
                <a:ln>
                  <a:noFill/>
                </a:ln>
                <a:solidFill>
                  <a:schemeClr val="tx1"/>
                </a:solidFill>
                <a:effectLst/>
                <a:latin typeface="Arial" panose="020B0604020202020204" pitchFamily="34" charset="0"/>
              </a:rPr>
              <a:t> → belum </a:t>
            </a:r>
            <a:r>
              <a:rPr kumimoji="0" lang="id-ID" altLang="id-ID" sz="1400" b="0" i="1" u="none" strike="noStrike" cap="none" normalizeH="0" baseline="0" dirty="0">
                <a:ln>
                  <a:noFill/>
                </a:ln>
                <a:solidFill>
                  <a:schemeClr val="tx1"/>
                </a:solidFill>
                <a:effectLst/>
                <a:latin typeface="Arial" panose="020B0604020202020204" pitchFamily="34" charset="0"/>
              </a:rPr>
              <a:t>atomic</a:t>
            </a:r>
            <a:r>
              <a:rPr kumimoji="0" lang="id-ID" altLang="id-ID" sz="1400" b="0" i="0" u="none" strike="noStrike" cap="none" normalizeH="0" baseline="0" dirty="0">
                <a:ln>
                  <a:noFill/>
                </a:ln>
                <a:solidFill>
                  <a:schemeClr val="tx1"/>
                </a:solidFill>
                <a:effectLst/>
                <a:latin typeface="Arial" panose="020B0604020202020204" pitchFamily="34" charset="0"/>
              </a:rPr>
              <a:t> (belum bentuk 1NF). </a:t>
            </a:r>
          </a:p>
        </p:txBody>
      </p:sp>
    </p:spTree>
    <p:extLst>
      <p:ext uri="{BB962C8B-B14F-4D97-AF65-F5344CB8AC3E}">
        <p14:creationId xmlns:p14="http://schemas.microsoft.com/office/powerpoint/2010/main" val="3683685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1E5B-FCE2-4CB8-9338-AF6819D93197}"/>
              </a:ext>
            </a:extLst>
          </p:cNvPr>
          <p:cNvSpPr>
            <a:spLocks noGrp="1"/>
          </p:cNvSpPr>
          <p:nvPr>
            <p:ph type="title"/>
          </p:nvPr>
        </p:nvSpPr>
        <p:spPr/>
        <p:txBody>
          <a:bodyPr/>
          <a:lstStyle/>
          <a:p>
            <a:r>
              <a:rPr lang="id-ID" dirty="0"/>
              <a:t>NORMALISASI 1NF</a:t>
            </a:r>
          </a:p>
        </p:txBody>
      </p:sp>
      <p:pic>
        <p:nvPicPr>
          <p:cNvPr id="5" name="Picture 4">
            <a:extLst>
              <a:ext uri="{FF2B5EF4-FFF2-40B4-BE49-F238E27FC236}">
                <a16:creationId xmlns:a16="http://schemas.microsoft.com/office/drawing/2014/main" id="{08D9995D-3465-464C-B490-C6C2DCC91C9C}"/>
              </a:ext>
            </a:extLst>
          </p:cNvPr>
          <p:cNvPicPr>
            <a:picLocks noChangeAspect="1"/>
          </p:cNvPicPr>
          <p:nvPr/>
        </p:nvPicPr>
        <p:blipFill>
          <a:blip r:embed="rId2"/>
          <a:stretch>
            <a:fillRect/>
          </a:stretch>
        </p:blipFill>
        <p:spPr>
          <a:xfrm>
            <a:off x="4002189" y="448055"/>
            <a:ext cx="7661013" cy="6081533"/>
          </a:xfrm>
          <a:prstGeom prst="rect">
            <a:avLst/>
          </a:prstGeom>
        </p:spPr>
      </p:pic>
    </p:spTree>
    <p:extLst>
      <p:ext uri="{BB962C8B-B14F-4D97-AF65-F5344CB8AC3E}">
        <p14:creationId xmlns:p14="http://schemas.microsoft.com/office/powerpoint/2010/main" val="1072570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A53E2-E987-42C7-B9D1-9AF54492EB78}"/>
              </a:ext>
            </a:extLst>
          </p:cNvPr>
          <p:cNvSpPr>
            <a:spLocks noGrp="1"/>
          </p:cNvSpPr>
          <p:nvPr>
            <p:ph type="title"/>
          </p:nvPr>
        </p:nvSpPr>
        <p:spPr/>
        <p:txBody>
          <a:bodyPr/>
          <a:lstStyle/>
          <a:p>
            <a:r>
              <a:rPr lang="id-ID" dirty="0"/>
              <a:t>NORMALISASI 2NF</a:t>
            </a:r>
          </a:p>
        </p:txBody>
      </p:sp>
      <p:pic>
        <p:nvPicPr>
          <p:cNvPr id="5" name="Picture 4">
            <a:extLst>
              <a:ext uri="{FF2B5EF4-FFF2-40B4-BE49-F238E27FC236}">
                <a16:creationId xmlns:a16="http://schemas.microsoft.com/office/drawing/2014/main" id="{1BA64CD2-806C-4DDF-B5E9-A080E15732C4}"/>
              </a:ext>
            </a:extLst>
          </p:cNvPr>
          <p:cNvPicPr>
            <a:picLocks noChangeAspect="1"/>
          </p:cNvPicPr>
          <p:nvPr/>
        </p:nvPicPr>
        <p:blipFill>
          <a:blip r:embed="rId2"/>
          <a:stretch>
            <a:fillRect/>
          </a:stretch>
        </p:blipFill>
        <p:spPr>
          <a:xfrm>
            <a:off x="521207" y="1143868"/>
            <a:ext cx="5994331" cy="4570263"/>
          </a:xfrm>
          <a:prstGeom prst="rect">
            <a:avLst/>
          </a:prstGeom>
        </p:spPr>
      </p:pic>
      <p:pic>
        <p:nvPicPr>
          <p:cNvPr id="7" name="Picture 6">
            <a:extLst>
              <a:ext uri="{FF2B5EF4-FFF2-40B4-BE49-F238E27FC236}">
                <a16:creationId xmlns:a16="http://schemas.microsoft.com/office/drawing/2014/main" id="{3459AE3F-8397-4C93-AF3A-1AC184FE2D26}"/>
              </a:ext>
            </a:extLst>
          </p:cNvPr>
          <p:cNvPicPr>
            <a:picLocks noChangeAspect="1"/>
          </p:cNvPicPr>
          <p:nvPr/>
        </p:nvPicPr>
        <p:blipFill>
          <a:blip r:embed="rId3"/>
          <a:stretch>
            <a:fillRect/>
          </a:stretch>
        </p:blipFill>
        <p:spPr>
          <a:xfrm>
            <a:off x="6354752" y="309510"/>
            <a:ext cx="5605899" cy="2055158"/>
          </a:xfrm>
          <a:prstGeom prst="rect">
            <a:avLst/>
          </a:prstGeom>
          <a:ln>
            <a:noFill/>
          </a:ln>
          <a:effectLst>
            <a:outerShdw blurRad="292100" dist="139700" dir="2700000" algn="tl" rotWithShape="0">
              <a:srgbClr val="333333">
                <a:alpha val="65000"/>
              </a:srgbClr>
            </a:outerShdw>
          </a:effectLst>
        </p:spPr>
      </p:pic>
      <p:graphicFrame>
        <p:nvGraphicFramePr>
          <p:cNvPr id="10" name="Table 9">
            <a:extLst>
              <a:ext uri="{FF2B5EF4-FFF2-40B4-BE49-F238E27FC236}">
                <a16:creationId xmlns:a16="http://schemas.microsoft.com/office/drawing/2014/main" id="{C2FFD1FB-2CC7-409D-AC70-D7B05A556316}"/>
              </a:ext>
            </a:extLst>
          </p:cNvPr>
          <p:cNvGraphicFramePr>
            <a:graphicFrameLocks noGrp="1"/>
          </p:cNvGraphicFramePr>
          <p:nvPr>
            <p:extLst>
              <p:ext uri="{D42A27DB-BD31-4B8C-83A1-F6EECF244321}">
                <p14:modId xmlns:p14="http://schemas.microsoft.com/office/powerpoint/2010/main" val="575393111"/>
              </p:ext>
            </p:extLst>
          </p:nvPr>
        </p:nvGraphicFramePr>
        <p:xfrm>
          <a:off x="7398326" y="2501168"/>
          <a:ext cx="3002268" cy="4059174"/>
        </p:xfrm>
        <a:graphic>
          <a:graphicData uri="http://schemas.openxmlformats.org/drawingml/2006/table">
            <a:tbl>
              <a:tblPr>
                <a:tableStyleId>{BC89EF96-8CEA-46FF-86C4-4CE0E7609802}</a:tableStyleId>
              </a:tblPr>
              <a:tblGrid>
                <a:gridCol w="1501134">
                  <a:extLst>
                    <a:ext uri="{9D8B030D-6E8A-4147-A177-3AD203B41FA5}">
                      <a16:colId xmlns:a16="http://schemas.microsoft.com/office/drawing/2014/main" val="1177691280"/>
                    </a:ext>
                  </a:extLst>
                </a:gridCol>
                <a:gridCol w="1501134">
                  <a:extLst>
                    <a:ext uri="{9D8B030D-6E8A-4147-A177-3AD203B41FA5}">
                      <a16:colId xmlns:a16="http://schemas.microsoft.com/office/drawing/2014/main" val="1230183510"/>
                    </a:ext>
                  </a:extLst>
                </a:gridCol>
              </a:tblGrid>
              <a:tr h="248642">
                <a:tc>
                  <a:txBody>
                    <a:bodyPr/>
                    <a:lstStyle/>
                    <a:p>
                      <a:r>
                        <a:rPr lang="id-ID" sz="1200" dirty="0"/>
                        <a:t>ID_Peserta</a:t>
                      </a:r>
                    </a:p>
                  </a:txBody>
                  <a:tcPr marL="62161" marR="62161" marT="31080" marB="31080" anchor="ctr">
                    <a:solidFill>
                      <a:schemeClr val="bg1"/>
                    </a:solidFill>
                  </a:tcPr>
                </a:tc>
                <a:tc>
                  <a:txBody>
                    <a:bodyPr/>
                    <a:lstStyle/>
                    <a:p>
                      <a:r>
                        <a:rPr lang="id-ID" sz="1200"/>
                        <a:t>Kode_Kelas</a:t>
                      </a:r>
                    </a:p>
                  </a:txBody>
                  <a:tcPr marL="62161" marR="62161" marT="31080" marB="31080" anchor="ctr">
                    <a:solidFill>
                      <a:schemeClr val="bg1"/>
                    </a:solidFill>
                  </a:tcPr>
                </a:tc>
                <a:extLst>
                  <a:ext uri="{0D108BD9-81ED-4DB2-BD59-A6C34878D82A}">
                    <a16:rowId xmlns:a16="http://schemas.microsoft.com/office/drawing/2014/main" val="420616581"/>
                  </a:ext>
                </a:extLst>
              </a:tr>
              <a:tr h="329544">
                <a:tc>
                  <a:txBody>
                    <a:bodyPr/>
                    <a:lstStyle/>
                    <a:p>
                      <a:r>
                        <a:rPr lang="id-ID" sz="1200" dirty="0"/>
                        <a:t>P01</a:t>
                      </a:r>
                    </a:p>
                  </a:txBody>
                  <a:tcPr marL="62161" marR="62161" marT="31080" marB="31080" anchor="ctr">
                    <a:solidFill>
                      <a:schemeClr val="bg1"/>
                    </a:solidFill>
                  </a:tcPr>
                </a:tc>
                <a:tc>
                  <a:txBody>
                    <a:bodyPr/>
                    <a:lstStyle/>
                    <a:p>
                      <a:r>
                        <a:rPr lang="id-ID" sz="1200"/>
                        <a:t>K01</a:t>
                      </a:r>
                    </a:p>
                  </a:txBody>
                  <a:tcPr marL="62161" marR="62161" marT="31080" marB="31080" anchor="ctr">
                    <a:solidFill>
                      <a:schemeClr val="bg1"/>
                    </a:solidFill>
                  </a:tcPr>
                </a:tc>
                <a:extLst>
                  <a:ext uri="{0D108BD9-81ED-4DB2-BD59-A6C34878D82A}">
                    <a16:rowId xmlns:a16="http://schemas.microsoft.com/office/drawing/2014/main" val="3876722150"/>
                  </a:ext>
                </a:extLst>
              </a:tr>
              <a:tr h="248642">
                <a:tc>
                  <a:txBody>
                    <a:bodyPr/>
                    <a:lstStyle/>
                    <a:p>
                      <a:r>
                        <a:rPr lang="id-ID" sz="1200" dirty="0"/>
                        <a:t>P01</a:t>
                      </a:r>
                    </a:p>
                  </a:txBody>
                  <a:tcPr marL="62161" marR="62161" marT="31080" marB="31080" anchor="ctr">
                    <a:solidFill>
                      <a:schemeClr val="bg1"/>
                    </a:solidFill>
                  </a:tcPr>
                </a:tc>
                <a:tc>
                  <a:txBody>
                    <a:bodyPr/>
                    <a:lstStyle/>
                    <a:p>
                      <a:r>
                        <a:rPr lang="id-ID" sz="1200"/>
                        <a:t>K02</a:t>
                      </a:r>
                    </a:p>
                  </a:txBody>
                  <a:tcPr marL="62161" marR="62161" marT="31080" marB="31080" anchor="ctr">
                    <a:solidFill>
                      <a:schemeClr val="bg1"/>
                    </a:solidFill>
                  </a:tcPr>
                </a:tc>
                <a:extLst>
                  <a:ext uri="{0D108BD9-81ED-4DB2-BD59-A6C34878D82A}">
                    <a16:rowId xmlns:a16="http://schemas.microsoft.com/office/drawing/2014/main" val="3759642289"/>
                  </a:ext>
                </a:extLst>
              </a:tr>
              <a:tr h="248642">
                <a:tc>
                  <a:txBody>
                    <a:bodyPr/>
                    <a:lstStyle/>
                    <a:p>
                      <a:r>
                        <a:rPr lang="id-ID" sz="1200" dirty="0"/>
                        <a:t>P02</a:t>
                      </a:r>
                    </a:p>
                  </a:txBody>
                  <a:tcPr marL="62161" marR="62161" marT="31080" marB="31080" anchor="ctr">
                    <a:solidFill>
                      <a:schemeClr val="bg1"/>
                    </a:solidFill>
                  </a:tcPr>
                </a:tc>
                <a:tc>
                  <a:txBody>
                    <a:bodyPr/>
                    <a:lstStyle/>
                    <a:p>
                      <a:r>
                        <a:rPr lang="id-ID" sz="1200"/>
                        <a:t>K01</a:t>
                      </a:r>
                    </a:p>
                  </a:txBody>
                  <a:tcPr marL="62161" marR="62161" marT="31080" marB="31080" anchor="ctr">
                    <a:solidFill>
                      <a:schemeClr val="bg1"/>
                    </a:solidFill>
                  </a:tcPr>
                </a:tc>
                <a:extLst>
                  <a:ext uri="{0D108BD9-81ED-4DB2-BD59-A6C34878D82A}">
                    <a16:rowId xmlns:a16="http://schemas.microsoft.com/office/drawing/2014/main" val="2768633255"/>
                  </a:ext>
                </a:extLst>
              </a:tr>
              <a:tr h="248642">
                <a:tc>
                  <a:txBody>
                    <a:bodyPr/>
                    <a:lstStyle/>
                    <a:p>
                      <a:r>
                        <a:rPr lang="id-ID" sz="1200" dirty="0"/>
                        <a:t>P03</a:t>
                      </a:r>
                    </a:p>
                  </a:txBody>
                  <a:tcPr marL="62161" marR="62161" marT="31080" marB="31080" anchor="ctr">
                    <a:solidFill>
                      <a:schemeClr val="bg1"/>
                    </a:solidFill>
                  </a:tcPr>
                </a:tc>
                <a:tc>
                  <a:txBody>
                    <a:bodyPr/>
                    <a:lstStyle/>
                    <a:p>
                      <a:r>
                        <a:rPr lang="id-ID" sz="1200"/>
                        <a:t>K01</a:t>
                      </a:r>
                    </a:p>
                  </a:txBody>
                  <a:tcPr marL="62161" marR="62161" marT="31080" marB="31080" anchor="ctr">
                    <a:solidFill>
                      <a:schemeClr val="bg1"/>
                    </a:solidFill>
                  </a:tcPr>
                </a:tc>
                <a:extLst>
                  <a:ext uri="{0D108BD9-81ED-4DB2-BD59-A6C34878D82A}">
                    <a16:rowId xmlns:a16="http://schemas.microsoft.com/office/drawing/2014/main" val="1469685888"/>
                  </a:ext>
                </a:extLst>
              </a:tr>
              <a:tr h="248642">
                <a:tc>
                  <a:txBody>
                    <a:bodyPr/>
                    <a:lstStyle/>
                    <a:p>
                      <a:r>
                        <a:rPr lang="id-ID" sz="1200" dirty="0"/>
                        <a:t>P03</a:t>
                      </a:r>
                    </a:p>
                  </a:txBody>
                  <a:tcPr marL="62161" marR="62161" marT="31080" marB="31080" anchor="ctr">
                    <a:solidFill>
                      <a:schemeClr val="bg1"/>
                    </a:solidFill>
                  </a:tcPr>
                </a:tc>
                <a:tc>
                  <a:txBody>
                    <a:bodyPr/>
                    <a:lstStyle/>
                    <a:p>
                      <a:r>
                        <a:rPr lang="id-ID" sz="1200" dirty="0"/>
                        <a:t>K03</a:t>
                      </a:r>
                    </a:p>
                  </a:txBody>
                  <a:tcPr marL="62161" marR="62161" marT="31080" marB="31080" anchor="ctr">
                    <a:solidFill>
                      <a:schemeClr val="bg1"/>
                    </a:solidFill>
                  </a:tcPr>
                </a:tc>
                <a:extLst>
                  <a:ext uri="{0D108BD9-81ED-4DB2-BD59-A6C34878D82A}">
                    <a16:rowId xmlns:a16="http://schemas.microsoft.com/office/drawing/2014/main" val="834137289"/>
                  </a:ext>
                </a:extLst>
              </a:tr>
              <a:tr h="248642">
                <a:tc>
                  <a:txBody>
                    <a:bodyPr/>
                    <a:lstStyle/>
                    <a:p>
                      <a:r>
                        <a:rPr lang="id-ID" sz="1200" dirty="0"/>
                        <a:t>P04</a:t>
                      </a:r>
                    </a:p>
                  </a:txBody>
                  <a:tcPr marL="62161" marR="62161" marT="31080" marB="31080" anchor="ctr">
                    <a:solidFill>
                      <a:schemeClr val="bg1"/>
                    </a:solidFill>
                  </a:tcPr>
                </a:tc>
                <a:tc>
                  <a:txBody>
                    <a:bodyPr/>
                    <a:lstStyle/>
                    <a:p>
                      <a:r>
                        <a:rPr lang="id-ID" sz="1200"/>
                        <a:t>K02</a:t>
                      </a:r>
                    </a:p>
                  </a:txBody>
                  <a:tcPr marL="62161" marR="62161" marT="31080" marB="31080" anchor="ctr">
                    <a:solidFill>
                      <a:schemeClr val="bg1"/>
                    </a:solidFill>
                  </a:tcPr>
                </a:tc>
                <a:extLst>
                  <a:ext uri="{0D108BD9-81ED-4DB2-BD59-A6C34878D82A}">
                    <a16:rowId xmlns:a16="http://schemas.microsoft.com/office/drawing/2014/main" val="4055248069"/>
                  </a:ext>
                </a:extLst>
              </a:tr>
              <a:tr h="248642">
                <a:tc>
                  <a:txBody>
                    <a:bodyPr/>
                    <a:lstStyle/>
                    <a:p>
                      <a:r>
                        <a:rPr lang="id-ID" sz="1200" dirty="0"/>
                        <a:t>P05</a:t>
                      </a:r>
                    </a:p>
                  </a:txBody>
                  <a:tcPr marL="62161" marR="62161" marT="31080" marB="31080" anchor="ctr">
                    <a:solidFill>
                      <a:schemeClr val="bg1"/>
                    </a:solidFill>
                  </a:tcPr>
                </a:tc>
                <a:tc>
                  <a:txBody>
                    <a:bodyPr/>
                    <a:lstStyle/>
                    <a:p>
                      <a:r>
                        <a:rPr lang="id-ID" sz="1200" dirty="0"/>
                        <a:t>K03</a:t>
                      </a:r>
                    </a:p>
                  </a:txBody>
                  <a:tcPr marL="62161" marR="62161" marT="31080" marB="31080" anchor="ctr">
                    <a:solidFill>
                      <a:schemeClr val="bg1"/>
                    </a:solidFill>
                  </a:tcPr>
                </a:tc>
                <a:extLst>
                  <a:ext uri="{0D108BD9-81ED-4DB2-BD59-A6C34878D82A}">
                    <a16:rowId xmlns:a16="http://schemas.microsoft.com/office/drawing/2014/main" val="3618753735"/>
                  </a:ext>
                </a:extLst>
              </a:tr>
              <a:tr h="248642">
                <a:tc>
                  <a:txBody>
                    <a:bodyPr/>
                    <a:lstStyle/>
                    <a:p>
                      <a:r>
                        <a:rPr lang="id-ID" sz="1200" dirty="0"/>
                        <a:t>P06</a:t>
                      </a:r>
                    </a:p>
                  </a:txBody>
                  <a:tcPr marL="62161" marR="62161" marT="31080" marB="31080" anchor="ctr">
                    <a:solidFill>
                      <a:schemeClr val="bg1"/>
                    </a:solidFill>
                  </a:tcPr>
                </a:tc>
                <a:tc>
                  <a:txBody>
                    <a:bodyPr/>
                    <a:lstStyle/>
                    <a:p>
                      <a:r>
                        <a:rPr lang="id-ID" sz="1200"/>
                        <a:t>K01</a:t>
                      </a:r>
                    </a:p>
                  </a:txBody>
                  <a:tcPr marL="62161" marR="62161" marT="31080" marB="31080" anchor="ctr">
                    <a:solidFill>
                      <a:schemeClr val="bg1"/>
                    </a:solidFill>
                  </a:tcPr>
                </a:tc>
                <a:extLst>
                  <a:ext uri="{0D108BD9-81ED-4DB2-BD59-A6C34878D82A}">
                    <a16:rowId xmlns:a16="http://schemas.microsoft.com/office/drawing/2014/main" val="538477158"/>
                  </a:ext>
                </a:extLst>
              </a:tr>
              <a:tr h="248642">
                <a:tc>
                  <a:txBody>
                    <a:bodyPr/>
                    <a:lstStyle/>
                    <a:p>
                      <a:r>
                        <a:rPr lang="id-ID" sz="1200" dirty="0"/>
                        <a:t>P06</a:t>
                      </a:r>
                    </a:p>
                  </a:txBody>
                  <a:tcPr marL="62161" marR="62161" marT="31080" marB="31080" anchor="ctr">
                    <a:solidFill>
                      <a:schemeClr val="bg1"/>
                    </a:solidFill>
                  </a:tcPr>
                </a:tc>
                <a:tc>
                  <a:txBody>
                    <a:bodyPr/>
                    <a:lstStyle/>
                    <a:p>
                      <a:r>
                        <a:rPr lang="id-ID" sz="1200" dirty="0"/>
                        <a:t>K03</a:t>
                      </a:r>
                    </a:p>
                  </a:txBody>
                  <a:tcPr marL="62161" marR="62161" marT="31080" marB="31080" anchor="ctr">
                    <a:solidFill>
                      <a:schemeClr val="bg1"/>
                    </a:solidFill>
                  </a:tcPr>
                </a:tc>
                <a:extLst>
                  <a:ext uri="{0D108BD9-81ED-4DB2-BD59-A6C34878D82A}">
                    <a16:rowId xmlns:a16="http://schemas.microsoft.com/office/drawing/2014/main" val="4242504616"/>
                  </a:ext>
                </a:extLst>
              </a:tr>
              <a:tr h="248642">
                <a:tc>
                  <a:txBody>
                    <a:bodyPr/>
                    <a:lstStyle/>
                    <a:p>
                      <a:r>
                        <a:rPr lang="id-ID" sz="1200" dirty="0"/>
                        <a:t>P06</a:t>
                      </a:r>
                    </a:p>
                  </a:txBody>
                  <a:tcPr marL="62161" marR="62161" marT="31080" marB="31080" anchor="ctr">
                    <a:solidFill>
                      <a:schemeClr val="bg1"/>
                    </a:solidFill>
                  </a:tcPr>
                </a:tc>
                <a:tc>
                  <a:txBody>
                    <a:bodyPr/>
                    <a:lstStyle/>
                    <a:p>
                      <a:r>
                        <a:rPr lang="id-ID" sz="1200"/>
                        <a:t>K02</a:t>
                      </a:r>
                    </a:p>
                  </a:txBody>
                  <a:tcPr marL="62161" marR="62161" marT="31080" marB="31080" anchor="ctr">
                    <a:solidFill>
                      <a:schemeClr val="bg1"/>
                    </a:solidFill>
                  </a:tcPr>
                </a:tc>
                <a:extLst>
                  <a:ext uri="{0D108BD9-81ED-4DB2-BD59-A6C34878D82A}">
                    <a16:rowId xmlns:a16="http://schemas.microsoft.com/office/drawing/2014/main" val="2775283909"/>
                  </a:ext>
                </a:extLst>
              </a:tr>
              <a:tr h="248642">
                <a:tc>
                  <a:txBody>
                    <a:bodyPr/>
                    <a:lstStyle/>
                    <a:p>
                      <a:r>
                        <a:rPr lang="id-ID" sz="1200" dirty="0"/>
                        <a:t>P07</a:t>
                      </a:r>
                    </a:p>
                  </a:txBody>
                  <a:tcPr marL="62161" marR="62161" marT="31080" marB="31080" anchor="ctr">
                    <a:solidFill>
                      <a:schemeClr val="bg1"/>
                    </a:solidFill>
                  </a:tcPr>
                </a:tc>
                <a:tc>
                  <a:txBody>
                    <a:bodyPr/>
                    <a:lstStyle/>
                    <a:p>
                      <a:r>
                        <a:rPr lang="id-ID" sz="1200"/>
                        <a:t>K04</a:t>
                      </a:r>
                    </a:p>
                  </a:txBody>
                  <a:tcPr marL="62161" marR="62161" marT="31080" marB="31080" anchor="ctr">
                    <a:solidFill>
                      <a:schemeClr val="bg1"/>
                    </a:solidFill>
                  </a:tcPr>
                </a:tc>
                <a:extLst>
                  <a:ext uri="{0D108BD9-81ED-4DB2-BD59-A6C34878D82A}">
                    <a16:rowId xmlns:a16="http://schemas.microsoft.com/office/drawing/2014/main" val="4154807362"/>
                  </a:ext>
                </a:extLst>
              </a:tr>
              <a:tr h="248642">
                <a:tc>
                  <a:txBody>
                    <a:bodyPr/>
                    <a:lstStyle/>
                    <a:p>
                      <a:r>
                        <a:rPr lang="id-ID" sz="1200" dirty="0"/>
                        <a:t>P08</a:t>
                      </a:r>
                    </a:p>
                  </a:txBody>
                  <a:tcPr marL="62161" marR="62161" marT="31080" marB="31080" anchor="ctr">
                    <a:solidFill>
                      <a:schemeClr val="bg1"/>
                    </a:solidFill>
                  </a:tcPr>
                </a:tc>
                <a:tc>
                  <a:txBody>
                    <a:bodyPr/>
                    <a:lstStyle/>
                    <a:p>
                      <a:r>
                        <a:rPr lang="id-ID" sz="1200"/>
                        <a:t>K04</a:t>
                      </a:r>
                    </a:p>
                  </a:txBody>
                  <a:tcPr marL="62161" marR="62161" marT="31080" marB="31080" anchor="ctr">
                    <a:solidFill>
                      <a:schemeClr val="bg1"/>
                    </a:solidFill>
                  </a:tcPr>
                </a:tc>
                <a:extLst>
                  <a:ext uri="{0D108BD9-81ED-4DB2-BD59-A6C34878D82A}">
                    <a16:rowId xmlns:a16="http://schemas.microsoft.com/office/drawing/2014/main" val="1033082726"/>
                  </a:ext>
                </a:extLst>
              </a:tr>
              <a:tr h="248642">
                <a:tc>
                  <a:txBody>
                    <a:bodyPr/>
                    <a:lstStyle/>
                    <a:p>
                      <a:r>
                        <a:rPr lang="id-ID" sz="1200" dirty="0"/>
                        <a:t>P09</a:t>
                      </a:r>
                    </a:p>
                  </a:txBody>
                  <a:tcPr marL="62161" marR="62161" marT="31080" marB="31080" anchor="ctr">
                    <a:solidFill>
                      <a:schemeClr val="bg1"/>
                    </a:solidFill>
                  </a:tcPr>
                </a:tc>
                <a:tc>
                  <a:txBody>
                    <a:bodyPr/>
                    <a:lstStyle/>
                    <a:p>
                      <a:r>
                        <a:rPr lang="id-ID" sz="1200"/>
                        <a:t>K02</a:t>
                      </a:r>
                    </a:p>
                  </a:txBody>
                  <a:tcPr marL="62161" marR="62161" marT="31080" marB="31080" anchor="ctr">
                    <a:solidFill>
                      <a:schemeClr val="bg1"/>
                    </a:solidFill>
                  </a:tcPr>
                </a:tc>
                <a:extLst>
                  <a:ext uri="{0D108BD9-81ED-4DB2-BD59-A6C34878D82A}">
                    <a16:rowId xmlns:a16="http://schemas.microsoft.com/office/drawing/2014/main" val="3385182803"/>
                  </a:ext>
                </a:extLst>
              </a:tr>
              <a:tr h="248642">
                <a:tc>
                  <a:txBody>
                    <a:bodyPr/>
                    <a:lstStyle/>
                    <a:p>
                      <a:r>
                        <a:rPr lang="id-ID" sz="1200" dirty="0"/>
                        <a:t>P10</a:t>
                      </a:r>
                    </a:p>
                  </a:txBody>
                  <a:tcPr marL="62161" marR="62161" marT="31080" marB="31080" anchor="ctr">
                    <a:solidFill>
                      <a:schemeClr val="bg1"/>
                    </a:solidFill>
                  </a:tcPr>
                </a:tc>
                <a:tc>
                  <a:txBody>
                    <a:bodyPr/>
                    <a:lstStyle/>
                    <a:p>
                      <a:r>
                        <a:rPr lang="id-ID" sz="1200" dirty="0"/>
                        <a:t>K01</a:t>
                      </a:r>
                    </a:p>
                  </a:txBody>
                  <a:tcPr marL="62161" marR="62161" marT="31080" marB="31080" anchor="ctr">
                    <a:solidFill>
                      <a:schemeClr val="bg1"/>
                    </a:solidFill>
                  </a:tcPr>
                </a:tc>
                <a:extLst>
                  <a:ext uri="{0D108BD9-81ED-4DB2-BD59-A6C34878D82A}">
                    <a16:rowId xmlns:a16="http://schemas.microsoft.com/office/drawing/2014/main" val="1486450055"/>
                  </a:ext>
                </a:extLst>
              </a:tr>
              <a:tr h="248642">
                <a:tc>
                  <a:txBody>
                    <a:bodyPr/>
                    <a:lstStyle/>
                    <a:p>
                      <a:r>
                        <a:rPr lang="id-ID" sz="1200" dirty="0"/>
                        <a:t>P10</a:t>
                      </a:r>
                    </a:p>
                  </a:txBody>
                  <a:tcPr marL="62161" marR="62161" marT="31080" marB="31080" anchor="ctr">
                    <a:solidFill>
                      <a:schemeClr val="bg1"/>
                    </a:solidFill>
                  </a:tcPr>
                </a:tc>
                <a:tc>
                  <a:txBody>
                    <a:bodyPr/>
                    <a:lstStyle/>
                    <a:p>
                      <a:r>
                        <a:rPr lang="id-ID" sz="1200" dirty="0"/>
                        <a:t>K04</a:t>
                      </a:r>
                    </a:p>
                  </a:txBody>
                  <a:tcPr marL="62161" marR="62161" marT="31080" marB="31080" anchor="ctr">
                    <a:solidFill>
                      <a:schemeClr val="bg1"/>
                    </a:solidFill>
                  </a:tcPr>
                </a:tc>
                <a:extLst>
                  <a:ext uri="{0D108BD9-81ED-4DB2-BD59-A6C34878D82A}">
                    <a16:rowId xmlns:a16="http://schemas.microsoft.com/office/drawing/2014/main" val="3356256864"/>
                  </a:ext>
                </a:extLst>
              </a:tr>
            </a:tbl>
          </a:graphicData>
        </a:graphic>
      </p:graphicFrame>
      <p:sp>
        <p:nvSpPr>
          <p:cNvPr id="12" name="TextBox 11">
            <a:extLst>
              <a:ext uri="{FF2B5EF4-FFF2-40B4-BE49-F238E27FC236}">
                <a16:creationId xmlns:a16="http://schemas.microsoft.com/office/drawing/2014/main" id="{6763A901-5825-4DBB-8630-491F3EC71530}"/>
              </a:ext>
            </a:extLst>
          </p:cNvPr>
          <p:cNvSpPr txBox="1"/>
          <p:nvPr/>
        </p:nvSpPr>
        <p:spPr>
          <a:xfrm>
            <a:off x="477305" y="5808742"/>
            <a:ext cx="6479627" cy="646331"/>
          </a:xfrm>
          <a:prstGeom prst="rect">
            <a:avLst/>
          </a:prstGeom>
          <a:noFill/>
        </p:spPr>
        <p:txBody>
          <a:bodyPr wrap="square">
            <a:spAutoFit/>
          </a:bodyPr>
          <a:lstStyle/>
          <a:p>
            <a:r>
              <a:rPr lang="id-ID" dirty="0"/>
              <a:t>Hilangkan </a:t>
            </a:r>
            <a:r>
              <a:rPr lang="id-ID" b="1" dirty="0"/>
              <a:t>partial dependency</a:t>
            </a:r>
            <a:r>
              <a:rPr lang="id-ID" dirty="0"/>
              <a:t> → bagi tabel agar setiap atribut non-kunci hanya tergantung pada </a:t>
            </a:r>
            <a:r>
              <a:rPr lang="id-ID" i="1" dirty="0"/>
              <a:t>seluruh primary key</a:t>
            </a:r>
            <a:endParaRPr lang="id-ID" dirty="0"/>
          </a:p>
        </p:txBody>
      </p:sp>
      <p:sp>
        <p:nvSpPr>
          <p:cNvPr id="13" name="TextBox 12">
            <a:extLst>
              <a:ext uri="{FF2B5EF4-FFF2-40B4-BE49-F238E27FC236}">
                <a16:creationId xmlns:a16="http://schemas.microsoft.com/office/drawing/2014/main" id="{387C0862-6ED5-4DF7-BD70-27F14AEC1879}"/>
              </a:ext>
            </a:extLst>
          </p:cNvPr>
          <p:cNvSpPr txBox="1"/>
          <p:nvPr/>
        </p:nvSpPr>
        <p:spPr>
          <a:xfrm>
            <a:off x="9537388" y="3717373"/>
            <a:ext cx="2133405" cy="369332"/>
          </a:xfrm>
          <a:prstGeom prst="rect">
            <a:avLst/>
          </a:prstGeom>
          <a:noFill/>
        </p:spPr>
        <p:txBody>
          <a:bodyPr wrap="none" rtlCol="0">
            <a:spAutoFit/>
          </a:bodyPr>
          <a:lstStyle/>
          <a:p>
            <a:r>
              <a:rPr lang="en-US" dirty="0"/>
              <a:t>Table </a:t>
            </a:r>
            <a:r>
              <a:rPr lang="en-US" dirty="0" err="1"/>
              <a:t>Peserta_Kelas</a:t>
            </a:r>
            <a:endParaRPr lang="id-ID" dirty="0"/>
          </a:p>
        </p:txBody>
      </p:sp>
    </p:spTree>
    <p:extLst>
      <p:ext uri="{BB962C8B-B14F-4D97-AF65-F5344CB8AC3E}">
        <p14:creationId xmlns:p14="http://schemas.microsoft.com/office/powerpoint/2010/main" val="1595855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1DCB-3AE3-4842-BDDC-B8894434D4AC}"/>
              </a:ext>
            </a:extLst>
          </p:cNvPr>
          <p:cNvSpPr>
            <a:spLocks noGrp="1"/>
          </p:cNvSpPr>
          <p:nvPr>
            <p:ph type="title"/>
          </p:nvPr>
        </p:nvSpPr>
        <p:spPr/>
        <p:txBody>
          <a:bodyPr/>
          <a:lstStyle/>
          <a:p>
            <a:r>
              <a:rPr lang="id-ID" dirty="0"/>
              <a:t>NORMALISASI 3NF</a:t>
            </a:r>
          </a:p>
        </p:txBody>
      </p:sp>
      <p:sp>
        <p:nvSpPr>
          <p:cNvPr id="5" name="Rectangle 2">
            <a:extLst>
              <a:ext uri="{FF2B5EF4-FFF2-40B4-BE49-F238E27FC236}">
                <a16:creationId xmlns:a16="http://schemas.microsoft.com/office/drawing/2014/main" id="{06AC90ED-1E1B-44A7-A3D3-EAA23F50E727}"/>
              </a:ext>
            </a:extLst>
          </p:cNvPr>
          <p:cNvSpPr>
            <a:spLocks noGrp="1" noChangeArrowheads="1"/>
          </p:cNvSpPr>
          <p:nvPr>
            <p:ph sz="quarter" idx="10"/>
          </p:nvPr>
        </p:nvSpPr>
        <p:spPr bwMode="auto">
          <a:xfrm>
            <a:off x="5249050" y="468571"/>
            <a:ext cx="64217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id-ID" altLang="id-ID" b="0" i="0" u="none" strike="noStrike" cap="none" normalizeH="0" baseline="0" dirty="0">
                <a:ln>
                  <a:noFill/>
                </a:ln>
                <a:solidFill>
                  <a:schemeClr val="tx1"/>
                </a:solidFill>
                <a:effectLst/>
                <a:latin typeface="Arial" panose="020B0604020202020204" pitchFamily="34" charset="0"/>
              </a:rPr>
              <a:t>Sudah 2NF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id-ID" altLang="id-ID" b="0" i="0" u="none" strike="noStrike" cap="none" normalizeH="0" baseline="0" dirty="0">
                <a:ln>
                  <a:noFill/>
                </a:ln>
                <a:solidFill>
                  <a:schemeClr val="tx1"/>
                </a:solidFill>
                <a:effectLst/>
                <a:latin typeface="Arial" panose="020B0604020202020204" pitchFamily="34" charset="0"/>
              </a:rPr>
              <a:t>Hilangkan </a:t>
            </a:r>
            <a:r>
              <a:rPr kumimoji="0" lang="id-ID" altLang="id-ID" b="1" i="0" u="none" strike="noStrike" cap="none" normalizeH="0" baseline="0" dirty="0">
                <a:ln>
                  <a:noFill/>
                </a:ln>
                <a:solidFill>
                  <a:schemeClr val="tx1"/>
                </a:solidFill>
                <a:effectLst/>
                <a:latin typeface="Arial" panose="020B0604020202020204" pitchFamily="34" charset="0"/>
              </a:rPr>
              <a:t>transitive dependency</a:t>
            </a:r>
            <a:br>
              <a:rPr kumimoji="0" lang="id-ID" altLang="id-ID" b="0" i="0" u="none" strike="noStrike" cap="none" normalizeH="0" baseline="0" dirty="0">
                <a:ln>
                  <a:noFill/>
                </a:ln>
                <a:solidFill>
                  <a:schemeClr val="tx1"/>
                </a:solidFill>
                <a:effectLst/>
                <a:latin typeface="Arial" panose="020B0604020202020204" pitchFamily="34" charset="0"/>
              </a:rPr>
            </a:br>
            <a:r>
              <a:rPr kumimoji="0" lang="id-ID" altLang="id-ID" b="0" i="0" u="none" strike="noStrike" cap="none" normalizeH="0" baseline="0" dirty="0">
                <a:ln>
                  <a:noFill/>
                </a:ln>
                <a:solidFill>
                  <a:schemeClr val="tx1"/>
                </a:solidFill>
                <a:effectLst/>
                <a:latin typeface="Arial" panose="020B0604020202020204" pitchFamily="34" charset="0"/>
              </a:rPr>
              <a:t>Contoh: </a:t>
            </a:r>
            <a:r>
              <a:rPr kumimoji="0" lang="id-ID" altLang="id-ID" b="0" i="0" u="none" strike="noStrike" cap="none" normalizeH="0" baseline="0" dirty="0">
                <a:ln>
                  <a:noFill/>
                </a:ln>
                <a:solidFill>
                  <a:schemeClr val="tx1"/>
                </a:solidFill>
                <a:effectLst/>
                <a:latin typeface="Arial Unicode MS" panose="020B0604020202020204" pitchFamily="34" charset="-128"/>
              </a:rPr>
              <a:t>Nama_Instruktur</a:t>
            </a:r>
            <a:r>
              <a:rPr kumimoji="0" lang="id-ID" altLang="id-ID" b="0" i="0" u="none" strike="noStrike" cap="none" normalizeH="0" baseline="0" dirty="0">
                <a:ln>
                  <a:noFill/>
                </a:ln>
                <a:solidFill>
                  <a:schemeClr val="tx1"/>
                </a:solidFill>
                <a:effectLst/>
              </a:rPr>
              <a:t>, </a:t>
            </a:r>
            <a:r>
              <a:rPr kumimoji="0" lang="id-ID" altLang="id-ID" b="0" i="0" u="none" strike="noStrike" cap="none" normalizeH="0" baseline="0" dirty="0">
                <a:ln>
                  <a:noFill/>
                </a:ln>
                <a:solidFill>
                  <a:schemeClr val="tx1"/>
                </a:solidFill>
                <a:effectLst/>
                <a:latin typeface="Arial Unicode MS" panose="020B0604020202020204" pitchFamily="34" charset="-128"/>
              </a:rPr>
              <a:t>Jadwal</a:t>
            </a:r>
            <a:r>
              <a:rPr kumimoji="0" lang="id-ID" altLang="id-ID" b="0" i="0" u="none" strike="noStrike" cap="none" normalizeH="0" baseline="0" dirty="0">
                <a:ln>
                  <a:noFill/>
                </a:ln>
                <a:solidFill>
                  <a:schemeClr val="tx1"/>
                </a:solidFill>
                <a:effectLst/>
              </a:rPr>
              <a:t> bisa tergantung pada instruktur → perlu dipisahkan</a:t>
            </a:r>
            <a:endParaRPr kumimoji="0" lang="id-ID" altLang="id-ID"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CD286CB4-EC64-4251-A026-DCC013A73536}"/>
              </a:ext>
            </a:extLst>
          </p:cNvPr>
          <p:cNvPicPr>
            <a:picLocks noChangeAspect="1"/>
          </p:cNvPicPr>
          <p:nvPr/>
        </p:nvPicPr>
        <p:blipFill>
          <a:blip r:embed="rId2"/>
          <a:stretch>
            <a:fillRect/>
          </a:stretch>
        </p:blipFill>
        <p:spPr>
          <a:xfrm>
            <a:off x="505675" y="1324418"/>
            <a:ext cx="6000511" cy="2409654"/>
          </a:xfrm>
          <a:prstGeom prst="rect">
            <a:avLst/>
          </a:prstGeom>
        </p:spPr>
      </p:pic>
      <p:pic>
        <p:nvPicPr>
          <p:cNvPr id="9" name="Picture 8">
            <a:extLst>
              <a:ext uri="{FF2B5EF4-FFF2-40B4-BE49-F238E27FC236}">
                <a16:creationId xmlns:a16="http://schemas.microsoft.com/office/drawing/2014/main" id="{2874D33E-2999-44D2-9039-104B84BBEC96}"/>
              </a:ext>
            </a:extLst>
          </p:cNvPr>
          <p:cNvPicPr>
            <a:picLocks noChangeAspect="1"/>
          </p:cNvPicPr>
          <p:nvPr/>
        </p:nvPicPr>
        <p:blipFill>
          <a:blip r:embed="rId3"/>
          <a:stretch>
            <a:fillRect/>
          </a:stretch>
        </p:blipFill>
        <p:spPr>
          <a:xfrm>
            <a:off x="5498803" y="3943588"/>
            <a:ext cx="5922236" cy="2409654"/>
          </a:xfrm>
          <a:prstGeom prst="rect">
            <a:avLst/>
          </a:prstGeom>
        </p:spPr>
      </p:pic>
      <p:pic>
        <p:nvPicPr>
          <p:cNvPr id="11" name="Picture 10">
            <a:extLst>
              <a:ext uri="{FF2B5EF4-FFF2-40B4-BE49-F238E27FC236}">
                <a16:creationId xmlns:a16="http://schemas.microsoft.com/office/drawing/2014/main" id="{9248706E-69D4-436F-98BA-9572E1A47FFA}"/>
              </a:ext>
            </a:extLst>
          </p:cNvPr>
          <p:cNvPicPr>
            <a:picLocks noChangeAspect="1"/>
          </p:cNvPicPr>
          <p:nvPr/>
        </p:nvPicPr>
        <p:blipFill>
          <a:blip r:embed="rId4"/>
          <a:stretch>
            <a:fillRect/>
          </a:stretch>
        </p:blipFill>
        <p:spPr>
          <a:xfrm>
            <a:off x="7398326" y="1375768"/>
            <a:ext cx="3515216" cy="1457528"/>
          </a:xfrm>
          <a:prstGeom prst="rect">
            <a:avLst/>
          </a:prstGeom>
        </p:spPr>
      </p:pic>
    </p:spTree>
    <p:extLst>
      <p:ext uri="{BB962C8B-B14F-4D97-AF65-F5344CB8AC3E}">
        <p14:creationId xmlns:p14="http://schemas.microsoft.com/office/powerpoint/2010/main" val="2315889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421C-5438-4659-BE5B-EC9CDE584701}"/>
              </a:ext>
            </a:extLst>
          </p:cNvPr>
          <p:cNvSpPr>
            <a:spLocks noGrp="1"/>
          </p:cNvSpPr>
          <p:nvPr>
            <p:ph type="title"/>
          </p:nvPr>
        </p:nvSpPr>
        <p:spPr/>
        <p:txBody>
          <a:bodyPr/>
          <a:lstStyle/>
          <a:p>
            <a:r>
              <a:rPr lang="en-US" dirty="0"/>
              <a:t>DATABASE / BASIS DATA (2)</a:t>
            </a:r>
            <a:endParaRPr lang="id-ID" dirty="0"/>
          </a:p>
        </p:txBody>
      </p:sp>
      <p:sp>
        <p:nvSpPr>
          <p:cNvPr id="3" name="Content Placeholder 2">
            <a:extLst>
              <a:ext uri="{FF2B5EF4-FFF2-40B4-BE49-F238E27FC236}">
                <a16:creationId xmlns:a16="http://schemas.microsoft.com/office/drawing/2014/main" id="{26A85B63-14B4-4D5F-BE5F-E5FB76C7C7BF}"/>
              </a:ext>
            </a:extLst>
          </p:cNvPr>
          <p:cNvSpPr>
            <a:spLocks noGrp="1"/>
          </p:cNvSpPr>
          <p:nvPr>
            <p:ph sz="quarter" idx="10"/>
          </p:nvPr>
        </p:nvSpPr>
        <p:spPr>
          <a:xfrm>
            <a:off x="539495" y="1435608"/>
            <a:ext cx="10832549" cy="3977640"/>
          </a:xfrm>
        </p:spPr>
        <p:txBody>
          <a:bodyPr>
            <a:normAutofit lnSpcReduction="10000"/>
          </a:bodyPr>
          <a:lstStyle/>
          <a:p>
            <a:r>
              <a:rPr lang="id-ID" sz="1800" dirty="0">
                <a:latin typeface="Arial" panose="020B0604020202020204" pitchFamily="34" charset="0"/>
                <a:cs typeface="Arial" panose="020B0604020202020204" pitchFamily="34" charset="0"/>
              </a:rPr>
              <a:t>Contoh sederhana basis data adalah sistem yang menyimpan informasi siswa, seperti nama siswa, alamat, nilai, dan data lainnya. Sistem manajemen basis data (DBMS) seperti MySQL, Oracle, atau </a:t>
            </a:r>
            <a:r>
              <a:rPr lang="en-US" sz="1800" dirty="0" err="1">
                <a:latin typeface="Arial" panose="020B0604020202020204" pitchFamily="34" charset="0"/>
                <a:cs typeface="Arial" panose="020B0604020202020204" pitchFamily="34" charset="0"/>
              </a:rPr>
              <a:t>SQLServer</a:t>
            </a:r>
            <a:r>
              <a:rPr lang="en-US" sz="1800" dirty="0">
                <a:latin typeface="Arial" panose="020B0604020202020204" pitchFamily="34" charset="0"/>
                <a:cs typeface="Arial" panose="020B0604020202020204" pitchFamily="34" charset="0"/>
              </a:rPr>
              <a:t>, </a:t>
            </a:r>
            <a:r>
              <a:rPr lang="id-ID" sz="1800" dirty="0">
                <a:latin typeface="Arial" panose="020B0604020202020204" pitchFamily="34" charset="0"/>
                <a:cs typeface="Arial" panose="020B0604020202020204" pitchFamily="34" charset="0"/>
              </a:rPr>
              <a:t>PostgreSQL membantu mengelola dan mengatur basis data dengan efisien.</a:t>
            </a:r>
          </a:p>
          <a:p>
            <a:r>
              <a:rPr lang="id-ID" sz="1800" b="1" dirty="0">
                <a:latin typeface="Arial" panose="020B0604020202020204" pitchFamily="34" charset="0"/>
                <a:cs typeface="Arial" panose="020B0604020202020204" pitchFamily="34" charset="0"/>
              </a:rPr>
              <a:t>Fungsi utama basis data:</a:t>
            </a:r>
          </a:p>
          <a:p>
            <a:pPr>
              <a:lnSpc>
                <a:spcPct val="110000"/>
              </a:lnSpc>
              <a:spcBef>
                <a:spcPts val="600"/>
              </a:spcBef>
              <a:spcAft>
                <a:spcPts val="600"/>
              </a:spcAft>
              <a:buFont typeface="Arial" panose="020B0604020202020204" pitchFamily="34" charset="0"/>
              <a:buChar char="•"/>
            </a:pPr>
            <a:r>
              <a:rPr lang="id-ID" sz="1800" dirty="0">
                <a:latin typeface="Arial" panose="020B0604020202020204" pitchFamily="34" charset="0"/>
                <a:cs typeface="Arial" panose="020B0604020202020204" pitchFamily="34" charset="0"/>
              </a:rPr>
              <a:t>Menyimpan data dengan terstruktur.</a:t>
            </a:r>
          </a:p>
          <a:p>
            <a:pPr>
              <a:lnSpc>
                <a:spcPct val="110000"/>
              </a:lnSpc>
              <a:spcBef>
                <a:spcPts val="600"/>
              </a:spcBef>
              <a:spcAft>
                <a:spcPts val="600"/>
              </a:spcAft>
              <a:buFont typeface="Arial" panose="020B0604020202020204" pitchFamily="34" charset="0"/>
              <a:buChar char="•"/>
            </a:pPr>
            <a:r>
              <a:rPr lang="id-ID" sz="1800" dirty="0">
                <a:latin typeface="Arial" panose="020B0604020202020204" pitchFamily="34" charset="0"/>
                <a:cs typeface="Arial" panose="020B0604020202020204" pitchFamily="34" charset="0"/>
              </a:rPr>
              <a:t>Memungkinkan pencarian, pemeliharaan, dan manipulasi data secara efisien.</a:t>
            </a:r>
          </a:p>
          <a:p>
            <a:pPr>
              <a:lnSpc>
                <a:spcPct val="110000"/>
              </a:lnSpc>
              <a:spcBef>
                <a:spcPts val="600"/>
              </a:spcBef>
              <a:spcAft>
                <a:spcPts val="600"/>
              </a:spcAft>
              <a:buFont typeface="Arial" panose="020B0604020202020204" pitchFamily="34" charset="0"/>
              <a:buChar char="•"/>
            </a:pPr>
            <a:r>
              <a:rPr lang="id-ID" sz="1800" dirty="0">
                <a:latin typeface="Arial" panose="020B0604020202020204" pitchFamily="34" charset="0"/>
                <a:cs typeface="Arial" panose="020B0604020202020204" pitchFamily="34" charset="0"/>
              </a:rPr>
              <a:t>Mendukung transaksi dan integritas data.</a:t>
            </a:r>
          </a:p>
          <a:p>
            <a:pPr>
              <a:lnSpc>
                <a:spcPct val="110000"/>
              </a:lnSpc>
              <a:spcBef>
                <a:spcPts val="600"/>
              </a:spcBef>
              <a:spcAft>
                <a:spcPts val="600"/>
              </a:spcAft>
              <a:buFont typeface="Arial" panose="020B0604020202020204" pitchFamily="34" charset="0"/>
              <a:buChar char="•"/>
            </a:pPr>
            <a:r>
              <a:rPr lang="id-ID" sz="1800" dirty="0">
                <a:latin typeface="Arial" panose="020B0604020202020204" pitchFamily="34" charset="0"/>
                <a:cs typeface="Arial" panose="020B0604020202020204" pitchFamily="34" charset="0"/>
              </a:rPr>
              <a:t>Memastikan keamanan dan kontrol akses terhadap data.</a:t>
            </a:r>
          </a:p>
          <a:p>
            <a:endParaRPr lang="id-ID" dirty="0"/>
          </a:p>
        </p:txBody>
      </p:sp>
    </p:spTree>
    <p:extLst>
      <p:ext uri="{BB962C8B-B14F-4D97-AF65-F5344CB8AC3E}">
        <p14:creationId xmlns:p14="http://schemas.microsoft.com/office/powerpoint/2010/main" val="1179496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541611" y="1536192"/>
            <a:ext cx="6876288" cy="640080"/>
          </a:xfrm>
        </p:spPr>
        <p:txBody>
          <a:bodyPr>
            <a:normAutofit/>
          </a:bodyPr>
          <a:lstStyle/>
          <a:p>
            <a:r>
              <a:rPr lang="en-US" dirty="0">
                <a:latin typeface="Segoe UI Light" panose="020B0502040204020203" pitchFamily="34" charset="0"/>
                <a:cs typeface="Segoe UI Light" panose="020B0502040204020203" pitchFamily="34" charset="0"/>
              </a:rPr>
              <a:t>SELANJUTNYA (LURING)</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STRUCTURE QUERY LANGUAGE.</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rPr>
              <a:t>DDL</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rPr>
              <a:t>DML</a:t>
            </a: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rPr>
              <a:t>DCL</a:t>
            </a: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846" y="346445"/>
            <a:ext cx="1269672" cy="1189747"/>
          </a:xfrm>
          <a:prstGeom prst="rect">
            <a:avLst/>
          </a:prstGeom>
        </p:spPr>
      </p:pic>
      <p:pic>
        <p:nvPicPr>
          <p:cNvPr id="12" name="Picture 11" descr="Arrow pointing right with a hyperlink to free PowerPoint training. Select the image to access free PowerPoint training">
            <a:hlinkClick r:id="rId4" tooltip="Select here to go to free PowerPoint training."/>
            <a:extLst>
              <a:ext uri="{FF2B5EF4-FFF2-40B4-BE49-F238E27FC236}">
                <a16:creationId xmlns:a16="http://schemas.microsoft.com/office/drawing/2014/main" id="{F13B563B-F0A8-47EA-AFB8-F0FDF5F988E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53168" y="2614427"/>
            <a:ext cx="661940" cy="661940"/>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8400-34B3-4CE7-B19C-D08640372495}"/>
              </a:ext>
            </a:extLst>
          </p:cNvPr>
          <p:cNvSpPr>
            <a:spLocks noGrp="1"/>
          </p:cNvSpPr>
          <p:nvPr>
            <p:ph type="title"/>
          </p:nvPr>
        </p:nvSpPr>
        <p:spPr>
          <a:xfrm>
            <a:off x="539496" y="444229"/>
            <a:ext cx="6877119" cy="640080"/>
          </a:xfrm>
        </p:spPr>
        <p:txBody>
          <a:bodyPr/>
          <a:lstStyle/>
          <a:p>
            <a:r>
              <a:rPr lang="id-ID" cap="all" dirty="0"/>
              <a:t>Tabel</a:t>
            </a:r>
          </a:p>
        </p:txBody>
      </p:sp>
      <p:sp>
        <p:nvSpPr>
          <p:cNvPr id="3" name="Content Placeholder 2">
            <a:extLst>
              <a:ext uri="{FF2B5EF4-FFF2-40B4-BE49-F238E27FC236}">
                <a16:creationId xmlns:a16="http://schemas.microsoft.com/office/drawing/2014/main" id="{F7D58256-AD8F-43AE-B0BB-18B49524C517}"/>
              </a:ext>
            </a:extLst>
          </p:cNvPr>
          <p:cNvSpPr>
            <a:spLocks noGrp="1"/>
          </p:cNvSpPr>
          <p:nvPr>
            <p:ph sz="quarter" idx="10"/>
          </p:nvPr>
        </p:nvSpPr>
        <p:spPr>
          <a:xfrm>
            <a:off x="539496" y="1435608"/>
            <a:ext cx="10935580" cy="871924"/>
          </a:xfrm>
        </p:spPr>
        <p:txBody>
          <a:bodyPr>
            <a:normAutofit/>
          </a:bodyPr>
          <a:lstStyle/>
          <a:p>
            <a:pPr>
              <a:lnSpc>
                <a:spcPct val="100000"/>
              </a:lnSpc>
              <a:spcBef>
                <a:spcPts val="600"/>
              </a:spcBef>
              <a:spcAft>
                <a:spcPts val="600"/>
              </a:spcAft>
            </a:pPr>
            <a:r>
              <a:rPr lang="id-ID" sz="1600" dirty="0"/>
              <a:t>Tabel adalah struktur data dalam basis data yang digunakan untuk menyimpan data dalam bentuk baris dan kolom. Tabel merupakan elemen utama dalam basis data relasional. Setiap tabel biasanya merepresentasikan suatu entitas (misalnya, siswa, produk, atau transaksi).</a:t>
            </a:r>
          </a:p>
        </p:txBody>
      </p:sp>
      <p:pic>
        <p:nvPicPr>
          <p:cNvPr id="5" name="Picture 4">
            <a:extLst>
              <a:ext uri="{FF2B5EF4-FFF2-40B4-BE49-F238E27FC236}">
                <a16:creationId xmlns:a16="http://schemas.microsoft.com/office/drawing/2014/main" id="{06E0482A-6DDA-41AF-BBAB-6F8667B89BA8}"/>
              </a:ext>
            </a:extLst>
          </p:cNvPr>
          <p:cNvPicPr>
            <a:picLocks noChangeAspect="1"/>
          </p:cNvPicPr>
          <p:nvPr/>
        </p:nvPicPr>
        <p:blipFill>
          <a:blip r:embed="rId2"/>
          <a:stretch>
            <a:fillRect/>
          </a:stretch>
        </p:blipFill>
        <p:spPr>
          <a:xfrm>
            <a:off x="897352" y="2307532"/>
            <a:ext cx="9109534" cy="4106239"/>
          </a:xfrm>
          <a:prstGeom prst="rect">
            <a:avLst/>
          </a:prstGeom>
        </p:spPr>
      </p:pic>
    </p:spTree>
    <p:extLst>
      <p:ext uri="{BB962C8B-B14F-4D97-AF65-F5344CB8AC3E}">
        <p14:creationId xmlns:p14="http://schemas.microsoft.com/office/powerpoint/2010/main" val="2188779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7D49-38C0-483D-90E3-CB98B654D67B}"/>
              </a:ext>
            </a:extLst>
          </p:cNvPr>
          <p:cNvSpPr>
            <a:spLocks noGrp="1"/>
          </p:cNvSpPr>
          <p:nvPr>
            <p:ph type="title"/>
          </p:nvPr>
        </p:nvSpPr>
        <p:spPr/>
        <p:txBody>
          <a:bodyPr>
            <a:normAutofit/>
          </a:bodyPr>
          <a:lstStyle/>
          <a:p>
            <a:r>
              <a:rPr lang="id-ID" sz="3200" cap="all" dirty="0">
                <a:latin typeface="Segoe UI Light" panose="020B0502040204020203" pitchFamily="34" charset="0"/>
                <a:cs typeface="Segoe UI Light" panose="020B0502040204020203" pitchFamily="34" charset="0"/>
              </a:rPr>
              <a:t>Field</a:t>
            </a:r>
          </a:p>
        </p:txBody>
      </p:sp>
      <p:sp>
        <p:nvSpPr>
          <p:cNvPr id="3" name="Content Placeholder 2">
            <a:extLst>
              <a:ext uri="{FF2B5EF4-FFF2-40B4-BE49-F238E27FC236}">
                <a16:creationId xmlns:a16="http://schemas.microsoft.com/office/drawing/2014/main" id="{0838FC8C-13B3-4186-BA20-6AF435C02B4A}"/>
              </a:ext>
            </a:extLst>
          </p:cNvPr>
          <p:cNvSpPr>
            <a:spLocks noGrp="1"/>
          </p:cNvSpPr>
          <p:nvPr>
            <p:ph sz="quarter" idx="10"/>
          </p:nvPr>
        </p:nvSpPr>
        <p:spPr>
          <a:xfrm>
            <a:off x="539496" y="1435608"/>
            <a:ext cx="10587850" cy="1230319"/>
          </a:xfrm>
        </p:spPr>
        <p:txBody>
          <a:bodyPr>
            <a:normAutofit/>
          </a:bodyPr>
          <a:lstStyle/>
          <a:p>
            <a:pPr>
              <a:spcBef>
                <a:spcPts val="600"/>
              </a:spcBef>
              <a:spcAft>
                <a:spcPts val="600"/>
              </a:spcAft>
            </a:pPr>
            <a:r>
              <a:rPr lang="id-ID" sz="1600" dirty="0"/>
              <a:t>Field adalah kolom individual dalam tabel. Setiap field mewakili suatu atribut spesifik dari entitas yang disimpan dalam tabel. Jadi, field adalah komponen dari kolom di mana data individual disimpan. Misalnya, kolom "Nama" dalam tabel "Siswa" berisi field yang menyimpan nama siswa.</a:t>
            </a:r>
          </a:p>
        </p:txBody>
      </p:sp>
      <p:pic>
        <p:nvPicPr>
          <p:cNvPr id="5" name="Picture 4">
            <a:extLst>
              <a:ext uri="{FF2B5EF4-FFF2-40B4-BE49-F238E27FC236}">
                <a16:creationId xmlns:a16="http://schemas.microsoft.com/office/drawing/2014/main" id="{4AD0B46A-75F7-4C83-A1A7-8783C265E493}"/>
              </a:ext>
            </a:extLst>
          </p:cNvPr>
          <p:cNvPicPr>
            <a:picLocks noChangeAspect="1"/>
          </p:cNvPicPr>
          <p:nvPr/>
        </p:nvPicPr>
        <p:blipFill>
          <a:blip r:embed="rId2"/>
          <a:stretch>
            <a:fillRect/>
          </a:stretch>
        </p:blipFill>
        <p:spPr>
          <a:xfrm>
            <a:off x="727519" y="3254395"/>
            <a:ext cx="9758473" cy="2953222"/>
          </a:xfrm>
          <a:prstGeom prst="rect">
            <a:avLst/>
          </a:prstGeom>
        </p:spPr>
      </p:pic>
    </p:spTree>
    <p:extLst>
      <p:ext uri="{BB962C8B-B14F-4D97-AF65-F5344CB8AC3E}">
        <p14:creationId xmlns:p14="http://schemas.microsoft.com/office/powerpoint/2010/main" val="4195308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D3247-528C-4AA2-88A4-04819B52F04B}"/>
              </a:ext>
            </a:extLst>
          </p:cNvPr>
          <p:cNvSpPr>
            <a:spLocks noGrp="1"/>
          </p:cNvSpPr>
          <p:nvPr>
            <p:ph type="title"/>
          </p:nvPr>
        </p:nvSpPr>
        <p:spPr/>
        <p:txBody>
          <a:bodyPr/>
          <a:lstStyle/>
          <a:p>
            <a:r>
              <a:rPr lang="en-US" sz="3200" cap="all" dirty="0" err="1">
                <a:latin typeface="Segoe UI Light" panose="020B0502040204020203" pitchFamily="34" charset="0"/>
                <a:cs typeface="Segoe UI Light" panose="020B0502040204020203" pitchFamily="34" charset="0"/>
              </a:rPr>
              <a:t>T</a:t>
            </a:r>
            <a:r>
              <a:rPr lang="en-US" sz="3200" cap="all" dirty="0" err="1"/>
              <a:t>ipe</a:t>
            </a:r>
            <a:r>
              <a:rPr lang="en-US" sz="3200" cap="all" dirty="0"/>
              <a:t> data</a:t>
            </a:r>
            <a:endParaRPr lang="id-ID" cap="all" dirty="0"/>
          </a:p>
        </p:txBody>
      </p:sp>
      <p:sp>
        <p:nvSpPr>
          <p:cNvPr id="3" name="Content Placeholder 2">
            <a:extLst>
              <a:ext uri="{FF2B5EF4-FFF2-40B4-BE49-F238E27FC236}">
                <a16:creationId xmlns:a16="http://schemas.microsoft.com/office/drawing/2014/main" id="{0777488E-5879-4116-A1DF-367A74A673E6}"/>
              </a:ext>
            </a:extLst>
          </p:cNvPr>
          <p:cNvSpPr>
            <a:spLocks noGrp="1"/>
          </p:cNvSpPr>
          <p:nvPr>
            <p:ph sz="quarter" idx="10"/>
          </p:nvPr>
        </p:nvSpPr>
        <p:spPr>
          <a:xfrm>
            <a:off x="539495" y="1435608"/>
            <a:ext cx="9931029" cy="2788662"/>
          </a:xfrm>
        </p:spPr>
        <p:txBody>
          <a:bodyPr>
            <a:normAutofit/>
          </a:bodyPr>
          <a:lstStyle/>
          <a:p>
            <a:pPr marL="171450" indent="-171450">
              <a:lnSpc>
                <a:spcPct val="110000"/>
              </a:lnSpc>
              <a:spcBef>
                <a:spcPts val="600"/>
              </a:spcBef>
              <a:spcAft>
                <a:spcPts val="600"/>
              </a:spcAft>
              <a:buFont typeface="Arial" panose="020B0604020202020204" pitchFamily="34" charset="0"/>
              <a:buChar char="•"/>
            </a:pPr>
            <a:r>
              <a:rPr lang="en-US" sz="1800" dirty="0"/>
              <a:t>Integer</a:t>
            </a:r>
          </a:p>
          <a:p>
            <a:pPr marL="171450" indent="-171450">
              <a:lnSpc>
                <a:spcPct val="110000"/>
              </a:lnSpc>
              <a:spcBef>
                <a:spcPts val="600"/>
              </a:spcBef>
              <a:spcAft>
                <a:spcPts val="600"/>
              </a:spcAft>
              <a:buFont typeface="Arial" panose="020B0604020202020204" pitchFamily="34" charset="0"/>
              <a:buChar char="•"/>
            </a:pPr>
            <a:r>
              <a:rPr lang="en-US" sz="1800" dirty="0"/>
              <a:t>Float, decimal</a:t>
            </a:r>
          </a:p>
          <a:p>
            <a:pPr marL="171450" indent="-171450">
              <a:lnSpc>
                <a:spcPct val="110000"/>
              </a:lnSpc>
              <a:spcBef>
                <a:spcPts val="600"/>
              </a:spcBef>
              <a:spcAft>
                <a:spcPts val="600"/>
              </a:spcAft>
              <a:buFont typeface="Arial" panose="020B0604020202020204" pitchFamily="34" charset="0"/>
              <a:buChar char="•"/>
            </a:pPr>
            <a:r>
              <a:rPr lang="en-US" sz="1800" dirty="0"/>
              <a:t>Char / varchar / string</a:t>
            </a:r>
          </a:p>
          <a:p>
            <a:pPr marL="171450" indent="-171450">
              <a:lnSpc>
                <a:spcPct val="110000"/>
              </a:lnSpc>
              <a:spcBef>
                <a:spcPts val="600"/>
              </a:spcBef>
              <a:spcAft>
                <a:spcPts val="600"/>
              </a:spcAft>
              <a:buFont typeface="Arial" panose="020B0604020202020204" pitchFamily="34" charset="0"/>
              <a:buChar char="•"/>
            </a:pPr>
            <a:r>
              <a:rPr lang="en-US" sz="1800" dirty="0"/>
              <a:t>Boolean</a:t>
            </a:r>
          </a:p>
          <a:p>
            <a:pPr marL="171450" indent="-171450">
              <a:lnSpc>
                <a:spcPct val="110000"/>
              </a:lnSpc>
              <a:spcBef>
                <a:spcPts val="600"/>
              </a:spcBef>
              <a:spcAft>
                <a:spcPts val="600"/>
              </a:spcAft>
              <a:buFont typeface="Arial" panose="020B0604020202020204" pitchFamily="34" charset="0"/>
              <a:buChar char="•"/>
            </a:pPr>
            <a:r>
              <a:rPr lang="en-US" sz="1800" dirty="0" err="1"/>
              <a:t>DateTime</a:t>
            </a:r>
            <a:endParaRPr lang="en-US" sz="1800" dirty="0"/>
          </a:p>
          <a:p>
            <a:pPr marL="171450" indent="-171450">
              <a:lnSpc>
                <a:spcPct val="110000"/>
              </a:lnSpc>
              <a:spcBef>
                <a:spcPts val="600"/>
              </a:spcBef>
              <a:spcAft>
                <a:spcPts val="600"/>
              </a:spcAft>
              <a:buFont typeface="Arial" panose="020B0604020202020204" pitchFamily="34" charset="0"/>
              <a:buChar char="•"/>
            </a:pPr>
            <a:r>
              <a:rPr lang="en-US" sz="1800" dirty="0"/>
              <a:t>Blob</a:t>
            </a:r>
          </a:p>
          <a:p>
            <a:pPr marL="171450" indent="-171450">
              <a:lnSpc>
                <a:spcPct val="110000"/>
              </a:lnSpc>
              <a:spcBef>
                <a:spcPts val="600"/>
              </a:spcBef>
              <a:spcAft>
                <a:spcPts val="600"/>
              </a:spcAft>
              <a:buFont typeface="Arial" panose="020B0604020202020204" pitchFamily="34" charset="0"/>
              <a:buChar char="•"/>
            </a:pPr>
            <a:endParaRPr lang="id-ID" sz="1800" dirty="0"/>
          </a:p>
        </p:txBody>
      </p:sp>
    </p:spTree>
    <p:extLst>
      <p:ext uri="{BB962C8B-B14F-4D97-AF65-F5344CB8AC3E}">
        <p14:creationId xmlns:p14="http://schemas.microsoft.com/office/powerpoint/2010/main" val="2471966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5E1D-2D66-4531-8589-EFB5726C3A63}"/>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NORMALISASI DATABASE</a:t>
            </a:r>
            <a:endParaRPr lang="id-ID" dirty="0"/>
          </a:p>
        </p:txBody>
      </p:sp>
      <p:sp>
        <p:nvSpPr>
          <p:cNvPr id="3" name="Content Placeholder 2">
            <a:extLst>
              <a:ext uri="{FF2B5EF4-FFF2-40B4-BE49-F238E27FC236}">
                <a16:creationId xmlns:a16="http://schemas.microsoft.com/office/drawing/2014/main" id="{07E07830-91F0-47E4-A489-CB66A64424CE}"/>
              </a:ext>
            </a:extLst>
          </p:cNvPr>
          <p:cNvSpPr>
            <a:spLocks noGrp="1"/>
          </p:cNvSpPr>
          <p:nvPr>
            <p:ph sz="quarter" idx="10"/>
          </p:nvPr>
        </p:nvSpPr>
        <p:spPr>
          <a:xfrm>
            <a:off x="539496" y="1435608"/>
            <a:ext cx="4472342" cy="3977640"/>
          </a:xfrm>
        </p:spPr>
        <p:txBody>
          <a:bodyPr/>
          <a:lstStyle/>
          <a:p>
            <a:r>
              <a:rPr lang="id-ID" sz="1600" dirty="0"/>
              <a:t>Normalisasi database adalah proses pengorganisasian tabel dan kolom dalam sebuah database untuk </a:t>
            </a:r>
            <a:r>
              <a:rPr lang="id-ID" sz="1600" b="1" dirty="0">
                <a:solidFill>
                  <a:srgbClr val="FF0000"/>
                </a:solidFill>
              </a:rPr>
              <a:t>mengurangi redundansi data</a:t>
            </a:r>
            <a:r>
              <a:rPr lang="id-ID" sz="1600" dirty="0"/>
              <a:t> dan memastikan </a:t>
            </a:r>
            <a:r>
              <a:rPr lang="id-ID" sz="1600" b="1" dirty="0">
                <a:solidFill>
                  <a:srgbClr val="FF0000"/>
                </a:solidFill>
              </a:rPr>
              <a:t>integritas data</a:t>
            </a:r>
            <a:r>
              <a:rPr lang="id-ID" sz="1600" dirty="0"/>
              <a:t>. Tujuan utamanya adalah untuk menghilangkan data yang berulang serta memastikan bahwa relasi antara tabel dalam database sudah ditentukan secara efisien.</a:t>
            </a:r>
            <a:endParaRPr lang="en-US" sz="1600" dirty="0">
              <a:latin typeface="Segoe UI" panose="020B0502040204020203" pitchFamily="34" charset="0"/>
              <a:cs typeface="Segoe UI" panose="020B0502040204020203" pitchFamily="34" charset="0"/>
            </a:endParaRPr>
          </a:p>
          <a:p>
            <a:endParaRPr lang="id-ID" dirty="0"/>
          </a:p>
        </p:txBody>
      </p:sp>
      <p:grpSp>
        <p:nvGrpSpPr>
          <p:cNvPr id="4" name="Group 3" descr="Small circle with number 1 inside  indicating step 1">
            <a:extLst>
              <a:ext uri="{FF2B5EF4-FFF2-40B4-BE49-F238E27FC236}">
                <a16:creationId xmlns:a16="http://schemas.microsoft.com/office/drawing/2014/main" id="{6DE8655F-A4DD-4CD2-892E-345DD6855403}"/>
              </a:ext>
            </a:extLst>
          </p:cNvPr>
          <p:cNvGrpSpPr/>
          <p:nvPr/>
        </p:nvGrpSpPr>
        <p:grpSpPr bwMode="blackWhite">
          <a:xfrm>
            <a:off x="5809608" y="1825399"/>
            <a:ext cx="558179" cy="409838"/>
            <a:chOff x="6953426" y="711274"/>
            <a:chExt cx="558179" cy="409838"/>
          </a:xfrm>
        </p:grpSpPr>
        <p:sp>
          <p:nvSpPr>
            <p:cNvPr id="5" name="Oval 4" descr="Small circle">
              <a:extLst>
                <a:ext uri="{FF2B5EF4-FFF2-40B4-BE49-F238E27FC236}">
                  <a16:creationId xmlns:a16="http://schemas.microsoft.com/office/drawing/2014/main" id="{E8FA164D-98E2-4FCD-9382-FB7FEBF90E91}"/>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descr="Number 1">
              <a:extLst>
                <a:ext uri="{FF2B5EF4-FFF2-40B4-BE49-F238E27FC236}">
                  <a16:creationId xmlns:a16="http://schemas.microsoft.com/office/drawing/2014/main" id="{11BCA9E1-4F30-4C6C-B480-069E589C8DCB}"/>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7" name="Content Placeholder 17">
            <a:extLst>
              <a:ext uri="{FF2B5EF4-FFF2-40B4-BE49-F238E27FC236}">
                <a16:creationId xmlns:a16="http://schemas.microsoft.com/office/drawing/2014/main" id="{EBC5D5B7-FA89-4BDA-98D7-A19E5CA68B64}"/>
              </a:ext>
            </a:extLst>
          </p:cNvPr>
          <p:cNvSpPr txBox="1">
            <a:spLocks/>
          </p:cNvSpPr>
          <p:nvPr/>
        </p:nvSpPr>
        <p:spPr>
          <a:xfrm>
            <a:off x="6334569" y="1865591"/>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id-ID" b="1" dirty="0"/>
              <a:t>Bentuk Normal Pertama (1NF)</a:t>
            </a:r>
            <a:endParaRPr lang="en-US" b="1" dirty="0">
              <a:solidFill>
                <a:prstClr val="black">
                  <a:lumMod val="75000"/>
                  <a:lumOff val="25000"/>
                </a:prstClr>
              </a:solidFill>
              <a:cs typeface="Segoe UI"/>
            </a:endParaRPr>
          </a:p>
        </p:txBody>
      </p:sp>
      <p:grpSp>
        <p:nvGrpSpPr>
          <p:cNvPr id="8" name="Group 7" descr="Small circle with number 2 inside  indicating step 2">
            <a:extLst>
              <a:ext uri="{FF2B5EF4-FFF2-40B4-BE49-F238E27FC236}">
                <a16:creationId xmlns:a16="http://schemas.microsoft.com/office/drawing/2014/main" id="{7C481872-46F3-49F7-99BF-E136EEF3BA20}"/>
              </a:ext>
            </a:extLst>
          </p:cNvPr>
          <p:cNvGrpSpPr/>
          <p:nvPr/>
        </p:nvGrpSpPr>
        <p:grpSpPr bwMode="blackWhite">
          <a:xfrm>
            <a:off x="5809608" y="2711659"/>
            <a:ext cx="558179" cy="409838"/>
            <a:chOff x="6953426" y="711274"/>
            <a:chExt cx="558179" cy="409838"/>
          </a:xfrm>
        </p:grpSpPr>
        <p:sp>
          <p:nvSpPr>
            <p:cNvPr id="9" name="Oval 8" descr="Small circle">
              <a:extLst>
                <a:ext uri="{FF2B5EF4-FFF2-40B4-BE49-F238E27FC236}">
                  <a16:creationId xmlns:a16="http://schemas.microsoft.com/office/drawing/2014/main" id="{C1530468-9340-4562-9E18-10987E37B3E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descr="Number 2">
              <a:extLst>
                <a:ext uri="{FF2B5EF4-FFF2-40B4-BE49-F238E27FC236}">
                  <a16:creationId xmlns:a16="http://schemas.microsoft.com/office/drawing/2014/main" id="{97E00CE8-94B6-4F57-8CCE-0D00DD4FC220}"/>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1" name="Content Placeholder 17">
            <a:extLst>
              <a:ext uri="{FF2B5EF4-FFF2-40B4-BE49-F238E27FC236}">
                <a16:creationId xmlns:a16="http://schemas.microsoft.com/office/drawing/2014/main" id="{8117AE54-B368-40DE-995F-D99E995337B9}"/>
              </a:ext>
            </a:extLst>
          </p:cNvPr>
          <p:cNvSpPr txBox="1">
            <a:spLocks/>
          </p:cNvSpPr>
          <p:nvPr/>
        </p:nvSpPr>
        <p:spPr>
          <a:xfrm>
            <a:off x="6334569" y="2751853"/>
            <a:ext cx="4504252" cy="61123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id-ID" b="1" dirty="0"/>
              <a:t>Bentuk Normal Kedua (2NF)</a:t>
            </a:r>
            <a:r>
              <a:rPr lang="id-ID" dirty="0"/>
              <a:t>:</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12" name="Group 11" descr="Small circle with number 3 inside  indicating step 3">
            <a:extLst>
              <a:ext uri="{FF2B5EF4-FFF2-40B4-BE49-F238E27FC236}">
                <a16:creationId xmlns:a16="http://schemas.microsoft.com/office/drawing/2014/main" id="{E2618853-4BFF-46B0-A226-BE814960AA91}"/>
              </a:ext>
            </a:extLst>
          </p:cNvPr>
          <p:cNvGrpSpPr/>
          <p:nvPr/>
        </p:nvGrpSpPr>
        <p:grpSpPr bwMode="blackWhite">
          <a:xfrm>
            <a:off x="5809608" y="3569758"/>
            <a:ext cx="558179" cy="409838"/>
            <a:chOff x="6953426" y="711274"/>
            <a:chExt cx="558179" cy="409838"/>
          </a:xfrm>
        </p:grpSpPr>
        <p:sp>
          <p:nvSpPr>
            <p:cNvPr id="13" name="Oval 12" descr="Small circle">
              <a:extLst>
                <a:ext uri="{FF2B5EF4-FFF2-40B4-BE49-F238E27FC236}">
                  <a16:creationId xmlns:a16="http://schemas.microsoft.com/office/drawing/2014/main" id="{05C3271D-3093-4ED2-A72C-2B00CF38B0D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descr="Number 3">
              <a:extLst>
                <a:ext uri="{FF2B5EF4-FFF2-40B4-BE49-F238E27FC236}">
                  <a16:creationId xmlns:a16="http://schemas.microsoft.com/office/drawing/2014/main" id="{407DA580-8643-4A44-AAC3-8CC465AEFDF3}"/>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15" name="Content Placeholder 17">
            <a:extLst>
              <a:ext uri="{FF2B5EF4-FFF2-40B4-BE49-F238E27FC236}">
                <a16:creationId xmlns:a16="http://schemas.microsoft.com/office/drawing/2014/main" id="{CBDBB459-4899-4321-87B0-164FA9063285}"/>
              </a:ext>
            </a:extLst>
          </p:cNvPr>
          <p:cNvSpPr txBox="1">
            <a:spLocks/>
          </p:cNvSpPr>
          <p:nvPr/>
        </p:nvSpPr>
        <p:spPr>
          <a:xfrm>
            <a:off x="6334569" y="3597919"/>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id-ID" b="1" dirty="0"/>
              <a:t>Bentuk Normal Ketiga (3NF)</a:t>
            </a:r>
            <a:endParaRPr lang="en-US" b="1" dirty="0">
              <a:solidFill>
                <a:prstClr val="black">
                  <a:lumMod val="75000"/>
                  <a:lumOff val="25000"/>
                </a:prstClr>
              </a:solidFill>
              <a:cs typeface="Segoe UI"/>
            </a:endParaRPr>
          </a:p>
        </p:txBody>
      </p:sp>
      <p:grpSp>
        <p:nvGrpSpPr>
          <p:cNvPr id="16" name="Group 15" descr="Small circle with number 4 inside  indicating step 4">
            <a:extLst>
              <a:ext uri="{FF2B5EF4-FFF2-40B4-BE49-F238E27FC236}">
                <a16:creationId xmlns:a16="http://schemas.microsoft.com/office/drawing/2014/main" id="{66BC9853-D121-4839-B4B9-F98810B0D7A9}"/>
              </a:ext>
            </a:extLst>
          </p:cNvPr>
          <p:cNvGrpSpPr/>
          <p:nvPr/>
        </p:nvGrpSpPr>
        <p:grpSpPr bwMode="blackWhite">
          <a:xfrm>
            <a:off x="5809608" y="4499430"/>
            <a:ext cx="558179" cy="409838"/>
            <a:chOff x="6953426" y="711274"/>
            <a:chExt cx="558179" cy="409838"/>
          </a:xfrm>
        </p:grpSpPr>
        <p:sp>
          <p:nvSpPr>
            <p:cNvPr id="17" name="Oval 16" descr="Small circle">
              <a:extLst>
                <a:ext uri="{FF2B5EF4-FFF2-40B4-BE49-F238E27FC236}">
                  <a16:creationId xmlns:a16="http://schemas.microsoft.com/office/drawing/2014/main" id="{70D455BC-6834-45EF-ABB4-C0B23D157363}"/>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descr="Number 4">
              <a:extLst>
                <a:ext uri="{FF2B5EF4-FFF2-40B4-BE49-F238E27FC236}">
                  <a16:creationId xmlns:a16="http://schemas.microsoft.com/office/drawing/2014/main" id="{BDF67D53-D04C-4CEB-900B-93393D363905}"/>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19" name="Content Placeholder 17">
            <a:extLst>
              <a:ext uri="{FF2B5EF4-FFF2-40B4-BE49-F238E27FC236}">
                <a16:creationId xmlns:a16="http://schemas.microsoft.com/office/drawing/2014/main" id="{1A5A80E1-B8E0-4AB2-8D65-815B75E90209}"/>
              </a:ext>
            </a:extLst>
          </p:cNvPr>
          <p:cNvSpPr txBox="1">
            <a:spLocks/>
          </p:cNvSpPr>
          <p:nvPr/>
        </p:nvSpPr>
        <p:spPr>
          <a:xfrm>
            <a:off x="6334569" y="4539623"/>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id-ID" b="1" dirty="0"/>
              <a:t>Bentuk Normal Boyce-Codd (BCNF)</a:t>
            </a:r>
            <a:endParaRPr lang="en-US" b="1"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96724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id-ID" b="1" dirty="0"/>
              <a:t>Bentuk Normal Pertama (1NF)</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3463720"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id-ID" sz="2800" baseline="-25000" dirty="0"/>
              <a:t>Setiap kolom harus berisi nilai tunggal (atomic), tidak boleh ada grup atau set data dalam satu kolom.</a:t>
            </a:r>
            <a:endParaRPr lang="en-US" sz="2800" baseline="-25000" dirty="0"/>
          </a:p>
          <a:p>
            <a:pPr>
              <a:spcAft>
                <a:spcPts val="600"/>
              </a:spcAft>
              <a:defRPr/>
            </a:pPr>
            <a:r>
              <a:rPr lang="id-ID" sz="2800" baseline="-25000" dirty="0"/>
              <a:t>Setiap entri dalam kolom harus unik dan terdefinisi.</a:t>
            </a:r>
            <a:endParaRPr lang="en-US" sz="2800" baseline="-25000" dirty="0"/>
          </a:p>
          <a:p>
            <a:pPr>
              <a:spcAft>
                <a:spcPts val="600"/>
              </a:spcAft>
              <a:defRPr/>
            </a:pPr>
            <a:r>
              <a:rPr lang="id-ID" sz="2800" baseline="-25000" dirty="0"/>
              <a:t>Tidak boleh ada duplikasi dalam baris data.</a:t>
            </a:r>
            <a:endParaRPr lang="en-US" sz="2800" baseline="-25000" dirty="0">
              <a:latin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A717CF67-8D73-4C50-8384-234AF6F81447}"/>
              </a:ext>
            </a:extLst>
          </p:cNvPr>
          <p:cNvPicPr>
            <a:picLocks noChangeAspect="1"/>
          </p:cNvPicPr>
          <p:nvPr/>
        </p:nvPicPr>
        <p:blipFill>
          <a:blip r:embed="rId2"/>
          <a:stretch>
            <a:fillRect/>
          </a:stretch>
        </p:blipFill>
        <p:spPr>
          <a:xfrm>
            <a:off x="4203248" y="1666375"/>
            <a:ext cx="7447142" cy="3163202"/>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id-ID" b="1" dirty="0"/>
              <a:t>Bentuk Normal </a:t>
            </a:r>
            <a:r>
              <a:rPr lang="en-US" b="1" dirty="0" err="1"/>
              <a:t>Kedua</a:t>
            </a:r>
            <a:r>
              <a:rPr lang="id-ID" b="1" dirty="0"/>
              <a:t> (</a:t>
            </a:r>
            <a:r>
              <a:rPr lang="en-US" b="1" dirty="0"/>
              <a:t>2</a:t>
            </a:r>
            <a:r>
              <a:rPr lang="id-ID" b="1" dirty="0"/>
              <a:t>NF)</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597060" cy="2081377"/>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id-ID" sz="1800" dirty="0"/>
              <a:t>Harus sudah memenuhi 1NF</a:t>
            </a:r>
            <a:endParaRPr lang="en-US" sz="1800" dirty="0"/>
          </a:p>
          <a:p>
            <a:pPr>
              <a:spcAft>
                <a:spcPts val="600"/>
              </a:spcAft>
              <a:defRPr/>
            </a:pPr>
            <a:r>
              <a:rPr lang="id-ID" sz="1800" dirty="0"/>
              <a:t>Semua kolom non-kunci harus bergantung sepenuhnya pada kunci utama (primary key). Tidak boleh ada kolom yang hanya bergantung pada sebagian kunci (partial dependency), terutama jika kunci utama terdiri dari beberapa kolom.</a:t>
            </a:r>
            <a:endParaRPr lang="en-US" sz="1100" baseline="-250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6CF511C-B720-46D7-8856-94E18821A109}"/>
              </a:ext>
            </a:extLst>
          </p:cNvPr>
          <p:cNvPicPr>
            <a:picLocks noChangeAspect="1"/>
          </p:cNvPicPr>
          <p:nvPr/>
        </p:nvPicPr>
        <p:blipFill>
          <a:blip r:embed="rId2"/>
          <a:stretch>
            <a:fillRect/>
          </a:stretch>
        </p:blipFill>
        <p:spPr>
          <a:xfrm>
            <a:off x="4928257" y="1318928"/>
            <a:ext cx="6722133" cy="4023812"/>
          </a:xfrm>
          <a:prstGeom prst="rect">
            <a:avLst/>
          </a:prstGeom>
        </p:spPr>
      </p:pic>
      <p:sp>
        <p:nvSpPr>
          <p:cNvPr id="4" name="Rectangle 2">
            <a:extLst>
              <a:ext uri="{FF2B5EF4-FFF2-40B4-BE49-F238E27FC236}">
                <a16:creationId xmlns:a16="http://schemas.microsoft.com/office/drawing/2014/main" id="{DAB05E88-71B7-4223-9508-A7816A3A8160}"/>
              </a:ext>
            </a:extLst>
          </p:cNvPr>
          <p:cNvSpPr>
            <a:spLocks noChangeArrowheads="1"/>
          </p:cNvSpPr>
          <p:nvPr/>
        </p:nvSpPr>
        <p:spPr bwMode="auto">
          <a:xfrm>
            <a:off x="541610" y="3679606"/>
            <a:ext cx="419781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400" b="0" i="0" u="none" strike="noStrike" cap="none" normalizeH="0" baseline="0" dirty="0">
                <a:ln>
                  <a:noFill/>
                </a:ln>
                <a:solidFill>
                  <a:schemeClr val="tx1"/>
                </a:solidFill>
                <a:effectLst/>
                <a:latin typeface="Arial" panose="020B0604020202020204" pitchFamily="34" charset="0"/>
              </a:rPr>
              <a:t>Di sini:</a:t>
            </a:r>
          </a:p>
          <a:p>
            <a:pPr marL="0" marR="0" lvl="0" indent="0" algn="l" defTabSz="914400" rtl="0" eaLnBrk="0" fontAlgn="base" latinLnBrk="0" hangingPunct="0">
              <a:lnSpc>
                <a:spcPct val="100000"/>
              </a:lnSpc>
              <a:spcBef>
                <a:spcPct val="0"/>
              </a:spcBef>
              <a:spcAft>
                <a:spcPct val="0"/>
              </a:spcAft>
              <a:buClrTx/>
              <a:buSzTx/>
              <a:tabLst/>
            </a:pPr>
            <a:r>
              <a:rPr kumimoji="0" lang="id-ID" altLang="id-ID" sz="1400" b="0" i="0" u="none" strike="noStrike" cap="none" normalizeH="0" baseline="0" dirty="0">
                <a:ln>
                  <a:noFill/>
                </a:ln>
                <a:solidFill>
                  <a:schemeClr val="tx1"/>
                </a:solidFill>
                <a:effectLst/>
                <a:latin typeface="Arial" panose="020B0604020202020204" pitchFamily="34" charset="0"/>
              </a:rPr>
              <a:t>Primary Key: </a:t>
            </a:r>
            <a:r>
              <a:rPr kumimoji="0" lang="id-ID" altLang="id-ID" sz="1400" b="0" i="0" u="none" strike="noStrike" cap="none" normalizeH="0" baseline="0" dirty="0">
                <a:ln>
                  <a:noFill/>
                </a:ln>
                <a:solidFill>
                  <a:schemeClr val="tx1"/>
                </a:solidFill>
                <a:effectLst/>
                <a:latin typeface="Arial Unicode MS" panose="020B0604020202020204" pitchFamily="34" charset="-128"/>
              </a:rPr>
              <a:t>ID_Kursus</a:t>
            </a:r>
            <a:endParaRPr kumimoji="0" lang="id-ID" altLang="id-ID"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id-ID" altLang="id-ID" sz="1400" b="0" i="0" u="none" strike="noStrike" cap="none" normalizeH="0" baseline="0" dirty="0">
                <a:ln>
                  <a:noFill/>
                </a:ln>
                <a:solidFill>
                  <a:schemeClr val="tx1"/>
                </a:solidFill>
                <a:effectLst/>
                <a:latin typeface="Arial" panose="020B0604020202020204" pitchFamily="34" charset="0"/>
              </a:rPr>
              <a:t>Tapi: </a:t>
            </a:r>
            <a:r>
              <a:rPr kumimoji="0" lang="id-ID" altLang="id-ID" sz="1400" b="0" i="0" u="none" strike="noStrike" cap="none" normalizeH="0" baseline="0" dirty="0">
                <a:ln>
                  <a:noFill/>
                </a:ln>
                <a:solidFill>
                  <a:schemeClr val="tx1"/>
                </a:solidFill>
                <a:effectLst/>
                <a:latin typeface="Arial Unicode MS" panose="020B0604020202020204" pitchFamily="34" charset="-128"/>
              </a:rPr>
              <a:t>Instruktur</a:t>
            </a:r>
            <a:r>
              <a:rPr kumimoji="0" lang="id-ID" altLang="id-ID" sz="1400" b="0" i="0" u="none" strike="noStrike" cap="none" normalizeH="0" baseline="0" dirty="0">
                <a:ln>
                  <a:noFill/>
                </a:ln>
                <a:solidFill>
                  <a:schemeClr val="tx1"/>
                </a:solidFill>
                <a:effectLst/>
              </a:rPr>
              <a:t> dan </a:t>
            </a:r>
            <a:r>
              <a:rPr kumimoji="0" lang="id-ID" altLang="id-ID" sz="1400" b="0" i="0" u="none" strike="noStrike" cap="none" normalizeH="0" baseline="0" dirty="0">
                <a:ln>
                  <a:noFill/>
                </a:ln>
                <a:solidFill>
                  <a:schemeClr val="tx1"/>
                </a:solidFill>
                <a:effectLst/>
                <a:latin typeface="Arial Unicode MS" panose="020B0604020202020204" pitchFamily="34" charset="-128"/>
              </a:rPr>
              <a:t>Biaya</a:t>
            </a:r>
            <a:r>
              <a:rPr kumimoji="0" lang="id-ID" altLang="id-ID" sz="1400" b="0" i="0" u="none" strike="noStrike" cap="none" normalizeH="0" baseline="0" dirty="0">
                <a:ln>
                  <a:noFill/>
                </a:ln>
                <a:solidFill>
                  <a:schemeClr val="tx1"/>
                </a:solidFill>
                <a:effectLst/>
              </a:rPr>
              <a:t> bisa dianggap </a:t>
            </a:r>
            <a:r>
              <a:rPr kumimoji="0" lang="id-ID" altLang="id-ID" sz="1400" b="1" i="0" u="none" strike="noStrike" cap="none" normalizeH="0" baseline="0" dirty="0">
                <a:ln>
                  <a:noFill/>
                </a:ln>
                <a:solidFill>
                  <a:schemeClr val="tx1"/>
                </a:solidFill>
                <a:effectLst/>
                <a:latin typeface="Arial" panose="020B0604020202020204" pitchFamily="34" charset="0"/>
              </a:rPr>
              <a:t>bergantung pada Nama_Kursus</a:t>
            </a:r>
            <a:r>
              <a:rPr kumimoji="0" lang="id-ID" altLang="id-ID" sz="1400" b="0" i="0" u="none" strike="noStrike" cap="none" normalizeH="0" baseline="0" dirty="0">
                <a:ln>
                  <a:noFill/>
                </a:ln>
                <a:solidFill>
                  <a:schemeClr val="tx1"/>
                </a:solidFill>
                <a:effectLst/>
                <a:latin typeface="Arial" panose="020B0604020202020204" pitchFamily="34" charset="0"/>
              </a:rPr>
              <a:t>, bukan langsung pada ID.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400" b="1" i="0" u="none" strike="noStrike" cap="none" normalizeH="0" baseline="0" dirty="0">
                <a:ln>
                  <a:noFill/>
                </a:ln>
                <a:solidFill>
                  <a:schemeClr val="tx1"/>
                </a:solidFill>
                <a:effectLst/>
                <a:latin typeface="Arial" panose="020B0604020202020204" pitchFamily="34" charset="0"/>
              </a:rPr>
              <a:t>❌ Masalah:</a:t>
            </a:r>
          </a:p>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400" b="0" i="0" u="none" strike="noStrike" cap="none" normalizeH="0" baseline="0" dirty="0">
                <a:ln>
                  <a:noFill/>
                </a:ln>
                <a:solidFill>
                  <a:schemeClr val="tx1"/>
                </a:solidFill>
                <a:effectLst/>
                <a:latin typeface="Arial" panose="020B0604020202020204" pitchFamily="34" charset="0"/>
              </a:rPr>
              <a:t>Jika </a:t>
            </a:r>
            <a:r>
              <a:rPr kumimoji="0" lang="id-ID" altLang="id-ID" sz="1400" b="0" i="0" u="none" strike="noStrike" cap="none" normalizeH="0" baseline="0" dirty="0">
                <a:ln>
                  <a:noFill/>
                </a:ln>
                <a:solidFill>
                  <a:schemeClr val="tx1"/>
                </a:solidFill>
                <a:effectLst/>
                <a:latin typeface="Arial Unicode MS" panose="020B0604020202020204" pitchFamily="34" charset="-128"/>
              </a:rPr>
              <a:t>Nama_Kursus</a:t>
            </a:r>
            <a:r>
              <a:rPr kumimoji="0" lang="id-ID" altLang="id-ID" sz="1400" b="0" i="0" u="none" strike="noStrike" cap="none" normalizeH="0" baseline="0" dirty="0">
                <a:ln>
                  <a:noFill/>
                </a:ln>
                <a:solidFill>
                  <a:schemeClr val="tx1"/>
                </a:solidFill>
                <a:effectLst/>
              </a:rPr>
              <a:t> berubah, maka </a:t>
            </a:r>
            <a:r>
              <a:rPr kumimoji="0" lang="id-ID" altLang="id-ID" sz="1400" b="0" i="0" u="none" strike="noStrike" cap="none" normalizeH="0" baseline="0" dirty="0">
                <a:ln>
                  <a:noFill/>
                </a:ln>
                <a:solidFill>
                  <a:schemeClr val="tx1"/>
                </a:solidFill>
                <a:effectLst/>
                <a:latin typeface="Arial Unicode MS" panose="020B0604020202020204" pitchFamily="34" charset="-128"/>
              </a:rPr>
              <a:t>Instruktur</a:t>
            </a:r>
            <a:r>
              <a:rPr kumimoji="0" lang="id-ID" altLang="id-ID" sz="1400" b="0" i="0" u="none" strike="noStrike" cap="none" normalizeH="0" baseline="0" dirty="0">
                <a:ln>
                  <a:noFill/>
                </a:ln>
                <a:solidFill>
                  <a:schemeClr val="tx1"/>
                </a:solidFill>
                <a:effectLst/>
              </a:rPr>
              <a:t> dan </a:t>
            </a:r>
            <a:r>
              <a:rPr kumimoji="0" lang="id-ID" altLang="id-ID" sz="1400" b="0" i="0" u="none" strike="noStrike" cap="none" normalizeH="0" baseline="0" dirty="0">
                <a:ln>
                  <a:noFill/>
                </a:ln>
                <a:solidFill>
                  <a:schemeClr val="tx1"/>
                </a:solidFill>
                <a:effectLst/>
                <a:latin typeface="Arial Unicode MS" panose="020B0604020202020204" pitchFamily="34" charset="-128"/>
              </a:rPr>
              <a:t>Biaya</a:t>
            </a:r>
            <a:r>
              <a:rPr kumimoji="0" lang="id-ID" altLang="id-ID" sz="1400" b="0" i="0" u="none" strike="noStrike" cap="none" normalizeH="0" baseline="0" dirty="0">
                <a:ln>
                  <a:noFill/>
                </a:ln>
                <a:solidFill>
                  <a:schemeClr val="tx1"/>
                </a:solidFill>
                <a:effectLst/>
              </a:rPr>
              <a:t> bisa salah. Ini menunjukkan ada ketergantungan tidak langsung → </a:t>
            </a:r>
            <a:r>
              <a:rPr kumimoji="0" lang="id-ID" altLang="id-ID" sz="1400" b="1" i="0" u="none" strike="noStrike" cap="none" normalizeH="0" baseline="0" dirty="0">
                <a:ln>
                  <a:noFill/>
                </a:ln>
                <a:solidFill>
                  <a:schemeClr val="tx1"/>
                </a:solidFill>
                <a:effectLst/>
                <a:latin typeface="Arial" panose="020B0604020202020204" pitchFamily="34" charset="0"/>
              </a:rPr>
              <a:t>partial dependency</a:t>
            </a:r>
            <a:r>
              <a:rPr kumimoji="0" lang="id-ID" altLang="id-ID" sz="14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0687839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563EE24-83AF-4B4D-B45B-11D1ECD436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339</TotalTime>
  <Words>1236</Words>
  <Application>Microsoft Office PowerPoint</Application>
  <PresentationFormat>Widescreen</PresentationFormat>
  <Paragraphs>158</Paragraphs>
  <Slides>30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 Unicode MS</vt:lpstr>
      <vt:lpstr>Arial</vt:lpstr>
      <vt:lpstr>Calibri</vt:lpstr>
      <vt:lpstr>Segoe UI</vt:lpstr>
      <vt:lpstr>Segoe UI Light</vt:lpstr>
      <vt:lpstr>Segoe UI Semibold</vt:lpstr>
      <vt:lpstr>Wingdings</vt:lpstr>
      <vt:lpstr>Custom</vt:lpstr>
      <vt:lpstr>BASIS DATA</vt:lpstr>
      <vt:lpstr>DATABASE / BASIS DATA (1)</vt:lpstr>
      <vt:lpstr>DATABASE / BASIS DATA (2)</vt:lpstr>
      <vt:lpstr>Tabel</vt:lpstr>
      <vt:lpstr>Field</vt:lpstr>
      <vt:lpstr>Tipe data</vt:lpstr>
      <vt:lpstr>NORMALISASI DATABASE</vt:lpstr>
      <vt:lpstr>Bentuk Normal Pertama (1NF)</vt:lpstr>
      <vt:lpstr>Bentuk Normal Kedua (2NF)</vt:lpstr>
      <vt:lpstr>Penjelasan 2NF</vt:lpstr>
      <vt:lpstr>Ilustrasi (1)</vt:lpstr>
      <vt:lpstr>Ilustrasi (2 lanjutan)</vt:lpstr>
      <vt:lpstr>Bentuk Normal Ketiga (3NF)</vt:lpstr>
      <vt:lpstr>Bentuk Normal Boyce-Codd (BCNF)</vt:lpstr>
      <vt:lpstr>Contoh BCNF</vt:lpstr>
      <vt:lpstr>Solusi BCNF</vt:lpstr>
      <vt:lpstr>Kelebihan Normalisasi</vt:lpstr>
      <vt:lpstr>Kekurangan Normalisasi</vt:lpstr>
      <vt:lpstr>Contoh Kasus Normalisasi (1)</vt:lpstr>
      <vt:lpstr>Contoh Kasus Normalisasi (2)</vt:lpstr>
      <vt:lpstr>Contoh Kasus Normalisasi (3)</vt:lpstr>
      <vt:lpstr>Contoh Kasus Normalisasi (4)</vt:lpstr>
      <vt:lpstr>Contoh Kasus Normalisasi (5)</vt:lpstr>
      <vt:lpstr>Contoh Kasus Normalisasi (6)</vt:lpstr>
      <vt:lpstr>Ringkasan hasil normalisasi</vt:lpstr>
      <vt:lpstr>Studi kasus Data Peserta Pelatihan: Data belum dilakukan normalisasi</vt:lpstr>
      <vt:lpstr>NORMALISASI 1NF</vt:lpstr>
      <vt:lpstr>NORMALISASI 2NF</vt:lpstr>
      <vt:lpstr>NORMALISASI 3NF</vt:lpstr>
      <vt:lpstr>SELANJUTNYA (LURING)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Hendri Murti</dc:creator>
  <cp:keywords/>
  <cp:lastModifiedBy>Hendri Murti</cp:lastModifiedBy>
  <cp:revision>38</cp:revision>
  <dcterms:created xsi:type="dcterms:W3CDTF">2024-10-16T23:11:39Z</dcterms:created>
  <dcterms:modified xsi:type="dcterms:W3CDTF">2025-07-23T23:18:33Z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