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82" r:id="rId5"/>
    <p:sldId id="283" r:id="rId6"/>
    <p:sldId id="292" r:id="rId7"/>
    <p:sldId id="295" r:id="rId8"/>
    <p:sldId id="296" r:id="rId9"/>
    <p:sldId id="297" r:id="rId10"/>
    <p:sldId id="298" r:id="rId11"/>
    <p:sldId id="299" r:id="rId12"/>
    <p:sldId id="300" r:id="rId13"/>
    <p:sldId id="293" r:id="rId14"/>
    <p:sldId id="301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05" r:id="rId24"/>
    <p:sldId id="302" r:id="rId25"/>
    <p:sldId id="303" r:id="rId26"/>
    <p:sldId id="304" r:id="rId27"/>
    <p:sldId id="294" r:id="rId28"/>
    <p:sldId id="284" r:id="rId29"/>
    <p:sldId id="285" r:id="rId30"/>
    <p:sldId id="276" r:id="rId31"/>
    <p:sldId id="286" r:id="rId32"/>
    <p:sldId id="287" r:id="rId33"/>
    <p:sldId id="288" r:id="rId34"/>
    <p:sldId id="278" r:id="rId35"/>
    <p:sldId id="289" r:id="rId36"/>
    <p:sldId id="290" r:id="rId37"/>
    <p:sldId id="291" r:id="rId38"/>
    <p:sldId id="280" r:id="rId3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4" autoAdjust="0"/>
    <p:restoredTop sz="94660"/>
  </p:normalViewPr>
  <p:slideViewPr>
    <p:cSldViewPr>
      <p:cViewPr varScale="1">
        <p:scale>
          <a:sx n="65" d="100"/>
          <a:sy n="65" d="100"/>
        </p:scale>
        <p:origin x="12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DEC02-1991-40A4-B7F8-6F8926D23977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4EA07-B2B5-4C41-8297-260BCFC95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1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4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53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41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75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87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254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917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988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55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4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472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2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46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696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302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955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455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268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52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66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784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53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611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3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62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41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51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EA07-B2B5-4C41-8297-260BCFC9599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69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8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6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0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7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0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0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85AC-7E6E-4A29-89C2-C38C9AB9F45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85AC-7E6E-4A29-89C2-C38C9AB9F45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C39C3-67B0-4944-A579-A770AB18B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0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63142" y="1045185"/>
            <a:ext cx="4524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</a:rPr>
              <a:t>TERM PROJECT</a:t>
            </a:r>
            <a:endParaRPr lang="ko-KR" altLang="en-US" sz="2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7824" y="1487215"/>
            <a:ext cx="61561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chemeClr val="accent5">
                    <a:lumMod val="75000"/>
                  </a:schemeClr>
                </a:solidFill>
              </a:rPr>
              <a:t>디지털논리회로실험</a:t>
            </a:r>
            <a:endParaRPr lang="ko-KR" altLang="en-US" sz="4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292813" y="3406688"/>
            <a:ext cx="2160240" cy="1656184"/>
            <a:chOff x="1907704" y="4941168"/>
            <a:chExt cx="2160240" cy="1656184"/>
          </a:xfrm>
        </p:grpSpPr>
        <p:sp>
          <p:nvSpPr>
            <p:cNvPr id="18" name="TextBox 17"/>
            <p:cNvSpPr txBox="1"/>
            <p:nvPr/>
          </p:nvSpPr>
          <p:spPr>
            <a:xfrm>
              <a:off x="1907704" y="5251512"/>
              <a:ext cx="2160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5">
                      <a:lumMod val="75000"/>
                    </a:schemeClr>
                  </a:solidFill>
                </a:rPr>
                <a:t>로봇 공학과</a:t>
              </a:r>
              <a:endParaRPr lang="en-US" altLang="ko-KR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accent5">
                      <a:lumMod val="75000"/>
                    </a:schemeClr>
                  </a:solidFill>
                </a:rPr>
                <a:t>2015041703</a:t>
              </a:r>
              <a:endParaRPr lang="en-US" altLang="ko-KR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accent5">
                      <a:lumMod val="75000"/>
                    </a:schemeClr>
                  </a:solidFill>
                </a:rPr>
                <a:t>신 혜영</a:t>
              </a:r>
              <a:endParaRPr lang="en-US" altLang="ko-KR" dirty="0" smtClean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979712" y="4941168"/>
              <a:ext cx="2016224" cy="1656184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60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병렬 </a:t>
              </a:r>
              <a:r>
                <a:rPr lang="en-US" altLang="ko-KR" sz="2500" dirty="0" smtClean="0"/>
                <a:t>Parity – </a:t>
              </a:r>
              <a:r>
                <a:rPr lang="en-US" altLang="ko-KR" sz="2500" dirty="0" err="1" smtClean="0"/>
                <a:t>OneCounter</a:t>
              </a:r>
              <a:r>
                <a:rPr lang="en-US" altLang="ko-KR" sz="2500" dirty="0" smtClean="0"/>
                <a:t> </a:t>
              </a:r>
              <a:r>
                <a:rPr lang="ko-KR" altLang="en-US" sz="2500" dirty="0" smtClean="0"/>
                <a:t>모듈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067" y="1581002"/>
            <a:ext cx="5597056" cy="34799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38835" y="5269042"/>
            <a:ext cx="5013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ata_in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개수가 짝수이면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r>
              <a:rPr lang="ko-KR" altLang="en-US" dirty="0" smtClean="0"/>
              <a:t>홀수이면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반환하는 모듈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d</a:t>
            </a:r>
            <a:r>
              <a:rPr lang="en-US" altLang="ko-KR" dirty="0" err="1" smtClean="0"/>
              <a:t>ata_in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rwparity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rhparity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8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병렬 </a:t>
              </a:r>
              <a:r>
                <a:rPr lang="en-US" altLang="ko-KR" sz="2500" dirty="0" smtClean="0"/>
                <a:t>Parity – </a:t>
              </a:r>
              <a:r>
                <a:rPr lang="en-US" altLang="ko-KR" sz="2500" dirty="0" err="1" smtClean="0"/>
                <a:t>OneCounter</a:t>
              </a:r>
              <a:r>
                <a:rPr lang="en-US" altLang="ko-KR" sz="2500" dirty="0" smtClean="0"/>
                <a:t> </a:t>
              </a:r>
              <a:r>
                <a:rPr lang="ko-KR" altLang="en-US" sz="2500" dirty="0" smtClean="0"/>
                <a:t>모듈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94" y="1664841"/>
            <a:ext cx="4800600" cy="1914525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73466"/>
              </p:ext>
            </p:extLst>
          </p:nvPr>
        </p:nvGraphicFramePr>
        <p:xfrm>
          <a:off x="2436835" y="370571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14686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04732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84479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03253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11891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8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5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5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9868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56784" y="5877272"/>
            <a:ext cx="585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Width = 0010</a:t>
            </a:r>
            <a:r>
              <a:rPr lang="en-US" altLang="ko-KR" sz="1100" dirty="0" smtClean="0"/>
              <a:t>(2)		</a:t>
            </a:r>
            <a:r>
              <a:rPr lang="en-US" altLang="ko-KR" dirty="0" smtClean="0"/>
              <a:t>Height = 1000</a:t>
            </a:r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0313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5517541" cy="861774"/>
            <a:chOff x="4139952" y="1202255"/>
            <a:chExt cx="4977883" cy="86177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병렬 </a:t>
              </a:r>
              <a:r>
                <a:rPr lang="en-US" altLang="ko-KR" sz="2500" dirty="0" smtClean="0"/>
                <a:t>Parity – </a:t>
              </a:r>
              <a:r>
                <a:rPr lang="en-US" altLang="ko-KR" sz="2500" dirty="0" err="1" smtClean="0"/>
                <a:t>error_inspect</a:t>
              </a:r>
              <a:r>
                <a:rPr lang="en-US" altLang="ko-KR" sz="2500" dirty="0" smtClean="0"/>
                <a:t> </a:t>
              </a:r>
              <a:r>
                <a:rPr lang="ko-KR" altLang="en-US" sz="2500" dirty="0" smtClean="0"/>
                <a:t>모듈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05224" y="4239070"/>
            <a:ext cx="559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Width = 0010</a:t>
            </a:r>
            <a:r>
              <a:rPr lang="en-US" altLang="ko-KR" sz="1100" dirty="0" smtClean="0"/>
              <a:t>(2)		</a:t>
            </a:r>
            <a:r>
              <a:rPr lang="en-US" altLang="ko-KR" dirty="0" smtClean="0"/>
              <a:t>Height = 1000</a:t>
            </a:r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057" y="1389084"/>
            <a:ext cx="4290183" cy="19924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819" y="3598565"/>
            <a:ext cx="3495675" cy="5524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91637" y="4871452"/>
            <a:ext cx="5154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0 = 1, f1 = 3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Error = 4 * f0 + f1 -&gt; c 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배열에서 표현할 때랑 같은 표현</a:t>
            </a:r>
            <a:endParaRPr lang="ko-KR" altLang="en-US" dirty="0"/>
          </a:p>
        </p:txBody>
      </p:sp>
      <p:sp>
        <p:nvSpPr>
          <p:cNvPr id="17" name="타원형 설명선 16"/>
          <p:cNvSpPr/>
          <p:nvPr/>
        </p:nvSpPr>
        <p:spPr>
          <a:xfrm>
            <a:off x="7092280" y="4464432"/>
            <a:ext cx="1832174" cy="779519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i="1" dirty="0"/>
              <a:t>e</a:t>
            </a:r>
            <a:r>
              <a:rPr lang="en-US" altLang="ko-KR" b="1" i="1" dirty="0" smtClean="0"/>
              <a:t>rror = </a:t>
            </a:r>
            <a:r>
              <a:rPr lang="en-US" altLang="ko-KR" b="1" i="1" dirty="0" err="1" smtClean="0"/>
              <a:t>sw</a:t>
            </a:r>
            <a:r>
              <a:rPr lang="en-US" altLang="ko-KR" b="1" i="1" dirty="0" smtClean="0"/>
              <a:t>[7] !!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2420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Parity bit – 2bit </a:t>
              </a:r>
              <a:r>
                <a:rPr lang="ko-KR" altLang="en-US" sz="2500" dirty="0" smtClean="0"/>
                <a:t>검사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62465" y="2866291"/>
            <a:ext cx="6270476" cy="1382960"/>
            <a:chOff x="3702041" y="1961838"/>
            <a:chExt cx="4999768" cy="1035114"/>
          </a:xfrm>
        </p:grpSpPr>
        <p:sp>
          <p:nvSpPr>
            <p:cNvPr id="17" name="타원 16"/>
            <p:cNvSpPr/>
            <p:nvPr/>
          </p:nvSpPr>
          <p:spPr>
            <a:xfrm>
              <a:off x="3702041" y="1961838"/>
              <a:ext cx="1080120" cy="10351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5613185" y="1961838"/>
              <a:ext cx="1080120" cy="10351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7524328" y="1961838"/>
              <a:ext cx="1080120" cy="10351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8358" y="2179733"/>
              <a:ext cx="1080120" cy="52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</a:rPr>
                <a:t>병렬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parity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33587" y="2321263"/>
              <a:ext cx="1085200" cy="299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>
                  <a:solidFill>
                    <a:schemeClr val="bg1"/>
                  </a:solidFill>
                </a:rPr>
                <a:t>해밍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 코드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14997" y="2179734"/>
              <a:ext cx="1286812" cy="52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</a:rPr>
                <a:t>병렬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parity + </a:t>
              </a:r>
              <a:r>
                <a:rPr lang="ko-KR" altLang="en-US" sz="2000" dirty="0" err="1" smtClean="0">
                  <a:solidFill>
                    <a:schemeClr val="bg1"/>
                  </a:solidFill>
                </a:rPr>
                <a:t>해밍코드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4932040" y="2471000"/>
              <a:ext cx="576064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6804248" y="2492896"/>
              <a:ext cx="576064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034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병렬 </a:t>
              </a:r>
              <a:r>
                <a:rPr lang="en-US" altLang="ko-KR" sz="2500" dirty="0" smtClean="0"/>
                <a:t>parity </a:t>
              </a:r>
              <a:r>
                <a:rPr lang="ko-KR" altLang="en-US" sz="2500" dirty="0" smtClean="0"/>
                <a:t>문제점 </a:t>
              </a:r>
              <a:r>
                <a:rPr lang="en-US" altLang="ko-KR" sz="2500" dirty="0" smtClean="0"/>
                <a:t>(</a:t>
              </a:r>
              <a:r>
                <a:rPr lang="ko-KR" altLang="en-US" sz="2500" dirty="0" smtClean="0"/>
                <a:t>예시 </a:t>
              </a:r>
              <a:r>
                <a:rPr lang="en-US" altLang="ko-KR" sz="2500" dirty="0" smtClean="0"/>
                <a:t>1)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42505"/>
              </p:ext>
            </p:extLst>
          </p:nvPr>
        </p:nvGraphicFramePr>
        <p:xfrm>
          <a:off x="2321147" y="180795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3615232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418853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014079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800908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43702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022665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942363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4096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1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351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33444"/>
              </p:ext>
            </p:extLst>
          </p:nvPr>
        </p:nvGraphicFramePr>
        <p:xfrm>
          <a:off x="2342280" y="324329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3615232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418853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014079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800908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43702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022665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942363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4096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1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351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31840" y="3243292"/>
            <a:ext cx="720080" cy="11125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48264" y="3243292"/>
            <a:ext cx="720080" cy="11125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15816" y="454047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문제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9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병렬 </a:t>
              </a:r>
              <a:r>
                <a:rPr lang="en-US" altLang="ko-KR" sz="2500" dirty="0" smtClean="0"/>
                <a:t>parity </a:t>
              </a:r>
              <a:r>
                <a:rPr lang="ko-KR" altLang="en-US" sz="2500" dirty="0" smtClean="0"/>
                <a:t>문제점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321147" y="180795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3615232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418853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014079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800908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43702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022665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942363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4096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1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3514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33249"/>
              </p:ext>
            </p:extLst>
          </p:nvPr>
        </p:nvGraphicFramePr>
        <p:xfrm>
          <a:off x="2329591" y="348440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3615232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418853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014079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800908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43702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022665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942363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4096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1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351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359646" y="4225383"/>
            <a:ext cx="6050320" cy="3715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59646" y="493404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49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err="1" smtClean="0"/>
                <a:t>해밍코드</a:t>
              </a:r>
              <a:r>
                <a:rPr lang="en-US" altLang="ko-KR" sz="2500" dirty="0" smtClean="0"/>
                <a:t>(</a:t>
              </a:r>
              <a:r>
                <a:rPr lang="en-US" altLang="ko-KR" sz="2500" dirty="0" smtClean="0"/>
                <a:t>Hamming code</a:t>
              </a:r>
              <a:r>
                <a:rPr lang="en-US" altLang="ko-KR" sz="2500" dirty="0" smtClean="0"/>
                <a:t>)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62788" y="1636887"/>
            <a:ext cx="414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R.W Hamming</a:t>
            </a:r>
            <a:r>
              <a:rPr lang="ko-KR" altLang="en-US" dirty="0" smtClean="0"/>
              <a:t>에 의해 개발</a:t>
            </a:r>
            <a:endParaRPr lang="en-US" altLang="ko-KR" dirty="0" smtClean="0"/>
          </a:p>
          <a:p>
            <a:r>
              <a:rPr lang="en-US" altLang="ko-KR" dirty="0" smtClean="0"/>
              <a:t>Hamming </a:t>
            </a:r>
            <a:r>
              <a:rPr lang="ko-KR" altLang="en-US" dirty="0" smtClean="0"/>
              <a:t>코드에서 중복 비트의 위치</a:t>
            </a:r>
            <a:endParaRPr lang="ko-KR" altLang="en-US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185" y="2543882"/>
            <a:ext cx="5962241" cy="77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520174" y="3717032"/>
            <a:ext cx="5872252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r</a:t>
            </a:r>
            <a:r>
              <a:rPr lang="ko-KR" altLang="en-US" dirty="0" smtClean="0"/>
              <a:t>비트는 데이터 비트의 조합에 대한 </a:t>
            </a:r>
            <a:r>
              <a:rPr lang="ko-KR" altLang="en-US" dirty="0" err="1" smtClean="0"/>
              <a:t>패리티비트</a:t>
            </a:r>
            <a:endParaRPr lang="en-US" altLang="ko-KR" dirty="0" smtClean="0"/>
          </a:p>
          <a:p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1</a:t>
            </a:r>
            <a:r>
              <a:rPr lang="en-US" altLang="ko-KR" dirty="0">
                <a:solidFill>
                  <a:srgbClr val="000000"/>
                </a:solidFill>
              </a:rPr>
              <a:t>  =  bits 1, 3, 5, 7, 9, 11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2</a:t>
            </a:r>
            <a:r>
              <a:rPr lang="en-US" altLang="ko-KR" dirty="0">
                <a:solidFill>
                  <a:srgbClr val="000000"/>
                </a:solidFill>
              </a:rPr>
              <a:t>  =  bits 2, 3, 6, 7, 10, 11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4</a:t>
            </a:r>
            <a:r>
              <a:rPr lang="en-US" altLang="ko-KR" dirty="0">
                <a:solidFill>
                  <a:srgbClr val="000000"/>
                </a:solidFill>
              </a:rPr>
              <a:t>  =  bits 4, 5, 6, 7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8</a:t>
            </a:r>
            <a:r>
              <a:rPr lang="en-US" altLang="ko-KR" dirty="0">
                <a:solidFill>
                  <a:srgbClr val="000000"/>
                </a:solidFill>
              </a:rPr>
              <a:t>  =  bits 8, 9, 10, 11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2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err="1" smtClean="0"/>
                <a:t>해밍코드</a:t>
              </a:r>
              <a:r>
                <a:rPr lang="en-US" altLang="ko-KR" sz="2500" dirty="0" smtClean="0"/>
                <a:t>(</a:t>
              </a:r>
              <a:r>
                <a:rPr lang="en-US" altLang="ko-KR" sz="2500" dirty="0" smtClean="0"/>
                <a:t>Hamming code</a:t>
              </a:r>
              <a:r>
                <a:rPr lang="en-US" altLang="ko-KR" sz="2500" dirty="0" smtClean="0"/>
                <a:t>)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94819" y="1581002"/>
            <a:ext cx="5872252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r</a:t>
            </a:r>
            <a:r>
              <a:rPr lang="ko-KR" altLang="en-US" dirty="0" smtClean="0"/>
              <a:t>비트는 데이터 비트의 조합에 대한 </a:t>
            </a:r>
            <a:r>
              <a:rPr lang="ko-KR" altLang="en-US" dirty="0" err="1" smtClean="0"/>
              <a:t>패리티비트</a:t>
            </a:r>
            <a:endParaRPr lang="en-US" altLang="ko-KR" dirty="0" smtClean="0"/>
          </a:p>
          <a:p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1</a:t>
            </a:r>
            <a:r>
              <a:rPr lang="en-US" altLang="ko-KR" dirty="0">
                <a:solidFill>
                  <a:srgbClr val="000000"/>
                </a:solidFill>
              </a:rPr>
              <a:t>  =  bits 1, 3, 5, 7, 9, 11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2</a:t>
            </a:r>
            <a:r>
              <a:rPr lang="en-US" altLang="ko-KR" dirty="0">
                <a:solidFill>
                  <a:srgbClr val="000000"/>
                </a:solidFill>
              </a:rPr>
              <a:t>  =  bits 2, 3, 6, 7, 10, 11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4</a:t>
            </a:r>
            <a:r>
              <a:rPr lang="en-US" altLang="ko-KR" dirty="0">
                <a:solidFill>
                  <a:srgbClr val="000000"/>
                </a:solidFill>
              </a:rPr>
              <a:t>  =  bits 4, 5, 6, 7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8</a:t>
            </a:r>
            <a:r>
              <a:rPr lang="en-US" altLang="ko-KR" dirty="0">
                <a:solidFill>
                  <a:srgbClr val="000000"/>
                </a:solidFill>
              </a:rPr>
              <a:t>  =  bits 8, 9, 10, 11</a:t>
            </a:r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897674"/>
            <a:ext cx="5257800" cy="1714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12275" y="580526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[0] -&gt; 1010101 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해밍코드</a:t>
            </a:r>
            <a:endParaRPr lang="en-US" altLang="ko-KR" dirty="0" smtClean="0"/>
          </a:p>
          <a:p>
            <a:r>
              <a:rPr lang="en-US" altLang="ko-KR" dirty="0" smtClean="0"/>
              <a:t>[1] -&gt; 1111000 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해밍코드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17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err="1" smtClean="0"/>
                <a:t>해밍코드</a:t>
              </a:r>
              <a:r>
                <a:rPr lang="en-US" altLang="ko-KR" sz="2500" dirty="0" smtClean="0"/>
                <a:t>(</a:t>
              </a:r>
              <a:r>
                <a:rPr lang="en-US" altLang="ko-KR" sz="2500" dirty="0" smtClean="0"/>
                <a:t>Hamming code</a:t>
              </a:r>
              <a:r>
                <a:rPr lang="en-US" altLang="ko-KR" sz="2500" dirty="0" smtClean="0"/>
                <a:t>)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94819" y="1581002"/>
            <a:ext cx="5872252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r</a:t>
            </a:r>
            <a:r>
              <a:rPr lang="ko-KR" altLang="en-US" dirty="0" smtClean="0"/>
              <a:t>비트는 데이터 비트의 조합에 대한 </a:t>
            </a:r>
            <a:r>
              <a:rPr lang="ko-KR" altLang="en-US" dirty="0" err="1" smtClean="0"/>
              <a:t>패리티비트</a:t>
            </a:r>
            <a:endParaRPr lang="en-US" altLang="ko-KR" dirty="0" smtClean="0"/>
          </a:p>
          <a:p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1</a:t>
            </a:r>
            <a:r>
              <a:rPr lang="en-US" altLang="ko-KR" dirty="0">
                <a:solidFill>
                  <a:srgbClr val="000000"/>
                </a:solidFill>
              </a:rPr>
              <a:t>  =  bits 1, 3, 5, 7, 9, 11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2</a:t>
            </a:r>
            <a:r>
              <a:rPr lang="en-US" altLang="ko-KR" dirty="0">
                <a:solidFill>
                  <a:srgbClr val="000000"/>
                </a:solidFill>
              </a:rPr>
              <a:t>  =  bits 2, 3, 6, 7, 10, 11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4</a:t>
            </a:r>
            <a:r>
              <a:rPr lang="en-US" altLang="ko-KR" dirty="0">
                <a:solidFill>
                  <a:srgbClr val="000000"/>
                </a:solidFill>
              </a:rPr>
              <a:t>  =  bits 4, 5, 6, 7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8</a:t>
            </a:r>
            <a:r>
              <a:rPr lang="en-US" altLang="ko-KR" dirty="0">
                <a:solidFill>
                  <a:srgbClr val="000000"/>
                </a:solidFill>
              </a:rPr>
              <a:t>  =  bits 8, 9, 10, 11</a:t>
            </a:r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897674"/>
            <a:ext cx="5257800" cy="1714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12275" y="580526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[0] -&gt; 1010101 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해밍코드</a:t>
            </a:r>
            <a:endParaRPr lang="en-US" altLang="ko-KR" dirty="0" smtClean="0"/>
          </a:p>
          <a:p>
            <a:r>
              <a:rPr lang="en-US" altLang="ko-KR" dirty="0" smtClean="0"/>
              <a:t>[1] -&gt; 1111000 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해밍코드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4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5458016" cy="861774"/>
            <a:chOff x="4139952" y="1202255"/>
            <a:chExt cx="4977883" cy="86177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err="1" smtClean="0"/>
                <a:t>해밍코드</a:t>
              </a:r>
              <a:r>
                <a:rPr lang="en-US" altLang="ko-KR" sz="2500" dirty="0" smtClean="0"/>
                <a:t>(</a:t>
              </a:r>
              <a:r>
                <a:rPr lang="en-US" altLang="ko-KR" sz="2500" dirty="0" smtClean="0"/>
                <a:t>Hamming code</a:t>
              </a:r>
              <a:r>
                <a:rPr lang="en-US" altLang="ko-KR" sz="2500" dirty="0" smtClean="0"/>
                <a:t>) -</a:t>
              </a:r>
              <a:r>
                <a:rPr lang="ko-KR" altLang="en-US" sz="2500" dirty="0" smtClean="0"/>
                <a:t>검출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94819" y="1581002"/>
            <a:ext cx="5872252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r</a:t>
            </a:r>
            <a:r>
              <a:rPr lang="ko-KR" altLang="en-US" dirty="0" smtClean="0"/>
              <a:t>비트는 데이터 비트의 조합에 대한 </a:t>
            </a:r>
            <a:r>
              <a:rPr lang="ko-KR" altLang="en-US" dirty="0" err="1" smtClean="0"/>
              <a:t>패리티비트</a:t>
            </a:r>
            <a:endParaRPr lang="en-US" altLang="ko-KR" dirty="0" smtClean="0"/>
          </a:p>
          <a:p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1</a:t>
            </a:r>
            <a:r>
              <a:rPr lang="en-US" altLang="ko-KR" dirty="0">
                <a:solidFill>
                  <a:srgbClr val="000000"/>
                </a:solidFill>
              </a:rPr>
              <a:t>  =  bits 1, 3, 5, 7, 9, 11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2</a:t>
            </a:r>
            <a:r>
              <a:rPr lang="en-US" altLang="ko-KR" dirty="0">
                <a:solidFill>
                  <a:srgbClr val="000000"/>
                </a:solidFill>
              </a:rPr>
              <a:t>  =  bits 2, 3, 6, 7, 10, 11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4</a:t>
            </a:r>
            <a:r>
              <a:rPr lang="en-US" altLang="ko-KR" dirty="0">
                <a:solidFill>
                  <a:srgbClr val="000000"/>
                </a:solidFill>
              </a:rPr>
              <a:t>  =  bits 4, 5, 6, 7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r</a:t>
            </a:r>
            <a:r>
              <a:rPr lang="en-US" altLang="ko-KR" baseline="-25000" dirty="0">
                <a:solidFill>
                  <a:srgbClr val="000000"/>
                </a:solidFill>
              </a:rPr>
              <a:t>8</a:t>
            </a:r>
            <a:r>
              <a:rPr lang="en-US" altLang="ko-KR" dirty="0">
                <a:solidFill>
                  <a:srgbClr val="000000"/>
                </a:solidFill>
              </a:rPr>
              <a:t>  =  bits 8, 9, 10, 11</a:t>
            </a:r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772" y="3717032"/>
            <a:ext cx="5947115" cy="16110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73772" y="5517232"/>
            <a:ext cx="537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1010101 </a:t>
            </a:r>
            <a:r>
              <a:rPr lang="ko-KR" altLang="en-US" dirty="0" smtClean="0"/>
              <a:t>오류 </a:t>
            </a:r>
            <a:r>
              <a:rPr lang="en-US" altLang="ko-KR" dirty="0" smtClean="0"/>
              <a:t>-&gt; {tr8[0],tr4[0],tr2[0],tr1[0]}</a:t>
            </a:r>
          </a:p>
          <a:p>
            <a:r>
              <a:rPr lang="en-US" altLang="ko-KR" dirty="0" smtClean="0"/>
              <a:t>1111000 </a:t>
            </a:r>
            <a:r>
              <a:rPr lang="ko-KR" altLang="en-US" dirty="0"/>
              <a:t>오류 </a:t>
            </a:r>
            <a:r>
              <a:rPr lang="en-US" altLang="ko-KR" dirty="0"/>
              <a:t>-&gt; {tr8[0],tr4[0],tr2[0],tr1[0]}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92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44008" y="992922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accent5">
                    <a:lumMod val="75000"/>
                  </a:schemeClr>
                </a:solidFill>
              </a:rPr>
              <a:t>목</a:t>
            </a:r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차</a:t>
            </a:r>
          </a:p>
        </p:txBody>
      </p:sp>
      <p:sp>
        <p:nvSpPr>
          <p:cNvPr id="13" name="타원 12"/>
          <p:cNvSpPr/>
          <p:nvPr/>
        </p:nvSpPr>
        <p:spPr>
          <a:xfrm>
            <a:off x="3779912" y="2060848"/>
            <a:ext cx="3168352" cy="3168352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62514" y="219503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Parity bit (1bit)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7764" y="410225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Parity bit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(2bit)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7945" y="53732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블랙 잭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1823" y="40435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계산기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39752" y="22058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결론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6866" y="2467120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32240" y="4120190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79912" y="4102963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134071" y="2457672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292080" y="5121188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5458016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err="1" smtClean="0"/>
                <a:t>해밍코드</a:t>
              </a:r>
              <a:r>
                <a:rPr lang="en-US" altLang="ko-KR" sz="2500" dirty="0" smtClean="0"/>
                <a:t>(</a:t>
              </a:r>
              <a:r>
                <a:rPr lang="en-US" altLang="ko-KR" sz="2500" dirty="0" smtClean="0"/>
                <a:t>Hamming code</a:t>
              </a:r>
              <a:r>
                <a:rPr lang="en-US" altLang="ko-KR" sz="2500" dirty="0" smtClean="0"/>
                <a:t>) </a:t>
              </a:r>
              <a:r>
                <a:rPr lang="ko-KR" altLang="en-US" sz="2500" dirty="0" smtClean="0"/>
                <a:t>문제점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910" y="2321612"/>
            <a:ext cx="5719997" cy="8520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98931" y="3442792"/>
            <a:ext cx="498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rror0 = 9 , error1 = 0 ?????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840" y="1616750"/>
            <a:ext cx="2476500" cy="4476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52120" y="161675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rror = 0 , 5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119681" y="1823191"/>
            <a:ext cx="50474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41910" y="4221088"/>
            <a:ext cx="556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해밍</a:t>
            </a:r>
            <a:r>
              <a:rPr lang="ko-KR" altLang="en-US" sz="2800" dirty="0" smtClean="0"/>
              <a:t> 코드 </a:t>
            </a:r>
            <a:r>
              <a:rPr lang="en-US" altLang="ko-KR" sz="2800" dirty="0" smtClean="0"/>
              <a:t>-&gt; 2bit </a:t>
            </a:r>
            <a:r>
              <a:rPr lang="ko-KR" altLang="en-US" sz="2800" dirty="0" smtClean="0"/>
              <a:t>검출</a:t>
            </a:r>
            <a:r>
              <a:rPr lang="en-US" altLang="ko-KR" sz="2800" dirty="0" smtClean="0"/>
              <a:t>,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1bit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정정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401908" y="5053826"/>
            <a:ext cx="0" cy="535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33656" y="5877272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CRC 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439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5458016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CRC(</a:t>
              </a:r>
              <a:r>
                <a:rPr lang="ko-KR" altLang="en-US" sz="2500" dirty="0" smtClean="0"/>
                <a:t>순환 중복 검사</a:t>
              </a:r>
              <a:r>
                <a:rPr lang="en-US" altLang="ko-KR" sz="2500" dirty="0" smtClean="0"/>
                <a:t>)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00808"/>
            <a:ext cx="5450045" cy="46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8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5458016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CRC(</a:t>
              </a:r>
              <a:r>
                <a:rPr lang="ko-KR" altLang="en-US" sz="2500" dirty="0" smtClean="0"/>
                <a:t>순환 중복 검사</a:t>
              </a:r>
              <a:r>
                <a:rPr lang="en-US" altLang="ko-KR" sz="2500" dirty="0" smtClean="0"/>
                <a:t>)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00808"/>
            <a:ext cx="5450045" cy="4681289"/>
          </a:xfrm>
          <a:prstGeom prst="rect">
            <a:avLst/>
          </a:prstGeom>
        </p:spPr>
      </p:pic>
      <p:sp>
        <p:nvSpPr>
          <p:cNvPr id="11" name="곱셈 기호 10"/>
          <p:cNvSpPr/>
          <p:nvPr/>
        </p:nvSpPr>
        <p:spPr>
          <a:xfrm>
            <a:off x="2062249" y="980865"/>
            <a:ext cx="6686215" cy="591540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>
                <a:solidFill>
                  <a:schemeClr val="bg1"/>
                </a:solidFill>
              </a:rPr>
              <a:t>블랙잭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자세히 보기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339752" y="980728"/>
            <a:ext cx="0" cy="544806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233060" y="1196752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83768" y="1033572"/>
            <a:ext cx="1944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ko-KR" altLang="en-US" sz="2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5816" y="1844824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시간이나 단계 등의 순서가 있는 경우</a:t>
            </a:r>
            <a:endParaRPr lang="en-US" altLang="ko-KR" dirty="0" smtClean="0"/>
          </a:p>
          <a:p>
            <a:r>
              <a:rPr lang="ko-KR" altLang="en-US" dirty="0" smtClean="0"/>
              <a:t>이런 식의 배치가 효과적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43808" y="1640415"/>
            <a:ext cx="4343400" cy="102785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233060" y="3068960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83768" y="2924944"/>
            <a:ext cx="1944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ko-KR" altLang="en-US" sz="2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5816" y="3861048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많은 내용이 있을 경우 유사한 내용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pPr algn="ctr"/>
            <a:r>
              <a:rPr lang="ko-KR" altLang="en-US" dirty="0" smtClean="0"/>
              <a:t>혹은 같은 주제의 내용끼리 묶어서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따로 칸 안에 넣어주면 더 이해가 쏙쏙</a:t>
            </a:r>
            <a:r>
              <a:rPr lang="en-US" altLang="ko-KR" dirty="0"/>
              <a:t>!</a:t>
            </a:r>
            <a:endParaRPr lang="en-US" altLang="ko-KR" dirty="0" smtClean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843808" y="3637977"/>
            <a:ext cx="4896544" cy="1303191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915816" y="544522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843808" y="5240815"/>
            <a:ext cx="4896544" cy="1284529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27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Parity bit – 2bit </a:t>
              </a:r>
              <a:r>
                <a:rPr lang="ko-KR" altLang="en-US" sz="2500" dirty="0" smtClean="0"/>
                <a:t>검사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62465" y="2866291"/>
            <a:ext cx="6270476" cy="1382960"/>
            <a:chOff x="3702041" y="1961838"/>
            <a:chExt cx="4999768" cy="1035114"/>
          </a:xfrm>
        </p:grpSpPr>
        <p:sp>
          <p:nvSpPr>
            <p:cNvPr id="17" name="타원 16"/>
            <p:cNvSpPr/>
            <p:nvPr/>
          </p:nvSpPr>
          <p:spPr>
            <a:xfrm>
              <a:off x="3702041" y="1961838"/>
              <a:ext cx="1080120" cy="10351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5613185" y="1961838"/>
              <a:ext cx="1080120" cy="10351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7524328" y="1961838"/>
              <a:ext cx="1080120" cy="10351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2041" y="2117057"/>
              <a:ext cx="1080120" cy="52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</a:rPr>
                <a:t>병렬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parity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33587" y="2321263"/>
              <a:ext cx="1085200" cy="299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>
                  <a:solidFill>
                    <a:schemeClr val="bg1"/>
                  </a:solidFill>
                </a:rPr>
                <a:t>해밍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 코드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14997" y="2179734"/>
              <a:ext cx="1286812" cy="52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</a:rPr>
                <a:t>병렬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parity + </a:t>
              </a:r>
              <a:r>
                <a:rPr lang="ko-KR" altLang="en-US" sz="2000" dirty="0" err="1" smtClean="0">
                  <a:solidFill>
                    <a:schemeClr val="bg1"/>
                  </a:solidFill>
                </a:rPr>
                <a:t>해밍코드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4932040" y="2471000"/>
              <a:ext cx="576064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6804248" y="2492896"/>
              <a:ext cx="576064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052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Parity bit – 2bit </a:t>
              </a:r>
              <a:r>
                <a:rPr lang="ko-KR" altLang="en-US" sz="2500" dirty="0" smtClean="0"/>
                <a:t>검사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62465" y="2866291"/>
            <a:ext cx="6270476" cy="1382960"/>
            <a:chOff x="3702041" y="1961838"/>
            <a:chExt cx="4999768" cy="1035114"/>
          </a:xfrm>
        </p:grpSpPr>
        <p:sp>
          <p:nvSpPr>
            <p:cNvPr id="17" name="타원 16"/>
            <p:cNvSpPr/>
            <p:nvPr/>
          </p:nvSpPr>
          <p:spPr>
            <a:xfrm>
              <a:off x="3702041" y="1961838"/>
              <a:ext cx="1080120" cy="10351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5613185" y="1961838"/>
              <a:ext cx="1080120" cy="10351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7524328" y="1961838"/>
              <a:ext cx="1080120" cy="10351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2041" y="2117057"/>
              <a:ext cx="1080120" cy="52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</a:rPr>
                <a:t>병렬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parity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33587" y="2321263"/>
              <a:ext cx="1085200" cy="299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>
                  <a:solidFill>
                    <a:schemeClr val="bg1"/>
                  </a:solidFill>
                </a:rPr>
                <a:t>해밍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 코드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14997" y="2179734"/>
              <a:ext cx="1286812" cy="52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</a:rPr>
                <a:t>병렬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parity + </a:t>
              </a:r>
              <a:r>
                <a:rPr lang="ko-KR" altLang="en-US" sz="2000" dirty="0" err="1" smtClean="0">
                  <a:solidFill>
                    <a:schemeClr val="bg1"/>
                  </a:solidFill>
                </a:rPr>
                <a:t>해밍코드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4932040" y="2471000"/>
              <a:ext cx="576064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6804248" y="2492896"/>
              <a:ext cx="576064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25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Parity bit – 2bit </a:t>
              </a:r>
              <a:r>
                <a:rPr lang="ko-KR" altLang="en-US" sz="2500" dirty="0" smtClean="0"/>
                <a:t>검사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62465" y="2866291"/>
            <a:ext cx="6270476" cy="1382960"/>
            <a:chOff x="3702041" y="1961838"/>
            <a:chExt cx="4999768" cy="1035114"/>
          </a:xfrm>
        </p:grpSpPr>
        <p:sp>
          <p:nvSpPr>
            <p:cNvPr id="17" name="타원 16"/>
            <p:cNvSpPr/>
            <p:nvPr/>
          </p:nvSpPr>
          <p:spPr>
            <a:xfrm>
              <a:off x="3702041" y="1961838"/>
              <a:ext cx="1080120" cy="10351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5613185" y="1961838"/>
              <a:ext cx="1080120" cy="10351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7524328" y="1961838"/>
              <a:ext cx="1080120" cy="10351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2041" y="2117057"/>
              <a:ext cx="1080120" cy="52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</a:rPr>
                <a:t>병렬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parity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33587" y="2321263"/>
              <a:ext cx="1085200" cy="299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>
                  <a:solidFill>
                    <a:schemeClr val="bg1"/>
                  </a:solidFill>
                </a:rPr>
                <a:t>해밍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 코드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14997" y="2179734"/>
              <a:ext cx="1286812" cy="52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</a:rPr>
                <a:t>병렬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parity + </a:t>
              </a:r>
              <a:r>
                <a:rPr lang="ko-KR" altLang="en-US" sz="2000" dirty="0" err="1" smtClean="0">
                  <a:solidFill>
                    <a:schemeClr val="bg1"/>
                  </a:solidFill>
                </a:rPr>
                <a:t>해밍코드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4932040" y="2471000"/>
              <a:ext cx="576064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6804248" y="2492896"/>
              <a:ext cx="576064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98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Parity bit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294819" y="1698302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데이터에 패리티 비트를 붙여서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전체 개수가 짝수 혹은 홀수가 되도록 한다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-&gt; </a:t>
            </a:r>
            <a:r>
              <a:rPr lang="ko-KR" altLang="en-US" dirty="0" smtClean="0"/>
              <a:t>짝수 패리티 사용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2339752" y="4509120"/>
            <a:ext cx="144016" cy="14401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555776" y="4361329"/>
            <a:ext cx="4752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A </a:t>
            </a:r>
            <a:r>
              <a:rPr lang="ko-KR" altLang="en-US" sz="2500" dirty="0" smtClean="0"/>
              <a:t>중 </a:t>
            </a:r>
            <a:r>
              <a:rPr lang="en-US" altLang="ko-KR" sz="2500" dirty="0" smtClean="0"/>
              <a:t>b</a:t>
            </a:r>
            <a:endParaRPr lang="ko-KR" altLang="en-US" sz="2500" dirty="0"/>
          </a:p>
        </p:txBody>
      </p:sp>
      <p:sp>
        <p:nvSpPr>
          <p:cNvPr id="44" name="TextBox 43"/>
          <p:cNvSpPr txBox="1"/>
          <p:nvPr/>
        </p:nvSpPr>
        <p:spPr>
          <a:xfrm>
            <a:off x="1619672" y="4953362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옆에 넣는 사진은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내용과 관련된 사진으로 넣기</a:t>
            </a:r>
            <a:r>
              <a:rPr lang="en-US" altLang="ko-KR" dirty="0" smtClean="0"/>
              <a:t>!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35" y="4615244"/>
            <a:ext cx="3657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자세히 보기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자세히 보기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71800" y="1202255"/>
            <a:ext cx="4752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A </a:t>
            </a:r>
            <a:r>
              <a:rPr lang="ko-KR" altLang="en-US" sz="2500" dirty="0" smtClean="0"/>
              <a:t>중 </a:t>
            </a:r>
            <a:r>
              <a:rPr lang="en-US" altLang="ko-KR" sz="2500" dirty="0" smtClean="0"/>
              <a:t>c</a:t>
            </a:r>
            <a:endParaRPr lang="ko-KR" altLang="en-US" sz="2500" dirty="0"/>
          </a:p>
        </p:txBody>
      </p:sp>
      <p:sp>
        <p:nvSpPr>
          <p:cNvPr id="18" name="타원 17"/>
          <p:cNvSpPr/>
          <p:nvPr/>
        </p:nvSpPr>
        <p:spPr>
          <a:xfrm>
            <a:off x="2546445" y="1371624"/>
            <a:ext cx="144016" cy="14401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03648" y="178501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사진 배치도 보기 좋게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64088" y="3933056"/>
            <a:ext cx="4752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A </a:t>
            </a:r>
            <a:r>
              <a:rPr lang="ko-KR" altLang="en-US" sz="2500" dirty="0" smtClean="0"/>
              <a:t>중 </a:t>
            </a:r>
            <a:r>
              <a:rPr lang="en-US" altLang="ko-KR" sz="2500" dirty="0" smtClean="0"/>
              <a:t>d</a:t>
            </a:r>
            <a:endParaRPr lang="ko-KR" altLang="en-US" sz="2500" dirty="0"/>
          </a:p>
        </p:txBody>
      </p:sp>
      <p:sp>
        <p:nvSpPr>
          <p:cNvPr id="21" name="타원 20"/>
          <p:cNvSpPr/>
          <p:nvPr/>
        </p:nvSpPr>
        <p:spPr>
          <a:xfrm>
            <a:off x="5148064" y="4102425"/>
            <a:ext cx="144016" cy="14401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427984" y="4515811"/>
            <a:ext cx="4896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사진의 </a:t>
            </a:r>
            <a:r>
              <a:rPr lang="ko-KR" altLang="en-US" dirty="0" err="1" smtClean="0"/>
              <a:t>뒷배경</a:t>
            </a:r>
            <a:r>
              <a:rPr lang="ko-KR" altLang="en-US" dirty="0" smtClean="0"/>
              <a:t> 투명하게 하는 법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사진 더블 클릭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-&gt; </a:t>
            </a:r>
            <a:r>
              <a:rPr lang="ko-KR" altLang="en-US" dirty="0" smtClean="0"/>
              <a:t>왼쪽 위의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색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-&gt; </a:t>
            </a:r>
            <a:r>
              <a:rPr lang="ko-KR" altLang="en-US" dirty="0" smtClean="0"/>
              <a:t>아래의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투명한 색 설정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클릭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-&gt; </a:t>
            </a:r>
            <a:r>
              <a:rPr lang="ko-KR" altLang="en-US" dirty="0" smtClean="0"/>
              <a:t>사진의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배경 클릭해주기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u="sng" dirty="0" smtClean="0"/>
              <a:t>이렇게 했을 때 깨지는 것도 </a:t>
            </a:r>
            <a:r>
              <a:rPr lang="ko-KR" altLang="en-US" u="sng" dirty="0" err="1" smtClean="0"/>
              <a:t>있음주의</a:t>
            </a:r>
            <a:r>
              <a:rPr lang="en-US" altLang="ko-KR" dirty="0" smtClean="0"/>
              <a:t>!)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386010"/>
            <a:ext cx="3240360" cy="257138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092" y="1124745"/>
            <a:ext cx="3202728" cy="228194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49493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자세히 보기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자세히 보기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7784" y="1706311"/>
            <a:ext cx="4752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A </a:t>
            </a:r>
            <a:r>
              <a:rPr lang="ko-KR" altLang="en-US" sz="2500" dirty="0" smtClean="0"/>
              <a:t>중 </a:t>
            </a:r>
            <a:r>
              <a:rPr lang="en-US" altLang="ko-KR" sz="2500" dirty="0" smtClean="0"/>
              <a:t>e</a:t>
            </a:r>
            <a:endParaRPr lang="ko-KR" altLang="en-US" sz="2500" dirty="0"/>
          </a:p>
        </p:txBody>
      </p:sp>
      <p:sp>
        <p:nvSpPr>
          <p:cNvPr id="26" name="타원 25"/>
          <p:cNvSpPr/>
          <p:nvPr/>
        </p:nvSpPr>
        <p:spPr>
          <a:xfrm>
            <a:off x="2402429" y="1875680"/>
            <a:ext cx="144016" cy="14401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15616" y="2289066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이런 식으로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배치해도 </a:t>
            </a:r>
            <a:r>
              <a:rPr lang="ko-KR" altLang="en-US" dirty="0" err="1" smtClean="0"/>
              <a:t>괜춘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68144" y="1700808"/>
            <a:ext cx="4752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A </a:t>
            </a:r>
            <a:r>
              <a:rPr lang="ko-KR" altLang="en-US" sz="2500" dirty="0" smtClean="0"/>
              <a:t>중 </a:t>
            </a:r>
            <a:r>
              <a:rPr lang="en-US" altLang="ko-KR" sz="2500" dirty="0" smtClean="0"/>
              <a:t>f</a:t>
            </a:r>
            <a:endParaRPr lang="ko-KR" altLang="en-US" sz="2500" dirty="0"/>
          </a:p>
        </p:txBody>
      </p:sp>
      <p:sp>
        <p:nvSpPr>
          <p:cNvPr id="29" name="타원 28"/>
          <p:cNvSpPr/>
          <p:nvPr/>
        </p:nvSpPr>
        <p:spPr>
          <a:xfrm>
            <a:off x="5652120" y="1864569"/>
            <a:ext cx="144016" cy="14401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716016" y="2296617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다만 너무 화면을 꽉 채우면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답답한 느낌이 드니 주의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3441779"/>
            <a:ext cx="3109293" cy="207545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31" y="3190994"/>
            <a:ext cx="2824133" cy="257702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774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과제 정리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>
                <a:solidFill>
                  <a:schemeClr val="accent5">
                    <a:lumMod val="75000"/>
                  </a:schemeClr>
                </a:solidFill>
              </a:rPr>
              <a:t>음음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1124744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이런 식으로 줄 칸을 어긋나게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해도 나름 모양이 </a:t>
            </a:r>
            <a:r>
              <a:rPr lang="ko-KR" altLang="en-US" sz="2000" dirty="0" err="1" smtClean="0"/>
              <a:t>이뻐요</a:t>
            </a:r>
            <a:r>
              <a:rPr lang="en-US" altLang="ko-KR" sz="2000" dirty="0" smtClean="0"/>
              <a:t>!</a:t>
            </a:r>
            <a:r>
              <a:rPr lang="ko-KR" altLang="en-US" sz="2000" dirty="0" smtClean="0"/>
              <a:t> 사용해보아요</a:t>
            </a:r>
            <a:endParaRPr lang="en-US" altLang="ko-KR" sz="20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51720" y="3717032"/>
            <a:ext cx="2016224" cy="194421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39752" y="331692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Parity bit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99992" y="3717032"/>
            <a:ext cx="2016224" cy="194421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948264" y="3717032"/>
            <a:ext cx="2016224" cy="194421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27984" y="331692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5">
                    <a:lumMod val="75000"/>
                  </a:schemeClr>
                </a:solidFill>
              </a:rPr>
              <a:t>블랙 잭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6296" y="331692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5">
                    <a:lumMod val="75000"/>
                  </a:schemeClr>
                </a:solidFill>
              </a:rPr>
              <a:t>계산기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95736" y="3834914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짝수 </a:t>
            </a:r>
            <a:r>
              <a:rPr lang="en-US" altLang="ko-KR" sz="1600" dirty="0" smtClean="0"/>
              <a:t>Parity bit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병렬 </a:t>
            </a:r>
            <a:r>
              <a:rPr lang="en-US" altLang="ko-KR" sz="1600" dirty="0" smtClean="0"/>
              <a:t>parity 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해밍</a:t>
            </a:r>
            <a:r>
              <a:rPr lang="ko-KR" altLang="en-US" sz="1600" dirty="0" smtClean="0"/>
              <a:t> 코드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2-bit error </a:t>
            </a:r>
            <a:r>
              <a:rPr lang="ko-KR" altLang="en-US" sz="1600" dirty="0" smtClean="0"/>
              <a:t>검출 및 정정 알고리즘</a:t>
            </a:r>
            <a:endParaRPr lang="en-US" altLang="ko-KR" sz="16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437319" y="2060848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</a:rPr>
              <a:t>강조내용 </a:t>
            </a:r>
            <a:r>
              <a:rPr lang="ko-KR" altLang="en-US" sz="2000" dirty="0" smtClean="0"/>
              <a:t>그냥 내용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내용내용내용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16014" y="3942387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블랙 잭 규칙</a:t>
            </a:r>
            <a:endParaRPr lang="en-US" altLang="ko-KR" sz="16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092280" y="3904457"/>
            <a:ext cx="1728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</a:rPr>
              <a:t>사칙연산</a:t>
            </a:r>
            <a:r>
              <a:rPr lang="en-US" altLang="ko-KR" sz="1600" dirty="0" smtClean="0">
                <a:latin typeface="+mn-ea"/>
              </a:rPr>
              <a:t>(+ </a:t>
            </a:r>
            <a:r>
              <a:rPr lang="ko-KR" altLang="en-US" sz="1600" dirty="0" smtClean="0">
                <a:latin typeface="+mn-ea"/>
              </a:rPr>
              <a:t>나머지 연산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algn="ctr"/>
            <a:r>
              <a:rPr lang="en-US" altLang="ko-KR" sz="1600" dirty="0" err="1" smtClean="0">
                <a:latin typeface="+mn-ea"/>
              </a:rPr>
              <a:t>exp</a:t>
            </a:r>
            <a:r>
              <a:rPr lang="en-US" altLang="ko-KR" sz="1600" dirty="0" smtClean="0">
                <a:latin typeface="+mn-ea"/>
              </a:rPr>
              <a:t>, factorial,</a:t>
            </a:r>
          </a:p>
          <a:p>
            <a:pPr algn="ctr"/>
            <a:r>
              <a:rPr lang="en-US" altLang="ko-KR" sz="1600" dirty="0">
                <a:latin typeface="+mn-ea"/>
              </a:rPr>
              <a:t>s</a:t>
            </a:r>
            <a:r>
              <a:rPr lang="en-US" altLang="ko-KR" sz="1600" dirty="0" smtClean="0">
                <a:latin typeface="+mn-ea"/>
              </a:rPr>
              <a:t>in, cos, tan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422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28600" y="4635713"/>
            <a:ext cx="10297144" cy="1961639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27984" y="5686308"/>
            <a:ext cx="51845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</a:rPr>
              <a:t>1</a:t>
            </a:r>
            <a:r>
              <a:rPr lang="ko-KR" altLang="en-US" sz="3500" dirty="0" smtClean="0">
                <a:solidFill>
                  <a:schemeClr val="bg1"/>
                </a:solidFill>
              </a:rPr>
              <a:t>부터 </a:t>
            </a:r>
            <a:r>
              <a:rPr lang="en-US" altLang="ko-KR" sz="3500" dirty="0" smtClean="0">
                <a:solidFill>
                  <a:schemeClr val="bg1"/>
                </a:solidFill>
              </a:rPr>
              <a:t>6</a:t>
            </a:r>
            <a:r>
              <a:rPr lang="ko-KR" altLang="en-US" sz="3500" dirty="0" smtClean="0">
                <a:solidFill>
                  <a:schemeClr val="bg1"/>
                </a:solidFill>
              </a:rPr>
              <a:t>까지</a:t>
            </a:r>
            <a:r>
              <a:rPr lang="en-US" altLang="ko-KR" sz="3500" dirty="0" smtClean="0">
                <a:solidFill>
                  <a:schemeClr val="bg1"/>
                </a:solidFill>
              </a:rPr>
              <a:t>…</a:t>
            </a:r>
            <a:endParaRPr lang="ko-KR" altLang="en-US" sz="35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715651"/>
            <a:ext cx="7704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ko-KR" altLang="en-US" sz="7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7000" dirty="0" smtClean="0">
                <a:solidFill>
                  <a:srgbClr val="FFFF00"/>
                </a:solidFill>
              </a:rPr>
              <a:t>자세히</a:t>
            </a:r>
            <a:r>
              <a:rPr lang="en-US" altLang="ko-KR" sz="7000" dirty="0" smtClean="0">
                <a:solidFill>
                  <a:srgbClr val="FFFF00"/>
                </a:solidFill>
              </a:rPr>
              <a:t> </a:t>
            </a:r>
            <a:r>
              <a:rPr lang="ko-KR" altLang="en-US" sz="7000" dirty="0" smtClean="0">
                <a:solidFill>
                  <a:srgbClr val="FFFF00"/>
                </a:solidFill>
              </a:rPr>
              <a:t>보기</a:t>
            </a:r>
            <a:endParaRPr lang="ko-KR" altLang="en-US" sz="7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36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>
                <a:solidFill>
                  <a:schemeClr val="bg1"/>
                </a:solidFill>
              </a:rPr>
              <a:t>블랙잭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자세히 보기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339752" y="980728"/>
            <a:ext cx="0" cy="544806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233060" y="1196752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83768" y="1033572"/>
            <a:ext cx="1944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ko-KR" altLang="en-US" sz="2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5816" y="1844824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시간이나 단계 등의 순서가 있는 경우</a:t>
            </a:r>
            <a:endParaRPr lang="en-US" altLang="ko-KR" dirty="0" smtClean="0"/>
          </a:p>
          <a:p>
            <a:r>
              <a:rPr lang="ko-KR" altLang="en-US" dirty="0" smtClean="0"/>
              <a:t>이런 식의 배치가 효과적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43808" y="1640415"/>
            <a:ext cx="4343400" cy="102785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233060" y="3068960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83768" y="2924944"/>
            <a:ext cx="1944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ko-KR" altLang="en-US" sz="2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5816" y="3861048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많은 내용이 있을 경우 유사한 내용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pPr algn="ctr"/>
            <a:r>
              <a:rPr lang="ko-KR" altLang="en-US" dirty="0" smtClean="0"/>
              <a:t>혹은 같은 주제의 내용끼리 묶어서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따로 칸 안에 넣어주면 더 이해가 쏙쏙</a:t>
            </a:r>
            <a:r>
              <a:rPr lang="en-US" altLang="ko-KR" dirty="0"/>
              <a:t>!</a:t>
            </a:r>
            <a:endParaRPr lang="en-US" altLang="ko-KR" dirty="0" smtClean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843808" y="3637977"/>
            <a:ext cx="4896544" cy="1303191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915816" y="544522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843808" y="5240815"/>
            <a:ext cx="4896544" cy="1284529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9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자세히 보기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자세히 보기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339752" y="980728"/>
            <a:ext cx="0" cy="544806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2233060" y="1196752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768" y="1033572"/>
            <a:ext cx="1944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ko-KR" altLang="en-US" sz="2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15816" y="174204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중요한 내용은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강조색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이용해서 강조하는 것을 추천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827782" y="1640415"/>
            <a:ext cx="5416626" cy="1351021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31842" y="3577280"/>
            <a:ext cx="5384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하지만 너무 많은 색깔은 쓰지 않도록 주의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r>
              <a:rPr lang="ko-KR" altLang="en-US" dirty="0" smtClean="0"/>
              <a:t>배경 및 </a:t>
            </a:r>
            <a:r>
              <a:rPr lang="ko-KR" altLang="en-US" dirty="0" err="1" smtClean="0"/>
              <a:t>강조색으로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청록색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dirty="0" smtClean="0"/>
              <a:t>내용은 검은색</a:t>
            </a:r>
            <a:endParaRPr lang="en-US" altLang="ko-KR" dirty="0" smtClean="0"/>
          </a:p>
          <a:p>
            <a:r>
              <a:rPr lang="ko-KR" altLang="en-US" dirty="0" smtClean="0"/>
              <a:t>가끔 눈길을 끌기 위해 </a:t>
            </a:r>
            <a:r>
              <a:rPr lang="ko-KR" altLang="en-US" dirty="0" smtClean="0">
                <a:solidFill>
                  <a:srgbClr val="FFFF00"/>
                </a:solidFill>
              </a:rPr>
              <a:t>노랑색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27782" y="3428999"/>
            <a:ext cx="5400600" cy="170283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0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계산기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계산기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3728" y="1052736"/>
            <a:ext cx="6690053" cy="2808312"/>
          </a:xfrm>
          <a:prstGeom prst="rect">
            <a:avLst/>
          </a:prstGeom>
          <a:solidFill>
            <a:schemeClr val="accent5">
              <a:lumMod val="75000"/>
              <a:alpha val="4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156176" y="1223754"/>
            <a:ext cx="1440160" cy="47705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chemeClr val="accent5">
                    <a:lumMod val="75000"/>
                  </a:schemeClr>
                </a:solidFill>
              </a:rPr>
              <a:t>서울 폰트</a:t>
            </a:r>
            <a:endParaRPr lang="ko-KR" altLang="en-US" sz="2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1797784"/>
            <a:ext cx="36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서울 </a:t>
            </a:r>
            <a:r>
              <a:rPr lang="ko-KR" altLang="en-US" sz="2000" dirty="0" err="1" smtClean="0"/>
              <a:t>한강체</a:t>
            </a:r>
            <a:r>
              <a:rPr lang="ko-KR" altLang="en-US" sz="2000" dirty="0" smtClean="0"/>
              <a:t> 외에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서울 </a:t>
            </a:r>
            <a:r>
              <a:rPr lang="ko-KR" altLang="en-US" sz="2000" dirty="0" err="1" smtClean="0"/>
              <a:t>남산체도</a:t>
            </a:r>
            <a:endParaRPr lang="en-US" altLang="ko-KR" sz="2000" dirty="0" smtClean="0"/>
          </a:p>
          <a:p>
            <a:pPr algn="ctr"/>
            <a:r>
              <a:rPr lang="ko-KR" altLang="en-US" sz="2000" dirty="0" err="1" smtClean="0"/>
              <a:t>이쁘니까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다운받아서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유용하게 사용해보아요</a:t>
            </a:r>
            <a:endParaRPr lang="ko-KR" altLang="en-US" sz="20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200173"/>
            <a:ext cx="3096344" cy="26852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51820" y="1214912"/>
            <a:ext cx="1620180" cy="47705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 smtClean="0">
                <a:solidFill>
                  <a:schemeClr val="accent5">
                    <a:lumMod val="75000"/>
                  </a:schemeClr>
                </a:solidFill>
              </a:rPr>
              <a:t>서울한강체</a:t>
            </a:r>
            <a:endParaRPr lang="ko-KR" altLang="en-US" sz="2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51720" y="1792560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글씨체는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서울 한강체임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서울시에서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무료로 배포 중</a:t>
            </a:r>
            <a:endParaRPr lang="ko-KR" altLang="en-US" sz="20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2F6F7"/>
              </a:clrFrom>
              <a:clrTo>
                <a:srgbClr val="F2F6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5" t="11204" r="923" b="11699"/>
          <a:stretch/>
        </p:blipFill>
        <p:spPr>
          <a:xfrm>
            <a:off x="1835696" y="4645405"/>
            <a:ext cx="3394710" cy="223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0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28600" y="2331457"/>
            <a:ext cx="10297144" cy="1961639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2636912"/>
            <a:ext cx="66967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</a:rPr>
              <a:t>그렇다면 </a:t>
            </a:r>
            <a:r>
              <a:rPr lang="en-US" altLang="ko-KR" sz="3500" dirty="0" smtClean="0">
                <a:solidFill>
                  <a:schemeClr val="bg1"/>
                </a:solidFill>
              </a:rPr>
              <a:t>ABC</a:t>
            </a:r>
            <a:r>
              <a:rPr lang="ko-KR" altLang="en-US" sz="3500" dirty="0" smtClean="0">
                <a:solidFill>
                  <a:schemeClr val="bg1"/>
                </a:solidFill>
              </a:rPr>
              <a:t>를 자주 이용한다면</a:t>
            </a:r>
            <a:r>
              <a:rPr lang="en-US" altLang="ko-KR" sz="3500" dirty="0" smtClean="0">
                <a:solidFill>
                  <a:schemeClr val="bg1"/>
                </a:solidFill>
              </a:rPr>
              <a:t>?</a:t>
            </a:r>
            <a:endParaRPr lang="ko-KR" altLang="en-US" sz="35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5856" y="2979529"/>
            <a:ext cx="7704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ko-KR" altLang="en-US" sz="7000" dirty="0" smtClean="0">
                <a:solidFill>
                  <a:schemeClr val="accent5">
                    <a:lumMod val="75000"/>
                  </a:schemeClr>
                </a:solidFill>
              </a:rPr>
              <a:t>의 </a:t>
            </a:r>
            <a:r>
              <a:rPr lang="ko-KR" altLang="en-US" sz="7000" dirty="0" smtClean="0">
                <a:solidFill>
                  <a:srgbClr val="FFFF00"/>
                </a:solidFill>
              </a:rPr>
              <a:t>결론</a:t>
            </a:r>
            <a:endParaRPr lang="ko-KR" altLang="en-US" sz="7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13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ABC</a:t>
            </a:r>
            <a:r>
              <a:rPr lang="ko-KR" altLang="en-US" sz="1500" dirty="0" smtClean="0">
                <a:solidFill>
                  <a:schemeClr val="bg1"/>
                </a:solidFill>
              </a:rPr>
              <a:t>의</a:t>
            </a:r>
            <a:endParaRPr lang="en-US" altLang="ko-KR" sz="15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결론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의 결론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3730" y="836712"/>
            <a:ext cx="5612610" cy="2836912"/>
          </a:xfrm>
          <a:prstGeom prst="rect">
            <a:avLst/>
          </a:prstGeom>
          <a:solidFill>
            <a:schemeClr val="accent5">
              <a:lumMod val="75000"/>
              <a:alpha val="4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395735" y="980728"/>
            <a:ext cx="3328393" cy="47705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</a:rPr>
              <a:t>A, B, C </a:t>
            </a:r>
            <a:r>
              <a:rPr lang="ko-KR" altLang="en-US" sz="2500" dirty="0" smtClean="0">
                <a:solidFill>
                  <a:schemeClr val="accent5">
                    <a:lumMod val="75000"/>
                  </a:schemeClr>
                </a:solidFill>
              </a:rPr>
              <a:t>각각</a:t>
            </a:r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  <a:endParaRPr lang="ko-KR" altLang="en-US" sz="2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39752" y="1508591"/>
            <a:ext cx="6258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결론에서는 당연히 앞 내용의 요약</a:t>
            </a:r>
            <a:r>
              <a:rPr lang="en-US" altLang="ko-KR" sz="2400" dirty="0" smtClean="0"/>
              <a:t>!</a:t>
            </a:r>
          </a:p>
          <a:p>
            <a:r>
              <a:rPr lang="ko-KR" altLang="en-US" sz="2400" dirty="0" smtClean="0"/>
              <a:t>내용내용</a:t>
            </a:r>
            <a:endParaRPr lang="ko-KR" alt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647052" y="2720091"/>
            <a:ext cx="367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내용내용</a:t>
            </a:r>
            <a:endParaRPr lang="ko-KR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393098" y="2680927"/>
            <a:ext cx="1253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그래서</a:t>
            </a:r>
            <a:r>
              <a:rPr lang="en-US" altLang="ko-KR" sz="30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90462" y="3861048"/>
            <a:ext cx="6274026" cy="2573124"/>
          </a:xfrm>
          <a:prstGeom prst="rect">
            <a:avLst/>
          </a:prstGeom>
          <a:solidFill>
            <a:schemeClr val="accent5">
              <a:lumMod val="75000"/>
              <a:alpha val="4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858899" y="4016529"/>
            <a:ext cx="1880234" cy="47705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</a:rPr>
              <a:t>ABC </a:t>
            </a:r>
            <a:r>
              <a:rPr lang="ko-KR" altLang="en-US" sz="2500" dirty="0" smtClean="0">
                <a:solidFill>
                  <a:schemeClr val="accent5">
                    <a:lumMod val="75000"/>
                  </a:schemeClr>
                </a:solidFill>
              </a:rPr>
              <a:t>합치면</a:t>
            </a:r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</a:rPr>
              <a:t>!</a:t>
            </a:r>
            <a:endParaRPr lang="ko-KR" altLang="en-US" sz="2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93098" y="4531594"/>
            <a:ext cx="6258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/>
              <a:t>결론에서는 당연히 앞 내용의 요약</a:t>
            </a:r>
            <a:r>
              <a:rPr lang="en-US" altLang="ko-KR" sz="2400" dirty="0" smtClean="0"/>
              <a:t>!</a:t>
            </a:r>
          </a:p>
          <a:p>
            <a:pPr algn="r"/>
            <a:r>
              <a:rPr lang="ko-KR" altLang="en-US" sz="2400" dirty="0" smtClean="0"/>
              <a:t>내용내용</a:t>
            </a:r>
            <a:endParaRPr lang="ko-KR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298387" y="5622293"/>
            <a:ext cx="367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내용내용</a:t>
            </a:r>
            <a:endParaRPr lang="ko-KR" alt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044433" y="5583129"/>
            <a:ext cx="1253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그래서</a:t>
            </a:r>
            <a:r>
              <a:rPr lang="en-US" altLang="ko-KR" sz="30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7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99533"/>
            <a:ext cx="2808312" cy="149202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C"/>
              </a:clrFrom>
              <a:clrTo>
                <a:srgbClr val="FE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413596"/>
            <a:ext cx="3456384" cy="25137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123728" y="2204864"/>
            <a:ext cx="5976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</a:rPr>
              <a:t>1. Quiz</a:t>
            </a:r>
            <a:r>
              <a:rPr lang="ko-KR" altLang="en-US" sz="2500" dirty="0" smtClean="0">
                <a:solidFill>
                  <a:schemeClr val="accent5">
                    <a:lumMod val="75000"/>
                  </a:schemeClr>
                </a:solidFill>
              </a:rPr>
              <a:t>가 내고 싶다면</a:t>
            </a:r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ko-KR" altLang="en-US" sz="2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3140968"/>
            <a:ext cx="66247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</a:rPr>
              <a:t>2. Quiz </a:t>
            </a:r>
            <a:r>
              <a:rPr lang="ko-KR" altLang="en-US" sz="2500" dirty="0" err="1" smtClean="0">
                <a:solidFill>
                  <a:schemeClr val="accent5">
                    <a:lumMod val="75000"/>
                  </a:schemeClr>
                </a:solidFill>
              </a:rPr>
              <a:t>란을</a:t>
            </a:r>
            <a:r>
              <a:rPr lang="ko-KR" altLang="en-US" sz="2500" dirty="0" smtClean="0">
                <a:solidFill>
                  <a:schemeClr val="accent5">
                    <a:lumMod val="75000"/>
                  </a:schemeClr>
                </a:solidFill>
              </a:rPr>
              <a:t> 만들면 된다</a:t>
            </a:r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ko-KR" altLang="en-US" sz="2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3728" y="4151402"/>
            <a:ext cx="6984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ko-KR" altLang="en-US" sz="2500" dirty="0" smtClean="0">
                <a:solidFill>
                  <a:schemeClr val="accent5">
                    <a:lumMod val="75000"/>
                  </a:schemeClr>
                </a:solidFill>
              </a:rPr>
              <a:t>당연히 정답 맞추면 상품도 있겠지</a:t>
            </a:r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ko-KR" altLang="en-US" sz="25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8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CFCFE"/>
              </a:clrFrom>
              <a:clrTo>
                <a:srgbClr val="FCFC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249318"/>
            <a:ext cx="5173284" cy="28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3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A"/>
              </a:clrFrom>
              <a:clrTo>
                <a:srgbClr val="FEFF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16732"/>
            <a:ext cx="6775400" cy="453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6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</a:rPr>
              <a:t>ABC</a:t>
            </a:r>
            <a:r>
              <a:rPr lang="ko-KR" altLang="en-US" sz="1500" dirty="0" smtClean="0">
                <a:solidFill>
                  <a:schemeClr val="bg1"/>
                </a:solidFill>
              </a:rPr>
              <a:t>에 </a:t>
            </a:r>
            <a:endParaRPr lang="en-US" altLang="ko-KR" sz="15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대하여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에 대하여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67744" y="980728"/>
            <a:ext cx="68762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5">
                    <a:lumMod val="75000"/>
                  </a:schemeClr>
                </a:solidFill>
              </a:rPr>
              <a:t>위치 </a:t>
            </a:r>
            <a:r>
              <a:rPr lang="ko-KR" altLang="en-US" sz="2500" dirty="0" smtClean="0"/>
              <a:t>        </a:t>
            </a:r>
            <a:r>
              <a:rPr lang="en-US" altLang="ko-KR" sz="2500" dirty="0" smtClean="0"/>
              <a:t>ABC</a:t>
            </a:r>
            <a:r>
              <a:rPr lang="ko-KR" altLang="en-US" sz="2500" dirty="0" smtClean="0"/>
              <a:t>의 대문자</a:t>
            </a:r>
            <a:endParaRPr lang="en-US" altLang="ko-KR" sz="25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249082" y="1412776"/>
            <a:ext cx="68762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5">
                    <a:lumMod val="75000"/>
                  </a:schemeClr>
                </a:solidFill>
              </a:rPr>
              <a:t>이용시간 </a:t>
            </a:r>
            <a:r>
              <a:rPr lang="ko-KR" altLang="en-US" sz="2500" dirty="0" smtClean="0"/>
              <a:t>   월</a:t>
            </a:r>
            <a:r>
              <a:rPr lang="en-US" altLang="ko-KR" sz="2500" dirty="0" smtClean="0"/>
              <a:t>~</a:t>
            </a:r>
            <a:r>
              <a:rPr lang="ko-KR" altLang="en-US" sz="2500" dirty="0" smtClean="0"/>
              <a:t>금 </a:t>
            </a:r>
            <a:r>
              <a:rPr lang="en-US" altLang="ko-KR" sz="2500" dirty="0" smtClean="0"/>
              <a:t>(9:00-17:00)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925452" y="3712076"/>
            <a:ext cx="7111044" cy="306320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39752" y="3239978"/>
            <a:ext cx="2016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</a:rPr>
              <a:t>ABC Cafe</a:t>
            </a:r>
            <a:endParaRPr lang="ko-KR" altLang="en-US" sz="2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92080" y="4481825"/>
            <a:ext cx="352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사진을 넣을 때에는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고화질로 넣는 게 좋아요</a:t>
            </a:r>
            <a:endParaRPr lang="en-US" altLang="ko-KR" sz="2000" dirty="0" smtClean="0"/>
          </a:p>
          <a:p>
            <a:r>
              <a:rPr lang="ko-KR" altLang="en-US" sz="2000" dirty="0" smtClean="0"/>
              <a:t>실제 발표할 때에는 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화면이 커지니까요</a:t>
            </a:r>
            <a:endParaRPr lang="en-US" altLang="ko-KR" sz="2000" dirty="0" smtClean="0"/>
          </a:p>
          <a:p>
            <a:endParaRPr lang="en-US" altLang="ko-KR" sz="2000" dirty="0"/>
          </a:p>
          <a:p>
            <a:pPr algn="r"/>
            <a:r>
              <a:rPr lang="ko-KR" altLang="en-US" sz="2000" dirty="0" smtClean="0"/>
              <a:t>알겠죠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2080" y="3960058"/>
            <a:ext cx="2016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5">
                    <a:lumMod val="75000"/>
                  </a:schemeClr>
                </a:solidFill>
              </a:rPr>
              <a:t>ABC Cafe</a:t>
            </a:r>
            <a:endParaRPr lang="ko-KR" altLang="en-US" sz="2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95736" y="1991162"/>
            <a:ext cx="13898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chemeClr val="accent5">
                    <a:lumMod val="75000"/>
                  </a:schemeClr>
                </a:solidFill>
              </a:rPr>
              <a:t>프로그램</a:t>
            </a:r>
            <a:endParaRPr lang="en-US" altLang="ko-KR" sz="25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ko-KR" altLang="en-US" sz="2500" b="1" dirty="0" smtClean="0">
                <a:solidFill>
                  <a:schemeClr val="accent5">
                    <a:lumMod val="75000"/>
                  </a:schemeClr>
                </a:solidFill>
              </a:rPr>
              <a:t>신청방법  </a:t>
            </a:r>
            <a:endParaRPr lang="ko-KR" altLang="en-US" sz="2500" dirty="0"/>
          </a:p>
        </p:txBody>
      </p:sp>
      <p:sp>
        <p:nvSpPr>
          <p:cNvPr id="30" name="타원 29"/>
          <p:cNvSpPr/>
          <p:nvPr/>
        </p:nvSpPr>
        <p:spPr>
          <a:xfrm>
            <a:off x="3702041" y="1961838"/>
            <a:ext cx="1080120" cy="103511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613185" y="1961838"/>
            <a:ext cx="1080120" cy="103511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7524328" y="1961838"/>
            <a:ext cx="1080120" cy="103511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702041" y="2117057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ABC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배우기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08105" y="2091704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사용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하기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4997" y="2179734"/>
            <a:ext cx="1286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ABC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신청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932040" y="2471000"/>
            <a:ext cx="576064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804248" y="2492896"/>
            <a:ext cx="576064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195736" y="4077454"/>
            <a:ext cx="2520280" cy="2343363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관련된 사진을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</a:rPr>
              <a:t>이쁘게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넣어주세요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Parity bit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294819" y="1698302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데이터에 패리티 비트를 붙여서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전체 개수가 짝수 혹은 홀수가 되도록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짝수 패리티 사용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432" y="2840499"/>
            <a:ext cx="5251698" cy="30306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059832" y="3789040"/>
            <a:ext cx="4896544" cy="566771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228184" y="472514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128284" y="4548198"/>
            <a:ext cx="1656184" cy="72322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에러 난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HEX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의 위치가 아닌 에러가 난 스위치 번호를 띄우게 변경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7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병렬 </a:t>
              </a:r>
              <a:r>
                <a:rPr lang="en-US" altLang="ko-KR" sz="2500" dirty="0" smtClean="0"/>
                <a:t>Parity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7931"/>
              </p:ext>
            </p:extLst>
          </p:nvPr>
        </p:nvGraphicFramePr>
        <p:xfrm>
          <a:off x="2279519" y="161718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14686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04732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84479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03253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11891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Hp</a:t>
                      </a:r>
                      <a:r>
                        <a:rPr lang="en-US" altLang="ko-KR" dirty="0" smtClean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Hp</a:t>
                      </a:r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Hp</a:t>
                      </a:r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Hp</a:t>
                      </a:r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Wp</a:t>
                      </a:r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8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[7]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[6]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Wp</a:t>
                      </a:r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5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[11]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[10]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[9]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[8]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Wp</a:t>
                      </a:r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5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[14]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[13]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Sw</a:t>
                      </a:r>
                      <a:r>
                        <a:rPr lang="en-US" altLang="ko-KR" dirty="0" smtClean="0"/>
                        <a:t>[12]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Wp</a:t>
                      </a:r>
                      <a:r>
                        <a:rPr lang="en-US" altLang="ko-KR" dirty="0" smtClean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98686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7718"/>
              </p:ext>
            </p:extLst>
          </p:nvPr>
        </p:nvGraphicFramePr>
        <p:xfrm>
          <a:off x="2279519" y="398271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14686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04732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84479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03253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11891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8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5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5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98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18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병렬 </a:t>
              </a:r>
              <a:r>
                <a:rPr lang="en-US" altLang="ko-KR" sz="2500" dirty="0" smtClean="0"/>
                <a:t>Parity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0168"/>
              </p:ext>
            </p:extLst>
          </p:nvPr>
        </p:nvGraphicFramePr>
        <p:xfrm>
          <a:off x="2438835" y="463281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14686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04732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84479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03253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11891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8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5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5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986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38835" y="1700808"/>
            <a:ext cx="51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Error -&gt; </a:t>
            </a:r>
            <a:r>
              <a:rPr lang="en-US" altLang="ko-KR" dirty="0" err="1" smtClean="0"/>
              <a:t>sw</a:t>
            </a:r>
            <a:r>
              <a:rPr lang="en-US" altLang="ko-KR" dirty="0" smtClean="0"/>
              <a:t>[7]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6523"/>
              </p:ext>
            </p:extLst>
          </p:nvPr>
        </p:nvGraphicFramePr>
        <p:xfrm>
          <a:off x="2438835" y="232333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14686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04732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84479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03253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11891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8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5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5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98686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2347597" y="5271879"/>
            <a:ext cx="548989" cy="57606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316918" y="2952527"/>
            <a:ext cx="548989" cy="57606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622091" y="3797605"/>
            <a:ext cx="0" cy="11122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0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병렬 </a:t>
              </a:r>
              <a:r>
                <a:rPr lang="en-US" altLang="ko-KR" sz="2500" dirty="0" smtClean="0"/>
                <a:t>Parity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97548"/>
              </p:ext>
            </p:extLst>
          </p:nvPr>
        </p:nvGraphicFramePr>
        <p:xfrm>
          <a:off x="2438835" y="232155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14686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04732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84479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03253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11891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8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5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5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986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38835" y="1700808"/>
            <a:ext cx="51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Error -&gt; </a:t>
            </a:r>
            <a:r>
              <a:rPr lang="en-US" altLang="ko-KR" dirty="0" err="1" smtClean="0"/>
              <a:t>sw</a:t>
            </a:r>
            <a:r>
              <a:rPr lang="en-US" altLang="ko-KR" dirty="0" smtClean="0"/>
              <a:t>[7]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38835" y="2321554"/>
            <a:ext cx="1197062" cy="1854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37639" y="2321554"/>
            <a:ext cx="1197062" cy="1854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94819" y="4414346"/>
            <a:ext cx="278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hparity3 = 11010</a:t>
            </a:r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6084168" y="43899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rhparity0 = 01100</a:t>
            </a:r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7562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0528" y="-72008"/>
            <a:ext cx="2016224" cy="69573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48" y="334397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에 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대하여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25" y="1339751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데이터 오류 검출 및 정정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4" y="2345105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B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14" y="3350459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C</a:t>
            </a: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자세히 보기</a:t>
            </a:r>
            <a:endParaRPr lang="en-US" altLang="ko-KR" sz="1500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4" y="4355812"/>
            <a:ext cx="1675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accent5"/>
                </a:solidFill>
              </a:rPr>
              <a:t>ABC</a:t>
            </a:r>
            <a:r>
              <a:rPr lang="ko-KR" altLang="en-US" sz="1500" dirty="0" smtClean="0">
                <a:solidFill>
                  <a:schemeClr val="accent5"/>
                </a:solidFill>
              </a:rPr>
              <a:t>의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accent5"/>
                </a:solidFill>
              </a:rPr>
              <a:t>결론</a:t>
            </a:r>
            <a:endParaRPr lang="en-US" altLang="ko-KR" sz="1500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3376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>
                    <a:lumMod val="75000"/>
                  </a:schemeClr>
                </a:solidFill>
              </a:rPr>
              <a:t>데이터 오류 검출 및 정정</a:t>
            </a:r>
            <a:endParaRPr lang="ko-KR" altLang="en-US" sz="3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94819" y="895854"/>
            <a:ext cx="4977883" cy="477054"/>
            <a:chOff x="4139952" y="1202255"/>
            <a:chExt cx="4977883" cy="477054"/>
          </a:xfrm>
        </p:grpSpPr>
        <p:sp>
          <p:nvSpPr>
            <p:cNvPr id="39" name="TextBox 38"/>
            <p:cNvSpPr txBox="1"/>
            <p:nvPr/>
          </p:nvSpPr>
          <p:spPr>
            <a:xfrm>
              <a:off x="4365307" y="1202255"/>
              <a:ext cx="47525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/>
                <a:t>병렬 </a:t>
              </a:r>
              <a:r>
                <a:rPr lang="en-US" altLang="ko-KR" sz="2500" dirty="0" smtClean="0"/>
                <a:t>Parity</a:t>
              </a:r>
              <a:endParaRPr lang="ko-KR" altLang="en-US" sz="2500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139952" y="1371624"/>
              <a:ext cx="144016" cy="144016"/>
            </a:xfrm>
            <a:prstGeom prst="ellipse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2438835" y="232155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14686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04732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84479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03253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11891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8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5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5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986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38835" y="1700808"/>
            <a:ext cx="51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Error -&gt; </a:t>
            </a:r>
            <a:r>
              <a:rPr lang="en-US" altLang="ko-KR" dirty="0" err="1" smtClean="0"/>
              <a:t>sw</a:t>
            </a:r>
            <a:r>
              <a:rPr lang="en-US" altLang="ko-KR" dirty="0" smtClean="0"/>
              <a:t>[7]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38835" y="3068960"/>
            <a:ext cx="6096000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37692" y="44271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wparity1 = 01011</a:t>
            </a:r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135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서울한강체 M">
      <a:majorFont>
        <a:latin typeface="서울한강체 M"/>
        <a:ea typeface="서울한강체 M"/>
        <a:cs typeface=""/>
      </a:majorFont>
      <a:minorFont>
        <a:latin typeface="서울한강체 M"/>
        <a:ea typeface="서울한강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1940</Words>
  <Application>Microsoft Office PowerPoint</Application>
  <PresentationFormat>화면 슬라이드 쇼(4:3)</PresentationFormat>
  <Paragraphs>834</Paragraphs>
  <Slides>38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서울한강체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하지연</dc:creator>
  <cp:lastModifiedBy>haeyoung shin</cp:lastModifiedBy>
  <cp:revision>67</cp:revision>
  <dcterms:created xsi:type="dcterms:W3CDTF">2013-10-03T04:26:31Z</dcterms:created>
  <dcterms:modified xsi:type="dcterms:W3CDTF">2017-12-17T11:27:52Z</dcterms:modified>
</cp:coreProperties>
</file>