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83" r:id="rId5"/>
    <p:sldId id="292" r:id="rId6"/>
    <p:sldId id="295" r:id="rId7"/>
    <p:sldId id="296" r:id="rId8"/>
    <p:sldId id="297" r:id="rId9"/>
    <p:sldId id="298" r:id="rId10"/>
    <p:sldId id="299" r:id="rId11"/>
    <p:sldId id="300" r:id="rId12"/>
    <p:sldId id="330" r:id="rId13"/>
    <p:sldId id="293" r:id="rId14"/>
    <p:sldId id="301" r:id="rId15"/>
    <p:sldId id="307" r:id="rId16"/>
    <p:sldId id="309" r:id="rId17"/>
    <p:sldId id="310" r:id="rId18"/>
    <p:sldId id="311" r:id="rId19"/>
    <p:sldId id="312" r:id="rId20"/>
    <p:sldId id="313" r:id="rId21"/>
    <p:sldId id="316" r:id="rId22"/>
    <p:sldId id="315" r:id="rId23"/>
    <p:sldId id="317" r:id="rId24"/>
    <p:sldId id="331" r:id="rId25"/>
    <p:sldId id="286" r:id="rId26"/>
    <p:sldId id="329" r:id="rId27"/>
    <p:sldId id="335" r:id="rId28"/>
    <p:sldId id="336" r:id="rId29"/>
    <p:sldId id="288" r:id="rId30"/>
    <p:sldId id="318" r:id="rId31"/>
    <p:sldId id="332" r:id="rId32"/>
    <p:sldId id="334" r:id="rId33"/>
    <p:sldId id="328" r:id="rId34"/>
    <p:sldId id="333" r:id="rId35"/>
    <p:sldId id="323" r:id="rId36"/>
    <p:sldId id="324" r:id="rId37"/>
    <p:sldId id="337" r:id="rId38"/>
    <p:sldId id="291" r:id="rId39"/>
    <p:sldId id="280" r:id="rId4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4" autoAdjust="0"/>
    <p:restoredTop sz="94660"/>
  </p:normalViewPr>
  <p:slideViewPr>
    <p:cSldViewPr>
      <p:cViewPr varScale="1">
        <p:scale>
          <a:sx n="65" d="100"/>
          <a:sy n="65" d="100"/>
        </p:scale>
        <p:origin x="12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DEC02-1991-40A4-B7F8-6F8926D23977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4EA07-B2B5-4C41-8297-260BCFC95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1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4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9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5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87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54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17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88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55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223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9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72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76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96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268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31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89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59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66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37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724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9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78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709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89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132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016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950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11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3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6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41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51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5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8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6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0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7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0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0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85AC-7E6E-4A29-89C2-C38C9AB9F45E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0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90598" y="1047585"/>
            <a:ext cx="4524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TERM PROJECT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7824" y="1487215"/>
            <a:ext cx="61561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chemeClr val="accent5">
                    <a:lumMod val="75000"/>
                  </a:schemeClr>
                </a:solidFill>
              </a:rPr>
              <a:t>디지털논리회로실험</a:t>
            </a:r>
            <a:endParaRPr lang="ko-KR" altLang="en-US" sz="4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292813" y="3406688"/>
            <a:ext cx="2160240" cy="1656184"/>
            <a:chOff x="1907704" y="4941168"/>
            <a:chExt cx="2160240" cy="1656184"/>
          </a:xfrm>
        </p:grpSpPr>
        <p:sp>
          <p:nvSpPr>
            <p:cNvPr id="18" name="TextBox 17"/>
            <p:cNvSpPr txBox="1"/>
            <p:nvPr/>
          </p:nvSpPr>
          <p:spPr>
            <a:xfrm>
              <a:off x="1907704" y="5251512"/>
              <a:ext cx="2160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5">
                      <a:lumMod val="75000"/>
                    </a:schemeClr>
                  </a:solidFill>
                </a:rPr>
                <a:t>로봇 공학과</a:t>
              </a:r>
              <a:endParaRPr lang="en-US" altLang="ko-KR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accent5">
                      <a:lumMod val="75000"/>
                    </a:schemeClr>
                  </a:solidFill>
                </a:rPr>
                <a:t>2015041703</a:t>
              </a:r>
            </a:p>
            <a:p>
              <a:pPr algn="ctr"/>
              <a:r>
                <a:rPr lang="ko-KR" altLang="en-US" dirty="0" smtClean="0">
                  <a:solidFill>
                    <a:schemeClr val="accent5">
                      <a:lumMod val="75000"/>
                    </a:schemeClr>
                  </a:solidFill>
                </a:rPr>
                <a:t>신 혜영</a:t>
              </a:r>
              <a:endParaRPr lang="en-US" altLang="ko-KR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979712" y="4941168"/>
              <a:ext cx="2016224" cy="1656184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60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 – </a:t>
              </a:r>
              <a:r>
                <a:rPr lang="en-US" altLang="ko-KR" sz="2500" dirty="0" err="1" smtClean="0"/>
                <a:t>OneCounter</a:t>
              </a:r>
              <a:r>
                <a:rPr lang="en-US" altLang="ko-KR" sz="2500" dirty="0" smtClean="0"/>
                <a:t> </a:t>
              </a:r>
              <a:r>
                <a:rPr lang="ko-KR" altLang="en-US" sz="2500" dirty="0" smtClean="0"/>
                <a:t>모듈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94" y="1664841"/>
            <a:ext cx="4800600" cy="1914525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3466"/>
              </p:ext>
            </p:extLst>
          </p:nvPr>
        </p:nvGraphicFramePr>
        <p:xfrm>
          <a:off x="2436835" y="370571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14686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3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84479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03253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189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5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9868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56784" y="5877272"/>
            <a:ext cx="585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Width = 0010</a:t>
            </a:r>
            <a:r>
              <a:rPr lang="en-US" altLang="ko-KR" sz="1100" dirty="0" smtClean="0"/>
              <a:t>(2)		</a:t>
            </a:r>
            <a:r>
              <a:rPr lang="en-US" altLang="ko-KR" dirty="0" smtClean="0"/>
              <a:t>Height = 1000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0313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5517541" cy="861774"/>
            <a:chOff x="4139952" y="1202255"/>
            <a:chExt cx="4977883" cy="86177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 – </a:t>
              </a:r>
              <a:r>
                <a:rPr lang="en-US" altLang="ko-KR" sz="2500" dirty="0" err="1" smtClean="0"/>
                <a:t>error_inspect</a:t>
              </a:r>
              <a:r>
                <a:rPr lang="en-US" altLang="ko-KR" sz="2500" dirty="0" smtClean="0"/>
                <a:t> </a:t>
              </a:r>
              <a:r>
                <a:rPr lang="ko-KR" altLang="en-US" sz="2500" dirty="0" smtClean="0"/>
                <a:t>모듈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05224" y="4239070"/>
            <a:ext cx="559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Width = 0010</a:t>
            </a:r>
            <a:r>
              <a:rPr lang="en-US" altLang="ko-KR" sz="1100" dirty="0" smtClean="0"/>
              <a:t>(2)		</a:t>
            </a:r>
            <a:r>
              <a:rPr lang="en-US" altLang="ko-KR" dirty="0" smtClean="0"/>
              <a:t>Height = 1000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057" y="1389084"/>
            <a:ext cx="4290183" cy="19924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819" y="3598565"/>
            <a:ext cx="3495675" cy="552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91637" y="4871452"/>
            <a:ext cx="515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0 = 1, f1 = 3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Error = 4 * f0 + f1 -&gt; c 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배열에서 표현할 때랑 같은 표현</a:t>
            </a:r>
            <a:endParaRPr lang="ko-KR" altLang="en-US" dirty="0"/>
          </a:p>
        </p:txBody>
      </p:sp>
      <p:sp>
        <p:nvSpPr>
          <p:cNvPr id="17" name="타원형 설명선 16"/>
          <p:cNvSpPr/>
          <p:nvPr/>
        </p:nvSpPr>
        <p:spPr>
          <a:xfrm>
            <a:off x="7092280" y="4464432"/>
            <a:ext cx="1832174" cy="779519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e</a:t>
            </a:r>
            <a:r>
              <a:rPr lang="en-US" altLang="ko-KR" b="1" i="1" dirty="0" smtClean="0"/>
              <a:t>rror = </a:t>
            </a:r>
            <a:r>
              <a:rPr lang="en-US" altLang="ko-KR" b="1" i="1" dirty="0" err="1" smtClean="0"/>
              <a:t>sw</a:t>
            </a:r>
            <a:r>
              <a:rPr lang="en-US" altLang="ko-KR" b="1" i="1" dirty="0" smtClean="0"/>
              <a:t>[7] !!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2420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1bit </a:t>
              </a:r>
              <a:r>
                <a:rPr lang="ko-KR" altLang="en-US" sz="2500" dirty="0" smtClean="0"/>
                <a:t>오류 검출 및 정정 시연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94819" y="1796558"/>
            <a:ext cx="5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Key0</a:t>
            </a:r>
            <a:r>
              <a:rPr lang="ko-KR" altLang="en-US" dirty="0" smtClean="0"/>
              <a:t>를 누르면 시작</a:t>
            </a:r>
            <a:endParaRPr lang="en-US" altLang="ko-KR" dirty="0" smtClean="0"/>
          </a:p>
          <a:p>
            <a:r>
              <a:rPr lang="en-US" altLang="ko-KR" dirty="0" smtClean="0"/>
              <a:t>Key1</a:t>
            </a:r>
            <a:r>
              <a:rPr lang="ko-KR" altLang="en-US" dirty="0" smtClean="0"/>
              <a:t>을 누르면 </a:t>
            </a:r>
            <a:r>
              <a:rPr lang="en-US" altLang="ko-KR" dirty="0" err="1" smtClean="0"/>
              <a:t>sw</a:t>
            </a:r>
            <a:r>
              <a:rPr lang="ko-KR" altLang="en-US" dirty="0" smtClean="0"/>
              <a:t>중 랜덤으로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비트 에러가 발생</a:t>
            </a:r>
            <a:endParaRPr lang="en-US" altLang="ko-KR" dirty="0" smtClean="0"/>
          </a:p>
          <a:p>
            <a:r>
              <a:rPr lang="en-US" altLang="ko-KR" dirty="0" smtClean="0"/>
              <a:t>Key2</a:t>
            </a:r>
            <a:r>
              <a:rPr lang="ko-KR" altLang="en-US" dirty="0" smtClean="0"/>
              <a:t>을 누르면 에러 정정</a:t>
            </a:r>
            <a:endParaRPr lang="en-US" altLang="ko-KR" dirty="0" smtClean="0"/>
          </a:p>
          <a:p>
            <a:r>
              <a:rPr lang="en-US" altLang="ko-KR" dirty="0" err="1" smtClean="0"/>
              <a:t>Sw</a:t>
            </a:r>
            <a:r>
              <a:rPr lang="en-US" altLang="ko-KR" dirty="0" smtClean="0"/>
              <a:t>[15:0] = {0110100011011011};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46605"/>
              </p:ext>
            </p:extLst>
          </p:nvPr>
        </p:nvGraphicFramePr>
        <p:xfrm>
          <a:off x="2366827" y="3178585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14686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3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84479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03253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189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5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9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5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Parity bit – 2bit </a:t>
              </a:r>
              <a:r>
                <a:rPr lang="ko-KR" altLang="en-US" sz="2500" dirty="0" smtClean="0"/>
                <a:t>검사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62465" y="2866291"/>
            <a:ext cx="6270476" cy="1382960"/>
            <a:chOff x="3702041" y="1961838"/>
            <a:chExt cx="4999768" cy="1035114"/>
          </a:xfrm>
        </p:grpSpPr>
        <p:sp>
          <p:nvSpPr>
            <p:cNvPr id="17" name="타원 16"/>
            <p:cNvSpPr/>
            <p:nvPr/>
          </p:nvSpPr>
          <p:spPr>
            <a:xfrm>
              <a:off x="3702041" y="1961838"/>
              <a:ext cx="1080120" cy="10351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5613185" y="1961838"/>
              <a:ext cx="1080120" cy="10351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7524328" y="1961838"/>
              <a:ext cx="1080120" cy="10351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8358" y="2179733"/>
              <a:ext cx="1080120" cy="52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</a:rPr>
                <a:t>병렬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parity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33587" y="2321263"/>
              <a:ext cx="1085200" cy="299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>
                  <a:solidFill>
                    <a:schemeClr val="bg1"/>
                  </a:solidFill>
                </a:rPr>
                <a:t>해밍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 코드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14997" y="2179734"/>
              <a:ext cx="1286812" cy="52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</a:rPr>
                <a:t>병렬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parity + </a:t>
              </a:r>
              <a:r>
                <a:rPr lang="ko-KR" altLang="en-US" sz="2000" dirty="0" err="1" smtClean="0">
                  <a:solidFill>
                    <a:schemeClr val="bg1"/>
                  </a:solidFill>
                </a:rPr>
                <a:t>해밍코드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4932040" y="2471000"/>
              <a:ext cx="576064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6804248" y="2492896"/>
              <a:ext cx="576064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34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 </a:t>
              </a:r>
              <a:r>
                <a:rPr lang="ko-KR" altLang="en-US" sz="2500" dirty="0" smtClean="0"/>
                <a:t>문제점 </a:t>
              </a:r>
              <a:r>
                <a:rPr lang="en-US" altLang="ko-KR" sz="2500" dirty="0" smtClean="0"/>
                <a:t>(</a:t>
              </a:r>
              <a:r>
                <a:rPr lang="ko-KR" altLang="en-US" sz="2500" dirty="0" smtClean="0"/>
                <a:t>예시 </a:t>
              </a:r>
              <a:r>
                <a:rPr lang="en-US" altLang="ko-KR" sz="2500" dirty="0" smtClean="0"/>
                <a:t>1)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42505"/>
              </p:ext>
            </p:extLst>
          </p:nvPr>
        </p:nvGraphicFramePr>
        <p:xfrm>
          <a:off x="2321147" y="180795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615232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18853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014079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800908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43702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022665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942363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4096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1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351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466532"/>
              </p:ext>
            </p:extLst>
          </p:nvPr>
        </p:nvGraphicFramePr>
        <p:xfrm>
          <a:off x="2342280" y="324329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615232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18853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014079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800908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43702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022665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942363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4096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1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351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31840" y="3243292"/>
            <a:ext cx="720080" cy="11125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48264" y="3243292"/>
            <a:ext cx="720080" cy="11125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5993"/>
              </p:ext>
            </p:extLst>
          </p:nvPr>
        </p:nvGraphicFramePr>
        <p:xfrm>
          <a:off x="2310172" y="4677929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615232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18853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014079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800908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43702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022665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942363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4096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1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3514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340227" y="5418910"/>
            <a:ext cx="6050320" cy="3715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40226" y="6127572"/>
            <a:ext cx="511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없음 </a:t>
            </a:r>
            <a:r>
              <a:rPr lang="en-US" altLang="ko-KR" dirty="0" smtClean="0"/>
              <a:t>-&gt; error </a:t>
            </a:r>
            <a:r>
              <a:rPr lang="ko-KR" altLang="en-US" dirty="0" smtClean="0"/>
              <a:t>특정 지을 수 없다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9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err="1" smtClean="0"/>
                <a:t>해밍코드</a:t>
              </a:r>
              <a:r>
                <a:rPr lang="en-US" altLang="ko-KR" sz="2500" dirty="0" smtClean="0"/>
                <a:t>(Hamming code)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62788" y="1636887"/>
            <a:ext cx="414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R.W Hamming</a:t>
            </a:r>
            <a:r>
              <a:rPr lang="ko-KR" altLang="en-US" dirty="0" smtClean="0"/>
              <a:t>에 의해 개발</a:t>
            </a:r>
            <a:endParaRPr lang="en-US" altLang="ko-KR" dirty="0" smtClean="0"/>
          </a:p>
          <a:p>
            <a:r>
              <a:rPr lang="en-US" altLang="ko-KR" dirty="0" smtClean="0"/>
              <a:t>Hamming </a:t>
            </a:r>
            <a:r>
              <a:rPr lang="ko-KR" altLang="en-US" dirty="0" smtClean="0"/>
              <a:t>코드에서 중복 비트의 위치</a:t>
            </a:r>
            <a:endParaRPr lang="ko-KR" altLang="en-US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85" y="2543882"/>
            <a:ext cx="5962241" cy="77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20174" y="3717032"/>
            <a:ext cx="5872252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r</a:t>
            </a:r>
            <a:r>
              <a:rPr lang="ko-KR" altLang="en-US" dirty="0" smtClean="0"/>
              <a:t>비트는 데이터 비트의 조합에 대한 </a:t>
            </a:r>
            <a:r>
              <a:rPr lang="ko-KR" altLang="en-US" dirty="0" err="1" smtClean="0"/>
              <a:t>패리티비트</a:t>
            </a:r>
            <a:endParaRPr lang="en-US" altLang="ko-KR" dirty="0" smtClean="0"/>
          </a:p>
          <a:p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1</a:t>
            </a:r>
            <a:r>
              <a:rPr lang="en-US" altLang="ko-KR" dirty="0">
                <a:solidFill>
                  <a:srgbClr val="000000"/>
                </a:solidFill>
              </a:rPr>
              <a:t>  =  bits 1, 3, 5, 7, 9, 11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2</a:t>
            </a:r>
            <a:r>
              <a:rPr lang="en-US" altLang="ko-KR" dirty="0">
                <a:solidFill>
                  <a:srgbClr val="000000"/>
                </a:solidFill>
              </a:rPr>
              <a:t>  =  bits 2, 3, 6, 7, 10, 11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4</a:t>
            </a:r>
            <a:r>
              <a:rPr lang="en-US" altLang="ko-KR" dirty="0">
                <a:solidFill>
                  <a:srgbClr val="000000"/>
                </a:solidFill>
              </a:rPr>
              <a:t>  =  bits 4, 5, 6, 7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8</a:t>
            </a:r>
            <a:r>
              <a:rPr lang="en-US" altLang="ko-KR" dirty="0">
                <a:solidFill>
                  <a:srgbClr val="000000"/>
                </a:solidFill>
              </a:rPr>
              <a:t>  =  bits 8, 9, 10, 11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2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err="1" smtClean="0"/>
                <a:t>해밍코드</a:t>
              </a:r>
              <a:r>
                <a:rPr lang="en-US" altLang="ko-KR" sz="2500" dirty="0" smtClean="0"/>
                <a:t>(Hamming code)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94819" y="1581002"/>
            <a:ext cx="5872252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r</a:t>
            </a:r>
            <a:r>
              <a:rPr lang="ko-KR" altLang="en-US" dirty="0" smtClean="0"/>
              <a:t>비트는 데이터 비트의 조합에 대한 </a:t>
            </a:r>
            <a:r>
              <a:rPr lang="ko-KR" altLang="en-US" dirty="0" err="1" smtClean="0"/>
              <a:t>패리티비트</a:t>
            </a:r>
            <a:endParaRPr lang="en-US" altLang="ko-KR" dirty="0" smtClean="0"/>
          </a:p>
          <a:p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1</a:t>
            </a:r>
            <a:r>
              <a:rPr lang="en-US" altLang="ko-KR" dirty="0">
                <a:solidFill>
                  <a:srgbClr val="000000"/>
                </a:solidFill>
              </a:rPr>
              <a:t>  =  bits 1, 3, 5, 7, 9, 11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2</a:t>
            </a:r>
            <a:r>
              <a:rPr lang="en-US" altLang="ko-KR" dirty="0">
                <a:solidFill>
                  <a:srgbClr val="000000"/>
                </a:solidFill>
              </a:rPr>
              <a:t>  =  bits 2, 3, 6, 7, 10, 11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4</a:t>
            </a:r>
            <a:r>
              <a:rPr lang="en-US" altLang="ko-KR" dirty="0">
                <a:solidFill>
                  <a:srgbClr val="000000"/>
                </a:solidFill>
              </a:rPr>
              <a:t>  =  bits 4, 5, 6, 7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8</a:t>
            </a:r>
            <a:r>
              <a:rPr lang="en-US" altLang="ko-KR" dirty="0">
                <a:solidFill>
                  <a:srgbClr val="000000"/>
                </a:solidFill>
              </a:rPr>
              <a:t>  =  bits 8, 9, 10, 11</a:t>
            </a:r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897674"/>
            <a:ext cx="5257800" cy="1714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12275" y="580526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[0] -&gt; 1010101 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해밍코드</a:t>
            </a:r>
            <a:endParaRPr lang="en-US" altLang="ko-KR" dirty="0" smtClean="0"/>
          </a:p>
          <a:p>
            <a:r>
              <a:rPr lang="en-US" altLang="ko-KR" dirty="0" smtClean="0"/>
              <a:t>[1] -&gt; 1111000 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해밍코드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5458016" cy="861774"/>
            <a:chOff x="4139952" y="1202255"/>
            <a:chExt cx="4977883" cy="86177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err="1" smtClean="0"/>
                <a:t>해밍코드</a:t>
              </a:r>
              <a:r>
                <a:rPr lang="en-US" altLang="ko-KR" sz="2500" dirty="0" smtClean="0"/>
                <a:t>(Hamming code) -</a:t>
              </a:r>
              <a:r>
                <a:rPr lang="ko-KR" altLang="en-US" sz="2500" dirty="0" smtClean="0"/>
                <a:t>검출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94819" y="1581002"/>
            <a:ext cx="5872252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r</a:t>
            </a:r>
            <a:r>
              <a:rPr lang="ko-KR" altLang="en-US" dirty="0" smtClean="0"/>
              <a:t>비트는 데이터 비트의 조합에 대한 </a:t>
            </a:r>
            <a:r>
              <a:rPr lang="ko-KR" altLang="en-US" dirty="0" err="1" smtClean="0"/>
              <a:t>패리티비트</a:t>
            </a:r>
            <a:endParaRPr lang="en-US" altLang="ko-KR" dirty="0" smtClean="0"/>
          </a:p>
          <a:p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1</a:t>
            </a:r>
            <a:r>
              <a:rPr lang="en-US" altLang="ko-KR" dirty="0">
                <a:solidFill>
                  <a:srgbClr val="000000"/>
                </a:solidFill>
              </a:rPr>
              <a:t>  =  bits 1, 3, 5, 7, 9, 11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2</a:t>
            </a:r>
            <a:r>
              <a:rPr lang="en-US" altLang="ko-KR" dirty="0">
                <a:solidFill>
                  <a:srgbClr val="000000"/>
                </a:solidFill>
              </a:rPr>
              <a:t>  =  bits 2, 3, 6, 7, 10, 11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4</a:t>
            </a:r>
            <a:r>
              <a:rPr lang="en-US" altLang="ko-KR" dirty="0">
                <a:solidFill>
                  <a:srgbClr val="000000"/>
                </a:solidFill>
              </a:rPr>
              <a:t>  =  bits 4, 5, 6, 7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8</a:t>
            </a:r>
            <a:r>
              <a:rPr lang="en-US" altLang="ko-KR" dirty="0">
                <a:solidFill>
                  <a:srgbClr val="000000"/>
                </a:solidFill>
              </a:rPr>
              <a:t>  =  bits 8, 9, 10, 11</a:t>
            </a:r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772" y="3717032"/>
            <a:ext cx="5947115" cy="16110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73772" y="5517232"/>
            <a:ext cx="537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1010101 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-&gt; {tr8[0],tr4[0],tr2[0],tr1[0]}</a:t>
            </a:r>
          </a:p>
          <a:p>
            <a:r>
              <a:rPr lang="en-US" altLang="ko-KR" dirty="0" smtClean="0"/>
              <a:t>1111000 </a:t>
            </a:r>
            <a:r>
              <a:rPr lang="ko-KR" altLang="en-US" dirty="0"/>
              <a:t>오류 </a:t>
            </a:r>
            <a:r>
              <a:rPr lang="en-US" altLang="ko-KR" dirty="0"/>
              <a:t>-&gt; {tr8[0],tr4[0],tr2[0],tr1[0]}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92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5458016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err="1" smtClean="0"/>
                <a:t>해밍코드</a:t>
              </a:r>
              <a:r>
                <a:rPr lang="en-US" altLang="ko-KR" sz="2500" dirty="0" smtClean="0"/>
                <a:t>(Hamming code) </a:t>
              </a:r>
              <a:r>
                <a:rPr lang="ko-KR" altLang="en-US" sz="2500" dirty="0" smtClean="0"/>
                <a:t>문제점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910" y="2321612"/>
            <a:ext cx="5719997" cy="8520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98931" y="3442792"/>
            <a:ext cx="498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rror0 = 9 , error1 = 0 ?????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840" y="1616750"/>
            <a:ext cx="2476500" cy="4476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52120" y="161675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rror = 1 , 6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119681" y="1823191"/>
            <a:ext cx="50474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41910" y="4221088"/>
            <a:ext cx="55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해밍</a:t>
            </a:r>
            <a:r>
              <a:rPr lang="ko-KR" altLang="en-US" sz="2800" dirty="0" smtClean="0"/>
              <a:t> 코드 </a:t>
            </a:r>
            <a:r>
              <a:rPr lang="en-US" altLang="ko-KR" sz="2800" dirty="0" smtClean="0"/>
              <a:t>-&gt; 2bit </a:t>
            </a:r>
            <a:r>
              <a:rPr lang="ko-KR" altLang="en-US" sz="2800" dirty="0" smtClean="0"/>
              <a:t>검출</a:t>
            </a:r>
            <a:r>
              <a:rPr lang="en-US" altLang="ko-KR" sz="2800" dirty="0" smtClean="0"/>
              <a:t>,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1bit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정정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401908" y="5053826"/>
            <a:ext cx="0" cy="535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33656" y="5877272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CRC 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39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5458016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CRC(</a:t>
              </a:r>
              <a:r>
                <a:rPr lang="ko-KR" altLang="en-US" sz="2500" dirty="0" smtClean="0"/>
                <a:t>순환 중복 검사</a:t>
              </a:r>
              <a:r>
                <a:rPr lang="en-US" altLang="ko-KR" sz="2500" dirty="0" smtClean="0"/>
                <a:t>)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00808"/>
            <a:ext cx="5450045" cy="468128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627784" y="1700808"/>
            <a:ext cx="5544616" cy="96746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44008" y="992922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accent5">
                    <a:lumMod val="75000"/>
                  </a:schemeClr>
                </a:solidFill>
              </a:rPr>
              <a:t>목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차</a:t>
            </a:r>
          </a:p>
        </p:txBody>
      </p:sp>
      <p:sp>
        <p:nvSpPr>
          <p:cNvPr id="13" name="타원 12"/>
          <p:cNvSpPr/>
          <p:nvPr/>
        </p:nvSpPr>
        <p:spPr>
          <a:xfrm>
            <a:off x="3779912" y="2060848"/>
            <a:ext cx="3168352" cy="316835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62514" y="219503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Parity bit (1bit)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7764" y="41022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Parity bit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(2bit)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7945" y="53732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블랙 잭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1823" y="40435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계산기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39752" y="2205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Q&amp;A</a:t>
            </a:r>
          </a:p>
        </p:txBody>
      </p:sp>
      <p:sp>
        <p:nvSpPr>
          <p:cNvPr id="20" name="타원 19"/>
          <p:cNvSpPr/>
          <p:nvPr/>
        </p:nvSpPr>
        <p:spPr>
          <a:xfrm>
            <a:off x="6426866" y="2467120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32240" y="4120190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79912" y="4102963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134071" y="2457672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292080" y="5121188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5458016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CRC(</a:t>
              </a:r>
              <a:r>
                <a:rPr lang="ko-KR" altLang="en-US" sz="2500" dirty="0" smtClean="0"/>
                <a:t>순환 중복 검사</a:t>
              </a:r>
              <a:r>
                <a:rPr lang="en-US" altLang="ko-KR" sz="2500" dirty="0" smtClean="0"/>
                <a:t>)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00808"/>
            <a:ext cx="5450045" cy="4681289"/>
          </a:xfrm>
          <a:prstGeom prst="rect">
            <a:avLst/>
          </a:prstGeom>
        </p:spPr>
      </p:pic>
      <p:sp>
        <p:nvSpPr>
          <p:cNvPr id="11" name="곱셈 기호 10"/>
          <p:cNvSpPr/>
          <p:nvPr/>
        </p:nvSpPr>
        <p:spPr>
          <a:xfrm>
            <a:off x="2062249" y="980865"/>
            <a:ext cx="6686215" cy="591540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 </a:t>
              </a:r>
              <a:r>
                <a:rPr lang="ko-KR" altLang="en-US" sz="2500" dirty="0" smtClean="0"/>
                <a:t>문제점 </a:t>
              </a:r>
              <a:r>
                <a:rPr lang="en-US" altLang="ko-KR" sz="2500" dirty="0" smtClean="0"/>
                <a:t>(</a:t>
              </a:r>
              <a:r>
                <a:rPr lang="ko-KR" altLang="en-US" sz="2500" dirty="0" smtClean="0"/>
                <a:t>예시 </a:t>
              </a:r>
              <a:r>
                <a:rPr lang="en-US" altLang="ko-KR" sz="2500" dirty="0" smtClean="0"/>
                <a:t>1)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2321147" y="180795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615232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18853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014079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800908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43702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022665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942363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4096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1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351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342280" y="324329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615232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18853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014079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800908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43702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022665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942363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4096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1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351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31840" y="3243292"/>
            <a:ext cx="720080" cy="11125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48264" y="3243292"/>
            <a:ext cx="720080" cy="11125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00052"/>
              </p:ext>
            </p:extLst>
          </p:nvPr>
        </p:nvGraphicFramePr>
        <p:xfrm>
          <a:off x="2310172" y="4677929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615232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18853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014079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800908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43702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022665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942363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4096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1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3514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340227" y="5418910"/>
            <a:ext cx="6050320" cy="3715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40226" y="6127572"/>
            <a:ext cx="511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없음 </a:t>
            </a:r>
            <a:r>
              <a:rPr lang="en-US" altLang="ko-KR" dirty="0" smtClean="0"/>
              <a:t>-&gt; error </a:t>
            </a:r>
            <a:r>
              <a:rPr lang="ko-KR" altLang="en-US" dirty="0" smtClean="0"/>
              <a:t>특정 지을 수 없다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0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 + </a:t>
              </a:r>
              <a:r>
                <a:rPr lang="ko-KR" altLang="en-US" sz="2500" dirty="0" err="1" smtClean="0"/>
                <a:t>해밍</a:t>
              </a:r>
              <a:r>
                <a:rPr lang="ko-KR" altLang="en-US" sz="2500" dirty="0" smtClean="0"/>
                <a:t> 코드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39563"/>
              </p:ext>
            </p:extLst>
          </p:nvPr>
        </p:nvGraphicFramePr>
        <p:xfrm>
          <a:off x="2253749" y="2182419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615232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18853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014079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800908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43702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022665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942363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4096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1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351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283804" y="2923400"/>
            <a:ext cx="6050320" cy="3715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19" y="5517232"/>
            <a:ext cx="5719997" cy="852082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77364"/>
              </p:ext>
            </p:extLst>
          </p:nvPr>
        </p:nvGraphicFramePr>
        <p:xfrm>
          <a:off x="2294819" y="3777199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615232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18853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014079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800908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43702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022665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942363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4096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1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3514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3084379" y="3777199"/>
            <a:ext cx="720080" cy="11125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00803" y="3777199"/>
            <a:ext cx="720080" cy="11125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5736" y="158100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2bit error</a:t>
            </a:r>
            <a:r>
              <a:rPr lang="ko-KR" altLang="en-US" dirty="0" smtClean="0"/>
              <a:t>가 난다는 것을 안다고 가정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 + </a:t>
              </a:r>
              <a:r>
                <a:rPr lang="ko-KR" altLang="en-US" sz="2500" dirty="0" err="1" smtClean="0"/>
                <a:t>해밍</a:t>
              </a:r>
              <a:r>
                <a:rPr lang="ko-KR" altLang="en-US" sz="2500" dirty="0" smtClean="0"/>
                <a:t> 코드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341" y="1810053"/>
            <a:ext cx="4824777" cy="363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2</a:t>
              </a:r>
              <a:r>
                <a:rPr lang="en-US" altLang="ko-KR" sz="2500" dirty="0" smtClean="0"/>
                <a:t>bit </a:t>
              </a:r>
              <a:r>
                <a:rPr lang="ko-KR" altLang="en-US" sz="2500" dirty="0" smtClean="0"/>
                <a:t>오류 검출 및 정정 시연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94819" y="1796558"/>
            <a:ext cx="5661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Key0</a:t>
            </a:r>
            <a:r>
              <a:rPr lang="ko-KR" altLang="en-US" dirty="0" smtClean="0"/>
              <a:t>를 누르면 시작</a:t>
            </a:r>
            <a:endParaRPr lang="en-US" altLang="ko-KR" dirty="0" smtClean="0"/>
          </a:p>
          <a:p>
            <a:r>
              <a:rPr lang="en-US" altLang="ko-KR" dirty="0" smtClean="0"/>
              <a:t>Key1</a:t>
            </a:r>
            <a:r>
              <a:rPr lang="ko-KR" altLang="en-US" dirty="0" smtClean="0"/>
              <a:t>을 누르면 예시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에러가 발생</a:t>
            </a:r>
            <a:endParaRPr lang="en-US" altLang="ko-KR" dirty="0" smtClean="0"/>
          </a:p>
          <a:p>
            <a:r>
              <a:rPr lang="en-US" altLang="ko-KR" dirty="0" smtClean="0"/>
              <a:t>Key2</a:t>
            </a:r>
            <a:r>
              <a:rPr lang="ko-KR" altLang="en-US" dirty="0" smtClean="0"/>
              <a:t>을 누르면 예시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에러가 발생</a:t>
            </a:r>
            <a:endParaRPr lang="en-US" altLang="ko-KR" dirty="0" smtClean="0"/>
          </a:p>
          <a:p>
            <a:r>
              <a:rPr lang="en-US" altLang="ko-KR" dirty="0" smtClean="0"/>
              <a:t>Key3</a:t>
            </a:r>
            <a:r>
              <a:rPr lang="ko-KR" altLang="en-US" dirty="0" smtClean="0"/>
              <a:t>을 누르면 에러를 정정한다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전송된 비트는 </a:t>
            </a:r>
            <a:r>
              <a:rPr lang="en-US" altLang="ko-KR" dirty="0" smtClean="0"/>
              <a:t>LEDR</a:t>
            </a:r>
            <a:r>
              <a:rPr lang="ko-KR" altLang="en-US" dirty="0" smtClean="0"/>
              <a:t>로 띄운다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Sw</a:t>
            </a:r>
            <a:r>
              <a:rPr lang="en-US" altLang="ko-KR" dirty="0" smtClean="0"/>
              <a:t>[13:0] = {1010101 1111000}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22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5"/>
                </a:solidFill>
              </a:rPr>
              <a:t>데이터 오류 검출 및 정정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블랙 잭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블랙 잭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02" y="1081336"/>
            <a:ext cx="659028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9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5"/>
                </a:solidFill>
              </a:rPr>
              <a:t>데이터 오류 검출 및 정정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블랙 잭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블랙 잭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3728" y="1196752"/>
            <a:ext cx="6552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 smtClean="0"/>
              <a:t>-</a:t>
            </a:r>
            <a:r>
              <a:rPr lang="ko-KR" altLang="en-US" dirty="0" smtClean="0"/>
              <a:t>플레이어는 </a:t>
            </a:r>
            <a:r>
              <a:rPr lang="ko-KR" altLang="en-US" dirty="0"/>
              <a:t>에이스 카드를 가질 때</a:t>
            </a:r>
            <a:r>
              <a:rPr lang="en-US" altLang="ko-KR" dirty="0"/>
              <a:t>, 1</a:t>
            </a:r>
            <a:r>
              <a:rPr lang="ko-KR" altLang="en-US" dirty="0"/>
              <a:t>이나 </a:t>
            </a:r>
            <a:r>
              <a:rPr lang="en-US" altLang="ko-KR" dirty="0"/>
              <a:t>11</a:t>
            </a:r>
            <a:r>
              <a:rPr lang="ko-KR" altLang="en-US" dirty="0"/>
              <a:t>로 취급할 수 있고</a:t>
            </a:r>
            <a:r>
              <a:rPr lang="en-US" altLang="ko-KR" dirty="0"/>
              <a:t>, </a:t>
            </a:r>
            <a:r>
              <a:rPr lang="ko-KR" altLang="en-US" dirty="0"/>
              <a:t>카드의 합을 계산할 때</a:t>
            </a:r>
            <a:r>
              <a:rPr lang="en-US" altLang="ko-KR" dirty="0"/>
              <a:t>, J,Q,K</a:t>
            </a:r>
            <a:r>
              <a:rPr lang="ko-KR" altLang="en-US" dirty="0"/>
              <a:t>는 모두 </a:t>
            </a:r>
            <a:r>
              <a:rPr lang="en-US" altLang="ko-KR" dirty="0"/>
              <a:t>10</a:t>
            </a:r>
            <a:r>
              <a:rPr lang="ko-KR" altLang="en-US" dirty="0"/>
              <a:t>으로 계산한다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endParaRPr lang="en-US" altLang="ko-KR" dirty="0" smtClean="0"/>
          </a:p>
          <a:p>
            <a:pPr lvl="0" fontAlgn="base"/>
            <a:r>
              <a:rPr lang="en-US" altLang="ko-KR" dirty="0"/>
              <a:t>-</a:t>
            </a:r>
            <a:r>
              <a:rPr lang="ko-KR" altLang="en-US" dirty="0" smtClean="0"/>
              <a:t>지는 </a:t>
            </a:r>
            <a:r>
              <a:rPr lang="ko-KR" altLang="en-US" dirty="0"/>
              <a:t>경우</a:t>
            </a:r>
            <a:r>
              <a:rPr lang="en-US" altLang="ko-KR" dirty="0"/>
              <a:t>, </a:t>
            </a:r>
            <a:r>
              <a:rPr lang="ko-KR" altLang="en-US" dirty="0"/>
              <a:t>배팅한 값의 </a:t>
            </a:r>
            <a:r>
              <a:rPr lang="en-US" altLang="ko-KR" dirty="0"/>
              <a:t>2</a:t>
            </a:r>
            <a:r>
              <a:rPr lang="ko-KR" altLang="en-US" dirty="0"/>
              <a:t>배만큼 포인트를 잃고</a:t>
            </a:r>
            <a:r>
              <a:rPr lang="en-US" altLang="ko-KR" dirty="0"/>
              <a:t>, </a:t>
            </a:r>
            <a:r>
              <a:rPr lang="ko-KR" altLang="en-US" dirty="0"/>
              <a:t>이기는 경우 </a:t>
            </a:r>
            <a:r>
              <a:rPr lang="en-US" altLang="ko-KR" dirty="0"/>
              <a:t>2</a:t>
            </a:r>
            <a:r>
              <a:rPr lang="ko-KR" altLang="en-US" dirty="0"/>
              <a:t>배만큼 포인트를 얻는다</a:t>
            </a:r>
            <a:r>
              <a:rPr lang="en-US" altLang="ko-KR" dirty="0"/>
              <a:t>. </a:t>
            </a:r>
            <a:r>
              <a:rPr lang="ko-KR" altLang="en-US" dirty="0" smtClean="0"/>
              <a:t>블랙 잭으로 </a:t>
            </a:r>
            <a:r>
              <a:rPr lang="ko-KR" altLang="en-US" dirty="0"/>
              <a:t>이기는 경우</a:t>
            </a:r>
            <a:r>
              <a:rPr lang="en-US" altLang="ko-KR" dirty="0"/>
              <a:t>, </a:t>
            </a:r>
            <a:r>
              <a:rPr lang="ko-KR" altLang="en-US" dirty="0"/>
              <a:t>배팅한 값의 </a:t>
            </a:r>
            <a:r>
              <a:rPr lang="en-US" altLang="ko-KR" dirty="0"/>
              <a:t>3</a:t>
            </a:r>
            <a:r>
              <a:rPr lang="ko-KR" altLang="en-US" dirty="0"/>
              <a:t>배 만큼 포인트를 얻고 비기는 경우 포인트는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6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5"/>
                </a:solidFill>
              </a:rPr>
              <a:t>데이터 오류 검출 및 정정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블랙 잭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블랙 잭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3728" y="119675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dirty="0" smtClean="0"/>
              <a:t>카드 합 계산하기</a:t>
            </a:r>
            <a:endParaRPr lang="en-US" altLang="ko-KR" dirty="0" smtClean="0"/>
          </a:p>
        </p:txBody>
      </p:sp>
      <p:pic>
        <p:nvPicPr>
          <p:cNvPr id="2049" name="_x91374400" descr="EMB000055dc9f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585" y="611454"/>
            <a:ext cx="3173326" cy="304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411760" y="4355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91374040" descr="EMB000055dc9fb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22" y="3717032"/>
            <a:ext cx="7204313" cy="24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5"/>
                </a:solidFill>
              </a:rPr>
              <a:t>데이터 오류 검출 및 정정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블랙 잭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블랙 잭 </a:t>
            </a:r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ko-KR" altLang="en-US" sz="3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시연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2506687"/>
            <a:ext cx="655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Tx/>
              <a:buChar char="-"/>
            </a:pPr>
            <a:r>
              <a:rPr lang="en-US" altLang="ko-KR" dirty="0" smtClean="0"/>
              <a:t>key1</a:t>
            </a:r>
            <a:r>
              <a:rPr lang="ko-KR" altLang="en-US" dirty="0" smtClean="0"/>
              <a:t>을 누르면 새 게임 시작</a:t>
            </a:r>
            <a:endParaRPr lang="en-US" altLang="ko-KR" dirty="0" smtClean="0"/>
          </a:p>
          <a:p>
            <a:pPr marL="285750" lvl="0" indent="-285750" fontAlgn="base">
              <a:buFontTx/>
              <a:buChar char="-"/>
            </a:pPr>
            <a:r>
              <a:rPr lang="en-US" altLang="ko-KR" dirty="0" err="1" smtClean="0"/>
              <a:t>Sw</a:t>
            </a:r>
            <a:r>
              <a:rPr lang="en-US" altLang="ko-KR" dirty="0" smtClean="0"/>
              <a:t>[1], 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[2], 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[3], 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[4]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설정한 뒤</a:t>
            </a:r>
            <a:r>
              <a:rPr lang="en-US" altLang="ko-KR" dirty="0" smtClean="0"/>
              <a:t>, key2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누르면 </a:t>
            </a:r>
            <a:r>
              <a:rPr lang="en-US" altLang="ko-KR" dirty="0" smtClean="0"/>
              <a:t>hit</a:t>
            </a:r>
          </a:p>
          <a:p>
            <a:pPr marL="285750" lvl="0" indent="-285750" fontAlgn="base">
              <a:buFontTx/>
              <a:buChar char="-"/>
            </a:pPr>
            <a:r>
              <a:rPr lang="en-US" altLang="ko-KR" dirty="0" smtClean="0"/>
              <a:t>Key3</a:t>
            </a:r>
            <a:r>
              <a:rPr lang="ko-KR" altLang="en-US" dirty="0" smtClean="0"/>
              <a:t>을 누르면 </a:t>
            </a:r>
            <a:r>
              <a:rPr lang="en-US" altLang="ko-KR" dirty="0" smtClean="0"/>
              <a:t>stand</a:t>
            </a:r>
          </a:p>
          <a:p>
            <a:pPr marL="285750" lvl="0" indent="-285750" fontAlgn="base">
              <a:buFontTx/>
              <a:buChar char="-"/>
            </a:pPr>
            <a:r>
              <a:rPr lang="en-US" altLang="ko-KR" dirty="0" err="1" smtClean="0"/>
              <a:t>Sw</a:t>
            </a:r>
            <a:r>
              <a:rPr lang="en-US" altLang="ko-KR" dirty="0" smtClean="0"/>
              <a:t>[16]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설정하면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업데이트 및 게임 결과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285750" lvl="0" indent="-285750" fontAlgn="base">
              <a:buFontTx/>
              <a:buChar char="-"/>
            </a:pPr>
            <a:r>
              <a:rPr lang="en-US" altLang="ko-KR" dirty="0" smtClean="0"/>
              <a:t>Score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LEDR</a:t>
            </a:r>
            <a:r>
              <a:rPr lang="ko-KR" altLang="en-US" dirty="0" smtClean="0"/>
              <a:t>로 표시된다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7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계산기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계산기</a:t>
            </a:r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(signed 6bit)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94819" y="895854"/>
            <a:ext cx="5458016" cy="477054"/>
            <a:chOff x="4139952" y="1202255"/>
            <a:chExt cx="4977883" cy="477054"/>
          </a:xfrm>
        </p:grpSpPr>
        <p:sp>
          <p:nvSpPr>
            <p:cNvPr id="24" name="TextBox 23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사칙연산 </a:t>
              </a:r>
              <a:r>
                <a:rPr lang="en-US" altLang="ko-KR" sz="2500" dirty="0" smtClean="0"/>
                <a:t>+ </a:t>
              </a:r>
              <a:r>
                <a:rPr lang="ko-KR" altLang="en-US" sz="2500" dirty="0" smtClean="0"/>
                <a:t>나머지 연산</a:t>
              </a:r>
              <a:endParaRPr lang="ko-KR" altLang="en-US" sz="2500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19134" y="1582449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더하기 </a:t>
            </a:r>
            <a:r>
              <a:rPr lang="en-US" altLang="ko-KR" dirty="0" smtClean="0"/>
              <a:t>: FULL ADDER (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= 0)</a:t>
            </a:r>
          </a:p>
          <a:p>
            <a:r>
              <a:rPr lang="ko-KR" altLang="en-US" dirty="0" smtClean="0"/>
              <a:t>뺄셈 </a:t>
            </a:r>
            <a:r>
              <a:rPr lang="en-US" altLang="ko-KR" dirty="0" smtClean="0"/>
              <a:t>: FULL ADDER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bit</a:t>
            </a:r>
            <a:r>
              <a:rPr lang="ko-KR" altLang="en-US" dirty="0" smtClean="0"/>
              <a:t>반전시킨 뒤 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= 1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46" y="2408884"/>
            <a:ext cx="3285116" cy="35829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407549"/>
            <a:ext cx="3113649" cy="36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과제 정리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전체 과제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979712" y="2234525"/>
            <a:ext cx="6912768" cy="2344326"/>
            <a:chOff x="2051720" y="3316922"/>
            <a:chExt cx="6912768" cy="234432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051720" y="3717032"/>
              <a:ext cx="2016224" cy="1944216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159732" y="3316922"/>
              <a:ext cx="6804756" cy="2344326"/>
              <a:chOff x="2159732" y="3316922"/>
              <a:chExt cx="6804756" cy="234432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339752" y="3316922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Parity bit</a:t>
                </a:r>
                <a:endParaRPr lang="ko-KR" alt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4499992" y="3717032"/>
                <a:ext cx="2016224" cy="1944216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948264" y="3717032"/>
                <a:ext cx="2016224" cy="1944216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427984" y="3316922"/>
                <a:ext cx="21602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블랙 잭</a:t>
                </a:r>
                <a:endParaRPr lang="ko-KR" alt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236296" y="3316922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계산기</a:t>
                </a:r>
                <a:endParaRPr lang="ko-KR" alt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59732" y="3942387"/>
                <a:ext cx="1800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/>
                  <a:t>짝수 </a:t>
                </a:r>
                <a:r>
                  <a:rPr lang="en-US" altLang="ko-KR" sz="1600" dirty="0" smtClean="0"/>
                  <a:t>Parity bit</a:t>
                </a:r>
              </a:p>
              <a:p>
                <a:pPr algn="ctr"/>
                <a:r>
                  <a:rPr lang="ko-KR" altLang="en-US" sz="1600" dirty="0" smtClean="0"/>
                  <a:t>병렬 </a:t>
                </a:r>
                <a:r>
                  <a:rPr lang="en-US" altLang="ko-KR" sz="1600" dirty="0" smtClean="0"/>
                  <a:t>parity </a:t>
                </a:r>
              </a:p>
              <a:p>
                <a:pPr algn="ctr"/>
                <a:r>
                  <a:rPr lang="ko-KR" altLang="en-US" sz="1600" dirty="0" err="1" smtClean="0"/>
                  <a:t>해밍</a:t>
                </a:r>
                <a:r>
                  <a:rPr lang="ko-KR" altLang="en-US" sz="1600" dirty="0" smtClean="0"/>
                  <a:t> 코드</a:t>
                </a:r>
                <a:endParaRPr lang="en-US" altLang="ko-KR" sz="1600" dirty="0" smtClean="0"/>
              </a:p>
              <a:p>
                <a:pPr algn="ctr"/>
                <a:r>
                  <a:rPr lang="en-US" altLang="ko-KR" sz="1600" dirty="0" smtClean="0"/>
                  <a:t>2-bit error </a:t>
                </a:r>
                <a:r>
                  <a:rPr lang="ko-KR" altLang="en-US" sz="1600" dirty="0" smtClean="0"/>
                  <a:t>검출 및 정정 알고리즘</a:t>
                </a:r>
                <a:endParaRPr lang="en-US" altLang="ko-KR" sz="1600" dirty="0" smtClean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16014" y="3942387"/>
                <a:ext cx="2016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/>
                  <a:t>블랙 잭 규칙</a:t>
                </a:r>
                <a:endParaRPr lang="en-US" altLang="ko-KR" sz="1600" dirty="0" smtClean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92280" y="4065497"/>
                <a:ext cx="17281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latin typeface="+mn-ea"/>
                  </a:rPr>
                  <a:t>사칙연산</a:t>
                </a:r>
                <a:r>
                  <a:rPr lang="en-US" altLang="ko-KR" sz="1600" dirty="0" smtClean="0">
                    <a:latin typeface="+mn-ea"/>
                  </a:rPr>
                  <a:t>(+ </a:t>
                </a:r>
                <a:r>
                  <a:rPr lang="ko-KR" altLang="en-US" sz="1600" dirty="0" smtClean="0">
                    <a:latin typeface="+mn-ea"/>
                  </a:rPr>
                  <a:t>나머지 연산</a:t>
                </a:r>
                <a:r>
                  <a:rPr lang="en-US" altLang="ko-KR" sz="1600" dirty="0" smtClean="0">
                    <a:latin typeface="+mn-ea"/>
                  </a:rPr>
                  <a:t>),square</a:t>
                </a:r>
              </a:p>
              <a:p>
                <a:pPr algn="ctr"/>
                <a:r>
                  <a:rPr lang="en-US" altLang="ko-KR" sz="1600" dirty="0" err="1" smtClean="0">
                    <a:latin typeface="+mn-ea"/>
                  </a:rPr>
                  <a:t>exp</a:t>
                </a:r>
                <a:r>
                  <a:rPr lang="en-US" altLang="ko-KR" sz="1600" dirty="0" smtClean="0">
                    <a:latin typeface="+mn-ea"/>
                  </a:rPr>
                  <a:t>, factorial,</a:t>
                </a:r>
              </a:p>
              <a:p>
                <a:pPr algn="ctr"/>
                <a:r>
                  <a:rPr lang="en-US" altLang="ko-KR" sz="1600" dirty="0">
                    <a:latin typeface="+mn-ea"/>
                  </a:rPr>
                  <a:t>s</a:t>
                </a:r>
                <a:r>
                  <a:rPr lang="en-US" altLang="ko-KR" sz="1600" dirty="0" smtClean="0">
                    <a:latin typeface="+mn-ea"/>
                  </a:rPr>
                  <a:t>in, cos, tan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08003" y="4291162"/>
                <a:ext cx="2016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/>
                  <a:t>카드 합 계산하기</a:t>
                </a:r>
                <a:endParaRPr lang="en-US" altLang="ko-KR" sz="16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22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5"/>
                </a:solidFill>
              </a:rPr>
              <a:t>데이터 오류 검출 및 정정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계산기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accent5">
                    <a:lumMod val="75000"/>
                  </a:schemeClr>
                </a:solidFill>
              </a:rPr>
              <a:t>계산기</a:t>
            </a:r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</a:rPr>
              <a:t>(signed 6</a:t>
            </a:r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94819" y="895854"/>
            <a:ext cx="5458016" cy="477054"/>
            <a:chOff x="4139952" y="1202255"/>
            <a:chExt cx="4977883" cy="477054"/>
          </a:xfrm>
        </p:grpSpPr>
        <p:sp>
          <p:nvSpPr>
            <p:cNvPr id="24" name="TextBox 23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사칙연산 </a:t>
              </a:r>
              <a:r>
                <a:rPr lang="en-US" altLang="ko-KR" sz="2500" dirty="0" smtClean="0"/>
                <a:t>+ </a:t>
              </a:r>
              <a:r>
                <a:rPr lang="ko-KR" altLang="en-US" sz="2500" dirty="0" smtClean="0"/>
                <a:t>나머지 연산</a:t>
              </a:r>
              <a:endParaRPr lang="ko-KR" altLang="en-US" sz="2500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95736" y="140203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곱셈 </a:t>
            </a:r>
            <a:r>
              <a:rPr lang="en-US" altLang="ko-KR" dirty="0" smtClean="0"/>
              <a:t>: FULL ADDER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Array style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347864" y="1884109"/>
            <a:ext cx="3744416" cy="4627200"/>
            <a:chOff x="3443104" y="2098688"/>
            <a:chExt cx="3744416" cy="46272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8404" y="2098688"/>
              <a:ext cx="3200400" cy="184785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743216" y="3673624"/>
              <a:ext cx="280831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.</a:t>
              </a:r>
            </a:p>
            <a:p>
              <a:pPr algn="ctr"/>
              <a:r>
                <a:rPr lang="en-US" altLang="ko-KR" sz="2400" b="1" dirty="0" smtClean="0"/>
                <a:t>.</a:t>
              </a:r>
            </a:p>
            <a:p>
              <a:pPr algn="ctr"/>
              <a:r>
                <a:rPr lang="en-US" altLang="ko-KR" sz="2400" b="1" dirty="0" smtClean="0"/>
                <a:t>.</a:t>
              </a:r>
            </a:p>
            <a:p>
              <a:endParaRPr lang="ko-KR" altLang="en-US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3104" y="4835325"/>
              <a:ext cx="3744416" cy="1890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90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계산기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계산기</a:t>
            </a:r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(signed </a:t>
            </a:r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bit)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94819" y="895854"/>
            <a:ext cx="5458016" cy="477054"/>
            <a:chOff x="4139952" y="1202255"/>
            <a:chExt cx="4977883" cy="477054"/>
          </a:xfrm>
        </p:grpSpPr>
        <p:sp>
          <p:nvSpPr>
            <p:cNvPr id="24" name="TextBox 23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Square </a:t>
              </a:r>
              <a:r>
                <a:rPr lang="ko-KR" altLang="en-US" sz="2500" dirty="0" smtClean="0"/>
                <a:t>연산 </a:t>
              </a:r>
              <a:r>
                <a:rPr lang="en-US" altLang="ko-KR" sz="2500" dirty="0" smtClean="0"/>
                <a:t>(</a:t>
              </a:r>
              <a:r>
                <a:rPr lang="ko-KR" altLang="en-US" sz="2500" dirty="0" smtClean="0"/>
                <a:t>제곱</a:t>
              </a:r>
              <a:r>
                <a:rPr lang="en-US" altLang="ko-KR" sz="2500" dirty="0" smtClean="0"/>
                <a:t>)</a:t>
              </a:r>
              <a:endParaRPr lang="ko-KR" altLang="en-US" sz="2500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19134" y="1582449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* input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869" y="2257060"/>
            <a:ext cx="30861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9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5"/>
                </a:solidFill>
              </a:rPr>
              <a:t>데이터 오류 검출 및 정정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계산기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accent5">
                    <a:lumMod val="75000"/>
                  </a:schemeClr>
                </a:solidFill>
              </a:rPr>
              <a:t>계산기</a:t>
            </a:r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</a:rPr>
              <a:t>(signed 6</a:t>
            </a:r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94819" y="895854"/>
            <a:ext cx="5458016" cy="477054"/>
            <a:chOff x="4139952" y="1202255"/>
            <a:chExt cx="4977883" cy="477054"/>
          </a:xfrm>
        </p:grpSpPr>
        <p:sp>
          <p:nvSpPr>
            <p:cNvPr id="24" name="TextBox 23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사칙연산 </a:t>
              </a:r>
              <a:r>
                <a:rPr lang="en-US" altLang="ko-KR" sz="2500" dirty="0" smtClean="0"/>
                <a:t>+ </a:t>
              </a:r>
              <a:r>
                <a:rPr lang="ko-KR" altLang="en-US" sz="2500" dirty="0" smtClean="0"/>
                <a:t>나머지 연산</a:t>
              </a:r>
              <a:endParaRPr lang="ko-KR" altLang="en-US" sz="2500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95736" y="140203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나눗셈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나머지 연산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299469" y="5373216"/>
            <a:ext cx="618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         </a:t>
            </a:r>
            <a:r>
              <a:rPr lang="ko-KR" altLang="en-US" dirty="0" smtClean="0"/>
              <a:t>http</a:t>
            </a:r>
            <a:r>
              <a:rPr lang="ko-KR" altLang="en-US" dirty="0"/>
              <a:t>://blog.daum.net/_blog/BlogTypeView.do?blogid=050RH&amp;articleno=12109183&amp;categoryId=28&amp;regdt=20130410203506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59875" y="1988547"/>
            <a:ext cx="69325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R = Remain(</a:t>
            </a:r>
            <a:r>
              <a:rPr lang="ko-KR" altLang="en-US" sz="1600" dirty="0"/>
              <a:t>나머지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fontAlgn="base"/>
            <a:r>
              <a:rPr lang="en-US" altLang="ko-KR" sz="1600" dirty="0"/>
              <a:t>Q = Quotient(</a:t>
            </a:r>
            <a:r>
              <a:rPr lang="ko-KR" altLang="en-US" sz="1600" dirty="0"/>
              <a:t>몫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fontAlgn="base"/>
            <a:r>
              <a:rPr lang="en-US" altLang="ko-KR" sz="1600" dirty="0"/>
              <a:t>D = Divisor(</a:t>
            </a:r>
            <a:r>
              <a:rPr lang="ko-KR" altLang="en-US" sz="1600" dirty="0"/>
              <a:t>제수 </a:t>
            </a:r>
            <a:r>
              <a:rPr lang="en-US" altLang="ko-KR" sz="1600" dirty="0"/>
              <a:t>– </a:t>
            </a:r>
            <a:r>
              <a:rPr lang="ko-KR" altLang="en-US" sz="1600" dirty="0"/>
              <a:t>나누려는 수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fontAlgn="base"/>
            <a:r>
              <a:rPr lang="en-US" altLang="ko-KR" sz="1600" dirty="0"/>
              <a:t>Dividend</a:t>
            </a:r>
            <a:r>
              <a:rPr lang="ko-KR" altLang="en-US" sz="1600" dirty="0"/>
              <a:t>가 양수라면 처음 </a:t>
            </a:r>
            <a:r>
              <a:rPr lang="en-US" altLang="ko-KR" sz="1600" dirty="0"/>
              <a:t>R </a:t>
            </a:r>
            <a:r>
              <a:rPr lang="ko-KR" altLang="en-US" sz="1600" dirty="0"/>
              <a:t>값을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채우고</a:t>
            </a:r>
            <a:r>
              <a:rPr lang="en-US" altLang="ko-KR" sz="1600" dirty="0"/>
              <a:t>, </a:t>
            </a:r>
            <a:r>
              <a:rPr lang="ko-KR" altLang="en-US" sz="1600" dirty="0"/>
              <a:t>음수라면 </a:t>
            </a:r>
            <a:r>
              <a:rPr lang="en-US" altLang="ko-KR" sz="1600" dirty="0"/>
              <a:t>1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채운 뒤</a:t>
            </a:r>
            <a:r>
              <a:rPr lang="en-US" altLang="ko-KR" sz="1600" dirty="0"/>
              <a:t>, </a:t>
            </a:r>
            <a:r>
              <a:rPr lang="ko-KR" altLang="en-US" sz="1600" dirty="0"/>
              <a:t>실제 저장된 값으로 </a:t>
            </a:r>
            <a:r>
              <a:rPr lang="en-US" altLang="ko-KR" sz="1600" dirty="0"/>
              <a:t>{R,Q}</a:t>
            </a:r>
            <a:r>
              <a:rPr lang="ko-KR" altLang="en-US" sz="1600" dirty="0"/>
              <a:t>를 사용한다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ko-KR" altLang="en-US" sz="1600" dirty="0"/>
              <a:t>➀ </a:t>
            </a:r>
            <a:r>
              <a:rPr lang="en-US" altLang="ko-KR" sz="1600" dirty="0"/>
              <a:t>R</a:t>
            </a:r>
            <a:r>
              <a:rPr lang="ko-KR" altLang="en-US" sz="1600" dirty="0"/>
              <a:t>과 </a:t>
            </a:r>
            <a:r>
              <a:rPr lang="en-US" altLang="ko-KR" sz="1600" dirty="0"/>
              <a:t>Q</a:t>
            </a:r>
            <a:r>
              <a:rPr lang="ko-KR" altLang="en-US" sz="1600" dirty="0"/>
              <a:t>를 왼쪽으로 </a:t>
            </a:r>
            <a:r>
              <a:rPr lang="en-US" altLang="ko-KR" sz="1600" dirty="0"/>
              <a:t>1</a:t>
            </a:r>
            <a:r>
              <a:rPr lang="ko-KR" altLang="en-US" sz="1600" dirty="0"/>
              <a:t>비트씩 움직인다</a:t>
            </a:r>
          </a:p>
          <a:p>
            <a:pPr fontAlgn="base"/>
            <a:r>
              <a:rPr lang="ko-KR" altLang="en-US" sz="1600" dirty="0"/>
              <a:t>➁ </a:t>
            </a:r>
            <a:r>
              <a:rPr lang="en-US" altLang="ko-KR" sz="1600" dirty="0"/>
              <a:t>R</a:t>
            </a:r>
            <a:r>
              <a:rPr lang="ko-KR" altLang="en-US" sz="1600" dirty="0"/>
              <a:t>과 </a:t>
            </a:r>
            <a:r>
              <a:rPr lang="en-US" altLang="ko-KR" sz="1600" dirty="0"/>
              <a:t>D</a:t>
            </a:r>
            <a:r>
              <a:rPr lang="ko-KR" altLang="en-US" sz="1600" dirty="0"/>
              <a:t>의 부호가 다르면 </a:t>
            </a:r>
            <a:r>
              <a:rPr lang="en-US" altLang="ko-KR" sz="1600" dirty="0"/>
              <a:t>R’ = R + D, R</a:t>
            </a:r>
            <a:r>
              <a:rPr lang="ko-KR" altLang="en-US" sz="1600" dirty="0"/>
              <a:t>과 </a:t>
            </a:r>
            <a:r>
              <a:rPr lang="en-US" altLang="ko-KR" sz="1600" dirty="0"/>
              <a:t>D</a:t>
            </a:r>
            <a:r>
              <a:rPr lang="ko-KR" altLang="en-US" sz="1600" dirty="0"/>
              <a:t>의 부호가 같으면 </a:t>
            </a:r>
            <a:r>
              <a:rPr lang="en-US" altLang="ko-KR" sz="1600" dirty="0"/>
              <a:t>R’ = R – D</a:t>
            </a:r>
            <a:r>
              <a:rPr lang="ko-KR" altLang="en-US" sz="1600" dirty="0"/>
              <a:t>를 수행한다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ko-KR" altLang="en-US" sz="1600" dirty="0"/>
              <a:t>➂</a:t>
            </a:r>
            <a:r>
              <a:rPr lang="en-US" altLang="ko-KR" sz="1600" dirty="0"/>
              <a:t>-1 R‘</a:t>
            </a:r>
            <a:r>
              <a:rPr lang="ko-KR" altLang="en-US" sz="1600" dirty="0"/>
              <a:t>과 </a:t>
            </a:r>
            <a:r>
              <a:rPr lang="en-US" altLang="ko-KR" sz="1600" dirty="0"/>
              <a:t>R</a:t>
            </a:r>
            <a:r>
              <a:rPr lang="ko-KR" altLang="en-US" sz="1600" dirty="0"/>
              <a:t>의 부호가 다르면 원래 </a:t>
            </a:r>
            <a:r>
              <a:rPr lang="en-US" altLang="ko-KR" sz="1600" dirty="0"/>
              <a:t>R</a:t>
            </a:r>
            <a:r>
              <a:rPr lang="ko-KR" altLang="en-US" sz="1600" dirty="0"/>
              <a:t>로 복구한 뒤</a:t>
            </a:r>
            <a:r>
              <a:rPr lang="en-US" altLang="ko-KR" sz="1600" dirty="0"/>
              <a:t>, Q</a:t>
            </a:r>
            <a:r>
              <a:rPr lang="ko-KR" altLang="en-US" sz="1600" dirty="0"/>
              <a:t>의 첫 번째 </a:t>
            </a:r>
            <a:r>
              <a:rPr lang="ko-KR" altLang="en-US" sz="1600" dirty="0" smtClean="0"/>
              <a:t>자리 수를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설정한다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ko-KR" altLang="en-US" sz="1600" dirty="0"/>
              <a:t>➂</a:t>
            </a:r>
            <a:r>
              <a:rPr lang="en-US" altLang="ko-KR" sz="1600" dirty="0"/>
              <a:t>-2 R’</a:t>
            </a:r>
            <a:r>
              <a:rPr lang="ko-KR" altLang="en-US" sz="1600" dirty="0"/>
              <a:t>과 </a:t>
            </a:r>
            <a:r>
              <a:rPr lang="en-US" altLang="ko-KR" sz="1600" dirty="0"/>
              <a:t>R</a:t>
            </a:r>
            <a:r>
              <a:rPr lang="ko-KR" altLang="en-US" sz="1600" dirty="0"/>
              <a:t>의 부호가 같으면 </a:t>
            </a:r>
            <a:r>
              <a:rPr lang="en-US" altLang="ko-KR" sz="1600" dirty="0"/>
              <a:t>Q</a:t>
            </a:r>
            <a:r>
              <a:rPr lang="ko-KR" altLang="en-US" sz="1600" dirty="0"/>
              <a:t>의 첫 번째 </a:t>
            </a:r>
            <a:r>
              <a:rPr lang="ko-KR" altLang="en-US" sz="1600" dirty="0" smtClean="0"/>
              <a:t>자리 수를 </a:t>
            </a:r>
            <a:r>
              <a:rPr lang="en-US" altLang="ko-KR" sz="1600" dirty="0"/>
              <a:t>1</a:t>
            </a:r>
            <a:r>
              <a:rPr lang="ko-KR" altLang="en-US" sz="1600" dirty="0"/>
              <a:t>로 설정한다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ko-KR" altLang="en-US" sz="1600" dirty="0"/>
              <a:t>➃ </a:t>
            </a:r>
            <a:r>
              <a:rPr lang="en-US" altLang="ko-KR" sz="1600" dirty="0"/>
              <a:t>D,Q</a:t>
            </a:r>
            <a:r>
              <a:rPr lang="ko-KR" altLang="en-US" sz="1600" dirty="0"/>
              <a:t>의 부호가 다를 경우 </a:t>
            </a:r>
            <a:r>
              <a:rPr lang="en-US" altLang="ko-KR" sz="1600" dirty="0"/>
              <a:t>Q</a:t>
            </a:r>
            <a:r>
              <a:rPr lang="ko-KR" altLang="en-US" sz="1600" dirty="0"/>
              <a:t>를 </a:t>
            </a:r>
            <a:r>
              <a:rPr lang="en-US" altLang="ko-KR" sz="1600" dirty="0"/>
              <a:t>2’s complement </a:t>
            </a:r>
            <a:r>
              <a:rPr lang="ko-KR" altLang="en-US" sz="1600" dirty="0"/>
              <a:t>시킨다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6384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5"/>
                </a:solidFill>
              </a:rPr>
              <a:t>데이터 오류 검출 및 정정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계산기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accent5">
                    <a:lumMod val="75000"/>
                  </a:schemeClr>
                </a:solidFill>
              </a:rPr>
              <a:t>계산기</a:t>
            </a:r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</a:rPr>
              <a:t>(signed 15bit)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94819" y="895854"/>
            <a:ext cx="5458016" cy="477054"/>
            <a:chOff x="4139952" y="1202255"/>
            <a:chExt cx="4977883" cy="477054"/>
          </a:xfrm>
        </p:grpSpPr>
        <p:sp>
          <p:nvSpPr>
            <p:cNvPr id="24" name="TextBox 23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사칙연산 </a:t>
              </a:r>
              <a:r>
                <a:rPr lang="en-US" altLang="ko-KR" sz="2500" dirty="0" smtClean="0"/>
                <a:t>+ </a:t>
              </a:r>
              <a:r>
                <a:rPr lang="ko-KR" altLang="en-US" sz="2500" dirty="0" smtClean="0"/>
                <a:t>나머지 연산</a:t>
              </a:r>
              <a:endParaRPr lang="ko-KR" altLang="en-US" sz="2500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95736" y="140203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나눗셈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나머지 연산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294819" y="5229200"/>
            <a:ext cx="618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         </a:t>
            </a:r>
            <a:r>
              <a:rPr lang="ko-KR" altLang="en-US" dirty="0" smtClean="0"/>
              <a:t>http</a:t>
            </a:r>
            <a:r>
              <a:rPr lang="ko-KR" altLang="en-US" dirty="0"/>
              <a:t>://blog.daum.net/_blog/BlogTypeView.do?blogid=050RH&amp;articleno=12109183&amp;categoryId=28&amp;regdt=20130410203506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131839" y="1549155"/>
            <a:ext cx="7419953" cy="35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1749584" descr="EMB000055dc9f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22" y="1795907"/>
            <a:ext cx="4968755" cy="343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08290" y="919374"/>
            <a:ext cx="223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 = 10100010(109)</a:t>
            </a:r>
          </a:p>
          <a:p>
            <a:r>
              <a:rPr lang="en-US" altLang="ko-KR" dirty="0" smtClean="0"/>
              <a:t>D = 11111011(-5)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5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5"/>
                </a:solidFill>
              </a:rPr>
              <a:t>데이터 오류 검출 및 정정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계산기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accent5">
                    <a:lumMod val="75000"/>
                  </a:schemeClr>
                </a:solidFill>
              </a:rPr>
              <a:t>계산기</a:t>
            </a:r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</a:rPr>
              <a:t>(signed 6</a:t>
            </a:r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94819" y="895854"/>
            <a:ext cx="5458016" cy="477054"/>
            <a:chOff x="4139952" y="1202255"/>
            <a:chExt cx="4977883" cy="477054"/>
          </a:xfrm>
        </p:grpSpPr>
        <p:sp>
          <p:nvSpPr>
            <p:cNvPr id="24" name="TextBox 23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사칙연산 </a:t>
              </a:r>
              <a:r>
                <a:rPr lang="en-US" altLang="ko-KR" sz="2500" dirty="0" smtClean="0"/>
                <a:t>+ </a:t>
              </a:r>
              <a:r>
                <a:rPr lang="ko-KR" altLang="en-US" sz="2500" dirty="0" smtClean="0"/>
                <a:t>나머지 연산</a:t>
              </a:r>
              <a:endParaRPr lang="ko-KR" altLang="en-US" sz="2500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95736" y="140203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나눗셈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나머지 연산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294819" y="5229200"/>
            <a:ext cx="618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         </a:t>
            </a:r>
            <a:r>
              <a:rPr lang="ko-KR" altLang="en-US" dirty="0" smtClean="0"/>
              <a:t>http</a:t>
            </a:r>
            <a:r>
              <a:rPr lang="ko-KR" altLang="en-US" dirty="0"/>
              <a:t>://blog.daum.net/_blog/BlogTypeView.do?blogid=050RH&amp;articleno=12109183&amp;categoryId=28&amp;regdt=20130410203506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335795"/>
            <a:ext cx="6831041" cy="21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8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5"/>
                </a:solidFill>
              </a:rPr>
              <a:t>데이터 오류 검출 및 정정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계산기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accent5">
                    <a:lumMod val="75000"/>
                  </a:schemeClr>
                </a:solidFill>
              </a:rPr>
              <a:t>계산기</a:t>
            </a:r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</a:rPr>
              <a:t>(signed 15bit)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94819" y="895854"/>
            <a:ext cx="5458016" cy="477054"/>
            <a:chOff x="4139952" y="1202255"/>
            <a:chExt cx="4977883" cy="477054"/>
          </a:xfrm>
        </p:grpSpPr>
        <p:sp>
          <p:nvSpPr>
            <p:cNvPr id="24" name="TextBox 23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Factorial</a:t>
              </a:r>
              <a:endParaRPr lang="ko-KR" altLang="en-US" sz="2500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73772" y="1570583"/>
            <a:ext cx="450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7! = 5040   &lt;  2^14 </a:t>
            </a:r>
            <a:r>
              <a:rPr lang="en-US" altLang="ko-KR" dirty="0"/>
              <a:t>= 16384</a:t>
            </a:r>
            <a:endParaRPr lang="en-US" altLang="ko-KR" dirty="0" smtClean="0"/>
          </a:p>
          <a:p>
            <a:r>
              <a:rPr lang="en-US" altLang="ko-KR" dirty="0" smtClean="0"/>
              <a:t>8! = 40320  &gt; 2^14 = 16384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0342" y="2899103"/>
            <a:ext cx="70036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A[2]A[1]A[0] | S[14] S[13] S[12] S[11] S[10] S[9] S[8] S[7] S[6] S[5] S[4] S[3] S[2] S[1] S[0]</a:t>
            </a:r>
          </a:p>
          <a:p>
            <a:r>
              <a:rPr lang="en-US" altLang="ko-KR" sz="1100" b="1" dirty="0" smtClean="0"/>
              <a:t>  0     0     0    |    0        0        0        0       0       0      0      0      0      0      0      0      0      0     0</a:t>
            </a:r>
          </a:p>
          <a:p>
            <a:r>
              <a:rPr lang="en-US" altLang="ko-KR" sz="1100" b="1" dirty="0" smtClean="0"/>
              <a:t>  0     0     1    |    0        0        0        0       0       0      0      0      0      0      0      0      0      0     1</a:t>
            </a:r>
          </a:p>
          <a:p>
            <a:r>
              <a:rPr lang="en-US" altLang="ko-KR" sz="1100" b="1" dirty="0" smtClean="0"/>
              <a:t>  0     1     0    |    0        0        0        0       0       0      0      0      0      0      0      0      0      1     0</a:t>
            </a:r>
          </a:p>
          <a:p>
            <a:r>
              <a:rPr lang="en-US" altLang="ko-KR" sz="1100" b="1" dirty="0" smtClean="0"/>
              <a:t>  0     1     1    |    0        0        0        0       0       0      0      0      0      0      0      0      1      1     0</a:t>
            </a:r>
          </a:p>
          <a:p>
            <a:r>
              <a:rPr lang="en-US" altLang="ko-KR" sz="1100" b="1" dirty="0" smtClean="0"/>
              <a:t>  1     0     0    |    0        0        0        0       0       0      0      0      0      0      1      1      0      0     0</a:t>
            </a:r>
          </a:p>
          <a:p>
            <a:r>
              <a:rPr lang="en-US" altLang="ko-KR" sz="1100" b="1" dirty="0" smtClean="0"/>
              <a:t>  1     0     1    |    0        0        0        0       0       0      0      0      1      1      1      1      0      0     0</a:t>
            </a:r>
          </a:p>
          <a:p>
            <a:r>
              <a:rPr lang="en-US" altLang="ko-KR" sz="1100" b="1" dirty="0" smtClean="0"/>
              <a:t>  1     1     0    |    0        0        0        0       0       1      0      1      1      0      1      0      0      0     0</a:t>
            </a:r>
          </a:p>
          <a:p>
            <a:r>
              <a:rPr lang="en-US" altLang="ko-KR" sz="1100" b="1" dirty="0" smtClean="0"/>
              <a:t>  1     1     1    |    0        0        1        0       0       1      1      1      0      1      1      0      0      0     0</a:t>
            </a:r>
            <a:endParaRPr lang="ko-KR" alt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40342" y="2436320"/>
            <a:ext cx="355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Truth Table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21" y="4632811"/>
            <a:ext cx="2276475" cy="2028825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3265054" y="5217833"/>
            <a:ext cx="131001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5"/>
                </a:solidFill>
              </a:rPr>
              <a:t>데이터 오류 검출 및 정정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계산기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accent5">
                    <a:lumMod val="75000"/>
                  </a:schemeClr>
                </a:solidFill>
              </a:rPr>
              <a:t>계산기</a:t>
            </a:r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</a:rPr>
              <a:t>(signed 15bit)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94819" y="895854"/>
            <a:ext cx="5458016" cy="477054"/>
            <a:chOff x="4139952" y="1202255"/>
            <a:chExt cx="4977883" cy="477054"/>
          </a:xfrm>
        </p:grpSpPr>
        <p:sp>
          <p:nvSpPr>
            <p:cNvPr id="24" name="TextBox 23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err="1"/>
                <a:t>e</a:t>
              </a:r>
              <a:r>
                <a:rPr lang="en-US" altLang="ko-KR" sz="2500" dirty="0" err="1" smtClean="0"/>
                <a:t>xp,sin,cos,tan</a:t>
              </a:r>
              <a:endParaRPr lang="ko-KR" altLang="en-US" sz="2500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76012" y="1604703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테일러</a:t>
            </a:r>
            <a:r>
              <a:rPr lang="ko-KR" altLang="en-US" dirty="0" smtClean="0"/>
              <a:t> 급수 전개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490" y="2087184"/>
            <a:ext cx="6477705" cy="5141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4355812"/>
            <a:ext cx="6743700" cy="1695450"/>
          </a:xfrm>
          <a:prstGeom prst="rect">
            <a:avLst/>
          </a:prstGeom>
        </p:spPr>
      </p:pic>
      <p:sp>
        <p:nvSpPr>
          <p:cNvPr id="15" name="아래쪽 화살표 14"/>
          <p:cNvSpPr/>
          <p:nvPr/>
        </p:nvSpPr>
        <p:spPr>
          <a:xfrm>
            <a:off x="5004048" y="2899103"/>
            <a:ext cx="71220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5"/>
                </a:solidFill>
              </a:rPr>
              <a:t>데이터 오류 검출 및 정정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계산기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계산기</a:t>
            </a:r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시연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980728"/>
            <a:ext cx="6624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[5:0] , 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[11:0]  : input</a:t>
            </a:r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[15:12] : operator</a:t>
            </a:r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[17] : </a:t>
            </a:r>
            <a:r>
              <a:rPr lang="ko-KR" altLang="en-US" dirty="0" smtClean="0"/>
              <a:t>결과 값 나타내기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Op -&gt; + - * / %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 sin cos tan square </a:t>
            </a:r>
            <a:r>
              <a:rPr lang="en-US" altLang="ko-KR" dirty="0" err="1" smtClean="0"/>
              <a:t>exp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e^2 = 7.38905…</a:t>
            </a:r>
          </a:p>
          <a:p>
            <a:r>
              <a:rPr lang="en-US" altLang="ko-KR" dirty="0" smtClean="0"/>
              <a:t>Sin(2) = 0.90929…</a:t>
            </a:r>
          </a:p>
          <a:p>
            <a:r>
              <a:rPr lang="en-US" altLang="ko-KR" dirty="0" smtClean="0"/>
              <a:t>Cos(2) = -0.41614…</a:t>
            </a:r>
          </a:p>
          <a:p>
            <a:r>
              <a:rPr lang="en-US" altLang="ko-KR" dirty="0" smtClean="0"/>
              <a:t>Tan(2) = - 2.185…</a:t>
            </a:r>
          </a:p>
          <a:p>
            <a:r>
              <a:rPr lang="en-US" altLang="ko-KR" dirty="0" smtClean="0"/>
              <a:t>Factorial(5) = 120, factorial(6) = 720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23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5"/>
                </a:solidFill>
              </a:rPr>
              <a:t>데이터 오류 검출 및 </a:t>
            </a:r>
            <a:r>
              <a:rPr lang="ko-KR" altLang="en-US" sz="1500" dirty="0" smtClean="0">
                <a:solidFill>
                  <a:schemeClr val="accent5"/>
                </a:solidFill>
              </a:rPr>
              <a:t>정정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CFCFE"/>
              </a:clrFrom>
              <a:clrTo>
                <a:srgbClr val="FCF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010048"/>
            <a:ext cx="5173284" cy="28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3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A"/>
              </a:clrFrom>
              <a:clrTo>
                <a:srgbClr val="FE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16732"/>
            <a:ext cx="6775400" cy="453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6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Parity bit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294819" y="1698302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데이터에 패리티 비트를 붙여서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전체 개수가 짝수 혹은 홀수가 되도록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짝수 패리티 사용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432" y="2840499"/>
            <a:ext cx="5251698" cy="30306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059832" y="3789040"/>
            <a:ext cx="4896544" cy="56677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228184" y="472514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128284" y="4548198"/>
            <a:ext cx="1656184" cy="72322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에러 난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HEX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의 위치가 아닌 에러가 난 스위치 번호를 띄우게 변경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7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7931"/>
              </p:ext>
            </p:extLst>
          </p:nvPr>
        </p:nvGraphicFramePr>
        <p:xfrm>
          <a:off x="2279519" y="16171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14686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3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84479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03253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189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Hp</a:t>
                      </a:r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Hp</a:t>
                      </a:r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Hp</a:t>
                      </a:r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Hp</a:t>
                      </a:r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Wp</a:t>
                      </a:r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[7]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[6]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Wp</a:t>
                      </a:r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5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[11]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[10]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[8]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Wp</a:t>
                      </a:r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[14]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[13]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[12]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Wp</a:t>
                      </a:r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9868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7718"/>
              </p:ext>
            </p:extLst>
          </p:nvPr>
        </p:nvGraphicFramePr>
        <p:xfrm>
          <a:off x="2279519" y="398271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14686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3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84479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03253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189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5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9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18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0168"/>
              </p:ext>
            </p:extLst>
          </p:nvPr>
        </p:nvGraphicFramePr>
        <p:xfrm>
          <a:off x="2438835" y="463281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14686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3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84479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03253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189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5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986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8835" y="1700808"/>
            <a:ext cx="51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Error -&gt; 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[7]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6523"/>
              </p:ext>
            </p:extLst>
          </p:nvPr>
        </p:nvGraphicFramePr>
        <p:xfrm>
          <a:off x="2438835" y="232333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14686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3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84479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03253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189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5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98686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2347597" y="5271879"/>
            <a:ext cx="548989" cy="5760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316918" y="2952527"/>
            <a:ext cx="548989" cy="5760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622091" y="3797605"/>
            <a:ext cx="0" cy="1112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97548"/>
              </p:ext>
            </p:extLst>
          </p:nvPr>
        </p:nvGraphicFramePr>
        <p:xfrm>
          <a:off x="2438835" y="232155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14686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3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84479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03253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189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5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986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8835" y="1700808"/>
            <a:ext cx="51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Error -&gt; 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[7]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38835" y="2321554"/>
            <a:ext cx="1197062" cy="1854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37639" y="2321554"/>
            <a:ext cx="1197062" cy="1854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94819" y="4414346"/>
            <a:ext cx="278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hparity3 = 11010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4168" y="4389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rhparity0 = 01100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7562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438835" y="232155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14686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3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84479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03253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189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5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986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8835" y="1700808"/>
            <a:ext cx="51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Error -&gt; 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[7]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38835" y="3068960"/>
            <a:ext cx="6096000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37692" y="44271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wparity1 = 01011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13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과제 정리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블랙 잭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계산기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Q&amp;A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 – </a:t>
              </a:r>
              <a:r>
                <a:rPr lang="en-US" altLang="ko-KR" sz="2500" dirty="0" err="1" smtClean="0"/>
                <a:t>OneCounter</a:t>
              </a:r>
              <a:r>
                <a:rPr lang="en-US" altLang="ko-KR" sz="2500" dirty="0" smtClean="0"/>
                <a:t> </a:t>
              </a:r>
              <a:r>
                <a:rPr lang="ko-KR" altLang="en-US" sz="2500" dirty="0" smtClean="0"/>
                <a:t>모듈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067" y="1581002"/>
            <a:ext cx="5597056" cy="34799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38835" y="5269042"/>
            <a:ext cx="501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ata_in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개수가 짝수이면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r>
              <a:rPr lang="ko-KR" altLang="en-US" dirty="0" smtClean="0"/>
              <a:t>홀수이면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반환하는 모듈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d</a:t>
            </a:r>
            <a:r>
              <a:rPr lang="en-US" altLang="ko-KR" dirty="0" err="1" smtClean="0"/>
              <a:t>ata_in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rwparity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rhparity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8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서울한강체 M">
      <a:majorFont>
        <a:latin typeface="서울한강체 M"/>
        <a:ea typeface="서울한강체 M"/>
        <a:cs typeface=""/>
      </a:majorFont>
      <a:minorFont>
        <a:latin typeface="서울한강체 M"/>
        <a:ea typeface="서울한강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2238</Words>
  <Application>Microsoft Office PowerPoint</Application>
  <PresentationFormat>화면 슬라이드 쇼(4:3)</PresentationFormat>
  <Paragraphs>798</Paragraphs>
  <Slides>39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서울한강체 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하지연</dc:creator>
  <cp:lastModifiedBy>haeyoung shin</cp:lastModifiedBy>
  <cp:revision>93</cp:revision>
  <dcterms:created xsi:type="dcterms:W3CDTF">2013-10-03T04:26:31Z</dcterms:created>
  <dcterms:modified xsi:type="dcterms:W3CDTF">2017-12-21T22:53:36Z</dcterms:modified>
</cp:coreProperties>
</file>