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74" r:id="rId10"/>
    <p:sldId id="263" r:id="rId11"/>
    <p:sldId id="276" r:id="rId12"/>
    <p:sldId id="275" r:id="rId13"/>
    <p:sldId id="268" r:id="rId14"/>
    <p:sldId id="264" r:id="rId15"/>
    <p:sldId id="266" r:id="rId16"/>
    <p:sldId id="26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510"/>
    <a:srgbClr val="CA7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42" d="100"/>
          <a:sy n="42" d="100"/>
        </p:scale>
        <p:origin x="43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81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2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5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78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2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4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3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6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644A7-64CF-43E9-82B2-E1A5F80EE1DF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309487" y="6648152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Franklin Gothic Demi" panose="020B0703020102020204" pitchFamily="34" charset="0"/>
              </a:rPr>
              <a:t>ALL</a:t>
            </a:r>
            <a:r>
              <a:rPr lang="en-US" altLang="ko-KR" sz="800" baseline="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Franklin Gothic Demi" panose="020B0703020102020204" pitchFamily="34" charset="0"/>
              </a:rPr>
              <a:t> RIGHTS RESERVED </a:t>
            </a:r>
            <a:r>
              <a:rPr lang="ko-KR" altLang="en-US" sz="800" baseline="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Franklin Gothic Demi" panose="020B0703020102020204" pitchFamily="34" charset="0"/>
              </a:rPr>
              <a:t>ⓒ </a:t>
            </a:r>
            <a:r>
              <a:rPr lang="en-US" altLang="ko-KR" sz="800" baseline="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Franklin Gothic Demi" panose="020B0703020102020204" pitchFamily="34" charset="0"/>
              </a:rPr>
              <a:t>EZ WORLD</a:t>
            </a:r>
            <a:endParaRPr lang="ko-KR" altLang="en-US" sz="800" dirty="0">
              <a:solidFill>
                <a:schemeClr val="tx1">
                  <a:lumMod val="85000"/>
                  <a:lumOff val="15000"/>
                  <a:alpha val="50000"/>
                </a:schemeClr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3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visualstudio.com/ko-k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itybell.com/124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10800000">
            <a:off x="0" y="3370186"/>
            <a:ext cx="9147520" cy="288036"/>
            <a:chOff x="0" y="3008076"/>
            <a:chExt cx="12924056" cy="288036"/>
          </a:xfrm>
        </p:grpSpPr>
        <p:sp>
          <p:nvSpPr>
            <p:cNvPr id="10" name="직사각형 9"/>
            <p:cNvSpPr/>
            <p:nvPr/>
          </p:nvSpPr>
          <p:spPr>
            <a:xfrm>
              <a:off x="0" y="3008076"/>
              <a:ext cx="12924056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3152095"/>
              <a:ext cx="3107215" cy="144014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5400000">
              <a:off x="3110215" y="3149095"/>
              <a:ext cx="144017" cy="150018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14" name="직사각형 13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0" y="188640"/>
            <a:ext cx="9147520" cy="45719"/>
            <a:chOff x="0" y="6381328"/>
            <a:chExt cx="9147520" cy="144016"/>
          </a:xfrm>
        </p:grpSpPr>
        <p:sp>
          <p:nvSpPr>
            <p:cNvPr id="17" name="직사각형 16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780924" y="278092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accent6">
                    <a:alpha val="99000"/>
                  </a:schemeClr>
                </a:solidFill>
                <a:latin typeface="SteelWolf" panose="00000500000000000000" pitchFamily="2" charset="0"/>
              </a:rPr>
              <a:t>O</a:t>
            </a:r>
            <a:r>
              <a:rPr lang="en-US" altLang="ko-KR" sz="48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PENCV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8233" y="364502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로봇공학과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15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 신혜영</a:t>
            </a:r>
            <a:endParaRPr lang="ko-KR" altLang="en-US" sz="8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CONTENTS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51520" y="238570"/>
            <a:ext cx="835292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#include &lt;opencv\cv.h&gt;</a:t>
            </a:r>
          </a:p>
          <a:p>
            <a:endParaRPr lang="ko-KR" altLang="en-US" dirty="0"/>
          </a:p>
          <a:p>
            <a:r>
              <a:rPr lang="ko-KR" altLang="en-US" dirty="0"/>
              <a:t>#include &lt;opencv\highgui.h&gt;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int main()</a:t>
            </a:r>
          </a:p>
          <a:p>
            <a:r>
              <a:rPr lang="ko-KR" altLang="en-US" dirty="0"/>
              <a:t>{</a:t>
            </a:r>
          </a:p>
          <a:p>
            <a:endParaRPr lang="ko-KR" altLang="en-US" dirty="0"/>
          </a:p>
          <a:p>
            <a:r>
              <a:rPr lang="ko-KR" altLang="en-US" dirty="0"/>
              <a:t>	IplImage *image = cvLoadImage("c:\\test.jpg");</a:t>
            </a:r>
          </a:p>
          <a:p>
            <a:endParaRPr lang="ko-KR" altLang="en-US" dirty="0"/>
          </a:p>
          <a:p>
            <a:r>
              <a:rPr lang="ko-KR" altLang="en-US" dirty="0"/>
              <a:t>	cvShowImage("Image", image);</a:t>
            </a:r>
          </a:p>
          <a:p>
            <a:endParaRPr lang="ko-KR" altLang="en-US" dirty="0"/>
          </a:p>
          <a:p>
            <a:r>
              <a:rPr lang="ko-KR" altLang="en-US" dirty="0"/>
              <a:t>	cvWaitKey(0);</a:t>
            </a:r>
          </a:p>
          <a:p>
            <a:endParaRPr lang="ko-KR" altLang="en-US" dirty="0"/>
          </a:p>
          <a:p>
            <a:r>
              <a:rPr lang="ko-KR" altLang="en-US" dirty="0"/>
              <a:t>	cvReleaseImage(&amp;image);</a:t>
            </a:r>
          </a:p>
          <a:p>
            <a:endParaRPr lang="ko-KR" altLang="en-US" dirty="0"/>
          </a:p>
          <a:p>
            <a:r>
              <a:rPr lang="ko-KR" altLang="en-US" dirty="0"/>
              <a:t>	return 0;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6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CONTENTS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5536" y="908720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CvCapture</a:t>
            </a:r>
            <a:r>
              <a:rPr lang="en-US" altLang="ko-KR" dirty="0" smtClean="0"/>
              <a:t>* capture = </a:t>
            </a:r>
            <a:r>
              <a:rPr lang="en-US" altLang="ko-KR" dirty="0" err="1" smtClean="0"/>
              <a:t>cvCaptureFromCAM</a:t>
            </a:r>
            <a:r>
              <a:rPr lang="en-US" altLang="ko-KR" dirty="0" smtClean="0"/>
              <a:t>(0);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카메라 번호를 </a:t>
            </a:r>
            <a:r>
              <a:rPr lang="ko-KR" altLang="en-US" dirty="0" err="1" smtClean="0"/>
              <a:t>나타네는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index(0)</a:t>
            </a:r>
            <a:r>
              <a:rPr lang="ko-KR" altLang="en-US" dirty="0" smtClean="0"/>
              <a:t>으로부터 비디오 획득을 초기화하여 포인터를 반환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cvNamedWindow</a:t>
            </a:r>
            <a:r>
              <a:rPr lang="en-US" altLang="ko-KR" dirty="0" smtClean="0"/>
              <a:t>(“Test”,1);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-&gt;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를 윈도우 캡션으로 사용하는 윈도우를 생성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Frame = </a:t>
            </a:r>
            <a:r>
              <a:rPr lang="en-US" altLang="ko-KR" dirty="0" err="1" smtClean="0"/>
              <a:t>cvQueryFrame</a:t>
            </a:r>
            <a:r>
              <a:rPr lang="en-US" altLang="ko-KR" dirty="0" smtClean="0"/>
              <a:t>(capture);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-&gt;</a:t>
            </a:r>
            <a:r>
              <a:rPr lang="ko-KR" altLang="en-US" dirty="0" smtClean="0"/>
              <a:t>카메라 또는 비디오 파일인 </a:t>
            </a:r>
            <a:r>
              <a:rPr lang="en-US" altLang="ko-KR" dirty="0" smtClean="0"/>
              <a:t>capture</a:t>
            </a:r>
            <a:r>
              <a:rPr lang="ko-KR" altLang="en-US" dirty="0" smtClean="0"/>
              <a:t>로부터 영상프레임을 잡고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압축을 풀어서 영상포인터를 반환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If(</a:t>
            </a:r>
            <a:r>
              <a:rPr lang="en-US" altLang="ko-KR" dirty="0" err="1" smtClean="0"/>
              <a:t>cvWaitKey</a:t>
            </a:r>
            <a:r>
              <a:rPr lang="en-US" altLang="ko-KR" dirty="0" smtClean="0"/>
              <a:t>(33) &gt;=27) break;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-&gt;ESC</a:t>
            </a:r>
            <a:r>
              <a:rPr lang="ko-KR" altLang="en-US" dirty="0" smtClean="0"/>
              <a:t>버튼을 누르면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</a:t>
            </a:r>
            <a:r>
              <a:rPr lang="ko-KR" altLang="en-US" dirty="0" err="1" smtClean="0"/>
              <a:t>빠져나온다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cvDestroyWindow</a:t>
            </a:r>
            <a:r>
              <a:rPr lang="en-US" altLang="ko-KR" dirty="0" smtClean="0"/>
              <a:t>(“Test:)”);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-&gt;</a:t>
            </a:r>
            <a:r>
              <a:rPr lang="ko-KR" altLang="en-US" dirty="0" smtClean="0"/>
              <a:t>생성된 윈도우를 파괴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0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CONTENTS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769685"/>
            <a:ext cx="95405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opencv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\</a:t>
            </a:r>
            <a:r>
              <a:rPr lang="en-US" altLang="ko-KR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highgui.h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IplImage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*frame;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포인터 선언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CvCapture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capture = </a:t>
            </a:r>
            <a:r>
              <a:rPr lang="en-US" altLang="ko-KR" dirty="0" err="1">
                <a:solidFill>
                  <a:srgbClr val="6F008A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cvCaptureFromCAM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cvNamedWindow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"Test"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1); 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(capture) {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frame =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cvQueryFrame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(capture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cvShowImage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"Test"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frame); 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cvWaitKey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(33) &gt;= 27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dirty="0" smtClean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cvReleaseCapture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(&amp;capture); </a:t>
            </a:r>
            <a:endParaRPr lang="ko-KR" altLang="en-US" dirty="0" smtClean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cvDestroyWindow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smtClean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"Test"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 smtClean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5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CONTENTS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9552" y="980728"/>
            <a:ext cx="8064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허프변환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영상에서 직선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 또는 다른 간단한 모양을 찾는 방법이다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본래 </a:t>
            </a:r>
            <a:r>
              <a:rPr lang="ko-KR" altLang="en-US" dirty="0" err="1" smtClean="0"/>
              <a:t>허프변환은</a:t>
            </a:r>
            <a:r>
              <a:rPr lang="ko-KR" altLang="en-US" dirty="0" smtClean="0"/>
              <a:t> 직선변환이었으며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이진영상에서 직선을 비교적 빠르게 찾는 방법이다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이후 단순한 직선뿐만 아니라 다른 일반적인 모양을 찾는 용도로도 사용되고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-&gt; Hough Circle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이진화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영상으로 받은 </a:t>
            </a:r>
            <a:r>
              <a:rPr lang="en-US" altLang="ko-KR" dirty="0" smtClean="0"/>
              <a:t>RGB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76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3779830"/>
            <a:ext cx="914400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48560" y="299258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도형인식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9785" y="2062591"/>
            <a:ext cx="484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4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0800000">
            <a:off x="0" y="2708920"/>
            <a:ext cx="9144000" cy="288035"/>
            <a:chOff x="0" y="3008076"/>
            <a:chExt cx="6450208" cy="288035"/>
          </a:xfrm>
        </p:grpSpPr>
        <p:sp>
          <p:nvSpPr>
            <p:cNvPr id="15" name="직사각형 14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1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0" y="3140965"/>
            <a:ext cx="4565394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639287" y="2742019"/>
            <a:ext cx="158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F05510">
                    <a:alpha val="99000"/>
                  </a:srgbClr>
                </a:solidFill>
                <a:latin typeface="SteelWolf" panose="00000500000000000000" pitchFamily="2" charset="0"/>
              </a:rPr>
              <a:t>Q</a:t>
            </a:r>
            <a:r>
              <a:rPr lang="en-US" altLang="ko-KR" sz="48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&amp;A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0" y="188640"/>
            <a:ext cx="9147520" cy="45719"/>
            <a:chOff x="0" y="6381328"/>
            <a:chExt cx="9147520" cy="144016"/>
          </a:xfrm>
        </p:grpSpPr>
        <p:sp>
          <p:nvSpPr>
            <p:cNvPr id="15" name="직사각형 14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047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0" y="3140965"/>
            <a:ext cx="4565394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623871" y="2803575"/>
            <a:ext cx="39805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05510">
                    <a:alpha val="99000"/>
                  </a:srgbClr>
                </a:solidFill>
                <a:latin typeface="SteelWolf" panose="00000500000000000000" pitchFamily="2" charset="0"/>
              </a:rPr>
              <a:t>T</a:t>
            </a:r>
            <a:r>
              <a:rPr lang="en-US" altLang="ko-KR" sz="4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HANK YOU</a:t>
            </a:r>
            <a:endParaRPr lang="ko-KR" altLang="en-US" sz="16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0" y="188640"/>
            <a:ext cx="9147520" cy="45719"/>
            <a:chOff x="0" y="6381328"/>
            <a:chExt cx="9147520" cy="144016"/>
          </a:xfrm>
        </p:grpSpPr>
        <p:sp>
          <p:nvSpPr>
            <p:cNvPr id="15" name="직사각형 14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679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0" y="3140965"/>
            <a:ext cx="4565394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65394" y="2742019"/>
            <a:ext cx="2124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INDEX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7440" y="3691502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OpenCV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소개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7440" y="4238770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OpenCV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시작하기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7440" y="4785878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OpenCV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함수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17440" y="533314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시연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0" y="188640"/>
            <a:ext cx="9147520" cy="45719"/>
            <a:chOff x="0" y="6381328"/>
            <a:chExt cx="9147520" cy="144016"/>
          </a:xfrm>
        </p:grpSpPr>
        <p:sp>
          <p:nvSpPr>
            <p:cNvPr id="15" name="직사각형 14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5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3779830"/>
            <a:ext cx="914400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80029" y="2973986"/>
            <a:ext cx="3996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OpenCV</a:t>
            </a:r>
            <a:r>
              <a:rPr lang="en-US" altLang="ko-KR" sz="48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 </a:t>
            </a:r>
            <a:r>
              <a:rPr lang="ko-KR" altLang="en-US" sz="48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소개</a:t>
            </a:r>
            <a:endParaRPr lang="ko-KR" altLang="en-US" sz="48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8714" y="2062591"/>
            <a:ext cx="34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1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0800000">
            <a:off x="0" y="2708920"/>
            <a:ext cx="9144000" cy="288035"/>
            <a:chOff x="0" y="3008076"/>
            <a:chExt cx="6450208" cy="288035"/>
          </a:xfrm>
        </p:grpSpPr>
        <p:sp>
          <p:nvSpPr>
            <p:cNvPr id="15" name="직사각형 14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75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CONTENTS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7544" y="908720"/>
            <a:ext cx="8136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Opencv</a:t>
            </a:r>
            <a:r>
              <a:rPr lang="en-US" altLang="ko-KR" dirty="0" smtClean="0"/>
              <a:t>(open source computer vision)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공개 소스 컴퓨터 비전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인텔사의 실시간 컴퓨터 영상 프로그램 라이브러리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공개 소스 컴퓨터 비전</a:t>
            </a:r>
            <a:r>
              <a:rPr lang="en-US" altLang="ko-KR" dirty="0" smtClean="0"/>
              <a:t>(Open CV)</a:t>
            </a:r>
            <a:r>
              <a:rPr lang="ko-KR" altLang="en-US" dirty="0" smtClean="0"/>
              <a:t>코드는 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행동인식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모션추적 등의 응용프로그램에서 사용된다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컴퓨터가 인간처럼 입체적으로 볼 수 있도록 만들 수 있는 소프트웨어로 많은 이미지 기능을 포함한 도구 박스가 행동인식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사물추적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얼굴인식 등을 포함하는 컴퓨터 비전 응용프로그램 개발을 지원한다</a:t>
            </a:r>
            <a:r>
              <a:rPr lang="en-US" altLang="ko-KR" dirty="0" smtClean="0"/>
              <a:t>.(IT </a:t>
            </a:r>
            <a:r>
              <a:rPr lang="ko-KR" altLang="en-US" dirty="0" smtClean="0"/>
              <a:t>용어사전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822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CONTENTS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9552" y="908720"/>
            <a:ext cx="813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홈페이지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http://opencv.org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www.visualstudio.com/ko-kr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3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3779830"/>
            <a:ext cx="914400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00356" y="3020842"/>
            <a:ext cx="5227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OpenCV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 </a:t>
            </a:r>
            <a:r>
              <a:rPr lang="ko-KR" altLang="en-US" sz="48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시작하기</a:t>
            </a:r>
            <a:endParaRPr lang="ko-KR" altLang="en-US" sz="48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9785" y="2062591"/>
            <a:ext cx="484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2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0800000">
            <a:off x="0" y="2708920"/>
            <a:ext cx="9144000" cy="288035"/>
            <a:chOff x="0" y="3008076"/>
            <a:chExt cx="6450208" cy="288035"/>
          </a:xfrm>
        </p:grpSpPr>
        <p:sp>
          <p:nvSpPr>
            <p:cNvPr id="15" name="직사각형 14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34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CONTENTS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1560" y="1052736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환경변수 설정하기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http://citybell.com/1245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Visual studio2013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-&gt;</a:t>
            </a:r>
            <a:r>
              <a:rPr lang="ko-KR" altLang="en-US" dirty="0" smtClean="0"/>
              <a:t>시연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2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056" y="3837591"/>
            <a:ext cx="914400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80029" y="3006594"/>
            <a:ext cx="3996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OpenCV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 </a:t>
            </a:r>
            <a:r>
              <a:rPr lang="ko-KR" altLang="en-US" sz="4800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함수</a:t>
            </a:r>
            <a:endParaRPr lang="ko-KR" altLang="en-US" sz="48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9785" y="2062591"/>
            <a:ext cx="484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3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0800000">
            <a:off x="0" y="2708920"/>
            <a:ext cx="9144000" cy="288035"/>
            <a:chOff x="0" y="3008076"/>
            <a:chExt cx="6450208" cy="288035"/>
          </a:xfrm>
        </p:grpSpPr>
        <p:sp>
          <p:nvSpPr>
            <p:cNvPr id="15" name="직사각형 14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8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3491880" y="188638"/>
            <a:ext cx="565564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71044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teelWolf" panose="00000500000000000000" pitchFamily="2" charset="0"/>
              </a:rPr>
              <a:t>CONTENTS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SteelWolf" panose="000005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4341" y="1202846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cvLoadImage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이미지 파일을 불러와서 그 이미지의 포인터를 반환하는 함</a:t>
            </a:r>
            <a:r>
              <a:rPr lang="en-US" altLang="ko-KR" dirty="0" smtClean="0"/>
              <a:t>		</a:t>
            </a:r>
            <a:r>
              <a:rPr lang="ko-KR" altLang="en-US" dirty="0" smtClean="0"/>
              <a:t>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cvWaitKey</a:t>
            </a:r>
            <a:r>
              <a:rPr lang="en-US" altLang="ko-KR" dirty="0" smtClean="0"/>
              <a:t>(delay) : </a:t>
            </a:r>
            <a:r>
              <a:rPr lang="ko-KR" altLang="en-US" dirty="0" smtClean="0"/>
              <a:t>키보드의 키</a:t>
            </a:r>
            <a:r>
              <a:rPr lang="en-US" altLang="ko-KR" dirty="0" smtClean="0"/>
              <a:t>(key)</a:t>
            </a:r>
            <a:r>
              <a:rPr lang="ko-KR" altLang="en-US" dirty="0" smtClean="0"/>
              <a:t>입력 신호를 기다린다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Delay :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(key)</a:t>
            </a:r>
            <a:r>
              <a:rPr lang="ko-KR" altLang="en-US" dirty="0" smtClean="0"/>
              <a:t>의 입력에 대해 기다리는 </a:t>
            </a:r>
            <a:r>
              <a:rPr lang="ko-KR" altLang="en-US" dirty="0" err="1" smtClean="0"/>
              <a:t>딜레이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입력된 시간만큼 키 입</a:t>
            </a:r>
            <a:r>
              <a:rPr lang="en-US" altLang="ko-KR" dirty="0" smtClean="0"/>
              <a:t>	  </a:t>
            </a:r>
            <a:r>
              <a:rPr lang="ko-KR" altLang="en-US" dirty="0" err="1" smtClean="0"/>
              <a:t>력이</a:t>
            </a:r>
            <a:r>
              <a:rPr lang="ko-KR" altLang="en-US" dirty="0" smtClean="0"/>
              <a:t> 이루어 져야 키 입력을 받아들이는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단위는 </a:t>
            </a:r>
            <a:r>
              <a:rPr lang="en-US" altLang="ko-KR" dirty="0" err="1" smtClean="0"/>
              <a:t>ms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cvShowImage</a:t>
            </a:r>
            <a:r>
              <a:rPr lang="en-US" altLang="ko-KR" dirty="0" smtClean="0"/>
              <a:t>(char* name, </a:t>
            </a:r>
            <a:r>
              <a:rPr lang="en-US" altLang="ko-KR" dirty="0" err="1" smtClean="0"/>
              <a:t>CvArr</a:t>
            </a:r>
            <a:r>
              <a:rPr lang="en-US" altLang="ko-KR" dirty="0" smtClean="0"/>
              <a:t>* image) : </a:t>
            </a:r>
            <a:r>
              <a:rPr lang="ko-KR" altLang="en-US" dirty="0" smtClean="0"/>
              <a:t>특정 창에 이미지를 띄운다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Name </a:t>
            </a:r>
            <a:r>
              <a:rPr lang="en-US" altLang="ko-KR" dirty="0" smtClean="0"/>
              <a:t>: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Image : </a:t>
            </a:r>
            <a:r>
              <a:rPr lang="ko-KR" altLang="en-US" dirty="0"/>
              <a:t>이미지이미지를 띄울 창의 이름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cvReleaseImage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생성했던 </a:t>
            </a:r>
            <a:r>
              <a:rPr lang="en-US" altLang="ko-KR" dirty="0" err="1" smtClean="0"/>
              <a:t>IplImage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형태의 이미지 포인터를 해체함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338</Words>
  <Application>Microsoft Office PowerPoint</Application>
  <PresentationFormat>화면 슬라이드 쇼(4:3)</PresentationFormat>
  <Paragraphs>139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SteelWolf</vt:lpstr>
      <vt:lpstr>돋움체</vt:lpstr>
      <vt:lpstr>맑은 고딕</vt:lpstr>
      <vt:lpstr>Arial</vt:lpstr>
      <vt:lpstr>Franklin Gothic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신혜영</cp:lastModifiedBy>
  <cp:revision>13</cp:revision>
  <dcterms:created xsi:type="dcterms:W3CDTF">2013-10-02T02:31:33Z</dcterms:created>
  <dcterms:modified xsi:type="dcterms:W3CDTF">2015-11-12T03:24:38Z</dcterms:modified>
</cp:coreProperties>
</file>