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0" r:id="rId6"/>
    <p:sldId id="266" r:id="rId7"/>
    <p:sldId id="267" r:id="rId8"/>
    <p:sldId id="257" r:id="rId9"/>
    <p:sldId id="268" r:id="rId10"/>
    <p:sldId id="258" r:id="rId11"/>
    <p:sldId id="261" r:id="rId12"/>
    <p:sldId id="269" r:id="rId13"/>
    <p:sldId id="270" r:id="rId14"/>
    <p:sldId id="272" r:id="rId15"/>
    <p:sldId id="264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BA8"/>
    <a:srgbClr val="BFD01A"/>
    <a:srgbClr val="E7F84A"/>
    <a:srgbClr val="EEFA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49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09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39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18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966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45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414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343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962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64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76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91BB-3287-4055-8756-E007A2AF157A}" type="datetimeFigureOut">
              <a:rPr lang="ko-KR" altLang="en-US" smtClean="0"/>
              <a:pPr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E6DE-A644-4575-96E6-EBA3C8512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01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62406" y="2492896"/>
            <a:ext cx="6021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결과 </a:t>
            </a:r>
            <a:r>
              <a:rPr lang="ko-KR" altLang="en-US" sz="5400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레포트</a:t>
            </a:r>
            <a:r>
              <a:rPr lang="en-US" altLang="ko-KR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_7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주차</a:t>
            </a:r>
            <a:endParaRPr lang="ko-KR" altLang="en-US" sz="2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926" y="4531697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조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_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신혜영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조성익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이강산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전재훈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여태수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41307" y="2125194"/>
            <a:ext cx="735404" cy="735404"/>
            <a:chOff x="3059832" y="1556792"/>
            <a:chExt cx="1224136" cy="1224136"/>
          </a:xfrm>
        </p:grpSpPr>
        <p:sp>
          <p:nvSpPr>
            <p:cNvPr id="16" name="십자형 15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26392" y="3846670"/>
            <a:ext cx="4417613" cy="478226"/>
            <a:chOff x="4428184" y="3576810"/>
            <a:chExt cx="6793289" cy="735404"/>
          </a:xfrm>
        </p:grpSpPr>
        <p:grpSp>
          <p:nvGrpSpPr>
            <p:cNvPr id="45" name="그룹 44"/>
            <p:cNvGrpSpPr/>
            <p:nvPr/>
          </p:nvGrpSpPr>
          <p:grpSpPr>
            <a:xfrm>
              <a:off x="4428184" y="3576810"/>
              <a:ext cx="735404" cy="735404"/>
              <a:chOff x="3059832" y="1556792"/>
              <a:chExt cx="1224136" cy="1224136"/>
            </a:xfrm>
          </p:grpSpPr>
          <p:sp>
            <p:nvSpPr>
              <p:cNvPr id="47" name="십자형 46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 rot="16200000">
              <a:off x="8129593" y="899966"/>
              <a:ext cx="92293" cy="6091466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0"/>
            <a:ext cx="9162377" cy="6844702"/>
            <a:chOff x="0" y="0"/>
            <a:chExt cx="9162377" cy="6844702"/>
          </a:xfrm>
        </p:grpSpPr>
        <p:grpSp>
          <p:nvGrpSpPr>
            <p:cNvPr id="55" name="그룹 54"/>
            <p:cNvGrpSpPr/>
            <p:nvPr/>
          </p:nvGrpSpPr>
          <p:grpSpPr>
            <a:xfrm>
              <a:off x="8896650" y="6597352"/>
              <a:ext cx="247350" cy="247350"/>
              <a:chOff x="3059832" y="1556792"/>
              <a:chExt cx="1224136" cy="1224136"/>
            </a:xfrm>
          </p:grpSpPr>
          <p:sp>
            <p:nvSpPr>
              <p:cNvPr id="56" name="십자형 55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6597352"/>
              <a:ext cx="247350" cy="247350"/>
              <a:chOff x="3059832" y="1556792"/>
              <a:chExt cx="1224136" cy="1224136"/>
            </a:xfrm>
          </p:grpSpPr>
          <p:sp>
            <p:nvSpPr>
              <p:cNvPr id="62" name="십자형 61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0" y="0"/>
              <a:ext cx="247350" cy="247350"/>
              <a:chOff x="3059832" y="1556792"/>
              <a:chExt cx="1224136" cy="1224136"/>
            </a:xfrm>
          </p:grpSpPr>
          <p:sp>
            <p:nvSpPr>
              <p:cNvPr id="65" name="십자형 64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915027" y="0"/>
              <a:ext cx="247350" cy="247350"/>
              <a:chOff x="3059832" y="1556792"/>
              <a:chExt cx="1224136" cy="1224136"/>
            </a:xfrm>
          </p:grpSpPr>
          <p:sp>
            <p:nvSpPr>
              <p:cNvPr id="68" name="십자형 67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707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308304" y="2148472"/>
            <a:ext cx="1280528" cy="1280528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35896" y="292494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03 Discussion</a:t>
            </a:r>
            <a:endParaRPr lang="ko-KR" alt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7650" y="2875260"/>
            <a:ext cx="176057" cy="3982741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67651" y="0"/>
            <a:ext cx="161924" cy="2702215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77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대체 처리 1"/>
          <p:cNvSpPr/>
          <p:nvPr/>
        </p:nvSpPr>
        <p:spPr>
          <a:xfrm>
            <a:off x="1115616" y="1052736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센서 값을 크게 하였더니 박수 소리 인식이 잘 안됨</a:t>
            </a:r>
            <a:endParaRPr lang="ko-KR" altLang="en-US" dirty="0"/>
          </a:p>
        </p:txBody>
      </p:sp>
      <p:sp>
        <p:nvSpPr>
          <p:cNvPr id="15" name="순서도: 대체 처리 14"/>
          <p:cNvSpPr/>
          <p:nvPr/>
        </p:nvSpPr>
        <p:spPr>
          <a:xfrm>
            <a:off x="1115616" y="2934161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센서 값을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1117045" y="4869160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" idx="2"/>
            <a:endCxn id="15" idx="0"/>
          </p:cNvCxnSpPr>
          <p:nvPr/>
        </p:nvCxnSpPr>
        <p:spPr>
          <a:xfrm>
            <a:off x="4463988" y="1916832"/>
            <a:ext cx="0" cy="1017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63988" y="3798257"/>
            <a:ext cx="0" cy="1017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96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순서도: 대체 처리 18"/>
          <p:cNvSpPr/>
          <p:nvPr/>
        </p:nvSpPr>
        <p:spPr>
          <a:xfrm>
            <a:off x="971600" y="1166604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공을 가두</a:t>
            </a:r>
            <a:r>
              <a:rPr lang="ko-KR" altLang="en-US" dirty="0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부분을 길게 하여 </a:t>
            </a:r>
            <a:r>
              <a:rPr lang="ko-KR" altLang="en-US" dirty="0" smtClean="0"/>
              <a:t>공이 </a:t>
            </a:r>
            <a:r>
              <a:rPr lang="ko-KR" altLang="en-US" dirty="0" smtClean="0"/>
              <a:t>빠져나가지 </a:t>
            </a:r>
            <a:r>
              <a:rPr lang="ko-KR" altLang="en-US" dirty="0" smtClean="0"/>
              <a:t>못하게 하려 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순서도: 대체 처리 19"/>
          <p:cNvSpPr/>
          <p:nvPr/>
        </p:nvSpPr>
        <p:spPr>
          <a:xfrm>
            <a:off x="968349" y="4965537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968349" y="3685251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하드웨어를 다른 방법으로 </a:t>
            </a:r>
            <a:r>
              <a:rPr lang="ko-KR" altLang="en-US" dirty="0" smtClean="0"/>
              <a:t>고침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빠져나가는 곳에 갈고리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순서도: 대체 처리 21"/>
          <p:cNvSpPr/>
          <p:nvPr/>
        </p:nvSpPr>
        <p:spPr>
          <a:xfrm>
            <a:off x="968349" y="2404965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길게 해도 빠져나감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9" idx="2"/>
            <a:endCxn id="22" idx="0"/>
          </p:cNvCxnSpPr>
          <p:nvPr/>
        </p:nvCxnSpPr>
        <p:spPr>
          <a:xfrm flipH="1">
            <a:off x="4316721" y="2030700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299304" y="3290023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344017" y="4549347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27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순서도: 대체 처리 14"/>
          <p:cNvSpPr/>
          <p:nvPr/>
        </p:nvSpPr>
        <p:spPr>
          <a:xfrm>
            <a:off x="1187624" y="4755241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1187624" y="3493139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박수소리로 전진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좌회전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우회전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후진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정지 순으로 구동 되게 코드 작성</a:t>
            </a:r>
            <a:endParaRPr lang="ko-KR" altLang="en-US" dirty="0"/>
          </a:p>
        </p:txBody>
      </p:sp>
      <p:sp>
        <p:nvSpPr>
          <p:cNvPr id="17" name="순서도: 대체 처리 16"/>
          <p:cNvSpPr/>
          <p:nvPr/>
        </p:nvSpPr>
        <p:spPr>
          <a:xfrm>
            <a:off x="1187624" y="2268179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Nxt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의도대로 작동하지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sp>
        <p:nvSpPr>
          <p:cNvPr id="18" name="순서도: 대체 처리 17"/>
          <p:cNvSpPr/>
          <p:nvPr/>
        </p:nvSpPr>
        <p:spPr>
          <a:xfrm>
            <a:off x="1187624" y="1015642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 박수소리가 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박수소리를 세서 로봇을 조종하는 코드를 작성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91667" y="1875838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479438" y="3106956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488416" y="4343834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3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순서도: 대체 처리 14"/>
          <p:cNvSpPr/>
          <p:nvPr/>
        </p:nvSpPr>
        <p:spPr>
          <a:xfrm>
            <a:off x="1187624" y="4755241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문제 동시에 </a:t>
            </a:r>
            <a:r>
              <a:rPr lang="ko-KR" altLang="en-US" dirty="0" smtClean="0"/>
              <a:t>해결</a:t>
            </a:r>
            <a:endParaRPr lang="ko-KR" altLang="en-US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1187624" y="3493139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조금씩 움직여서 결국은 파란색 공을 인식하지 못하게 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가두는 곳에 넣기 딱 좋게 움직이게 됨</a:t>
            </a:r>
            <a:endParaRPr lang="en-US" altLang="ko-KR" dirty="0" smtClean="0"/>
          </a:p>
        </p:txBody>
      </p:sp>
      <p:sp>
        <p:nvSpPr>
          <p:cNvPr id="17" name="순서도: 대체 처리 16"/>
          <p:cNvSpPr/>
          <p:nvPr/>
        </p:nvSpPr>
        <p:spPr>
          <a:xfrm>
            <a:off x="1187624" y="2268179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 인식이 안될 때 까지 조금씩 움직임</a:t>
            </a:r>
            <a:endParaRPr lang="ko-KR" altLang="en-US" dirty="0"/>
          </a:p>
        </p:txBody>
      </p:sp>
      <p:sp>
        <p:nvSpPr>
          <p:cNvPr id="18" name="순서도: 대체 처리 17"/>
          <p:cNvSpPr/>
          <p:nvPr/>
        </p:nvSpPr>
        <p:spPr>
          <a:xfrm>
            <a:off x="1187624" y="1015642"/>
            <a:ext cx="6696744" cy="86409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파란공을</a:t>
            </a:r>
            <a:r>
              <a:rPr lang="ko-KR" altLang="en-US" dirty="0" smtClean="0"/>
              <a:t> 인식하면 계속 멈춤 </a:t>
            </a:r>
            <a:r>
              <a:rPr lang="en-US" altLang="ko-KR" dirty="0" smtClean="0"/>
              <a:t>+ </a:t>
            </a:r>
          </a:p>
          <a:p>
            <a:pPr algn="ctr"/>
            <a:r>
              <a:rPr lang="ko-KR" altLang="en-US" dirty="0" err="1" smtClean="0"/>
              <a:t>파란공을</a:t>
            </a:r>
            <a:r>
              <a:rPr lang="ko-KR" altLang="en-US" dirty="0" smtClean="0"/>
              <a:t> 넣는 조종이 매우 어려움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91667" y="1875838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479438" y="3106956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488416" y="4343834"/>
            <a:ext cx="3251" cy="37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2924944"/>
            <a:ext cx="1790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7784" y="-2"/>
            <a:ext cx="1280528" cy="6858001"/>
            <a:chOff x="7308304" y="0"/>
            <a:chExt cx="1280528" cy="6858001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0" y="2875260"/>
              <a:ext cx="176057" cy="3982741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0"/>
              <a:ext cx="161924" cy="2702215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0"/>
            <a:ext cx="9162377" cy="6844702"/>
            <a:chOff x="0" y="0"/>
            <a:chExt cx="9162377" cy="6844702"/>
          </a:xfrm>
        </p:grpSpPr>
        <p:grpSp>
          <p:nvGrpSpPr>
            <p:cNvPr id="31" name="그룹 30"/>
            <p:cNvGrpSpPr/>
            <p:nvPr/>
          </p:nvGrpSpPr>
          <p:grpSpPr>
            <a:xfrm>
              <a:off x="8896650" y="6597352"/>
              <a:ext cx="247350" cy="247350"/>
              <a:chOff x="3059832" y="1556792"/>
              <a:chExt cx="1224136" cy="1224136"/>
            </a:xfrm>
          </p:grpSpPr>
          <p:sp>
            <p:nvSpPr>
              <p:cNvPr id="41" name="십자형 40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0" y="6597352"/>
              <a:ext cx="247350" cy="247350"/>
              <a:chOff x="3059832" y="1556792"/>
              <a:chExt cx="1224136" cy="1224136"/>
            </a:xfrm>
          </p:grpSpPr>
          <p:sp>
            <p:nvSpPr>
              <p:cNvPr id="39" name="십자형 38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0" y="0"/>
              <a:ext cx="247350" cy="247350"/>
              <a:chOff x="3059832" y="1556792"/>
              <a:chExt cx="1224136" cy="1224136"/>
            </a:xfrm>
          </p:grpSpPr>
          <p:sp>
            <p:nvSpPr>
              <p:cNvPr id="37" name="십자형 36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8915027" y="0"/>
              <a:ext cx="247350" cy="247350"/>
              <a:chOff x="3059832" y="1556792"/>
              <a:chExt cx="1224136" cy="1224136"/>
            </a:xfrm>
          </p:grpSpPr>
          <p:sp>
            <p:nvSpPr>
              <p:cNvPr id="35" name="십자형 34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195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2924944"/>
            <a:ext cx="4447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7784" y="-2"/>
            <a:ext cx="1280528" cy="6858001"/>
            <a:chOff x="7308304" y="0"/>
            <a:chExt cx="1280528" cy="6858001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0" y="2875260"/>
              <a:ext cx="176057" cy="3982741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0"/>
              <a:ext cx="161924" cy="2702215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0"/>
            <a:ext cx="9162377" cy="6844702"/>
            <a:chOff x="0" y="0"/>
            <a:chExt cx="9162377" cy="6844702"/>
          </a:xfrm>
        </p:grpSpPr>
        <p:grpSp>
          <p:nvGrpSpPr>
            <p:cNvPr id="10" name="그룹 9"/>
            <p:cNvGrpSpPr/>
            <p:nvPr/>
          </p:nvGrpSpPr>
          <p:grpSpPr>
            <a:xfrm>
              <a:off x="8896650" y="6597352"/>
              <a:ext cx="247350" cy="247350"/>
              <a:chOff x="3059832" y="1556792"/>
              <a:chExt cx="1224136" cy="1224136"/>
            </a:xfrm>
          </p:grpSpPr>
          <p:sp>
            <p:nvSpPr>
              <p:cNvPr id="22" name="십자형 21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0" y="6597352"/>
              <a:ext cx="247350" cy="247350"/>
              <a:chOff x="3059832" y="1556792"/>
              <a:chExt cx="1224136" cy="1224136"/>
            </a:xfrm>
          </p:grpSpPr>
          <p:sp>
            <p:nvSpPr>
              <p:cNvPr id="20" name="십자형 19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0" y="0"/>
              <a:ext cx="247350" cy="247350"/>
              <a:chOff x="3059832" y="1556792"/>
              <a:chExt cx="1224136" cy="1224136"/>
            </a:xfrm>
          </p:grpSpPr>
          <p:sp>
            <p:nvSpPr>
              <p:cNvPr id="18" name="십자형 17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915027" y="0"/>
              <a:ext cx="247350" cy="247350"/>
              <a:chOff x="3059832" y="1556792"/>
              <a:chExt cx="1224136" cy="1224136"/>
            </a:xfrm>
          </p:grpSpPr>
          <p:sp>
            <p:nvSpPr>
              <p:cNvPr id="16" name="십자형 15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268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27984" y="1484784"/>
            <a:ext cx="735404" cy="735404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63283" y="1968868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01 Source code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3283" y="3079367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02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순서도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3283" y="4303503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03 Discussion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3283" y="5455631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04 Q &amp; A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80212" y="245324"/>
            <a:ext cx="735404" cy="735404"/>
            <a:chOff x="3059832" y="1556792"/>
            <a:chExt cx="1224136" cy="1224136"/>
          </a:xfrm>
        </p:grpSpPr>
        <p:sp>
          <p:nvSpPr>
            <p:cNvPr id="24" name="십자형 2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426BA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99592" y="692696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28184" y="3576810"/>
            <a:ext cx="735404" cy="735404"/>
            <a:chOff x="3059832" y="1556792"/>
            <a:chExt cx="1224136" cy="1224136"/>
          </a:xfrm>
        </p:grpSpPr>
        <p:sp>
          <p:nvSpPr>
            <p:cNvPr id="16" name="십자형 15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428184" y="5949280"/>
            <a:ext cx="735404" cy="735404"/>
            <a:chOff x="3059832" y="1556792"/>
            <a:chExt cx="1224136" cy="1224136"/>
          </a:xfrm>
        </p:grpSpPr>
        <p:sp>
          <p:nvSpPr>
            <p:cNvPr id="47" name="십자형 46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 rot="16200000">
            <a:off x="3806279" y="2850777"/>
            <a:ext cx="1992647" cy="95443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16200000">
            <a:off x="3666157" y="5082925"/>
            <a:ext cx="2273092" cy="95642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6200000">
            <a:off x="4047566" y="1008014"/>
            <a:ext cx="1502098" cy="87467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09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308304" y="2148472"/>
            <a:ext cx="1280528" cy="1280528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35896" y="2924944"/>
            <a:ext cx="4782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01 Source code</a:t>
            </a:r>
            <a:endParaRPr lang="ko-KR" alt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7651" y="2875260"/>
            <a:ext cx="161924" cy="3982741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67651" y="0"/>
            <a:ext cx="161924" cy="2702215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02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124744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#pragma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(Sensor, S3,     sound,          </a:t>
            </a:r>
            <a:r>
              <a:rPr lang="en-US" altLang="ko-KR" dirty="0" err="1">
                <a:solidFill>
                  <a:schemeClr val="bg1"/>
                </a:solidFill>
              </a:rPr>
              <a:t>sensorSoundDBA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#pragma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(Sensor, S4,     color,          </a:t>
            </a:r>
            <a:r>
              <a:rPr lang="en-US" altLang="ko-KR" dirty="0" err="1">
                <a:solidFill>
                  <a:schemeClr val="bg1"/>
                </a:solidFill>
              </a:rPr>
              <a:t>sensorColorNxtFULL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//*!!Code automatically generated by 'ROBOTC' configuration wizard               </a:t>
            </a:r>
            <a:r>
              <a:rPr lang="en-US" altLang="ko-KR" dirty="0" smtClean="0">
                <a:solidFill>
                  <a:schemeClr val="bg1"/>
                </a:solidFill>
              </a:rPr>
              <a:t>!!*//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task main(){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 =0;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while(1){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nxtDisplayTextLine</a:t>
            </a:r>
            <a:r>
              <a:rPr lang="en-US" altLang="ko-KR" dirty="0">
                <a:solidFill>
                  <a:schemeClr val="bg1"/>
                </a:solidFill>
              </a:rPr>
              <a:t>(1,"%d", count%5);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dirty="0" smtClean="0">
                <a:solidFill>
                  <a:schemeClr val="bg1"/>
                </a:solidFill>
              </a:rPr>
              <a:t>(2</a:t>
            </a:r>
            <a:r>
              <a:rPr lang="en-US" altLang="ko-KR" dirty="0">
                <a:solidFill>
                  <a:schemeClr val="bg1"/>
                </a:solidFill>
              </a:rPr>
              <a:t>,"%d", 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(sound));;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(sound)&gt;50){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while(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(sound) &gt; 50){};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count</a:t>
            </a:r>
            <a:r>
              <a:rPr lang="en-US" altLang="ko-KR" dirty="0" smtClean="0">
                <a:solidFill>
                  <a:schemeClr val="bg1"/>
                </a:solidFill>
              </a:rPr>
              <a:t>++;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}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0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468" y="553009"/>
            <a:ext cx="79432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		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(color) == </a:t>
            </a:r>
            <a:r>
              <a:rPr lang="en-US" altLang="ko-KR" dirty="0" smtClean="0">
                <a:solidFill>
                  <a:schemeClr val="bg1"/>
                </a:solidFill>
              </a:rPr>
              <a:t>REDCOLOR</a:t>
            </a:r>
            <a:r>
              <a:rPr lang="en-US" altLang="ko-KR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dirty="0" smtClean="0">
                <a:solidFill>
                  <a:schemeClr val="bg1"/>
                </a:solidFill>
              </a:rPr>
              <a:t>(5, </a:t>
            </a:r>
            <a:r>
              <a:rPr lang="en-US" altLang="ko-KR" dirty="0" smtClean="0">
                <a:solidFill>
                  <a:schemeClr val="bg1"/>
                </a:solidFill>
              </a:rPr>
              <a:t>RED);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50;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50;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wait1Msec(500);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100;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wait1Msec(1000);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else 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(color) == BLUECOLOR){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	</a:t>
            </a:r>
            <a:r>
              <a:rPr lang="en-US" altLang="ko-KR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dirty="0" smtClean="0">
                <a:solidFill>
                  <a:schemeClr val="bg1"/>
                </a:solidFill>
              </a:rPr>
              <a:t>(5, BLUE);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wait1Msec(1000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wait1Msec(100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switch(count%5){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xmlns="" val="14296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0428" y="553009"/>
            <a:ext cx="80243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en-US" altLang="ko-KR" dirty="0">
                <a:solidFill>
                  <a:schemeClr val="bg1"/>
                </a:solidFill>
              </a:rPr>
              <a:t>1: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en-US" altLang="ko-KR" dirty="0">
                <a:solidFill>
                  <a:schemeClr val="bg1"/>
                </a:solidFill>
              </a:rPr>
              <a:t>2: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en-US" altLang="ko-KR" dirty="0">
                <a:solidFill>
                  <a:schemeClr val="bg1"/>
                </a:solidFill>
              </a:rPr>
              <a:t>3: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30;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case 4: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  <a:r>
              <a:rPr lang="en-US" altLang="ko-KR" dirty="0" smtClean="0">
                <a:solidFill>
                  <a:schemeClr val="bg1"/>
                </a:solidFill>
              </a:rPr>
              <a:t>motor[</a:t>
            </a:r>
            <a:r>
              <a:rPr lang="en-US" altLang="ko-KR" dirty="0" err="1" smtClean="0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-5;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-5;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break;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434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1229" y="980728"/>
            <a:ext cx="772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		default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5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308304" y="2148472"/>
            <a:ext cx="1280528" cy="1280528"/>
            <a:chOff x="3059832" y="1556792"/>
            <a:chExt cx="1224136" cy="1224136"/>
          </a:xfrm>
        </p:grpSpPr>
        <p:sp>
          <p:nvSpPr>
            <p:cNvPr id="4" name="십자형 3"/>
            <p:cNvSpPr/>
            <p:nvPr/>
          </p:nvSpPr>
          <p:spPr>
            <a:xfrm>
              <a:off x="3059832" y="1556792"/>
              <a:ext cx="1224136" cy="1224136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81617" y="2086149"/>
              <a:ext cx="181233" cy="1654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35896" y="2924944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02 </a:t>
            </a:r>
            <a:r>
              <a:rPr lang="ko-KR" altLang="en-US" sz="48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순서도</a:t>
            </a:r>
            <a:endParaRPr lang="ko-KR" alt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7650" y="2875260"/>
            <a:ext cx="176057" cy="3982741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67651" y="0"/>
            <a:ext cx="161924" cy="2702215"/>
          </a:xfrm>
          <a:prstGeom prst="rect">
            <a:avLst/>
          </a:prstGeom>
          <a:solidFill>
            <a:srgbClr val="BFD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77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16632"/>
            <a:ext cx="174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-윤고딕340" pitchFamily="18" charset="-127"/>
                <a:ea typeface="-윤고딕340" pitchFamily="18" charset="-127"/>
              </a:rPr>
              <a:t>CONTENTS</a:t>
            </a:r>
            <a:endParaRPr lang="ko-KR" altLang="en-US" sz="1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6200000">
            <a:off x="4309161" y="-3998131"/>
            <a:ext cx="493999" cy="9175684"/>
            <a:chOff x="7308304" y="1632862"/>
            <a:chExt cx="1280528" cy="23784915"/>
          </a:xfrm>
        </p:grpSpPr>
        <p:grpSp>
          <p:nvGrpSpPr>
            <p:cNvPr id="7" name="그룹 6"/>
            <p:cNvGrpSpPr/>
            <p:nvPr/>
          </p:nvGrpSpPr>
          <p:grpSpPr>
            <a:xfrm>
              <a:off x="7308304" y="2148472"/>
              <a:ext cx="1280528" cy="1280528"/>
              <a:chOff x="3059832" y="1556792"/>
              <a:chExt cx="1224136" cy="1224136"/>
            </a:xfrm>
          </p:grpSpPr>
          <p:sp>
            <p:nvSpPr>
              <p:cNvPr id="4" name="십자형 3"/>
              <p:cNvSpPr/>
              <p:nvPr/>
            </p:nvSpPr>
            <p:spPr>
              <a:xfrm>
                <a:off x="3059832" y="1556792"/>
                <a:ext cx="1224136" cy="1224136"/>
              </a:xfrm>
              <a:prstGeom prst="plus">
                <a:avLst>
                  <a:gd name="adj" fmla="val 43878"/>
                </a:avLst>
              </a:prstGeom>
              <a:solidFill>
                <a:srgbClr val="BFD01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81617" y="2086149"/>
                <a:ext cx="181233" cy="1654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867655" y="2875265"/>
              <a:ext cx="161925" cy="2254251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67651" y="1632862"/>
              <a:ext cx="161923" cy="1069352"/>
            </a:xfrm>
            <a:prstGeom prst="rect">
              <a:avLst/>
            </a:prstGeom>
            <a:solidFill>
              <a:srgbClr val="BFD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91879" y="6196751"/>
            <a:ext cx="528136" cy="528136"/>
            <a:chOff x="3491880" y="3182000"/>
            <a:chExt cx="493999" cy="493999"/>
          </a:xfrm>
        </p:grpSpPr>
        <p:sp>
          <p:nvSpPr>
            <p:cNvPr id="11" name="십자형 10"/>
            <p:cNvSpPr/>
            <p:nvPr/>
          </p:nvSpPr>
          <p:spPr>
            <a:xfrm rot="16200000">
              <a:off x="3491880" y="3182000"/>
              <a:ext cx="493999" cy="493999"/>
            </a:xfrm>
            <a:prstGeom prst="plus">
              <a:avLst>
                <a:gd name="adj" fmla="val 43878"/>
              </a:avLst>
            </a:prstGeom>
            <a:solidFill>
              <a:srgbClr val="BFD01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3702312" y="3395487"/>
              <a:ext cx="73136" cy="66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대체 처리 1"/>
          <p:cNvSpPr/>
          <p:nvPr/>
        </p:nvSpPr>
        <p:spPr>
          <a:xfrm>
            <a:off x="380850" y="150337"/>
            <a:ext cx="1932391" cy="57606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2550029" y="1922663"/>
            <a:ext cx="1944982" cy="93610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 인식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50028" y="3162605"/>
            <a:ext cx="1944983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파란색이 인식 안될 때 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정지 후 좌회전</a:t>
            </a:r>
            <a:endParaRPr lang="ko-KR" altLang="en-US" dirty="0"/>
          </a:p>
        </p:txBody>
      </p:sp>
      <p:sp>
        <p:nvSpPr>
          <p:cNvPr id="17" name="순서도: 판단 16"/>
          <p:cNvSpPr/>
          <p:nvPr/>
        </p:nvSpPr>
        <p:spPr>
          <a:xfrm>
            <a:off x="4893670" y="1922663"/>
            <a:ext cx="1918692" cy="93610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빨간색 인식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890732" y="3162605"/>
            <a:ext cx="1921630" cy="1029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앞으로 전진 후 한 바퀴 회전</a:t>
            </a:r>
            <a:endParaRPr lang="ko-KR" altLang="en-US" dirty="0"/>
          </a:p>
        </p:txBody>
      </p:sp>
      <p:sp>
        <p:nvSpPr>
          <p:cNvPr id="19" name="순서도: 판단 18"/>
          <p:cNvSpPr/>
          <p:nvPr/>
        </p:nvSpPr>
        <p:spPr>
          <a:xfrm>
            <a:off x="368259" y="956581"/>
            <a:ext cx="1944982" cy="718249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Sound </a:t>
            </a:r>
            <a:r>
              <a:rPr lang="ko-KR" altLang="en-US" sz="1400" dirty="0" err="1" smtClean="0"/>
              <a:t>센서값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50?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68259" y="1984255"/>
            <a:ext cx="1944982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++</a:t>
            </a:r>
            <a:endParaRPr lang="ko-KR" altLang="en-US" dirty="0"/>
          </a:p>
        </p:txBody>
      </p:sp>
      <p:sp>
        <p:nvSpPr>
          <p:cNvPr id="21" name="순서도: 판단 20"/>
          <p:cNvSpPr/>
          <p:nvPr/>
        </p:nvSpPr>
        <p:spPr>
          <a:xfrm>
            <a:off x="7086357" y="3146447"/>
            <a:ext cx="1917202" cy="97210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% 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62857" y="5817991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468894" y="5822078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383146" y="5822078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16354" y="5822078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우회전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42568" y="5817991"/>
            <a:ext cx="1152128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" idx="2"/>
            <a:endCxn id="19" idx="0"/>
          </p:cNvCxnSpPr>
          <p:nvPr/>
        </p:nvCxnSpPr>
        <p:spPr>
          <a:xfrm flipH="1">
            <a:off x="1340750" y="726402"/>
            <a:ext cx="6296" cy="230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0" idx="0"/>
          </p:cNvCxnSpPr>
          <p:nvPr/>
        </p:nvCxnSpPr>
        <p:spPr>
          <a:xfrm>
            <a:off x="1340750" y="1674830"/>
            <a:ext cx="0" cy="309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3"/>
          </p:cNvCxnSpPr>
          <p:nvPr/>
        </p:nvCxnSpPr>
        <p:spPr>
          <a:xfrm>
            <a:off x="2313241" y="1315706"/>
            <a:ext cx="1209278" cy="72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522519" y="1315705"/>
            <a:ext cx="0" cy="596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2"/>
            <a:endCxn id="16" idx="0"/>
          </p:cNvCxnSpPr>
          <p:nvPr/>
        </p:nvCxnSpPr>
        <p:spPr>
          <a:xfrm>
            <a:off x="3522520" y="2858767"/>
            <a:ext cx="0" cy="303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3"/>
            <a:endCxn id="17" idx="1"/>
          </p:cNvCxnSpPr>
          <p:nvPr/>
        </p:nvCxnSpPr>
        <p:spPr>
          <a:xfrm>
            <a:off x="4495011" y="2390715"/>
            <a:ext cx="39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7" idx="2"/>
            <a:endCxn id="18" idx="0"/>
          </p:cNvCxnSpPr>
          <p:nvPr/>
        </p:nvCxnSpPr>
        <p:spPr>
          <a:xfrm flipH="1">
            <a:off x="5851547" y="2858767"/>
            <a:ext cx="1469" cy="303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7" idx="3"/>
          </p:cNvCxnSpPr>
          <p:nvPr/>
        </p:nvCxnSpPr>
        <p:spPr>
          <a:xfrm>
            <a:off x="6812362" y="2390715"/>
            <a:ext cx="12325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1" idx="0"/>
          </p:cNvCxnSpPr>
          <p:nvPr/>
        </p:nvCxnSpPr>
        <p:spPr>
          <a:xfrm>
            <a:off x="8044958" y="2390715"/>
            <a:ext cx="0" cy="75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1" idx="2"/>
          </p:cNvCxnSpPr>
          <p:nvPr/>
        </p:nvCxnSpPr>
        <p:spPr>
          <a:xfrm>
            <a:off x="8044958" y="4118555"/>
            <a:ext cx="0" cy="118265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918632" y="5301207"/>
            <a:ext cx="6126326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29" idx="0"/>
          </p:cNvCxnSpPr>
          <p:nvPr/>
        </p:nvCxnSpPr>
        <p:spPr>
          <a:xfrm>
            <a:off x="1918632" y="5301208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438921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930522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492418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044958" y="5301207"/>
            <a:ext cx="0" cy="51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9" idx="2"/>
          </p:cNvCxnSpPr>
          <p:nvPr/>
        </p:nvCxnSpPr>
        <p:spPr>
          <a:xfrm>
            <a:off x="1918632" y="6394055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435493" y="6394054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916874" y="6394053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92418" y="6406164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044958" y="6421581"/>
            <a:ext cx="0" cy="2032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167229" y="6609461"/>
            <a:ext cx="7877729" cy="154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7229" y="836711"/>
            <a:ext cx="7354" cy="57804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4583" y="836711"/>
            <a:ext cx="1013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57640" y="1575342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95595" y="2771654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03237" y="2729486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64946" y="1934329"/>
            <a:ext cx="7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False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99557" y="1936470"/>
            <a:ext cx="7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False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29048" y="892598"/>
            <a:ext cx="7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False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36434" y="48241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48665" y="4824172"/>
            <a:ext cx="36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83088" y="4837935"/>
            <a:ext cx="34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B0F0"/>
                </a:solidFill>
              </a:rPr>
              <a:t>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45608" y="5008838"/>
            <a:ext cx="34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9019" y="4824172"/>
            <a:ext cx="35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3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2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243</Words>
  <Application>Microsoft Office PowerPoint</Application>
  <PresentationFormat>화면 슬라이드 쇼(4:3)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auney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LG</cp:lastModifiedBy>
  <cp:revision>13</cp:revision>
  <dcterms:created xsi:type="dcterms:W3CDTF">2012-12-03T20:48:45Z</dcterms:created>
  <dcterms:modified xsi:type="dcterms:W3CDTF">2015-10-18T05:00:40Z</dcterms:modified>
</cp:coreProperties>
</file>