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70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3" r:id="rId24"/>
    <p:sldId id="289" r:id="rId25"/>
    <p:sldId id="290" r:id="rId26"/>
    <p:sldId id="291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09F4F-6727-49A4-8743-E7EC9F25F263}" v="11" dt="2025-02-11T21:31:0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1017-50BE-2153-F11F-F62DE687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C3D75-1D0A-0BC3-8A0A-CE41BD12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DCAA-B658-1D96-697F-280EC3CC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3B4B-6C8A-C407-4B77-1C0620A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9045-DAF9-20C9-E3E5-B7C1B2D3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2DDC-B01B-317B-3BEA-56A1A107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D45A4-680A-7532-AE98-33DF472F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8023-7683-2B88-558E-0C75AFD4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ACF6-B21E-EADA-18D9-55CE31D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49A6-EA56-F4A0-96BD-60E8D5C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6C7F-F517-CAFB-6B05-DE1DE06CC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FF001-7901-B332-A631-079858B3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A52E-E826-E57C-9E5A-BC2F984D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E61F-3F8B-1CF1-E0EA-8BB45AD3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7116-B165-57E5-E4A2-9F948C6C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6BB-26DC-9109-D202-D7988CC5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C388-C94B-DAA2-0681-B72DD46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CB5B-CFA8-5065-86EB-BB80FD28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CF7A-672D-F1F7-9458-3881F818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EA07-EF03-BCC9-02C3-D53B461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1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983A-000D-5E35-E8CF-1E0382B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D654-12D9-2CAC-3315-8A618347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AF39-6C54-649B-84E3-6197170C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6E2E-4391-7CE2-20C8-B810E529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8444-AD60-F5B9-B7F1-9EFD5413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691-9386-65DE-8326-0776C3C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F856-1A37-F1C6-235F-9DEAC1DE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4C31-F488-2DDF-A24A-AFE79EF2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2EA21-23E1-40F5-565D-F7649CC7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917C-05D5-37A1-F7CE-6FF39101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7C10-EB5E-B527-6B48-F3369B0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2F2F-C781-4A63-B61D-9ABA6E8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1C0D-A75B-309D-FA12-2A65BCED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7903-E9F6-0C01-26F4-E1D8419AB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A8635-DB42-C713-329F-3E6112A72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8467D-50F8-1E34-17C2-CCA210502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EA4E7-117C-D5A5-34F4-038C365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A38E-03CF-AABD-4ACE-ECC295E4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FC30A-9AC8-0F3C-8DB5-843A7BB2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1961-D71A-DC7D-51D3-79AC214B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9FDA8-30E1-1566-D947-E353151C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A1AB7-6A7C-C900-8C3F-30D11EFA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F74A3-871E-0A47-EB2A-964279EE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BB45D-7A80-9C56-30AF-6E061A71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3C74-3097-61AE-027E-6B374EE0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C36E-4798-2046-5F0C-51589DF9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59F9-315F-26B4-82C7-8297B78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58FA-8BB7-2ED9-0E1D-53FA94BD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717F-6D65-A095-1E26-67980DA2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9BA88-CFED-ED73-C469-805952B5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93FD-85F3-40DA-9E44-514306F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B7FE4-23A0-A598-E64F-F3BF8BA8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6891-B6E4-DFD9-B484-FA81B842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4955-6B1B-C41D-D03C-3522EBF19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852B5-4BDA-2D54-B3F1-4B80573D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F08F-D581-3E85-5C97-2EC2A40F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B3DE-4C10-A147-9F7A-E5C671CD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2F02-DB89-DED7-A73A-525868F8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25464-4406-1B45-051C-E682BC00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44C5-EC68-FC29-4A15-08485AE8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8148-B6AB-7CC2-7C2E-9553A1D2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8B6A3-2B56-4E2E-8190-3ED575C4D68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CC3C-C3FC-59B6-4D43-3FA9840DB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CA6F-353F-6A3D-3412-BF5FED838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C7789-AC18-4D51-B04E-A0149568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ntu.ca/library/maps-data-government-information-centre/contact-us" TargetMode="External"/><Relationship Id="rId2" Type="http://schemas.openxmlformats.org/officeDocument/2006/relationships/hyperlink" Target="https://rstudio.github.io/cheatsheets/data-visualiza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2B6E-A0DE-CACD-706C-B8BBAF931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5C60A-8280-8D97-924E-0329BE898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Marcaccio</a:t>
            </a:r>
          </a:p>
        </p:txBody>
      </p:sp>
      <p:pic>
        <p:nvPicPr>
          <p:cNvPr id="4" name="Picture 3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45FB6C82-5EAE-687A-E205-A77BAF05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53" y="4807892"/>
            <a:ext cx="3517159" cy="2050108"/>
          </a:xfrm>
          <a:prstGeom prst="rect">
            <a:avLst/>
          </a:prstGeom>
        </p:spPr>
      </p:pic>
      <p:pic>
        <p:nvPicPr>
          <p:cNvPr id="5" name="Picture 4" descr="A globe with a map of the world&#10;&#10;Description automatically generated">
            <a:extLst>
              <a:ext uri="{FF2B5EF4-FFF2-40B4-BE49-F238E27FC236}">
                <a16:creationId xmlns:a16="http://schemas.microsoft.com/office/drawing/2014/main" id="{74216AA7-F78A-BC3E-E1BC-B407533C1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" y="3806422"/>
            <a:ext cx="2728832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A65-0A62-AC98-8CB5-5A95306E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colour to your points</a:t>
            </a:r>
          </a:p>
        </p:txBody>
      </p:sp>
      <p:pic>
        <p:nvPicPr>
          <p:cNvPr id="5" name="Content Placeholder 4" descr="A graph with green dots&#10;&#10;AI-generated content may be incorrect.">
            <a:extLst>
              <a:ext uri="{FF2B5EF4-FFF2-40B4-BE49-F238E27FC236}">
                <a16:creationId xmlns:a16="http://schemas.microsoft.com/office/drawing/2014/main" id="{977BB0E2-33D6-A337-FD2F-DE38C9AEC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148759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007F-B74C-1F92-C0CD-4D49C8BD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colour based on a variable</a:t>
            </a:r>
          </a:p>
        </p:txBody>
      </p:sp>
      <p:pic>
        <p:nvPicPr>
          <p:cNvPr id="5" name="Content Placeholder 4" descr="A graph with colored dots&#10;&#10;AI-generated content may be incorrect.">
            <a:extLst>
              <a:ext uri="{FF2B5EF4-FFF2-40B4-BE49-F238E27FC236}">
                <a16:creationId xmlns:a16="http://schemas.microsoft.com/office/drawing/2014/main" id="{5B4A38E8-175A-3764-15F2-79810B02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21103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07FA-F07B-9630-EAFC-185BF6C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colour and size based on variables</a:t>
            </a:r>
          </a:p>
        </p:txBody>
      </p:sp>
      <p:pic>
        <p:nvPicPr>
          <p:cNvPr id="5" name="Content Placeholder 4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EEB97A6F-1B06-8767-536C-43720F25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42595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5207-3683-5CAE-BE0E-6C442AD9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shape and transparency</a:t>
            </a:r>
          </a:p>
        </p:txBody>
      </p:sp>
      <p:pic>
        <p:nvPicPr>
          <p:cNvPr id="5" name="Content Placeholder 4" descr="A graph of arrows and numbers&#10;&#10;AI-generated content may be incorrect.">
            <a:extLst>
              <a:ext uri="{FF2B5EF4-FFF2-40B4-BE49-F238E27FC236}">
                <a16:creationId xmlns:a16="http://schemas.microsoft.com/office/drawing/2014/main" id="{FDDA547D-B1D7-DBF5-C6E2-75C14233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203060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3FDF-B50C-86A4-8A9D-53B0D90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‘jitter’ to stop points overlapping</a:t>
            </a:r>
          </a:p>
        </p:txBody>
      </p:sp>
      <p:pic>
        <p:nvPicPr>
          <p:cNvPr id="5" name="Content Placeholder 4" descr="A graph of a patient's disease&#10;&#10;AI-generated content may be incorrect.">
            <a:extLst>
              <a:ext uri="{FF2B5EF4-FFF2-40B4-BE49-F238E27FC236}">
                <a16:creationId xmlns:a16="http://schemas.microsoft.com/office/drawing/2014/main" id="{411C8348-9981-A337-69A9-8DA2151DC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260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79D1-E66A-415A-67A8-5CF0E568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Label your figure and axes</a:t>
            </a:r>
          </a:p>
        </p:txBody>
      </p:sp>
      <p:pic>
        <p:nvPicPr>
          <p:cNvPr id="7" name="Content Placeholder 6" descr="A graph of a graph with black dots&#10;&#10;AI-generated content may be incorrect.">
            <a:extLst>
              <a:ext uri="{FF2B5EF4-FFF2-40B4-BE49-F238E27FC236}">
                <a16:creationId xmlns:a16="http://schemas.microsoft.com/office/drawing/2014/main" id="{4E533D19-285A-C0F7-9A3B-295E7B34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12874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892D-9485-9ED0-9093-68E85D9D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Multi-panel plot (by month)</a:t>
            </a:r>
          </a:p>
        </p:txBody>
      </p:sp>
      <p:pic>
        <p:nvPicPr>
          <p:cNvPr id="5" name="Content Placeholder 4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177423BB-E5C9-EBF6-5CB2-CFE52424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151353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B55B-7003-F5FE-6631-48C79768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‘minimal’ theme for white background</a:t>
            </a:r>
          </a:p>
        </p:txBody>
      </p:sp>
      <p:pic>
        <p:nvPicPr>
          <p:cNvPr id="7" name="Content Placeholder 6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8C441506-7C31-DDDE-38F4-52C54DAB1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392440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829-4A20-FF96-C50C-50DF262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Boxplots</a:t>
            </a:r>
          </a:p>
        </p:txBody>
      </p:sp>
      <p:pic>
        <p:nvPicPr>
          <p:cNvPr id="7" name="Content Placeholder 6" descr="A graph with a group of squares&#10;&#10;AI-generated content may be incorrect.">
            <a:extLst>
              <a:ext uri="{FF2B5EF4-FFF2-40B4-BE49-F238E27FC236}">
                <a16:creationId xmlns:a16="http://schemas.microsoft.com/office/drawing/2014/main" id="{5BD2DE16-9991-69CB-09F5-B8BD7E26A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363704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6CFC-C170-DD06-4E24-296FEF9D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Boxplots with all data values</a:t>
            </a:r>
          </a:p>
        </p:txBody>
      </p:sp>
      <p:pic>
        <p:nvPicPr>
          <p:cNvPr id="5" name="Content Placeholder 4" descr="A graph with a group of black dots and white squares&#10;&#10;AI-generated content may be incorrect.">
            <a:extLst>
              <a:ext uri="{FF2B5EF4-FFF2-40B4-BE49-F238E27FC236}">
                <a16:creationId xmlns:a16="http://schemas.microsoft.com/office/drawing/2014/main" id="{FD55E343-BB1C-CCA7-FF22-73067E666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36147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BA0E4793-3F68-4A5D-7E8D-63C3F8D5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0"/>
            <a:ext cx="912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CA0B1-CF2B-E2BC-30EF-B3F7AEAFC006}"/>
              </a:ext>
            </a:extLst>
          </p:cNvPr>
          <p:cNvSpPr txBox="1"/>
          <p:nvPr/>
        </p:nvSpPr>
        <p:spPr>
          <a:xfrm>
            <a:off x="10656888" y="4766310"/>
            <a:ext cx="1535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docs.posit.co</a:t>
            </a:r>
          </a:p>
          <a:p>
            <a:endParaRPr lang="en-US" dirty="0"/>
          </a:p>
          <a:p>
            <a:r>
              <a:rPr lang="en-US" dirty="0"/>
              <a:t>RStudio User Guide 2024.12.0</a:t>
            </a:r>
          </a:p>
        </p:txBody>
      </p:sp>
    </p:spTree>
    <p:extLst>
      <p:ext uri="{BB962C8B-B14F-4D97-AF65-F5344CB8AC3E}">
        <p14:creationId xmlns:p14="http://schemas.microsoft.com/office/powerpoint/2010/main" val="25525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8E1-7DD3-9826-1FF1-198050A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Violin plots with data points</a:t>
            </a:r>
          </a:p>
        </p:txBody>
      </p:sp>
      <p:pic>
        <p:nvPicPr>
          <p:cNvPr id="5" name="Content Placeholder 4" descr="A graph of different shapes&#10;&#10;AI-generated content may be incorrect.">
            <a:extLst>
              <a:ext uri="{FF2B5EF4-FFF2-40B4-BE49-F238E27FC236}">
                <a16:creationId xmlns:a16="http://schemas.microsoft.com/office/drawing/2014/main" id="{6EBA90C9-EB42-DC37-53A8-DFB59AEDA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264427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66D-00C8-335E-81AA-6043516D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Bar charts in </a:t>
            </a:r>
            <a:r>
              <a:rPr lang="en-CA" dirty="0" err="1"/>
              <a:t>ggplot</a:t>
            </a:r>
            <a:endParaRPr lang="en-CA" dirty="0"/>
          </a:p>
        </p:txBody>
      </p:sp>
      <p:pic>
        <p:nvPicPr>
          <p:cNvPr id="9" name="Content Placeholder 8" descr="A graph of a graph&#10;&#10;AI-generated content may be incorrect.">
            <a:extLst>
              <a:ext uri="{FF2B5EF4-FFF2-40B4-BE49-F238E27FC236}">
                <a16:creationId xmlns:a16="http://schemas.microsoft.com/office/drawing/2014/main" id="{B63F620D-A7D1-421F-3C21-6E164A38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265358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FFF0-6703-D8A9-82E6-D958CCF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Flipping charts with </a:t>
            </a:r>
            <a:r>
              <a:rPr lang="en-CA" dirty="0" err="1"/>
              <a:t>coord_flip</a:t>
            </a:r>
            <a:r>
              <a:rPr lang="en-CA" dirty="0"/>
              <a:t>()</a:t>
            </a:r>
          </a:p>
        </p:txBody>
      </p:sp>
      <p:pic>
        <p:nvPicPr>
          <p:cNvPr id="7" name="Content Placeholder 6" descr="A graph of a bar graph&#10;&#10;AI-generated content may be incorrect.">
            <a:extLst>
              <a:ext uri="{FF2B5EF4-FFF2-40B4-BE49-F238E27FC236}">
                <a16:creationId xmlns:a16="http://schemas.microsoft.com/office/drawing/2014/main" id="{0393978A-7BC7-EF62-D1DE-9B2800DD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45835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5FED-E5B8-B53C-1EFC-F2D9FDFC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Please take care ahead!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37D9-4EBA-2064-2031-AAE762D8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 specific function or analysis to model/fit your data</a:t>
            </a:r>
          </a:p>
          <a:p>
            <a:pPr lvl="1"/>
            <a:r>
              <a:rPr lang="en-CA" dirty="0"/>
              <a:t>Know your data &amp; have a plan of analyses</a:t>
            </a:r>
          </a:p>
          <a:p>
            <a:endParaRPr lang="en-CA" dirty="0"/>
          </a:p>
          <a:p>
            <a:r>
              <a:rPr lang="en-CA" dirty="0"/>
              <a:t>There are other packages that are better for mapping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25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BF4-4DAD-BD7A-7EEB-771D9B40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a (linear) smoothed line to data</a:t>
            </a:r>
          </a:p>
        </p:txBody>
      </p:sp>
      <p:pic>
        <p:nvPicPr>
          <p:cNvPr id="5" name="Content Placeholder 4" descr="A graph with black squares&#10;&#10;AI-generated content may be incorrect.">
            <a:extLst>
              <a:ext uri="{FF2B5EF4-FFF2-40B4-BE49-F238E27FC236}">
                <a16:creationId xmlns:a16="http://schemas.microsoft.com/office/drawing/2014/main" id="{B3980089-60F0-9C4E-AFE8-E165B964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390426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BCF7-7ED7-4E47-309F-442AC5DE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a smoothed line to data</a:t>
            </a:r>
          </a:p>
        </p:txBody>
      </p:sp>
      <p:pic>
        <p:nvPicPr>
          <p:cNvPr id="7" name="Content Placeholder 6" descr="A graph with black dots&#10;&#10;AI-generated content may be incorrect.">
            <a:extLst>
              <a:ext uri="{FF2B5EF4-FFF2-40B4-BE49-F238E27FC236}">
                <a16:creationId xmlns:a16="http://schemas.microsoft.com/office/drawing/2014/main" id="{10038C2E-7FF4-3DD6-1EFC-F7DF3A64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113217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665D-8BC1-AEF2-8A4E-7B960642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Generating a map in </a:t>
            </a:r>
            <a:r>
              <a:rPr lang="en-CA" dirty="0" err="1"/>
              <a:t>ggplot</a:t>
            </a:r>
            <a:endParaRPr lang="en-CA" dirty="0"/>
          </a:p>
        </p:txBody>
      </p:sp>
      <p:pic>
        <p:nvPicPr>
          <p:cNvPr id="5" name="Content Placeholder 4" descr="A map of the world&#10;&#10;AI-generated content may be incorrect.">
            <a:extLst>
              <a:ext uri="{FF2B5EF4-FFF2-40B4-BE49-F238E27FC236}">
                <a16:creationId xmlns:a16="http://schemas.microsoft.com/office/drawing/2014/main" id="{2C04BD16-7E9B-78E9-2468-143D1180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7" y="1825625"/>
            <a:ext cx="4891226" cy="4351338"/>
          </a:xfrm>
        </p:spPr>
      </p:pic>
    </p:spTree>
    <p:extLst>
      <p:ext uri="{BB962C8B-B14F-4D97-AF65-F5344CB8AC3E}">
        <p14:creationId xmlns:p14="http://schemas.microsoft.com/office/powerpoint/2010/main" val="336161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9E25-54EF-BB7D-EA2F-8E95C52D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58D8-94B3-3E84-3549-8DC349CF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cheat sheet: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data-visualization</a:t>
            </a:r>
            <a:endParaRPr lang="en-US" dirty="0">
              <a:solidFill>
                <a:srgbClr val="467886"/>
              </a:solidFill>
            </a:endParaRPr>
          </a:p>
          <a:p>
            <a:r>
              <a:rPr lang="en-US" dirty="0" err="1"/>
              <a:t>MaDGIC</a:t>
            </a:r>
            <a:r>
              <a:rPr lang="en-US" dirty="0"/>
              <a:t> is here to assist! Contact us in Bata Library 402 or schedule an appoint: </a:t>
            </a:r>
            <a:r>
              <a:rPr lang="en-US" dirty="0">
                <a:solidFill>
                  <a:srgbClr val="467886"/>
                </a:solidFill>
                <a:hlinkClick r:id="rId3"/>
              </a:rPr>
              <a:t>https://www.trentu.ca/library/maps-data-government-information-centre/contact-us</a:t>
            </a:r>
            <a:r>
              <a:rPr lang="en-US" dirty="0">
                <a:solidFill>
                  <a:srgbClr val="467886"/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C6FCF1FE-7002-5B49-1453-415FC1A4D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053" y="4807892"/>
            <a:ext cx="3517159" cy="2050108"/>
          </a:xfrm>
          <a:prstGeom prst="rect">
            <a:avLst/>
          </a:prstGeom>
        </p:spPr>
      </p:pic>
      <p:pic>
        <p:nvPicPr>
          <p:cNvPr id="5" name="Picture 4" descr="A globe with a map of the world&#10;&#10;Description automatically generated">
            <a:extLst>
              <a:ext uri="{FF2B5EF4-FFF2-40B4-BE49-F238E27FC236}">
                <a16:creationId xmlns:a16="http://schemas.microsoft.com/office/drawing/2014/main" id="{FB691B6A-998E-4B05-AE50-17686B23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8" y="4290896"/>
            <a:ext cx="2386971" cy="2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5E18B8-4C4C-46C3-A10A-28D917E9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87" y="2842231"/>
            <a:ext cx="3401087" cy="318149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7BC63-8252-E08C-3FB2-F05832BBAB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 your input data</a:t>
            </a:r>
          </a:p>
          <a:p>
            <a:pPr lvl="1"/>
            <a:r>
              <a:rPr lang="en-US" dirty="0"/>
              <a:t>Does it make sense? </a:t>
            </a:r>
          </a:p>
          <a:p>
            <a:pPr lvl="1"/>
            <a:r>
              <a:rPr lang="en-US" dirty="0"/>
              <a:t>Is it in order?</a:t>
            </a:r>
          </a:p>
          <a:p>
            <a:r>
              <a:rPr lang="en-US" dirty="0"/>
              <a:t>Check your working directory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()</a:t>
            </a:r>
          </a:p>
          <a:p>
            <a:r>
              <a:rPr lang="en-US" dirty="0"/>
              <a:t>Ask: </a:t>
            </a:r>
            <a:r>
              <a:rPr lang="en-US" i="1" dirty="0"/>
              <a:t>why</a:t>
            </a:r>
            <a:r>
              <a:rPr lang="en-US" dirty="0"/>
              <a:t> are we making this figure?</a:t>
            </a:r>
          </a:p>
          <a:p>
            <a:pPr lvl="1"/>
            <a:r>
              <a:rPr lang="en-US" i="1" dirty="0"/>
              <a:t>Exploring? Plotting? Visualizing?</a:t>
            </a:r>
          </a:p>
          <a:p>
            <a:r>
              <a:rPr lang="en-US" dirty="0">
                <a:hlinkClick r:id="rId3"/>
              </a:rPr>
              <a:t>The Data </a:t>
            </a:r>
            <a:r>
              <a:rPr lang="en-US" dirty="0" err="1">
                <a:hlinkClick r:id="rId3"/>
              </a:rPr>
              <a:t>Visualisation</a:t>
            </a:r>
            <a:r>
              <a:rPr lang="en-US" dirty="0">
                <a:hlinkClick r:id="rId3"/>
              </a:rPr>
              <a:t> Catalogue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CC009-9228-98CF-3C83-0950E5288346}"/>
              </a:ext>
            </a:extLst>
          </p:cNvPr>
          <p:cNvSpPr txBox="1"/>
          <p:nvPr/>
        </p:nvSpPr>
        <p:spPr>
          <a:xfrm>
            <a:off x="7569724" y="6023728"/>
            <a:ext cx="44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Marcaccio et al. 2022. DOI: 10.1080/07038992.2021.1946385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A47B1B-2315-A85C-0F5E-651D3B5039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0923" y="365125"/>
            <a:ext cx="3537429" cy="318149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057977-2A5A-3F75-A48F-D4E50067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make figures…</a:t>
            </a:r>
          </a:p>
        </p:txBody>
      </p:sp>
    </p:spTree>
    <p:extLst>
      <p:ext uri="{BB962C8B-B14F-4D97-AF65-F5344CB8AC3E}">
        <p14:creationId xmlns:p14="http://schemas.microsoft.com/office/powerpoint/2010/main" val="426824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F092-68E1-41AA-1342-B593BC309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Exploring: what data are available?</a:t>
            </a:r>
          </a:p>
          <a:p>
            <a:pPr lvl="1"/>
            <a:r>
              <a:rPr lang="en-US" dirty="0"/>
              <a:t>First glance</a:t>
            </a:r>
          </a:p>
          <a:p>
            <a:r>
              <a:rPr lang="en-US" dirty="0"/>
              <a:t>Plotting: how are the data structured?</a:t>
            </a:r>
          </a:p>
          <a:p>
            <a:pPr lvl="1"/>
            <a:r>
              <a:rPr lang="en-US" dirty="0"/>
              <a:t>E.g. Trends, normality</a:t>
            </a:r>
          </a:p>
          <a:p>
            <a:r>
              <a:rPr lang="en-US" dirty="0"/>
              <a:t>Visualizing: a final output for publication</a:t>
            </a:r>
          </a:p>
          <a:p>
            <a:pPr lvl="1"/>
            <a:r>
              <a:rPr lang="en-US" dirty="0"/>
              <a:t>Ensure all details are accessible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45798-2156-8FC6-1ED2-6AD09EB9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87" y="2842231"/>
            <a:ext cx="3401087" cy="3181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5BC66-1FCF-9FB5-7721-04246B73625A}"/>
              </a:ext>
            </a:extLst>
          </p:cNvPr>
          <p:cNvSpPr txBox="1"/>
          <p:nvPr/>
        </p:nvSpPr>
        <p:spPr>
          <a:xfrm>
            <a:off x="7569724" y="6023728"/>
            <a:ext cx="44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Marcaccio et al. 2022. DOI: 10.1080/07038992.2021.1946385</a:t>
            </a: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21E1AB-1487-1773-EB2F-5474B21C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23" y="365125"/>
            <a:ext cx="3537429" cy="3181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035F-E05E-5396-AD37-108DAAB8B9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r>
              <a:rPr lang="en-US" dirty="0"/>
              <a:t>‘Why’ can inform </a:t>
            </a:r>
            <a:r>
              <a:rPr lang="en-US" i="1" dirty="0"/>
              <a:t>how</a:t>
            </a:r>
            <a:r>
              <a:rPr lang="en-US" dirty="0"/>
              <a:t> we make </a:t>
            </a:r>
            <a:r>
              <a:rPr lang="en-US" i="1" dirty="0"/>
              <a:t>what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A823E5-BC3E-47A1-F347-01FAC979DF87}"/>
              </a:ext>
            </a:extLst>
          </p:cNvPr>
          <p:cNvCxnSpPr/>
          <p:nvPr/>
        </p:nvCxnSpPr>
        <p:spPr>
          <a:xfrm flipV="1">
            <a:off x="3110845" y="3148553"/>
            <a:ext cx="3996965" cy="8672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5321B2-CBAE-093E-29EE-F6EB47C040C6}"/>
              </a:ext>
            </a:extLst>
          </p:cNvPr>
          <p:cNvCxnSpPr/>
          <p:nvPr/>
        </p:nvCxnSpPr>
        <p:spPr>
          <a:xfrm flipV="1">
            <a:off x="5920033" y="5269584"/>
            <a:ext cx="2730054" cy="2073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D651-32FC-7AAC-0A03-37BA5047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4B42-1D39-7A78-B7F6-BEA82E10D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‘The grammar of graphics’</a:t>
            </a:r>
          </a:p>
          <a:p>
            <a:r>
              <a:rPr lang="en-US" dirty="0"/>
              <a:t>Not a base function in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(“ggplot2”)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53FF0-4DEC-293D-830B-529A7F0564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3383505"/>
            <a:ext cx="2694039" cy="31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(programming language) - Wikipedia">
            <a:extLst>
              <a:ext uri="{FF2B5EF4-FFF2-40B4-BE49-F238E27FC236}">
                <a16:creationId xmlns:a16="http://schemas.microsoft.com/office/drawing/2014/main" id="{EBA08AF1-93A3-1409-84B4-9DE0ADA8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42" y="1172409"/>
            <a:ext cx="3200400" cy="24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807-5BB0-B775-D425-1A3BD22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F73A-C406-DEC3-2675-1A8D409BE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way </a:t>
            </a:r>
            <a:r>
              <a:rPr lang="en-US" dirty="0" err="1"/>
              <a:t>ggplot</a:t>
            </a:r>
            <a:r>
              <a:rPr lang="en-US" dirty="0"/>
              <a:t> works: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 + </a:t>
            </a:r>
            <a:r>
              <a:rPr lang="en-US" dirty="0" err="1"/>
              <a:t>geom</a:t>
            </a:r>
            <a:r>
              <a:rPr lang="en-US" dirty="0"/>
              <a:t>_*()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Data</a:t>
            </a:r>
            <a:r>
              <a:rPr lang="en-US" dirty="0"/>
              <a:t>: your data input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aes</a:t>
            </a:r>
            <a:r>
              <a:rPr lang="en-US" dirty="0"/>
              <a:t>: some aesthetic specification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geom</a:t>
            </a:r>
            <a:r>
              <a:rPr lang="en-US" dirty="0">
                <a:solidFill>
                  <a:schemeClr val="accent5"/>
                </a:solidFill>
              </a:rPr>
              <a:t>_*</a:t>
            </a:r>
            <a:r>
              <a:rPr lang="en-US" dirty="0"/>
              <a:t>: the plot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8729-0F30-6734-84FC-7DB7942B2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= mpg))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facet_wrap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65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8D87-778D-69E7-A5D5-664AD72E2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BAA5-6E92-AAEF-E50B-3445535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A364-04B7-1C07-C4B8-AEEC8C283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way </a:t>
            </a:r>
            <a:r>
              <a:rPr lang="en-US" dirty="0" err="1"/>
              <a:t>ggplot</a:t>
            </a:r>
            <a:r>
              <a:rPr lang="en-US" dirty="0"/>
              <a:t> works: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 + </a:t>
            </a:r>
            <a:r>
              <a:rPr lang="en-US" dirty="0" err="1"/>
              <a:t>geom</a:t>
            </a:r>
            <a:r>
              <a:rPr lang="en-US" dirty="0"/>
              <a:t>_*()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Facets</a:t>
            </a:r>
            <a:r>
              <a:rPr lang="en-US" dirty="0"/>
              <a:t>: split plot into subplots</a:t>
            </a:r>
          </a:p>
          <a:p>
            <a:r>
              <a:rPr lang="en-US" dirty="0">
                <a:solidFill>
                  <a:srgbClr val="FF66FF"/>
                </a:solidFill>
              </a:rPr>
              <a:t>Themes</a:t>
            </a:r>
            <a:r>
              <a:rPr lang="en-US" dirty="0"/>
              <a:t>: non-data display elements (e.g. background)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56A57F7-C439-C373-04B4-EFDB87D7EA6A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= mpg))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facet_wrap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095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6B5E-FE99-E852-7782-699E1703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/>
              <a:t>gplot</a:t>
            </a:r>
            <a:r>
              <a:rPr lang="en-US" dirty="0"/>
              <a:t>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8B76-B3B6-F0E6-66AD-BCB70C4DC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Geom_bar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69137-228D-3459-7EBF-001CE999F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CE3C-A531-8630-E050-2E3919EF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scatter plot</a:t>
            </a: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E832B970-B67E-BFE2-B483-B3D52EEDA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0542" y="3276600"/>
            <a:ext cx="5107858" cy="51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3" name="Content Placeholder 12" descr="A graph of a patient's disease&#10;&#10;AI-generated content may be incorrect.">
            <a:extLst>
              <a:ext uri="{FF2B5EF4-FFF2-40B4-BE49-F238E27FC236}">
                <a16:creationId xmlns:a16="http://schemas.microsoft.com/office/drawing/2014/main" id="{E0AC1C8F-EBDA-F47F-6F86-D99FC2F7B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0387" y="1825625"/>
            <a:ext cx="48912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9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484</Words>
  <Application>Microsoft Office PowerPoint</Application>
  <PresentationFormat>Widescreen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Times New Roman</vt:lpstr>
      <vt:lpstr>Office Theme</vt:lpstr>
      <vt:lpstr>Figures in R</vt:lpstr>
      <vt:lpstr>PowerPoint Presentation</vt:lpstr>
      <vt:lpstr>Before we make figures…</vt:lpstr>
      <vt:lpstr>‘Why’ can inform how we make what</vt:lpstr>
      <vt:lpstr>What is ggplot2?</vt:lpstr>
      <vt:lpstr>ggplot2</vt:lpstr>
      <vt:lpstr>ggplot2</vt:lpstr>
      <vt:lpstr>ggplot plot types</vt:lpstr>
      <vt:lpstr>Basic scatter plot</vt:lpstr>
      <vt:lpstr>Adding a colour to your points</vt:lpstr>
      <vt:lpstr>Changing colour based on a variable</vt:lpstr>
      <vt:lpstr>Changing colour and size based on variables</vt:lpstr>
      <vt:lpstr>Changing shape and transparency</vt:lpstr>
      <vt:lpstr>Using ‘jitter’ to stop points overlapping</vt:lpstr>
      <vt:lpstr>Label your figure and axes</vt:lpstr>
      <vt:lpstr>Multi-panel plot (by month)</vt:lpstr>
      <vt:lpstr>Using a ‘minimal’ theme for white background</vt:lpstr>
      <vt:lpstr>Boxplots</vt:lpstr>
      <vt:lpstr>Boxplots with all data values</vt:lpstr>
      <vt:lpstr>Violin plots with data points</vt:lpstr>
      <vt:lpstr>Bar charts in ggplot</vt:lpstr>
      <vt:lpstr>Flipping charts with coord_flip()</vt:lpstr>
      <vt:lpstr>Please take care ahead!</vt:lpstr>
      <vt:lpstr>Fitting a (linear) smoothed line to data</vt:lpstr>
      <vt:lpstr>Fitting a smoothed line to data</vt:lpstr>
      <vt:lpstr>Generating a map in ggplot</vt:lpstr>
      <vt:lpstr>Thanks for your attention!</vt:lpstr>
    </vt:vector>
  </TitlesOfParts>
  <Company>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Marcaccio</dc:creator>
  <cp:lastModifiedBy>James Marcaccio</cp:lastModifiedBy>
  <cp:revision>3</cp:revision>
  <dcterms:created xsi:type="dcterms:W3CDTF">2025-02-10T20:52:22Z</dcterms:created>
  <dcterms:modified xsi:type="dcterms:W3CDTF">2025-02-12T02:30:27Z</dcterms:modified>
</cp:coreProperties>
</file>