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74" r:id="rId3"/>
    <p:sldId id="270" r:id="rId4"/>
    <p:sldId id="256" r:id="rId5"/>
    <p:sldId id="269" r:id="rId6"/>
    <p:sldId id="258" r:id="rId7"/>
    <p:sldId id="276" r:id="rId8"/>
    <p:sldId id="277" r:id="rId9"/>
    <p:sldId id="299" r:id="rId10"/>
    <p:sldId id="316" r:id="rId11"/>
    <p:sldId id="317" r:id="rId12"/>
    <p:sldId id="260" r:id="rId13"/>
    <p:sldId id="282" r:id="rId14"/>
    <p:sldId id="267" r:id="rId15"/>
    <p:sldId id="272" r:id="rId16"/>
    <p:sldId id="295" r:id="rId17"/>
    <p:sldId id="259" r:id="rId18"/>
    <p:sldId id="278" r:id="rId19"/>
    <p:sldId id="297" r:id="rId20"/>
    <p:sldId id="296" r:id="rId21"/>
    <p:sldId id="261" r:id="rId22"/>
    <p:sldId id="265" r:id="rId23"/>
    <p:sldId id="279" r:id="rId24"/>
    <p:sldId id="280" r:id="rId25"/>
    <p:sldId id="262" r:id="rId26"/>
    <p:sldId id="268" r:id="rId27"/>
    <p:sldId id="273" r:id="rId28"/>
  </p:sldIdLst>
  <p:sldSz cx="12192000" cy="6858000"/>
  <p:notesSz cx="6858000" cy="9144000"/>
  <p:custDataLst>
    <p:tags r:id="rId29"/>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0">
          <p15:clr>
            <a:srgbClr val="A4A3A4"/>
          </p15:clr>
        </p15:guide>
        <p15:guide id="2" orient="horz" pos="4305">
          <p15:clr>
            <a:srgbClr val="A4A3A4"/>
          </p15:clr>
        </p15:guide>
        <p15:guide id="3" orient="horz" pos="3349">
          <p15:clr>
            <a:srgbClr val="A4A3A4"/>
          </p15:clr>
        </p15:guide>
        <p15:guide id="4" orient="horz" pos="2565">
          <p15:clr>
            <a:srgbClr val="A4A3A4"/>
          </p15:clr>
        </p15:guide>
        <p15:guide id="5" orient="horz" pos="1862">
          <p15:clr>
            <a:srgbClr val="A4A3A4"/>
          </p15:clr>
        </p15:guide>
        <p15:guide id="6" pos="2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3"/>
    <p:restoredTop sz="94660"/>
  </p:normalViewPr>
  <p:slideViewPr>
    <p:cSldViewPr snapToGrid="0" showGuides="1">
      <p:cViewPr varScale="1">
        <p:scale>
          <a:sx n="88" d="100"/>
          <a:sy n="88" d="100"/>
        </p:scale>
        <p:origin x="33" y="129"/>
      </p:cViewPr>
      <p:guideLst>
        <p:guide orient="horz" pos="160"/>
        <p:guide orient="horz" pos="4305"/>
        <p:guide orient="horz" pos="3349"/>
        <p:guide orient="horz" pos="2565"/>
        <p:guide orient="horz" pos="1862"/>
        <p:guide pos="259"/>
      </p:guideLst>
    </p:cSldViewPr>
  </p:slideViewPr>
  <p:notesTextViewPr>
    <p:cViewPr>
      <p:scale>
        <a:sx n="1" d="1"/>
        <a:sy n="1" d="1"/>
      </p:scale>
      <p:origin x="0" y="0"/>
    </p:cViewPr>
  </p:notesTextViewPr>
  <p:sorterViewPr showFormatting="0">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22/06/02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992313" y="2528888"/>
            <a:ext cx="8170863" cy="769938"/>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zh-CN" altLang="en-US" sz="4400" b="1" kern="1200" cap="none" spc="300" normalizeH="0" baseline="0" noProof="0" dirty="0">
                <a:solidFill>
                  <a:srgbClr val="044875"/>
                </a:solidFill>
                <a:latin typeface="微软雅黑" panose="020B0503020204020204" pitchFamily="34" charset="-122"/>
                <a:ea typeface="微软雅黑" panose="020B0503020204020204" pitchFamily="34" charset="-122"/>
                <a:cs typeface="+mn-cs"/>
              </a:rPr>
              <a:t>看看谁没戴口罩</a:t>
            </a:r>
          </a:p>
        </p:txBody>
      </p:sp>
      <p:grpSp>
        <p:nvGrpSpPr>
          <p:cNvPr id="59" name="组合 58"/>
          <p:cNvGrpSpPr/>
          <p:nvPr/>
        </p:nvGrpSpPr>
        <p:grpSpPr>
          <a:xfrm>
            <a:off x="4154488" y="3452813"/>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2" name="文本框 21"/>
          <p:cNvSpPr txBox="1"/>
          <p:nvPr/>
        </p:nvSpPr>
        <p:spPr>
          <a:xfrm>
            <a:off x="4926013" y="4892675"/>
            <a:ext cx="5373687"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汇报人：赵佳豪 刘昕彤 陈婧</a:t>
            </a:r>
          </a:p>
        </p:txBody>
      </p:sp>
      <p:sp>
        <p:nvSpPr>
          <p:cNvPr id="9" name="矩形 8"/>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3" name="组合 42"/>
          <p:cNvGrpSpPr/>
          <p:nvPr/>
        </p:nvGrpSpPr>
        <p:grpSpPr>
          <a:xfrm>
            <a:off x="10290175"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44" name="组合 43"/>
          <p:cNvGrpSpPr/>
          <p:nvPr/>
        </p:nvGrpSpPr>
        <p:grpSpPr>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 name="矩形 52"/>
          <p:cNvSpPr/>
          <p:nvPr/>
        </p:nvSpPr>
        <p:spPr>
          <a:xfrm>
            <a:off x="11566525" y="6523038"/>
            <a:ext cx="625475"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矩形 53"/>
          <p:cNvSpPr/>
          <p:nvPr/>
        </p:nvSpPr>
        <p:spPr>
          <a:xfrm>
            <a:off x="0" y="6523038"/>
            <a:ext cx="10439400"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5" name="文本框 54"/>
          <p:cNvSpPr txBox="1"/>
          <p:nvPr/>
        </p:nvSpPr>
        <p:spPr>
          <a:xfrm>
            <a:off x="10264775" y="6519863"/>
            <a:ext cx="1500188"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endParaRPr lang="en-US" altLang="zh-CN" sz="2000" dirty="0">
              <a:solidFill>
                <a:srgbClr val="044875"/>
              </a:solidFill>
              <a:latin typeface="微软雅黑" panose="020B0503020204020204" pitchFamily="34" charset="-122"/>
              <a:ea typeface="微软雅黑" panose="020B0503020204020204" pitchFamily="34" charset="-122"/>
            </a:endParaRPr>
          </a:p>
          <a:p>
            <a:pPr marL="0" lvl="0" indent="0" algn="ctr" eaLnBrk="1" hangingPunct="1">
              <a:lnSpc>
                <a:spcPct val="100000"/>
              </a:lnSpc>
              <a:spcBef>
                <a:spcPct val="0"/>
              </a:spcBef>
              <a:buFontTx/>
              <a:buNone/>
            </a:pPr>
            <a:endParaRPr lang="zh-CN" altLang="en-US" sz="2000" dirty="0">
              <a:solidFill>
                <a:srgbClr val="044875"/>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094723" y="1908154"/>
            <a:ext cx="5967202" cy="583565"/>
          </a:xfrm>
          <a:prstGeom prst="rect">
            <a:avLst/>
          </a:prstGeom>
          <a:blipFill dpi="0" rotWithShape="1">
            <a:blip r:embed="rId2"/>
            <a:srcRect/>
            <a:stretch>
              <a:fillRect t="-45000"/>
            </a:stretch>
          </a:blipFill>
        </p:spPr>
        <p:txBody>
          <a:bodyPr>
            <a:spAutoFit/>
          </a:bodyPr>
          <a:lstStyle/>
          <a:p>
            <a:pPr marR="0" algn="ctr" defTabSz="914400" eaLnBrk="1" fontAlgn="auto" hangingPunct="1">
              <a:spcBef>
                <a:spcPts val="0"/>
              </a:spcBef>
              <a:spcAft>
                <a:spcPts val="0"/>
              </a:spcAft>
              <a:buClrTx/>
              <a:buSzTx/>
              <a:buFontTx/>
              <a:buNone/>
              <a:defRPr/>
            </a:pPr>
            <a:r>
              <a:rPr kumimoji="0" lang="zh-CN" altLang="en-US" sz="3200" kern="1200" cap="none" spc="0" normalizeH="0" baseline="0" noProof="0" dirty="0">
                <a:solidFill>
                  <a:srgbClr val="044875"/>
                </a:solidFill>
                <a:latin typeface="微软雅黑" panose="020B0503020204020204" pitchFamily="34" charset="-122"/>
                <a:ea typeface="微软雅黑" panose="020B0503020204020204" pitchFamily="34" charset="-122"/>
                <a:cs typeface="+mn-cs"/>
              </a:rPr>
              <a:t>项目关闭汇报</a:t>
            </a:r>
          </a:p>
        </p:txBody>
      </p:sp>
      <p:sp>
        <p:nvSpPr>
          <p:cNvPr id="2" name="文本框 1"/>
          <p:cNvSpPr txBox="1"/>
          <p:nvPr/>
        </p:nvSpPr>
        <p:spPr>
          <a:xfrm>
            <a:off x="1836738" y="3873500"/>
            <a:ext cx="8566150" cy="708025"/>
          </a:xfrm>
          <a:prstGeom prst="rect">
            <a:avLst/>
          </a:prstGeom>
          <a:noFill/>
        </p:spPr>
        <p:txBody>
          <a:bodyPr>
            <a:spAutoFit/>
          </a:bodyPr>
          <a:lstStyle/>
          <a:p>
            <a:pPr marR="0" defTabSz="914400">
              <a:buClrTx/>
              <a:buSzTx/>
              <a:buFontTx/>
              <a:buNone/>
              <a:defRPr/>
            </a:pPr>
            <a:r>
              <a:rPr kumimoji="0" lang="en-US" altLang="zh-CN" sz="4000" b="1" kern="1200" cap="none" spc="300" normalizeH="0" baseline="0" noProof="0" dirty="0">
                <a:solidFill>
                  <a:srgbClr val="044875"/>
                </a:solidFill>
                <a:latin typeface="微软雅黑" panose="020B0503020204020204" pitchFamily="34" charset="-122"/>
                <a:ea typeface="微软雅黑" panose="020B0503020204020204" pitchFamily="34" charset="-122"/>
                <a:cs typeface="+mn-cs"/>
              </a:rPr>
              <a:t>——</a:t>
            </a:r>
            <a:r>
              <a:rPr kumimoji="0" lang="zh-CN" altLang="en-US" sz="4000" b="1" kern="1200" cap="none" spc="300" normalizeH="0" baseline="0" noProof="0" dirty="0">
                <a:solidFill>
                  <a:srgbClr val="044875"/>
                </a:solidFill>
                <a:latin typeface="微软雅黑" panose="020B0503020204020204" pitchFamily="34" charset="-122"/>
                <a:ea typeface="微软雅黑" panose="020B0503020204020204" pitchFamily="34" charset="-122"/>
                <a:cs typeface="+mn-cs"/>
              </a:rPr>
              <a:t>基于目标检测的口罩识别系统</a:t>
            </a:r>
            <a:endParaRPr kumimoji="0" lang="zh-CN" altLang="en-US" sz="4000" kern="1200" cap="none" spc="0" normalizeH="0" baseline="0" noProof="0" dirty="0">
              <a:latin typeface="Calibri" panose="020F0502020204030204" pitchFamily="34" charset="0"/>
              <a:ea typeface="宋体" panose="02010600030101010101" pitchFamily="2" charset="-122"/>
              <a:cs typeface="+mn-cs"/>
            </a:endParaRPr>
          </a:p>
        </p:txBody>
      </p:sp>
      <p:pic>
        <p:nvPicPr>
          <p:cNvPr id="2064" name="图片 6"/>
          <p:cNvPicPr>
            <a:picLocks noChangeAspect="1"/>
          </p:cNvPicPr>
          <p:nvPr/>
        </p:nvPicPr>
        <p:blipFill>
          <a:blip r:embed="rId3"/>
          <a:stretch>
            <a:fillRect/>
          </a:stretch>
        </p:blipFill>
        <p:spPr>
          <a:xfrm>
            <a:off x="10439400" y="5711825"/>
            <a:ext cx="1122363" cy="1122363"/>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1)">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500" fill="hold"/>
                                        <p:tgtEl>
                                          <p:spTgt spid="44"/>
                                        </p:tgtEl>
                                        <p:attrNameLst>
                                          <p:attrName>ppt_w</p:attrName>
                                        </p:attrNameLst>
                                      </p:cBhvr>
                                      <p:tavLst>
                                        <p:tav tm="0">
                                          <p:val>
                                            <p:fltVal val="0"/>
                                          </p:val>
                                        </p:tav>
                                        <p:tav tm="100000">
                                          <p:val>
                                            <p:strVal val="#ppt_w"/>
                                          </p:val>
                                        </p:tav>
                                      </p:tavLst>
                                    </p:anim>
                                    <p:anim calcmode="lin" valueType="num">
                                      <p:cBhvr>
                                        <p:cTn id="27" dur="500" fill="hold"/>
                                        <p:tgtEl>
                                          <p:spTgt spid="44"/>
                                        </p:tgtEl>
                                        <p:attrNameLst>
                                          <p:attrName>ppt_h</p:attrName>
                                        </p:attrNameLst>
                                      </p:cBhvr>
                                      <p:tavLst>
                                        <p:tav tm="0">
                                          <p:val>
                                            <p:fltVal val="0"/>
                                          </p:val>
                                        </p:tav>
                                        <p:tav tm="100000">
                                          <p:val>
                                            <p:strVal val="#ppt_h"/>
                                          </p:val>
                                        </p:tav>
                                      </p:tavLst>
                                    </p:anim>
                                    <p:animEffect transition="in" filter="fade">
                                      <p:cBhvr>
                                        <p:cTn id="28" dur="500"/>
                                        <p:tgtEl>
                                          <p:spTgt spid="44"/>
                                        </p:tgtEl>
                                      </p:cBhvr>
                                    </p:animEffect>
                                  </p:childTnLst>
                                </p:cTn>
                              </p:par>
                              <p:par>
                                <p:cTn id="29" presetID="53" presetClass="entr" presetSubtype="16"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500" fill="hold"/>
                                        <p:tgtEl>
                                          <p:spTgt spid="43"/>
                                        </p:tgtEl>
                                        <p:attrNameLst>
                                          <p:attrName>ppt_w</p:attrName>
                                        </p:attrNameLst>
                                      </p:cBhvr>
                                      <p:tavLst>
                                        <p:tav tm="0">
                                          <p:val>
                                            <p:fltVal val="0"/>
                                          </p:val>
                                        </p:tav>
                                        <p:tav tm="100000">
                                          <p:val>
                                            <p:strVal val="#ppt_w"/>
                                          </p:val>
                                        </p:tav>
                                      </p:tavLst>
                                    </p:anim>
                                    <p:anim calcmode="lin" valueType="num">
                                      <p:cBhvr>
                                        <p:cTn id="32" dur="500" fill="hold"/>
                                        <p:tgtEl>
                                          <p:spTgt spid="43"/>
                                        </p:tgtEl>
                                        <p:attrNameLst>
                                          <p:attrName>ppt_h</p:attrName>
                                        </p:attrNameLst>
                                      </p:cBhvr>
                                      <p:tavLst>
                                        <p:tav tm="0">
                                          <p:val>
                                            <p:fltVal val="0"/>
                                          </p:val>
                                        </p:tav>
                                        <p:tav tm="100000">
                                          <p:val>
                                            <p:strVal val="#ppt_h"/>
                                          </p:val>
                                        </p:tav>
                                      </p:tavLst>
                                    </p:anim>
                                    <p:animEffect transition="in" filter="fade">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up)">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9" grpId="0" animBg="1"/>
      <p:bldP spid="49" grpId="0" animBg="1"/>
      <p:bldP spid="53" grpId="0" animBg="1"/>
      <p:bldP spid="54" grpId="0" animBg="1"/>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906395" y="662305"/>
            <a:ext cx="6774815" cy="5784215"/>
          </a:xfrm>
          <a:prstGeom prst="rect">
            <a:avLst/>
          </a:prstGeom>
        </p:spPr>
      </p:pic>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706495" y="249555"/>
            <a:ext cx="938911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2" name="组合 11"/>
          <p:cNvGrpSpPr/>
          <p:nvPr/>
        </p:nvGrpSpPr>
        <p:grpSpPr>
          <a:xfrm>
            <a:off x="550863" y="82550"/>
            <a:ext cx="3411537" cy="953135"/>
            <a:chOff x="551544" y="82976"/>
            <a:chExt cx="3410719" cy="951487"/>
          </a:xfrm>
        </p:grpSpPr>
        <p:sp>
          <p:nvSpPr>
            <p:cNvPr id="8235" name="文本框 12"/>
            <p:cNvSpPr txBox="1"/>
            <p:nvPr/>
          </p:nvSpPr>
          <p:spPr>
            <a:xfrm>
              <a:off x="730740" y="82976"/>
              <a:ext cx="3231523" cy="9514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algn="ctr" eaLnBrk="1" hangingPunct="1">
                <a:lnSpc>
                  <a:spcPct val="100000"/>
                </a:lnSpc>
                <a:buClrTx/>
                <a:buSzTx/>
                <a:buFontTx/>
                <a:buNone/>
              </a:pPr>
              <a:r>
                <a:rPr lang="en-US" altLang="zh-CN" dirty="0">
                  <a:solidFill>
                    <a:srgbClr val="044875"/>
                  </a:solidFill>
                  <a:latin typeface="微软雅黑" panose="020B0503020204020204" pitchFamily="34" charset="-122"/>
                  <a:ea typeface="微软雅黑" panose="020B0503020204020204" pitchFamily="34" charset="-122"/>
                </a:rPr>
                <a:t>Project evaluation</a:t>
              </a:r>
            </a:p>
          </p:txBody>
        </p:sp>
        <p:sp>
          <p:nvSpPr>
            <p:cNvPr id="14" name="文本框 13"/>
            <p:cNvSpPr txBox="1"/>
            <p:nvPr/>
          </p:nvSpPr>
          <p:spPr>
            <a:xfrm>
              <a:off x="551544" y="82976"/>
              <a:ext cx="723727"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02</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64" name="图片 6"/>
          <p:cNvPicPr>
            <a:picLocks noChangeAspect="1"/>
          </p:cNvPicPr>
          <p:nvPr/>
        </p:nvPicPr>
        <p:blipFill>
          <a:blip r:embed="rId3"/>
          <a:stretch>
            <a:fillRect/>
          </a:stretch>
        </p:blipFill>
        <p:spPr>
          <a:xfrm>
            <a:off x="10439400" y="5711825"/>
            <a:ext cx="1122363" cy="1122363"/>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5" grpId="0" bldLvl="0" animBg="1"/>
      <p:bldP spid="1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946150" y="2000250"/>
            <a:ext cx="1539875" cy="18621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11500" dirty="0">
                <a:solidFill>
                  <a:schemeClr val="bg1"/>
                </a:solidFill>
                <a:latin typeface="Impact" panose="020B0806030902050204" pitchFamily="34" charset="0"/>
              </a:rPr>
              <a:t>3</a:t>
            </a:r>
            <a:endParaRPr lang="zh-CN" altLang="en-US" sz="11500" dirty="0">
              <a:solidFill>
                <a:schemeClr val="bg1"/>
              </a:solidFill>
              <a:latin typeface="Impact" panose="020B0806030902050204" pitchFamily="34" charset="0"/>
            </a:endParaRPr>
          </a:p>
        </p:txBody>
      </p:sp>
      <p:sp>
        <p:nvSpPr>
          <p:cNvPr id="5" name="文本框 4"/>
          <p:cNvSpPr txBox="1"/>
          <p:nvPr/>
        </p:nvSpPr>
        <p:spPr>
          <a:xfrm>
            <a:off x="419100" y="2638425"/>
            <a:ext cx="571500"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2525713" y="2638425"/>
            <a:ext cx="1766887"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p:nvPr/>
        </p:nvSpPr>
        <p:spPr>
          <a:xfrm>
            <a:off x="6096000" y="3619500"/>
            <a:ext cx="5727700"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风险分析</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8" name="文本框 2"/>
          <p:cNvSpPr txBox="1"/>
          <p:nvPr/>
        </p:nvSpPr>
        <p:spPr>
          <a:xfrm>
            <a:off x="5530850" y="290195"/>
            <a:ext cx="175768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zh-CN" altLang="en-US" sz="2000" b="1" dirty="0"/>
              <a:t>风险识别</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74" y="1630838"/>
            <a:ext cx="10852252" cy="42137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1480" y="1422400"/>
            <a:ext cx="5487035" cy="337185"/>
          </a:xfrm>
          <a:prstGeom prst="rect">
            <a:avLst/>
          </a:prstGeom>
          <a:noFill/>
          <a:ln w="9525">
            <a:noFill/>
          </a:ln>
        </p:spPr>
        <p:txBody>
          <a:bodyPr wrap="square">
            <a:spAutoFit/>
          </a:bodyPr>
          <a:lstStyle/>
          <a:p>
            <a:pPr indent="355600" algn="ctr"/>
            <a:r>
              <a:rPr lang="zh-CN" sz="1600" b="1">
                <a:ea typeface="宋体" panose="02010600030101010101" pitchFamily="2" charset="-122"/>
              </a:rPr>
              <a:t>可能性的评估准则</a:t>
            </a:r>
            <a:endParaRPr lang="zh-CN" altLang="en-US" sz="1600" b="1">
              <a:ea typeface="宋体" panose="02010600030101010101" pitchFamily="2" charset="-122"/>
            </a:endParaRPr>
          </a:p>
        </p:txBody>
      </p:sp>
      <p:graphicFrame>
        <p:nvGraphicFramePr>
          <p:cNvPr id="6" name="表格 5"/>
          <p:cNvGraphicFramePr/>
          <p:nvPr>
            <p:custDataLst>
              <p:tags r:id="rId1"/>
            </p:custDataLst>
          </p:nvPr>
        </p:nvGraphicFramePr>
        <p:xfrm>
          <a:off x="411480" y="1729105"/>
          <a:ext cx="5486400" cy="3280410"/>
        </p:xfrm>
        <a:graphic>
          <a:graphicData uri="http://schemas.openxmlformats.org/drawingml/2006/table">
            <a:tbl>
              <a:tblPr firstRow="1" bandRow="1">
                <a:tableStyleId>{5940675A-B579-460E-94D1-54222C63F5DA}</a:tableStyleId>
              </a:tblPr>
              <a:tblGrid>
                <a:gridCol w="1802130">
                  <a:extLst>
                    <a:ext uri="{9D8B030D-6E8A-4147-A177-3AD203B41FA5}">
                      <a16:colId xmlns:a16="http://schemas.microsoft.com/office/drawing/2014/main" val="20000"/>
                    </a:ext>
                  </a:extLst>
                </a:gridCol>
                <a:gridCol w="1864360">
                  <a:extLst>
                    <a:ext uri="{9D8B030D-6E8A-4147-A177-3AD203B41FA5}">
                      <a16:colId xmlns:a16="http://schemas.microsoft.com/office/drawing/2014/main" val="20001"/>
                    </a:ext>
                  </a:extLst>
                </a:gridCol>
                <a:gridCol w="1819910">
                  <a:extLst>
                    <a:ext uri="{9D8B030D-6E8A-4147-A177-3AD203B41FA5}">
                      <a16:colId xmlns:a16="http://schemas.microsoft.com/office/drawing/2014/main" val="20002"/>
                    </a:ext>
                  </a:extLst>
                </a:gridCol>
              </a:tblGrid>
              <a:tr h="298450">
                <a:tc>
                  <a:txBody>
                    <a:bodyPr/>
                    <a:lstStyle/>
                    <a:p>
                      <a:pPr indent="0">
                        <a:buNone/>
                      </a:pPr>
                      <a:r>
                        <a:rPr lang="en-US" sz="1400" b="0">
                          <a:latin typeface="等线" panose="02010600030101010101" pitchFamily="2" charset="-122"/>
                          <a:ea typeface="等线" panose="02010600030101010101" pitchFamily="2" charset="-122"/>
                          <a:cs typeface="等线" panose="02010600030101010101" pitchFamily="2" charset="-122"/>
                        </a:rPr>
                        <a:t>可能性</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等线" panose="02010600030101010101" pitchFamily="2" charset="-122"/>
                          <a:ea typeface="等线" panose="02010600030101010101" pitchFamily="2" charset="-122"/>
                          <a:cs typeface="等线" panose="02010600030101010101" pitchFamily="2" charset="-122"/>
                        </a:rPr>
                        <a:t>说明</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等线" panose="02010600030101010101" pitchFamily="2" charset="-122"/>
                          <a:ea typeface="等线" panose="02010600030101010101" pitchFamily="2" charset="-122"/>
                          <a:cs typeface="等线" panose="02010600030101010101" pitchFamily="2" charset="-122"/>
                        </a:rPr>
                        <a:t>等级</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6265">
                <a:tc>
                  <a:txBody>
                    <a:bodyPr/>
                    <a:lstStyle/>
                    <a:p>
                      <a:pPr indent="0">
                        <a:buNone/>
                      </a:pPr>
                      <a:r>
                        <a:rPr lang="en-US" sz="1400" b="0">
                          <a:latin typeface="等线" panose="02010600030101010101" pitchFamily="2" charset="-122"/>
                          <a:ea typeface="等线" panose="02010600030101010101" pitchFamily="2" charset="-122"/>
                          <a:cs typeface="等线" panose="02010600030101010101" pitchFamily="2" charset="-122"/>
                        </a:rPr>
                        <a:t>〉80%（0.8）</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等线" panose="02010600030101010101" pitchFamily="2" charset="-122"/>
                          <a:ea typeface="等线" panose="02010600030101010101" pitchFamily="2" charset="-122"/>
                          <a:cs typeface="等线" panose="02010600030101010101" pitchFamily="2" charset="-122"/>
                        </a:rPr>
                        <a:t>非常有可能性，几乎肯定</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等线" panose="02010600030101010101" pitchFamily="2" charset="-122"/>
                          <a:ea typeface="等线" panose="02010600030101010101" pitchFamily="2" charset="-122"/>
                          <a:cs typeface="等线" panose="02010600030101010101" pitchFamily="2" charset="-122"/>
                        </a:rPr>
                        <a:t>很大</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6265">
                <a:tc>
                  <a:txBody>
                    <a:bodyPr/>
                    <a:lstStyle/>
                    <a:p>
                      <a:pPr indent="0">
                        <a:buNone/>
                      </a:pPr>
                      <a:r>
                        <a:rPr lang="en-US" sz="1400" b="0">
                          <a:latin typeface="等线" panose="02010600030101010101" pitchFamily="2" charset="-122"/>
                          <a:ea typeface="等线" panose="02010600030101010101" pitchFamily="2" charset="-122"/>
                          <a:cs typeface="等线" panose="02010600030101010101" pitchFamily="2" charset="-122"/>
                        </a:rPr>
                        <a:t>60%~80%(0.6~0.8)</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等线" panose="02010600030101010101" pitchFamily="2" charset="-122"/>
                          <a:ea typeface="等线" panose="02010600030101010101" pitchFamily="2" charset="-122"/>
                          <a:cs typeface="等线" panose="02010600030101010101" pitchFamily="2" charset="-122"/>
                        </a:rPr>
                        <a:t>很有可能性，比较确信</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等线" panose="02010600030101010101" pitchFamily="2" charset="-122"/>
                          <a:ea typeface="等线" panose="02010600030101010101" pitchFamily="2" charset="-122"/>
                          <a:cs typeface="等线" panose="02010600030101010101" pitchFamily="2" charset="-122"/>
                        </a:rPr>
                        <a:t>大</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8450">
                <a:tc>
                  <a:txBody>
                    <a:bodyPr/>
                    <a:lstStyle/>
                    <a:p>
                      <a:pPr indent="0">
                        <a:buNone/>
                      </a:pPr>
                      <a:r>
                        <a:rPr lang="en-US" sz="1400" b="0">
                          <a:latin typeface="等线" panose="02010600030101010101" pitchFamily="2" charset="-122"/>
                          <a:ea typeface="等线" panose="02010600030101010101" pitchFamily="2" charset="-122"/>
                          <a:cs typeface="等线" panose="02010600030101010101" pitchFamily="2" charset="-122"/>
                        </a:rPr>
                        <a:t>40%~60%(0.4~0.6)</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等线" panose="02010600030101010101" pitchFamily="2" charset="-122"/>
                          <a:ea typeface="等线" panose="02010600030101010101" pitchFamily="2" charset="-122"/>
                          <a:cs typeface="等线" panose="02010600030101010101" pitchFamily="2" charset="-122"/>
                        </a:rPr>
                        <a:t>有时发生</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等线" panose="02010600030101010101" pitchFamily="2" charset="-122"/>
                          <a:ea typeface="等线" panose="02010600030101010101" pitchFamily="2" charset="-122"/>
                          <a:cs typeface="等线" panose="02010600030101010101" pitchFamily="2" charset="-122"/>
                        </a:rPr>
                        <a:t>中</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94715">
                <a:tc>
                  <a:txBody>
                    <a:bodyPr/>
                    <a:lstStyle/>
                    <a:p>
                      <a:pPr indent="0">
                        <a:buNone/>
                      </a:pPr>
                      <a:r>
                        <a:rPr lang="en-US" sz="1400" b="0">
                          <a:latin typeface="等线" panose="02010600030101010101" pitchFamily="2" charset="-122"/>
                          <a:ea typeface="等线" panose="02010600030101010101" pitchFamily="2" charset="-122"/>
                          <a:cs typeface="等线" panose="02010600030101010101" pitchFamily="2" charset="-122"/>
                        </a:rPr>
                        <a:t>20%~40%(0.2~0.4)</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等线" panose="02010600030101010101" pitchFamily="2" charset="-122"/>
                          <a:ea typeface="等线" panose="02010600030101010101" pitchFamily="2" charset="-122"/>
                          <a:cs typeface="等线" panose="02010600030101010101" pitchFamily="2" charset="-122"/>
                        </a:rPr>
                        <a:t>不易发生，但有理由可预期能发生</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等线" panose="02010600030101010101" pitchFamily="2" charset="-122"/>
                          <a:ea typeface="等线" panose="02010600030101010101" pitchFamily="2" charset="-122"/>
                          <a:cs typeface="等线" panose="02010600030101010101" pitchFamily="2" charset="-122"/>
                        </a:rPr>
                        <a:t>小</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6265">
                <a:tc>
                  <a:txBody>
                    <a:bodyPr/>
                    <a:lstStyle/>
                    <a:p>
                      <a:pPr indent="0">
                        <a:buNone/>
                      </a:pPr>
                      <a:r>
                        <a:rPr lang="en-US" sz="1400" b="0">
                          <a:latin typeface="等线" panose="02010600030101010101" pitchFamily="2" charset="-122"/>
                          <a:ea typeface="等线" panose="02010600030101010101" pitchFamily="2" charset="-122"/>
                          <a:cs typeface="等线" panose="02010600030101010101" pitchFamily="2" charset="-122"/>
                        </a:rPr>
                        <a:t>1%~20%(0.01~0.2)</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等线" panose="02010600030101010101" pitchFamily="2" charset="-122"/>
                          <a:ea typeface="等线" panose="02010600030101010101" pitchFamily="2" charset="-122"/>
                          <a:cs typeface="等线" panose="02010600030101010101" pitchFamily="2" charset="-122"/>
                        </a:rPr>
                        <a:t>几乎不可能，但有可能发生</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等线" panose="02010600030101010101" pitchFamily="2" charset="-122"/>
                          <a:ea typeface="等线" panose="02010600030101010101" pitchFamily="2" charset="-122"/>
                          <a:cs typeface="等线" panose="02010600030101010101" pitchFamily="2" charset="-122"/>
                        </a:rPr>
                        <a:t>很小</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文本框 6"/>
          <p:cNvSpPr txBox="1"/>
          <p:nvPr/>
        </p:nvSpPr>
        <p:spPr>
          <a:xfrm>
            <a:off x="6405880" y="1422400"/>
            <a:ext cx="5445760" cy="337185"/>
          </a:xfrm>
          <a:prstGeom prst="rect">
            <a:avLst/>
          </a:prstGeom>
          <a:noFill/>
          <a:ln w="9525">
            <a:noFill/>
          </a:ln>
        </p:spPr>
        <p:txBody>
          <a:bodyPr wrap="square">
            <a:spAutoFit/>
          </a:bodyPr>
          <a:lstStyle/>
          <a:p>
            <a:pPr indent="355600" algn="ctr"/>
            <a:r>
              <a:rPr lang="zh-CN" sz="1400" b="1">
                <a:ea typeface="宋体" panose="02010600030101010101" pitchFamily="2" charset="-122"/>
              </a:rPr>
              <a:t>风险损失的</a:t>
            </a:r>
            <a:r>
              <a:rPr lang="zh-CN" sz="1600" b="1">
                <a:ea typeface="宋体" panose="02010600030101010101" pitchFamily="2" charset="-122"/>
              </a:rPr>
              <a:t>评估</a:t>
            </a:r>
            <a:r>
              <a:rPr lang="zh-CN" sz="1400" b="1">
                <a:ea typeface="宋体" panose="02010600030101010101" pitchFamily="2" charset="-122"/>
              </a:rPr>
              <a:t>准则</a:t>
            </a:r>
            <a:endParaRPr lang="zh-CN" altLang="en-US" b="1"/>
          </a:p>
        </p:txBody>
      </p:sp>
      <p:graphicFrame>
        <p:nvGraphicFramePr>
          <p:cNvPr id="8" name="表格 7"/>
          <p:cNvGraphicFramePr/>
          <p:nvPr>
            <p:custDataLst>
              <p:tags r:id="rId2"/>
            </p:custDataLst>
          </p:nvPr>
        </p:nvGraphicFramePr>
        <p:xfrm>
          <a:off x="6405880" y="1729105"/>
          <a:ext cx="5446395" cy="3279140"/>
        </p:xfrm>
        <a:graphic>
          <a:graphicData uri="http://schemas.openxmlformats.org/drawingml/2006/table">
            <a:tbl>
              <a:tblPr firstRow="1" bandRow="1">
                <a:tableStyleId>{5940675A-B579-460E-94D1-54222C63F5DA}</a:tableStyleId>
              </a:tblPr>
              <a:tblGrid>
                <a:gridCol w="804545">
                  <a:extLst>
                    <a:ext uri="{9D8B030D-6E8A-4147-A177-3AD203B41FA5}">
                      <a16:colId xmlns:a16="http://schemas.microsoft.com/office/drawing/2014/main" val="20000"/>
                    </a:ext>
                  </a:extLst>
                </a:gridCol>
                <a:gridCol w="1505585">
                  <a:extLst>
                    <a:ext uri="{9D8B030D-6E8A-4147-A177-3AD203B41FA5}">
                      <a16:colId xmlns:a16="http://schemas.microsoft.com/office/drawing/2014/main" val="20001"/>
                    </a:ext>
                  </a:extLst>
                </a:gridCol>
                <a:gridCol w="1924685">
                  <a:extLst>
                    <a:ext uri="{9D8B030D-6E8A-4147-A177-3AD203B41FA5}">
                      <a16:colId xmlns:a16="http://schemas.microsoft.com/office/drawing/2014/main" val="20002"/>
                    </a:ext>
                  </a:extLst>
                </a:gridCol>
                <a:gridCol w="1211580">
                  <a:extLst>
                    <a:ext uri="{9D8B030D-6E8A-4147-A177-3AD203B41FA5}">
                      <a16:colId xmlns:a16="http://schemas.microsoft.com/office/drawing/2014/main" val="20003"/>
                    </a:ext>
                  </a:extLst>
                </a:gridCol>
              </a:tblGrid>
              <a:tr h="297815">
                <a:tc rowSpan="2">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损失</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说明</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2">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等级</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845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进度</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性能</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1"/>
                  </a:ext>
                </a:extLst>
              </a:tr>
              <a:tr h="297815">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&gt;0.8</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项目延迟&gt;20%</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性能不能满足要求</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很大</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6265">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0.4~0.8</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项目延迟10%~20%</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性能有较严重的缺陷</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大</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6265">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0.2~0.8</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项目延迟5%~10%</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主要方面的性能不足</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中</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6265">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0.1~0.2</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项目延迟1%~5%</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性能有缺陷，但基本满足要求</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小</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96265">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&lt;0.1</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项目延迟&lt;1%</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性能有不明显的缺陷</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很小</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7508" name="文本框 2"/>
          <p:cNvSpPr txBox="1"/>
          <p:nvPr/>
        </p:nvSpPr>
        <p:spPr>
          <a:xfrm>
            <a:off x="4678680" y="473075"/>
            <a:ext cx="364299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zh-CN" altLang="en-US" sz="2000" b="1" dirty="0"/>
              <a:t>风险评估（定性、定量分析）</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custDataLst>
              <p:tags r:id="rId1"/>
            </p:custDataLst>
          </p:nvPr>
        </p:nvGraphicFramePr>
        <p:xfrm>
          <a:off x="1870710" y="630555"/>
          <a:ext cx="8549640" cy="4476750"/>
        </p:xfrm>
        <a:graphic>
          <a:graphicData uri="http://schemas.openxmlformats.org/drawingml/2006/table">
            <a:tbl>
              <a:tblPr firstRow="1" bandRow="1">
                <a:tableStyleId>{5940675A-B579-460E-94D1-54222C63F5DA}</a:tableStyleId>
              </a:tblPr>
              <a:tblGrid>
                <a:gridCol w="4895215">
                  <a:extLst>
                    <a:ext uri="{9D8B030D-6E8A-4147-A177-3AD203B41FA5}">
                      <a16:colId xmlns:a16="http://schemas.microsoft.com/office/drawing/2014/main" val="20000"/>
                    </a:ext>
                  </a:extLst>
                </a:gridCol>
                <a:gridCol w="826770">
                  <a:extLst>
                    <a:ext uri="{9D8B030D-6E8A-4147-A177-3AD203B41FA5}">
                      <a16:colId xmlns:a16="http://schemas.microsoft.com/office/drawing/2014/main" val="20001"/>
                    </a:ext>
                  </a:extLst>
                </a:gridCol>
                <a:gridCol w="855345">
                  <a:extLst>
                    <a:ext uri="{9D8B030D-6E8A-4147-A177-3AD203B41FA5}">
                      <a16:colId xmlns:a16="http://schemas.microsoft.com/office/drawing/2014/main" val="20002"/>
                    </a:ext>
                  </a:extLst>
                </a:gridCol>
                <a:gridCol w="895350">
                  <a:extLst>
                    <a:ext uri="{9D8B030D-6E8A-4147-A177-3AD203B41FA5}">
                      <a16:colId xmlns:a16="http://schemas.microsoft.com/office/drawing/2014/main" val="20003"/>
                    </a:ext>
                  </a:extLst>
                </a:gridCol>
                <a:gridCol w="1076960">
                  <a:extLst>
                    <a:ext uri="{9D8B030D-6E8A-4147-A177-3AD203B41FA5}">
                      <a16:colId xmlns:a16="http://schemas.microsoft.com/office/drawing/2014/main" val="20004"/>
                    </a:ext>
                  </a:extLst>
                </a:gridCol>
              </a:tblGrid>
              <a:tr h="718820">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风险</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可能性</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对进度的影响</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对性能的影响</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影响值</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0055">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对项目进度估算不够充足</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0.5</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0.8</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0.7</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0.75</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indent="0" algn="ctr">
                        <a:buNone/>
                      </a:pPr>
                      <a:r>
                        <a:rPr lang="en-US" sz="1400" b="0" dirty="0" err="1">
                          <a:latin typeface="等线" panose="02010600030101010101" pitchFamily="2" charset="-122"/>
                          <a:ea typeface="等线" panose="02010600030101010101" pitchFamily="2" charset="-122"/>
                          <a:cs typeface="等线" panose="02010600030101010101" pitchFamily="2" charset="-122"/>
                        </a:rPr>
                        <a:t>实施项目过程中需要较大地改变业务步骤或内容</a:t>
                      </a:r>
                      <a:endParaRPr lang="en-US" altLang="en-US" sz="1400" b="0" dirty="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0.7</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0.7</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0.42</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775">
                <a:tc>
                  <a:txBody>
                    <a:bodyPr/>
                    <a:lstStyle/>
                    <a:p>
                      <a:pPr indent="0" algn="ctr">
                        <a:buNone/>
                      </a:pPr>
                      <a:r>
                        <a:rPr lang="en-US" sz="1400" b="0" dirty="0" err="1">
                          <a:latin typeface="等线" panose="02010600030101010101" pitchFamily="2" charset="-122"/>
                          <a:ea typeface="等线" panose="02010600030101010101" pitchFamily="2" charset="-122"/>
                          <a:cs typeface="等线" panose="02010600030101010101" pitchFamily="2" charset="-122"/>
                        </a:rPr>
                        <a:t>测试模型精度未达到项目计划书的验收标准</a:t>
                      </a:r>
                      <a:endParaRPr lang="en-US" altLang="en-US" sz="1400" b="0" dirty="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0.9</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0.9</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0.54</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9410">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项目计划书中的功能未实现</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0.2</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0.9</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0.9</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0.36</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8775">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IDE配置不匹配</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0.7</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0045">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工作环境不好</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0.5</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0.1</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0.2</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8775">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网络环境不稳定</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0.5</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0.8</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0.1</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0.45</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8775">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组员因个人特殊情况未完成阶段任务</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0.8</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0045">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人员内部之间缺乏沟通</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0.7</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0.4</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8775">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开发人员缺乏所需专业技能</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0.4</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0.6</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0.7</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dirty="0">
                          <a:latin typeface="等线" panose="02010600030101010101" pitchFamily="2" charset="-122"/>
                          <a:ea typeface="等线" panose="02010600030101010101" pitchFamily="2" charset="-122"/>
                          <a:cs typeface="等线" panose="02010600030101010101" pitchFamily="2" charset="-122"/>
                        </a:rPr>
                        <a:t>0.52</a:t>
                      </a:r>
                      <a:endParaRPr lang="en-US" altLang="en-US" sz="1400" b="0" dirty="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00" name="文本框 99"/>
          <p:cNvSpPr txBox="1"/>
          <p:nvPr/>
        </p:nvSpPr>
        <p:spPr>
          <a:xfrm>
            <a:off x="1728470" y="5485765"/>
            <a:ext cx="8909050" cy="337185"/>
          </a:xfrm>
          <a:prstGeom prst="rect">
            <a:avLst/>
          </a:prstGeom>
          <a:noFill/>
          <a:ln w="9525">
            <a:noFill/>
          </a:ln>
        </p:spPr>
        <p:txBody>
          <a:bodyPr wrap="square">
            <a:spAutoFit/>
          </a:bodyPr>
          <a:lstStyle/>
          <a:p>
            <a:pPr indent="355600"/>
            <a:r>
              <a:rPr lang="zh-CN" sz="1600">
                <a:ea typeface="宋体" panose="02010600030101010101" pitchFamily="2" charset="-122"/>
              </a:rPr>
              <a:t>影响值</a:t>
            </a:r>
            <a:r>
              <a:rPr lang="en-US" sz="1600">
                <a:latin typeface="宋体" panose="02010600030101010101" pitchFamily="2" charset="-122"/>
                <a:cs typeface="Times New Roman" panose="02020603050405020304" pitchFamily="18" charset="0"/>
              </a:rPr>
              <a:t>=</a:t>
            </a:r>
            <a:r>
              <a:rPr lang="zh-CN" sz="1600">
                <a:ea typeface="宋体" panose="02010600030101010101" pitchFamily="2" charset="-122"/>
              </a:rPr>
              <a:t>可能性</a:t>
            </a:r>
            <a:r>
              <a:rPr lang="en-US" sz="1600">
                <a:latin typeface="宋体" panose="02010600030101010101" pitchFamily="2" charset="-122"/>
                <a:cs typeface="Times New Roman" panose="02020603050405020304" pitchFamily="18" charset="0"/>
              </a:rPr>
              <a:t>*</a:t>
            </a:r>
            <a:r>
              <a:rPr lang="zh-CN" sz="1600">
                <a:ea typeface="宋体" panose="02010600030101010101" pitchFamily="2" charset="-122"/>
              </a:rPr>
              <a:t>（对进度的影响</a:t>
            </a:r>
            <a:r>
              <a:rPr lang="en-US" sz="1600">
                <a:latin typeface="宋体" panose="02010600030101010101" pitchFamily="2" charset="-122"/>
                <a:cs typeface="Times New Roman" panose="02020603050405020304" pitchFamily="18" charset="0"/>
              </a:rPr>
              <a:t>+</a:t>
            </a:r>
            <a:r>
              <a:rPr lang="zh-CN" sz="1600">
                <a:ea typeface="宋体" panose="02010600030101010101" pitchFamily="2" charset="-122"/>
              </a:rPr>
              <a:t>对性能的影响）</a:t>
            </a:r>
            <a:endParaRPr lang="zh-CN" altLang="en-US" sz="1600">
              <a:ea typeface="宋体" panose="02010600030101010101" pitchFamily="2" charset="-122"/>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8" name="文本框 2"/>
          <p:cNvSpPr txBox="1"/>
          <p:nvPr/>
        </p:nvSpPr>
        <p:spPr>
          <a:xfrm>
            <a:off x="4678680" y="473075"/>
            <a:ext cx="364299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zh-CN" altLang="en-US" sz="2000" b="1" dirty="0"/>
              <a:t>风险应对与监控</a:t>
            </a:r>
          </a:p>
        </p:txBody>
      </p:sp>
      <p:sp>
        <p:nvSpPr>
          <p:cNvPr id="100" name="文本框 99"/>
          <p:cNvSpPr txBox="1"/>
          <p:nvPr/>
        </p:nvSpPr>
        <p:spPr>
          <a:xfrm>
            <a:off x="899160" y="1757680"/>
            <a:ext cx="4916170" cy="368300"/>
          </a:xfrm>
          <a:prstGeom prst="rect">
            <a:avLst/>
          </a:prstGeom>
          <a:noFill/>
          <a:ln w="9525">
            <a:noFill/>
          </a:ln>
        </p:spPr>
        <p:txBody>
          <a:bodyPr wrap="square">
            <a:spAutoFit/>
          </a:bodyPr>
          <a:lstStyle/>
          <a:p>
            <a:pPr indent="266700" algn="ctr"/>
            <a:r>
              <a:rPr lang="zh-CN" sz="1800" b="1">
                <a:ea typeface="等线" panose="02010600030101010101" pitchFamily="2" charset="-122"/>
              </a:rPr>
              <a:t>风险评判标准</a:t>
            </a:r>
            <a:endParaRPr lang="zh-CN" altLang="en-US" sz="1800" b="1">
              <a:ea typeface="等线" panose="02010600030101010101" pitchFamily="2" charset="-122"/>
            </a:endParaRPr>
          </a:p>
        </p:txBody>
      </p:sp>
      <p:graphicFrame>
        <p:nvGraphicFramePr>
          <p:cNvPr id="2" name="表格 1"/>
          <p:cNvGraphicFramePr/>
          <p:nvPr>
            <p:custDataLst>
              <p:tags r:id="rId1"/>
            </p:custDataLst>
          </p:nvPr>
        </p:nvGraphicFramePr>
        <p:xfrm>
          <a:off x="899160" y="2195830"/>
          <a:ext cx="4915535" cy="2334895"/>
        </p:xfrm>
        <a:graphic>
          <a:graphicData uri="http://schemas.openxmlformats.org/drawingml/2006/table">
            <a:tbl>
              <a:tblPr firstRow="1" bandRow="1">
                <a:tableStyleId>{5940675A-B579-460E-94D1-54222C63F5DA}</a:tableStyleId>
              </a:tblPr>
              <a:tblGrid>
                <a:gridCol w="1637665">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9570">
                  <a:extLst>
                    <a:ext uri="{9D8B030D-6E8A-4147-A177-3AD203B41FA5}">
                      <a16:colId xmlns:a16="http://schemas.microsoft.com/office/drawing/2014/main" val="20002"/>
                    </a:ext>
                  </a:extLst>
                </a:gridCol>
              </a:tblGrid>
              <a:tr h="292735">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风险值</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等级</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对应策略</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1620">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&gt;0.7</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很高.</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重点控制</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2580">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[0.5，0.7]</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高</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应对 </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425">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[0.2,0.5]</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中</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应对</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080">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[0.1,0.2]</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低</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视损失严重程度等因素，决定是否应对</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5455">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&lt;0.1</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很低</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接受</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文本框 2"/>
          <p:cNvSpPr txBox="1"/>
          <p:nvPr/>
        </p:nvSpPr>
        <p:spPr>
          <a:xfrm>
            <a:off x="6588760" y="1485900"/>
            <a:ext cx="5364480" cy="4158959"/>
          </a:xfrm>
          <a:prstGeom prst="rect">
            <a:avLst/>
          </a:prstGeom>
          <a:noFill/>
          <a:ln w="9525">
            <a:noFill/>
          </a:ln>
        </p:spPr>
        <p:txBody>
          <a:bodyPr wrap="square">
            <a:spAutoFit/>
          </a:bodyPr>
          <a:lstStyle/>
          <a:p>
            <a:pPr algn="just">
              <a:lnSpc>
                <a:spcPct val="150000"/>
              </a:lnSpc>
            </a:pPr>
            <a:r>
              <a:rPr lang="zh-CN" sz="1800" b="1" dirty="0">
                <a:ea typeface="宋体" panose="02010600030101010101" pitchFamily="2" charset="-122"/>
              </a:rPr>
              <a:t>应对措施</a:t>
            </a:r>
            <a:r>
              <a:rPr lang="zh-CN" altLang="en-US" sz="1800" b="1" dirty="0">
                <a:ea typeface="宋体" panose="02010600030101010101" pitchFamily="2" charset="-122"/>
              </a:rPr>
              <a:t>（举例）</a:t>
            </a:r>
            <a:endParaRPr lang="zh-CN" sz="1400" dirty="0">
              <a:ea typeface="宋体" panose="02010600030101010101" pitchFamily="2" charset="-122"/>
            </a:endParaRPr>
          </a:p>
          <a:p>
            <a:pPr algn="just">
              <a:lnSpc>
                <a:spcPct val="150000"/>
              </a:lnSpc>
            </a:pPr>
            <a:r>
              <a:rPr lang="zh-CN" sz="1600" dirty="0">
                <a:ea typeface="宋体" panose="02010600030101010101" pitchFamily="2" charset="-122"/>
              </a:rPr>
              <a:t>1、环境问题。如开发环境配置不匹配等，影响项目的进行。</a:t>
            </a:r>
            <a:endParaRPr lang="en-US" sz="1600" dirty="0">
              <a:latin typeface="宋体" panose="02010600030101010101" pitchFamily="2" charset="-122"/>
              <a:cs typeface="Times New Roman" panose="02020603050405020304" pitchFamily="18" charset="0"/>
            </a:endParaRPr>
          </a:p>
          <a:p>
            <a:pPr algn="just">
              <a:lnSpc>
                <a:spcPct val="150000"/>
              </a:lnSpc>
            </a:pPr>
            <a:r>
              <a:rPr lang="en-US" sz="1600" dirty="0">
                <a:latin typeface="宋体" panose="02010600030101010101" pitchFamily="2" charset="-122"/>
                <a:cs typeface="Times New Roman" panose="02020603050405020304" pitchFamily="18" charset="0"/>
              </a:rPr>
              <a:t>   </a:t>
            </a:r>
            <a:r>
              <a:rPr lang="zh-CN" sz="1600" dirty="0">
                <a:ea typeface="宋体" panose="02010600030101010101" pitchFamily="2" charset="-122"/>
              </a:rPr>
              <a:t>应对策略：查阅资料，并向其他同学请教</a:t>
            </a:r>
            <a:r>
              <a:rPr lang="en-US" sz="1600" dirty="0">
                <a:latin typeface="宋体" panose="02010600030101010101" pitchFamily="2" charset="-122"/>
                <a:cs typeface="Times New Roman" panose="02020603050405020304" pitchFamily="18" charset="0"/>
              </a:rPr>
              <a:t> </a:t>
            </a:r>
            <a:endParaRPr lang="zh-CN" sz="1600" dirty="0">
              <a:ea typeface="宋体" panose="02010600030101010101" pitchFamily="2" charset="-122"/>
            </a:endParaRPr>
          </a:p>
          <a:p>
            <a:pPr algn="just">
              <a:lnSpc>
                <a:spcPct val="150000"/>
              </a:lnSpc>
            </a:pPr>
            <a:r>
              <a:rPr lang="zh-CN" sz="1600" dirty="0">
                <a:ea typeface="宋体" panose="02010600030101010101" pitchFamily="2" charset="-122"/>
              </a:rPr>
              <a:t>2、</a:t>
            </a:r>
            <a:r>
              <a:rPr lang="zh-CN" altLang="en-US" sz="1600" dirty="0">
                <a:ea typeface="宋体" panose="02010600030101010101" pitchFamily="2" charset="-122"/>
              </a:rPr>
              <a:t>因</a:t>
            </a:r>
            <a:r>
              <a:rPr lang="zh-CN" sz="1600" dirty="0">
                <a:ea typeface="宋体" panose="02010600030101010101" pitchFamily="2" charset="-122"/>
              </a:rPr>
              <a:t>其他事件影响项目的进度。</a:t>
            </a:r>
            <a:endParaRPr lang="en-US" altLang="zh-CN" sz="1600" dirty="0">
              <a:ea typeface="宋体" panose="02010600030101010101" pitchFamily="2" charset="-122"/>
            </a:endParaRPr>
          </a:p>
          <a:p>
            <a:pPr algn="just">
              <a:lnSpc>
                <a:spcPct val="150000"/>
              </a:lnSpc>
            </a:pPr>
            <a:r>
              <a:rPr lang="en-US" sz="1600" dirty="0">
                <a:latin typeface="宋体" panose="02010600030101010101" pitchFamily="2" charset="-122"/>
                <a:cs typeface="Times New Roman" panose="02020603050405020304" pitchFamily="18" charset="0"/>
              </a:rPr>
              <a:t>   </a:t>
            </a:r>
            <a:r>
              <a:rPr lang="zh-CN" sz="1600" dirty="0">
                <a:ea typeface="宋体" panose="02010600030101010101" pitchFamily="2" charset="-122"/>
              </a:rPr>
              <a:t>应对策略：组员及时开会讨论，研究应对策略，并统一时间解决项目上</a:t>
            </a:r>
            <a:r>
              <a:rPr lang="zh-CN" altLang="en-US" sz="1600" dirty="0"/>
              <a:t>的问题。</a:t>
            </a:r>
          </a:p>
          <a:p>
            <a:pPr algn="just">
              <a:lnSpc>
                <a:spcPct val="150000"/>
              </a:lnSpc>
            </a:pPr>
            <a:r>
              <a:rPr lang="en-US" altLang="zh-CN" sz="1600" dirty="0"/>
              <a:t>3</a:t>
            </a:r>
            <a:r>
              <a:rPr lang="zh-CN" altLang="en-US" sz="1600" dirty="0"/>
              <a:t>、对项目进度估算不充足。在项目的实际开发中，遇到的问题比预期多，所花费的时间更长 。</a:t>
            </a:r>
            <a:endParaRPr lang="en-US" sz="1600" dirty="0"/>
          </a:p>
          <a:p>
            <a:pPr algn="just">
              <a:lnSpc>
                <a:spcPct val="150000"/>
              </a:lnSpc>
            </a:pPr>
            <a:r>
              <a:rPr lang="en-US" sz="1600" dirty="0">
                <a:latin typeface="宋体" panose="02010600030101010101" pitchFamily="2" charset="-122"/>
                <a:cs typeface="Times New Roman" panose="02020603050405020304" pitchFamily="18" charset="0"/>
              </a:rPr>
              <a:t>   </a:t>
            </a:r>
            <a:r>
              <a:rPr lang="zh-CN" sz="1600" dirty="0">
                <a:ea typeface="宋体" panose="02010600030101010101" pitchFamily="2" charset="-122"/>
              </a:rPr>
              <a:t>应对策略：组员讨论安排时间解决项目上的问题，按照预期计划及时交付。</a:t>
            </a:r>
            <a:endParaRPr lang="zh-CN" altLang="en-US" sz="1600" dirty="0"/>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946150" y="2000250"/>
            <a:ext cx="1539875" cy="18621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11500" dirty="0">
                <a:solidFill>
                  <a:schemeClr val="bg1"/>
                </a:solidFill>
                <a:latin typeface="Impact" panose="020B0806030902050204" pitchFamily="34" charset="0"/>
              </a:rPr>
              <a:t>4</a:t>
            </a:r>
            <a:endParaRPr lang="zh-CN" altLang="en-US" sz="11500" dirty="0">
              <a:solidFill>
                <a:schemeClr val="bg1"/>
              </a:solidFill>
              <a:latin typeface="Impact" panose="020B0806030902050204" pitchFamily="34" charset="0"/>
            </a:endParaRPr>
          </a:p>
        </p:txBody>
      </p:sp>
      <p:sp>
        <p:nvSpPr>
          <p:cNvPr id="5" name="文本框 4"/>
          <p:cNvSpPr txBox="1"/>
          <p:nvPr/>
        </p:nvSpPr>
        <p:spPr>
          <a:xfrm>
            <a:off x="419100" y="2638425"/>
            <a:ext cx="571500"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2525713" y="2638425"/>
            <a:ext cx="1766887"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p:nvPr/>
        </p:nvSpPr>
        <p:spPr>
          <a:xfrm>
            <a:off x="5067300" y="3632200"/>
            <a:ext cx="7451725"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测试</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2562860" y="254000"/>
            <a:ext cx="1167066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12" name="组合 11"/>
          <p:cNvGrpSpPr/>
          <p:nvPr/>
        </p:nvGrpSpPr>
        <p:grpSpPr>
          <a:xfrm>
            <a:off x="550863" y="82550"/>
            <a:ext cx="2011680" cy="585788"/>
            <a:chOff x="551544" y="82976"/>
            <a:chExt cx="2011389" cy="584775"/>
          </a:xfrm>
        </p:grpSpPr>
        <p:sp>
          <p:nvSpPr>
            <p:cNvPr id="14380" name="文本框 12"/>
            <p:cNvSpPr txBox="1"/>
            <p:nvPr/>
          </p:nvSpPr>
          <p:spPr>
            <a:xfrm>
              <a:off x="640431" y="111502"/>
              <a:ext cx="1922502" cy="521067"/>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测试</a:t>
              </a:r>
            </a:p>
          </p:txBody>
        </p:sp>
        <p:sp>
          <p:nvSpPr>
            <p:cNvPr id="14" name="文本框 13"/>
            <p:cNvSpPr txBox="1"/>
            <p:nvPr/>
          </p:nvSpPr>
          <p:spPr>
            <a:xfrm>
              <a:off x="551544" y="82976"/>
              <a:ext cx="723795"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508" name="文本框 2"/>
          <p:cNvSpPr txBox="1"/>
          <p:nvPr/>
        </p:nvSpPr>
        <p:spPr>
          <a:xfrm>
            <a:off x="5217160" y="918845"/>
            <a:ext cx="175768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zh-CN" altLang="en-US" sz="2000" b="1" dirty="0"/>
              <a:t>功能性分析</a:t>
            </a:r>
          </a:p>
        </p:txBody>
      </p:sp>
      <p:graphicFrame>
        <p:nvGraphicFramePr>
          <p:cNvPr id="3" name="表格 2"/>
          <p:cNvGraphicFramePr/>
          <p:nvPr>
            <p:custDataLst>
              <p:tags r:id="rId1"/>
            </p:custDataLst>
          </p:nvPr>
        </p:nvGraphicFramePr>
        <p:xfrm>
          <a:off x="2995930" y="1593215"/>
          <a:ext cx="6017895" cy="4037965"/>
        </p:xfrm>
        <a:graphic>
          <a:graphicData uri="http://schemas.openxmlformats.org/drawingml/2006/table">
            <a:tbl>
              <a:tblPr firstRow="1" bandRow="1">
                <a:tableStyleId>{5940675A-B579-460E-94D1-54222C63F5DA}</a:tableStyleId>
              </a:tblPr>
              <a:tblGrid>
                <a:gridCol w="2005965">
                  <a:extLst>
                    <a:ext uri="{9D8B030D-6E8A-4147-A177-3AD203B41FA5}">
                      <a16:colId xmlns:a16="http://schemas.microsoft.com/office/drawing/2014/main" val="20000"/>
                    </a:ext>
                  </a:extLst>
                </a:gridCol>
                <a:gridCol w="2005965">
                  <a:extLst>
                    <a:ext uri="{9D8B030D-6E8A-4147-A177-3AD203B41FA5}">
                      <a16:colId xmlns:a16="http://schemas.microsoft.com/office/drawing/2014/main" val="20001"/>
                    </a:ext>
                  </a:extLst>
                </a:gridCol>
                <a:gridCol w="2005965">
                  <a:extLst>
                    <a:ext uri="{9D8B030D-6E8A-4147-A177-3AD203B41FA5}">
                      <a16:colId xmlns:a16="http://schemas.microsoft.com/office/drawing/2014/main" val="20002"/>
                    </a:ext>
                  </a:extLst>
                </a:gridCol>
              </a:tblGrid>
              <a:tr h="50990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测试用例</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预期结果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实际结果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99210">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检测摄像头</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检测到摄像头视频中戴口罩的人和不戴口罩的人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通过</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3027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检测图片文件</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检测到图片文件中戴口罩的人和不戴口罩的人</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通过</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857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检测视频文件</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检测到视频文件视频中戴口罩的人和不戴口罩的人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通过</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2064" name="图片 6"/>
          <p:cNvPicPr>
            <a:picLocks noChangeAspect="1"/>
          </p:cNvPicPr>
          <p:nvPr/>
        </p:nvPicPr>
        <p:blipFill>
          <a:blip r:embed="rId3"/>
          <a:stretch>
            <a:fillRect/>
          </a:stretch>
        </p:blipFill>
        <p:spPr>
          <a:xfrm>
            <a:off x="10439400" y="5711825"/>
            <a:ext cx="1122363" cy="1122363"/>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2"/>
                                        </p:tgtEl>
                                        <p:attrNameLst>
                                          <p:attrName>style.visibility</p:attrName>
                                        </p:attrNameLst>
                                      </p:cBhvr>
                                      <p:to>
                                        <p:strVal val="visible"/>
                                      </p:to>
                                    </p:se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bldLvl="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2562860" y="254000"/>
            <a:ext cx="1167066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12" name="组合 11"/>
          <p:cNvGrpSpPr/>
          <p:nvPr/>
        </p:nvGrpSpPr>
        <p:grpSpPr>
          <a:xfrm>
            <a:off x="550863" y="82550"/>
            <a:ext cx="2011680" cy="585788"/>
            <a:chOff x="551544" y="82976"/>
            <a:chExt cx="2011389" cy="584775"/>
          </a:xfrm>
        </p:grpSpPr>
        <p:sp>
          <p:nvSpPr>
            <p:cNvPr id="14380" name="文本框 12"/>
            <p:cNvSpPr txBox="1"/>
            <p:nvPr/>
          </p:nvSpPr>
          <p:spPr>
            <a:xfrm>
              <a:off x="640431" y="111502"/>
              <a:ext cx="1922502" cy="521067"/>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测试</a:t>
              </a:r>
            </a:p>
          </p:txBody>
        </p:sp>
        <p:sp>
          <p:nvSpPr>
            <p:cNvPr id="14" name="文本框 13"/>
            <p:cNvSpPr txBox="1"/>
            <p:nvPr/>
          </p:nvSpPr>
          <p:spPr>
            <a:xfrm>
              <a:off x="551544" y="82976"/>
              <a:ext cx="723795"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508" name="文本框 2"/>
          <p:cNvSpPr txBox="1"/>
          <p:nvPr/>
        </p:nvSpPr>
        <p:spPr>
          <a:xfrm>
            <a:off x="5217160" y="918845"/>
            <a:ext cx="175768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zh-CN" altLang="en-US" sz="2000" b="1" dirty="0"/>
              <a:t>功能性测试</a:t>
            </a:r>
          </a:p>
        </p:txBody>
      </p:sp>
      <p:pic>
        <p:nvPicPr>
          <p:cNvPr id="2064" name="图片 6"/>
          <p:cNvPicPr>
            <a:picLocks noChangeAspect="1"/>
          </p:cNvPicPr>
          <p:nvPr/>
        </p:nvPicPr>
        <p:blipFill>
          <a:blip r:embed="rId2"/>
          <a:stretch>
            <a:fillRect/>
          </a:stretch>
        </p:blipFill>
        <p:spPr>
          <a:xfrm>
            <a:off x="10439400" y="5711825"/>
            <a:ext cx="1122363" cy="1122363"/>
          </a:xfrm>
          <a:prstGeom prst="rect">
            <a:avLst/>
          </a:prstGeom>
          <a:noFill/>
          <a:ln w="9525">
            <a:noFill/>
          </a:ln>
        </p:spPr>
      </p:pic>
      <p:pic>
        <p:nvPicPr>
          <p:cNvPr id="18" name="图片 17">
            <a:extLst>
              <a:ext uri="{FF2B5EF4-FFF2-40B4-BE49-F238E27FC236}">
                <a16:creationId xmlns:a16="http://schemas.microsoft.com/office/drawing/2014/main" id="{F6833B66-20C9-873D-9ABF-50E98C08AEA2}"/>
              </a:ext>
            </a:extLst>
          </p:cNvPr>
          <p:cNvPicPr/>
          <p:nvPr/>
        </p:nvPicPr>
        <p:blipFill>
          <a:blip r:embed="rId3"/>
          <a:stretch>
            <a:fillRect/>
          </a:stretch>
        </p:blipFill>
        <p:spPr>
          <a:xfrm>
            <a:off x="550863" y="2560002"/>
            <a:ext cx="5489575" cy="3032760"/>
          </a:xfrm>
          <a:prstGeom prst="rect">
            <a:avLst/>
          </a:prstGeom>
          <a:noFill/>
          <a:ln w="9525">
            <a:noFill/>
          </a:ln>
        </p:spPr>
      </p:pic>
      <p:pic>
        <p:nvPicPr>
          <p:cNvPr id="19" name="图片 18">
            <a:extLst>
              <a:ext uri="{FF2B5EF4-FFF2-40B4-BE49-F238E27FC236}">
                <a16:creationId xmlns:a16="http://schemas.microsoft.com/office/drawing/2014/main" id="{B973DB8A-DDDF-7124-D5CE-9C577D3CC888}"/>
              </a:ext>
            </a:extLst>
          </p:cNvPr>
          <p:cNvPicPr/>
          <p:nvPr/>
        </p:nvPicPr>
        <p:blipFill>
          <a:blip r:embed="rId4"/>
          <a:stretch>
            <a:fillRect/>
          </a:stretch>
        </p:blipFill>
        <p:spPr>
          <a:xfrm>
            <a:off x="6247447" y="2570687"/>
            <a:ext cx="5393690" cy="2964180"/>
          </a:xfrm>
          <a:prstGeom prst="rect">
            <a:avLst/>
          </a:prstGeom>
          <a:noFill/>
          <a:ln w="9525">
            <a:noFill/>
          </a:ln>
        </p:spPr>
      </p:pic>
      <p:sp>
        <p:nvSpPr>
          <p:cNvPr id="20" name="文本框 19">
            <a:extLst>
              <a:ext uri="{FF2B5EF4-FFF2-40B4-BE49-F238E27FC236}">
                <a16:creationId xmlns:a16="http://schemas.microsoft.com/office/drawing/2014/main" id="{C8E5A7D3-979A-E617-2564-733F6494E942}"/>
              </a:ext>
            </a:extLst>
          </p:cNvPr>
          <p:cNvSpPr txBox="1"/>
          <p:nvPr/>
        </p:nvSpPr>
        <p:spPr>
          <a:xfrm>
            <a:off x="7036752" y="5841680"/>
            <a:ext cx="4232910" cy="368300"/>
          </a:xfrm>
          <a:prstGeom prst="rect">
            <a:avLst/>
          </a:prstGeom>
          <a:noFill/>
          <a:ln w="9525">
            <a:noFill/>
          </a:ln>
        </p:spPr>
        <p:txBody>
          <a:bodyPr wrap="square">
            <a:spAutoFit/>
          </a:bodyPr>
          <a:lstStyle/>
          <a:p>
            <a:pPr algn="ctr"/>
            <a:r>
              <a:rPr lang="zh-CN" sz="1800" b="1" dirty="0">
                <a:ea typeface="宋体" panose="02010600030101010101" pitchFamily="2" charset="-122"/>
              </a:rPr>
              <a:t>预测情况</a:t>
            </a:r>
            <a:endParaRPr lang="zh-CN" altLang="en-US" sz="1800" b="1" dirty="0">
              <a:ea typeface="宋体" panose="02010600030101010101" pitchFamily="2" charset="-122"/>
            </a:endParaRPr>
          </a:p>
        </p:txBody>
      </p:sp>
      <p:sp>
        <p:nvSpPr>
          <p:cNvPr id="21" name="文本框 20">
            <a:extLst>
              <a:ext uri="{FF2B5EF4-FFF2-40B4-BE49-F238E27FC236}">
                <a16:creationId xmlns:a16="http://schemas.microsoft.com/office/drawing/2014/main" id="{0EF9B56A-9C81-467F-CDB0-7C3DF8AD129C}"/>
              </a:ext>
            </a:extLst>
          </p:cNvPr>
          <p:cNvSpPr txBox="1"/>
          <p:nvPr/>
        </p:nvSpPr>
        <p:spPr>
          <a:xfrm>
            <a:off x="774700" y="5841680"/>
            <a:ext cx="4232275" cy="368300"/>
          </a:xfrm>
          <a:prstGeom prst="rect">
            <a:avLst/>
          </a:prstGeom>
          <a:noFill/>
          <a:ln w="9525">
            <a:noFill/>
          </a:ln>
        </p:spPr>
        <p:txBody>
          <a:bodyPr wrap="square">
            <a:spAutoFit/>
          </a:bodyPr>
          <a:lstStyle/>
          <a:p>
            <a:pPr indent="266700" algn="ctr"/>
            <a:r>
              <a:rPr lang="zh-CN" sz="1800" b="1" dirty="0">
                <a:ea typeface="宋体" panose="02010600030101010101" pitchFamily="2" charset="-122"/>
              </a:rPr>
              <a:t>真实情况</a:t>
            </a:r>
            <a:endParaRPr lang="zh-CN" altLang="en-US" sz="1800" b="1" dirty="0">
              <a:ea typeface="宋体" panose="02010600030101010101" pitchFamily="2" charset="-122"/>
            </a:endParaRPr>
          </a:p>
        </p:txBody>
      </p:sp>
      <p:pic>
        <p:nvPicPr>
          <p:cNvPr id="22" name="图片 21">
            <a:extLst>
              <a:ext uri="{FF2B5EF4-FFF2-40B4-BE49-F238E27FC236}">
                <a16:creationId xmlns:a16="http://schemas.microsoft.com/office/drawing/2014/main" id="{7214A65A-3D00-1021-FCC6-0F7F0E37AD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507" y="1428113"/>
            <a:ext cx="7572852" cy="926147"/>
          </a:xfrm>
          <a:prstGeom prst="rect">
            <a:avLst/>
          </a:prstGeom>
        </p:spPr>
      </p:pic>
      <p:pic>
        <p:nvPicPr>
          <p:cNvPr id="23" name="图片 22">
            <a:extLst>
              <a:ext uri="{FF2B5EF4-FFF2-40B4-BE49-F238E27FC236}">
                <a16:creationId xmlns:a16="http://schemas.microsoft.com/office/drawing/2014/main" id="{404E9B19-E83D-3FA6-5BEA-EED6AD10C0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31359" y="1323133"/>
            <a:ext cx="2789162" cy="1120237"/>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2"/>
                                        </p:tgtEl>
                                        <p:attrNameLst>
                                          <p:attrName>style.visibility</p:attrName>
                                        </p:attrNameLst>
                                      </p:cBhvr>
                                      <p:to>
                                        <p:strVal val="visible"/>
                                      </p:to>
                                    </p:se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5" grpId="0" bldLvl="0" animBg="1"/>
      <p:bldP spid="1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2562860" y="254000"/>
            <a:ext cx="1167066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12" name="组合 11"/>
          <p:cNvGrpSpPr/>
          <p:nvPr/>
        </p:nvGrpSpPr>
        <p:grpSpPr>
          <a:xfrm>
            <a:off x="550863" y="82550"/>
            <a:ext cx="2011680" cy="585788"/>
            <a:chOff x="551544" y="82976"/>
            <a:chExt cx="2011389" cy="584775"/>
          </a:xfrm>
        </p:grpSpPr>
        <p:sp>
          <p:nvSpPr>
            <p:cNvPr id="14380" name="文本框 12"/>
            <p:cNvSpPr txBox="1"/>
            <p:nvPr/>
          </p:nvSpPr>
          <p:spPr>
            <a:xfrm>
              <a:off x="640431" y="111502"/>
              <a:ext cx="1922502" cy="521067"/>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测试</a:t>
              </a:r>
            </a:p>
          </p:txBody>
        </p:sp>
        <p:sp>
          <p:nvSpPr>
            <p:cNvPr id="14" name="文本框 13"/>
            <p:cNvSpPr txBox="1"/>
            <p:nvPr/>
          </p:nvSpPr>
          <p:spPr>
            <a:xfrm>
              <a:off x="551544" y="82976"/>
              <a:ext cx="723795"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508" name="文本框 2"/>
          <p:cNvSpPr txBox="1"/>
          <p:nvPr/>
        </p:nvSpPr>
        <p:spPr>
          <a:xfrm>
            <a:off x="5217160" y="918845"/>
            <a:ext cx="175768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zh-CN" altLang="en-US" sz="2000" b="1" dirty="0"/>
              <a:t>模型评估测试</a:t>
            </a:r>
          </a:p>
        </p:txBody>
      </p:sp>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43205" y="1466850"/>
            <a:ext cx="6099175" cy="4065905"/>
          </a:xfrm>
          <a:prstGeom prst="rect">
            <a:avLst/>
          </a:prstGeom>
          <a:noFill/>
          <a:ln>
            <a:noFill/>
          </a:ln>
        </p:spPr>
      </p:pic>
      <p:pic>
        <p:nvPicPr>
          <p:cNvPr id="5" name="图片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6600190" y="1466850"/>
            <a:ext cx="5361305" cy="4022090"/>
          </a:xfrm>
          <a:prstGeom prst="rect">
            <a:avLst/>
          </a:prstGeom>
          <a:noFill/>
          <a:ln>
            <a:noFill/>
          </a:ln>
        </p:spPr>
      </p:pic>
      <p:pic>
        <p:nvPicPr>
          <p:cNvPr id="2064" name="图片 6"/>
          <p:cNvPicPr>
            <a:picLocks noChangeAspect="1"/>
          </p:cNvPicPr>
          <p:nvPr/>
        </p:nvPicPr>
        <p:blipFill>
          <a:blip r:embed="rId4"/>
          <a:stretch>
            <a:fillRect/>
          </a:stretch>
        </p:blipFill>
        <p:spPr>
          <a:xfrm>
            <a:off x="10439400" y="5711825"/>
            <a:ext cx="1122363" cy="1122363"/>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2"/>
                                        </p:tgtEl>
                                        <p:attrNameLst>
                                          <p:attrName>style.visibility</p:attrName>
                                        </p:attrNameLst>
                                      </p:cBhvr>
                                      <p:to>
                                        <p:strVal val="visible"/>
                                      </p:to>
                                    </p:se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5" grpId="0" bldLvl="0" animBg="1"/>
      <p:bldP spid="1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11566525" y="6523038"/>
            <a:ext cx="625475"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0" y="6523038"/>
            <a:ext cx="10439400"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70" name="组合 69"/>
          <p:cNvGrpSpPr/>
          <p:nvPr/>
        </p:nvGrpSpPr>
        <p:grpSpPr>
          <a:xfrm>
            <a:off x="312738" y="2593975"/>
            <a:ext cx="4843462"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129" name="文本框 20"/>
            <p:cNvSpPr txBox="1"/>
            <p:nvPr/>
          </p:nvSpPr>
          <p:spPr>
            <a:xfrm>
              <a:off x="8181210" y="1506484"/>
              <a:ext cx="2840404" cy="52203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最终产品</a:t>
              </a:r>
              <a:r>
                <a:rPr lang="en-US" altLang="zh-CN" dirty="0">
                  <a:solidFill>
                    <a:srgbClr val="044875"/>
                  </a:solidFill>
                  <a:latin typeface="微软雅黑" panose="020B0503020204020204" pitchFamily="34" charset="-122"/>
                  <a:ea typeface="微软雅黑" panose="020B0503020204020204" pitchFamily="34" charset="-122"/>
                </a:rPr>
                <a:t>demo</a:t>
              </a: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32" name="组合 68"/>
            <p:cNvGrpSpPr/>
            <p:nvPr/>
          </p:nvGrpSpPr>
          <p:grpSpPr>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34" name="文本框 18"/>
              <p:cNvSpPr txBox="1"/>
              <p:nvPr/>
            </p:nvSpPr>
            <p:spPr>
              <a:xfrm>
                <a:off x="6191369" y="1397569"/>
                <a:ext cx="919239" cy="646331"/>
              </a:xfrm>
              <a:prstGeom prst="rect">
                <a:avLst/>
              </a:prstGeom>
              <a:noFill/>
              <a:ln w="2540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01</a:t>
                </a:r>
                <a:endParaRPr lang="zh-CN" altLang="en-US" sz="3600" dirty="0">
                  <a:solidFill>
                    <a:srgbClr val="044875"/>
                  </a:solidFill>
                  <a:latin typeface="Impact" panose="020B0806030902050204" pitchFamily="34" charset="0"/>
                </a:endParaRPr>
              </a:p>
            </p:txBody>
          </p:sp>
        </p:grpSp>
      </p:grpSp>
      <p:grpSp>
        <p:nvGrpSpPr>
          <p:cNvPr id="17" name="组合 16"/>
          <p:cNvGrpSpPr/>
          <p:nvPr/>
        </p:nvGrpSpPr>
        <p:grpSpPr>
          <a:xfrm>
            <a:off x="312738" y="3724275"/>
            <a:ext cx="4843462" cy="712788"/>
            <a:chOff x="309691" y="3938645"/>
            <a:chExt cx="4842391" cy="712882"/>
          </a:xfrm>
        </p:grpSpPr>
        <p:grpSp>
          <p:nvGrpSpPr>
            <p:cNvPr id="3120" name="组合 79"/>
            <p:cNvGrpSpPr/>
            <p:nvPr/>
          </p:nvGrpSpPr>
          <p:grpSpPr>
            <a:xfrm>
              <a:off x="309691" y="3938645"/>
              <a:ext cx="4842391" cy="712882"/>
              <a:chOff x="6298049" y="1397569"/>
              <a:chExt cx="4842391" cy="712882"/>
            </a:xfrm>
          </p:grpSpPr>
          <p:sp>
            <p:nvSpPr>
              <p:cNvPr id="3122" name="文本框 81"/>
              <p:cNvSpPr txBox="1"/>
              <p:nvPr/>
            </p:nvSpPr>
            <p:spPr>
              <a:xfrm>
                <a:off x="8028810" y="1506484"/>
                <a:ext cx="2840404" cy="52203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风险分析</a:t>
                </a: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5" name="组合 84"/>
              <p:cNvGrpSpPr/>
              <p:nvPr/>
            </p:nvGrpSpPr>
            <p:grpSpPr>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27" name="文本框 86"/>
                <p:cNvSpPr txBox="1"/>
                <p:nvPr/>
              </p:nvSpPr>
              <p:spPr>
                <a:xfrm>
                  <a:off x="6191369" y="1397569"/>
                  <a:ext cx="919239" cy="646331"/>
                </a:xfrm>
                <a:prstGeom prst="rect">
                  <a:avLst/>
                </a:prstGeom>
                <a:noFill/>
                <a:ln w="2540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03</a:t>
                  </a:r>
                  <a:endParaRPr lang="zh-CN" altLang="en-US" sz="3600" dirty="0">
                    <a:solidFill>
                      <a:srgbClr val="044875"/>
                    </a:solidFill>
                    <a:latin typeface="Impact" panose="020B0806030902050204" pitchFamily="34" charset="0"/>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24" name="组合 23"/>
          <p:cNvGrpSpPr/>
          <p:nvPr/>
        </p:nvGrpSpPr>
        <p:grpSpPr>
          <a:xfrm>
            <a:off x="312738" y="4849813"/>
            <a:ext cx="4843462" cy="712787"/>
            <a:chOff x="6535248" y="4281002"/>
            <a:chExt cx="4842391" cy="712882"/>
          </a:xfrm>
        </p:grpSpPr>
        <p:grpSp>
          <p:nvGrpSpPr>
            <p:cNvPr id="3112" name="组合 116"/>
            <p:cNvGrpSpPr/>
            <p:nvPr/>
          </p:nvGrpSpPr>
          <p:grpSpPr>
            <a:xfrm>
              <a:off x="6535248" y="4281002"/>
              <a:ext cx="4842391" cy="712882"/>
              <a:chOff x="6298049" y="1397569"/>
              <a:chExt cx="4842391" cy="712882"/>
            </a:xfrm>
          </p:grpSpPr>
          <p:sp>
            <p:nvSpPr>
              <p:cNvPr id="3114" name="文本框 126"/>
              <p:cNvSpPr txBox="1"/>
              <p:nvPr/>
            </p:nvSpPr>
            <p:spPr>
              <a:xfrm>
                <a:off x="8200260" y="1506484"/>
                <a:ext cx="2840404" cy="52204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en-US" dirty="0">
                    <a:solidFill>
                      <a:srgbClr val="044875"/>
                    </a:solidFill>
                    <a:latin typeface="微软雅黑" panose="020B0503020204020204" pitchFamily="34" charset="-122"/>
                    <a:ea typeface="微软雅黑" panose="020B0503020204020204" pitchFamily="34" charset="-122"/>
                  </a:rPr>
                  <a:t>项目经验总结</a:t>
                </a: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29" name="直接连接符 128"/>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17" name="组合 129"/>
              <p:cNvGrpSpPr/>
              <p:nvPr/>
            </p:nvGrpSpPr>
            <p:grpSpPr>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19" name="文本框 131"/>
                <p:cNvSpPr txBox="1"/>
                <p:nvPr/>
              </p:nvSpPr>
              <p:spPr>
                <a:xfrm>
                  <a:off x="6191369" y="1397569"/>
                  <a:ext cx="919239" cy="646331"/>
                </a:xfrm>
                <a:prstGeom prst="rect">
                  <a:avLst/>
                </a:prstGeom>
                <a:noFill/>
                <a:ln w="2540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05</a:t>
                  </a:r>
                  <a:endParaRPr lang="zh-CN" altLang="en-US" sz="3600" dirty="0">
                    <a:solidFill>
                      <a:srgbClr val="044875"/>
                    </a:solidFill>
                    <a:latin typeface="Impact" panose="020B0806030902050204" pitchFamily="34" charset="0"/>
                  </a:endParaRPr>
                </a:p>
              </p:txBody>
            </p:sp>
          </p:grpSp>
        </p:grpSp>
        <p:sp>
          <p:nvSpPr>
            <p:cNvPr id="143" name="Freeform 306"/>
            <p:cNvSpPr>
              <a:spLocks noEditPoints="1"/>
            </p:cNvSpPr>
            <p:nvPr/>
          </p:nvSpPr>
          <p:spPr bwMode="auto">
            <a:xfrm>
              <a:off x="7601812" y="4390554"/>
              <a:ext cx="539631" cy="536647"/>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16" name="组合 15"/>
          <p:cNvGrpSpPr/>
          <p:nvPr/>
        </p:nvGrpSpPr>
        <p:grpSpPr>
          <a:xfrm>
            <a:off x="6916738" y="2593975"/>
            <a:ext cx="4843462" cy="712788"/>
            <a:chOff x="309691" y="2998271"/>
            <a:chExt cx="4842391" cy="712882"/>
          </a:xfrm>
        </p:grpSpPr>
        <p:grpSp>
          <p:nvGrpSpPr>
            <p:cNvPr id="3104" name="组合 71"/>
            <p:cNvGrpSpPr/>
            <p:nvPr/>
          </p:nvGrpSpPr>
          <p:grpSpPr>
            <a:xfrm>
              <a:off x="309691" y="2998271"/>
              <a:ext cx="4842391" cy="712882"/>
              <a:chOff x="6298049" y="1397569"/>
              <a:chExt cx="4842391" cy="712882"/>
            </a:xfrm>
          </p:grpSpPr>
          <p:sp>
            <p:nvSpPr>
              <p:cNvPr id="3106" name="文本框 73"/>
              <p:cNvSpPr txBox="1"/>
              <p:nvPr/>
            </p:nvSpPr>
            <p:spPr>
              <a:xfrm>
                <a:off x="8009760" y="1506484"/>
                <a:ext cx="2840404" cy="52203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项目执行和管理</a:t>
                </a: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09" name="组合 76"/>
              <p:cNvGrpSpPr/>
              <p:nvPr/>
            </p:nvGrpSpPr>
            <p:grpSpPr>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11" name="文本框 78"/>
                <p:cNvSpPr txBox="1"/>
                <p:nvPr/>
              </p:nvSpPr>
              <p:spPr>
                <a:xfrm>
                  <a:off x="6191369" y="1397569"/>
                  <a:ext cx="919239" cy="646331"/>
                </a:xfrm>
                <a:prstGeom prst="rect">
                  <a:avLst/>
                </a:prstGeom>
                <a:noFill/>
                <a:ln w="2540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02</a:t>
                  </a:r>
                  <a:endParaRPr lang="zh-CN" altLang="en-US" sz="3600" dirty="0">
                    <a:solidFill>
                      <a:srgbClr val="044875"/>
                    </a:solidFill>
                    <a:latin typeface="Impact" panose="020B0806030902050204" pitchFamily="34" charset="0"/>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22" name="组合 21"/>
          <p:cNvGrpSpPr/>
          <p:nvPr/>
        </p:nvGrpSpPr>
        <p:grpSpPr>
          <a:xfrm>
            <a:off x="6916738" y="3724275"/>
            <a:ext cx="4843462" cy="712788"/>
            <a:chOff x="6535248" y="3340628"/>
            <a:chExt cx="4842391" cy="712882"/>
          </a:xfrm>
        </p:grpSpPr>
        <p:grpSp>
          <p:nvGrpSpPr>
            <p:cNvPr id="3096" name="组合 115"/>
            <p:cNvGrpSpPr/>
            <p:nvPr/>
          </p:nvGrpSpPr>
          <p:grpSpPr>
            <a:xfrm>
              <a:off x="6535248" y="3340628"/>
              <a:ext cx="4842391" cy="712882"/>
              <a:chOff x="6298049" y="1397569"/>
              <a:chExt cx="4842391" cy="712882"/>
            </a:xfrm>
          </p:grpSpPr>
          <p:sp>
            <p:nvSpPr>
              <p:cNvPr id="3098" name="文本框 133"/>
              <p:cNvSpPr txBox="1"/>
              <p:nvPr/>
            </p:nvSpPr>
            <p:spPr>
              <a:xfrm>
                <a:off x="8028809" y="1506484"/>
                <a:ext cx="3031818" cy="52203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测试部分</a:t>
                </a: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01" name="组合 136"/>
              <p:cNvGrpSpPr/>
              <p:nvPr/>
            </p:nvGrpSpPr>
            <p:grpSpPr>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03" name="文本框 138"/>
                <p:cNvSpPr txBox="1"/>
                <p:nvPr/>
              </p:nvSpPr>
              <p:spPr>
                <a:xfrm>
                  <a:off x="6191369" y="1397569"/>
                  <a:ext cx="919239" cy="646331"/>
                </a:xfrm>
                <a:prstGeom prst="rect">
                  <a:avLst/>
                </a:prstGeom>
                <a:noFill/>
                <a:ln w="2540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04</a:t>
                  </a:r>
                  <a:endParaRPr lang="zh-CN" altLang="en-US" sz="3600" dirty="0">
                    <a:solidFill>
                      <a:srgbClr val="044875"/>
                    </a:solidFill>
                    <a:latin typeface="Impact" panose="020B0806030902050204" pitchFamily="34" charset="0"/>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25" name="组合 24"/>
          <p:cNvGrpSpPr/>
          <p:nvPr/>
        </p:nvGrpSpPr>
        <p:grpSpPr>
          <a:xfrm>
            <a:off x="6916738" y="4854575"/>
            <a:ext cx="4843462" cy="712788"/>
            <a:chOff x="6535248" y="5221376"/>
            <a:chExt cx="4842391" cy="712882"/>
          </a:xfrm>
        </p:grpSpPr>
        <p:grpSp>
          <p:nvGrpSpPr>
            <p:cNvPr id="3088" name="组合 117"/>
            <p:cNvGrpSpPr/>
            <p:nvPr/>
          </p:nvGrpSpPr>
          <p:grpSpPr>
            <a:xfrm>
              <a:off x="6535248" y="5221376"/>
              <a:ext cx="4842391" cy="712882"/>
              <a:chOff x="6298049" y="1397569"/>
              <a:chExt cx="4842391" cy="712882"/>
            </a:xfrm>
          </p:grpSpPr>
          <p:sp>
            <p:nvSpPr>
              <p:cNvPr id="3090" name="文本框 119"/>
              <p:cNvSpPr txBox="1"/>
              <p:nvPr/>
            </p:nvSpPr>
            <p:spPr>
              <a:xfrm>
                <a:off x="7666859" y="1506484"/>
                <a:ext cx="3431860" cy="52203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未来计划</a:t>
                </a: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22" name="直接连接符 121"/>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093" name="组合 122"/>
              <p:cNvGrpSpPr/>
              <p:nvPr/>
            </p:nvGrpSpPr>
            <p:grpSpPr>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95" name="文本框 124"/>
                <p:cNvSpPr txBox="1"/>
                <p:nvPr/>
              </p:nvSpPr>
              <p:spPr>
                <a:xfrm>
                  <a:off x="6191369" y="1397569"/>
                  <a:ext cx="919239" cy="646331"/>
                </a:xfrm>
                <a:prstGeom prst="rect">
                  <a:avLst/>
                </a:prstGeom>
                <a:noFill/>
                <a:ln w="2540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06</a:t>
                  </a:r>
                  <a:endParaRPr lang="zh-CN" altLang="en-US" sz="3600" dirty="0">
                    <a:solidFill>
                      <a:srgbClr val="044875"/>
                    </a:solidFill>
                    <a:latin typeface="Impact" panose="020B0806030902050204" pitchFamily="34" charset="0"/>
                  </a:endParaRPr>
                </a:p>
              </p:txBody>
            </p:sp>
          </p:grpSp>
        </p:grpSp>
        <p:sp>
          <p:nvSpPr>
            <p:cNvPr id="144" name="Freeform 48"/>
            <p:cNvSpPr>
              <a:spLocks noEditPoints="1"/>
            </p:cNvSpPr>
            <p:nvPr/>
          </p:nvSpPr>
          <p:spPr bwMode="auto">
            <a:xfrm>
              <a:off x="7670059"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cxnSp>
        <p:nvCxnSpPr>
          <p:cNvPr id="108" name="直接连接符 107"/>
          <p:cNvCxnSpPr/>
          <p:nvPr/>
        </p:nvCxnSpPr>
        <p:spPr>
          <a:xfrm flipH="1">
            <a:off x="5534025" y="295592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40719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534025" y="51895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3"/>
            <a:ext cx="6688138" cy="92392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5400" kern="1200" cap="none" spc="0" normalizeH="0" baseline="0" noProof="0" dirty="0">
                <a:solidFill>
                  <a:srgbClr val="044875"/>
                </a:solidFill>
                <a:latin typeface="+mj-lt"/>
                <a:ea typeface="+mn-ea"/>
                <a:cs typeface="+mn-cs"/>
              </a:rPr>
              <a:t>THE MAIN CONTENTS</a:t>
            </a:r>
            <a:endParaRPr kumimoji="0" lang="zh-CN" altLang="en-US" sz="5400" kern="1200" cap="none" spc="0" normalizeH="0" baseline="0" noProof="0" dirty="0">
              <a:solidFill>
                <a:srgbClr val="044875"/>
              </a:solidFill>
              <a:latin typeface="+mj-lt"/>
              <a:ea typeface="+mn-ea"/>
              <a:cs typeface="+mn-cs"/>
            </a:endParaRPr>
          </a:p>
        </p:txBody>
      </p:sp>
      <p:cxnSp>
        <p:nvCxnSpPr>
          <p:cNvPr id="157" name="直接连接符 156"/>
          <p:cNvCxnSpPr/>
          <p:nvPr/>
        </p:nvCxnSpPr>
        <p:spPr bwMode="auto">
          <a:xfrm flipV="1">
            <a:off x="3700463" y="1511300"/>
            <a:ext cx="4773613"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pic>
        <p:nvPicPr>
          <p:cNvPr id="2064" name="图片 6"/>
          <p:cNvPicPr>
            <a:picLocks noChangeAspect="1"/>
          </p:cNvPicPr>
          <p:nvPr/>
        </p:nvPicPr>
        <p:blipFill>
          <a:blip r:embed="rId2"/>
          <a:stretch>
            <a:fillRect/>
          </a:stretch>
        </p:blipFill>
        <p:spPr>
          <a:xfrm>
            <a:off x="10439400" y="5711825"/>
            <a:ext cx="1122363" cy="1122363"/>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par>
                          <p:cTn id="21" fill="hold">
                            <p:stCondLst>
                              <p:cond delay="1299"/>
                            </p:stCondLst>
                            <p:childTnLst>
                              <p:par>
                                <p:cTn id="22" presetID="22" presetClass="entr" presetSubtype="4" fill="hold"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down)">
                                      <p:cBhvr>
                                        <p:cTn id="24" dur="500"/>
                                        <p:tgtEl>
                                          <p:spTgt spid="70"/>
                                        </p:tgtEl>
                                      </p:cBhvr>
                                    </p:animEffect>
                                  </p:childTnLst>
                                </p:cTn>
                              </p:par>
                            </p:childTnLst>
                          </p:cTn>
                        </p:par>
                        <p:par>
                          <p:cTn id="25" fill="hold">
                            <p:stCondLst>
                              <p:cond delay="1799"/>
                            </p:stCondLst>
                            <p:childTnLst>
                              <p:par>
                                <p:cTn id="26" presetID="22" presetClass="entr" presetSubtype="8" fill="hold" nodeType="afterEffect">
                                  <p:stCondLst>
                                    <p:cond delay="0"/>
                                  </p:stCondLst>
                                  <p:childTnLst>
                                    <p:set>
                                      <p:cBhvr>
                                        <p:cTn id="27" dur="1" fill="hold">
                                          <p:stCondLst>
                                            <p:cond delay="0"/>
                                          </p:stCondLst>
                                        </p:cTn>
                                        <p:tgtEl>
                                          <p:spTgt spid="108"/>
                                        </p:tgtEl>
                                        <p:attrNameLst>
                                          <p:attrName>style.visibility</p:attrName>
                                        </p:attrNameLst>
                                      </p:cBhvr>
                                      <p:to>
                                        <p:strVal val="visible"/>
                                      </p:to>
                                    </p:set>
                                    <p:animEffect transition="in" filter="wipe(left)">
                                      <p:cBhvr>
                                        <p:cTn id="28" dur="500"/>
                                        <p:tgtEl>
                                          <p:spTgt spid="108"/>
                                        </p:tgtEl>
                                      </p:cBhvr>
                                    </p:animEffect>
                                  </p:childTnLst>
                                </p:cTn>
                              </p:par>
                            </p:childTnLst>
                          </p:cTn>
                        </p:par>
                        <p:par>
                          <p:cTn id="29" fill="hold">
                            <p:stCondLst>
                              <p:cond delay="2299"/>
                            </p:stCondLst>
                            <p:childTnLst>
                              <p:par>
                                <p:cTn id="30" presetID="22" presetClass="entr" presetSubtype="4"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par>
                          <p:cTn id="33" fill="hold">
                            <p:stCondLst>
                              <p:cond delay="2799"/>
                            </p:stCondLst>
                            <p:childTnLst>
                              <p:par>
                                <p:cTn id="34" presetID="22" presetClass="entr" presetSubtype="4"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childTnLst>
                          </p:cTn>
                        </p:par>
                        <p:par>
                          <p:cTn id="37" fill="hold">
                            <p:stCondLst>
                              <p:cond delay="3299"/>
                            </p:stCondLst>
                            <p:childTnLst>
                              <p:par>
                                <p:cTn id="38" presetID="22" presetClass="entr" presetSubtype="8" fill="hold" nodeType="afterEffect">
                                  <p:stCondLst>
                                    <p:cond delay="0"/>
                                  </p:stCondLst>
                                  <p:childTnLst>
                                    <p:set>
                                      <p:cBhvr>
                                        <p:cTn id="39" dur="1" fill="hold">
                                          <p:stCondLst>
                                            <p:cond delay="0"/>
                                          </p:stCondLst>
                                        </p:cTn>
                                        <p:tgtEl>
                                          <p:spTgt spid="133"/>
                                        </p:tgtEl>
                                        <p:attrNameLst>
                                          <p:attrName>style.visibility</p:attrName>
                                        </p:attrNameLst>
                                      </p:cBhvr>
                                      <p:to>
                                        <p:strVal val="visible"/>
                                      </p:to>
                                    </p:set>
                                    <p:animEffect transition="in" filter="wipe(left)">
                                      <p:cBhvr>
                                        <p:cTn id="40" dur="500"/>
                                        <p:tgtEl>
                                          <p:spTgt spid="133"/>
                                        </p:tgtEl>
                                      </p:cBhvr>
                                    </p:animEffect>
                                  </p:childTnLst>
                                </p:cTn>
                              </p:par>
                            </p:childTnLst>
                          </p:cTn>
                        </p:par>
                        <p:par>
                          <p:cTn id="41" fill="hold">
                            <p:stCondLst>
                              <p:cond delay="3799"/>
                            </p:stCondLst>
                            <p:childTnLst>
                              <p:par>
                                <p:cTn id="42" presetID="22" presetClass="entr" presetSubtype="4"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par>
                          <p:cTn id="45" fill="hold">
                            <p:stCondLst>
                              <p:cond delay="4299"/>
                            </p:stCondLst>
                            <p:childTnLst>
                              <p:par>
                                <p:cTn id="46" presetID="22" presetClass="entr" presetSubtype="4"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500"/>
                                        <p:tgtEl>
                                          <p:spTgt spid="24"/>
                                        </p:tgtEl>
                                      </p:cBhvr>
                                    </p:animEffect>
                                  </p:childTnLst>
                                </p:cTn>
                              </p:par>
                            </p:childTnLst>
                          </p:cTn>
                        </p:par>
                        <p:par>
                          <p:cTn id="49" fill="hold">
                            <p:stCondLst>
                              <p:cond delay="4799"/>
                            </p:stCondLst>
                            <p:childTnLst>
                              <p:par>
                                <p:cTn id="50" presetID="22" presetClass="entr" presetSubtype="8" fill="hold" nodeType="afterEffect">
                                  <p:stCondLst>
                                    <p:cond delay="0"/>
                                  </p:stCondLst>
                                  <p:childTnLst>
                                    <p:set>
                                      <p:cBhvr>
                                        <p:cTn id="51" dur="1" fill="hold">
                                          <p:stCondLst>
                                            <p:cond delay="0"/>
                                          </p:stCondLst>
                                        </p:cTn>
                                        <p:tgtEl>
                                          <p:spTgt spid="147"/>
                                        </p:tgtEl>
                                        <p:attrNameLst>
                                          <p:attrName>style.visibility</p:attrName>
                                        </p:attrNameLst>
                                      </p:cBhvr>
                                      <p:to>
                                        <p:strVal val="visible"/>
                                      </p:to>
                                    </p:set>
                                    <p:animEffect transition="in" filter="wipe(left)">
                                      <p:cBhvr>
                                        <p:cTn id="52" dur="500"/>
                                        <p:tgtEl>
                                          <p:spTgt spid="147"/>
                                        </p:tgtEl>
                                      </p:cBhvr>
                                    </p:animEffect>
                                  </p:childTnLst>
                                </p:cTn>
                              </p:par>
                            </p:childTnLst>
                          </p:cTn>
                        </p:par>
                        <p:par>
                          <p:cTn id="53" fill="hold">
                            <p:stCondLst>
                              <p:cond delay="5299"/>
                            </p:stCondLst>
                            <p:childTnLst>
                              <p:par>
                                <p:cTn id="54" presetID="22" presetClass="entr" presetSubtype="4"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down)">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946150" y="2000250"/>
            <a:ext cx="1539875" cy="18621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11500" dirty="0">
                <a:solidFill>
                  <a:schemeClr val="bg1"/>
                </a:solidFill>
                <a:latin typeface="Impact" panose="020B0806030902050204" pitchFamily="34" charset="0"/>
              </a:rPr>
              <a:t>5</a:t>
            </a:r>
            <a:endParaRPr lang="zh-CN" altLang="en-US" sz="11500" dirty="0">
              <a:solidFill>
                <a:schemeClr val="bg1"/>
              </a:solidFill>
              <a:latin typeface="Impact" panose="020B0806030902050204" pitchFamily="34" charset="0"/>
            </a:endParaRPr>
          </a:p>
        </p:txBody>
      </p:sp>
      <p:sp>
        <p:nvSpPr>
          <p:cNvPr id="5" name="文本框 4"/>
          <p:cNvSpPr txBox="1"/>
          <p:nvPr/>
        </p:nvSpPr>
        <p:spPr>
          <a:xfrm>
            <a:off x="419100" y="2638425"/>
            <a:ext cx="571500"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2525713" y="2638425"/>
            <a:ext cx="1766887"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p:nvPr/>
        </p:nvSpPr>
        <p:spPr>
          <a:xfrm>
            <a:off x="6791325" y="3632200"/>
            <a:ext cx="5727700"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项目经验总结</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2" name="组合 11"/>
          <p:cNvGrpSpPr/>
          <p:nvPr/>
        </p:nvGrpSpPr>
        <p:grpSpPr>
          <a:xfrm>
            <a:off x="550863" y="82550"/>
            <a:ext cx="3381375" cy="585788"/>
            <a:chOff x="551544" y="82976"/>
            <a:chExt cx="3380742" cy="584775"/>
          </a:xfrm>
        </p:grpSpPr>
        <p:sp>
          <p:nvSpPr>
            <p:cNvPr id="16433" name="文本框 12"/>
            <p:cNvSpPr txBox="1"/>
            <p:nvPr/>
          </p:nvSpPr>
          <p:spPr>
            <a:xfrm>
              <a:off x="640446" y="111278"/>
              <a:ext cx="3291840" cy="52106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项目经验总结</a:t>
              </a:r>
            </a:p>
          </p:txBody>
        </p:sp>
        <p:sp>
          <p:nvSpPr>
            <p:cNvPr id="14" name="文本框 13"/>
            <p:cNvSpPr txBox="1"/>
            <p:nvPr/>
          </p:nvSpPr>
          <p:spPr>
            <a:xfrm>
              <a:off x="551544" y="82976"/>
              <a:ext cx="723764"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508" name="文本框 2"/>
          <p:cNvSpPr txBox="1"/>
          <p:nvPr/>
        </p:nvSpPr>
        <p:spPr>
          <a:xfrm>
            <a:off x="5450205" y="777240"/>
            <a:ext cx="175768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zh-CN" altLang="en-US" sz="2000" b="1" dirty="0"/>
              <a:t>项目进度控制</a:t>
            </a:r>
          </a:p>
        </p:txBody>
      </p:sp>
      <p:sp>
        <p:nvSpPr>
          <p:cNvPr id="100" name="文本框 99"/>
          <p:cNvSpPr txBox="1"/>
          <p:nvPr/>
        </p:nvSpPr>
        <p:spPr>
          <a:xfrm>
            <a:off x="1426210" y="1937385"/>
            <a:ext cx="8679815" cy="3415030"/>
          </a:xfrm>
          <a:prstGeom prst="rect">
            <a:avLst/>
          </a:prstGeom>
          <a:noFill/>
          <a:ln w="9525">
            <a:noFill/>
          </a:ln>
        </p:spPr>
        <p:txBody>
          <a:bodyPr wrap="square">
            <a:spAutoFit/>
          </a:bodyPr>
          <a:lstStyle/>
          <a:p>
            <a:pPr indent="266700" algn="l">
              <a:lnSpc>
                <a:spcPct val="150000"/>
              </a:lnSpc>
              <a:buClrTx/>
              <a:buSzTx/>
              <a:buFontTx/>
            </a:pPr>
            <a:r>
              <a:rPr lang="en-US" altLang="zh-CN" sz="1800" dirty="0">
                <a:latin typeface="+mn-lt"/>
                <a:ea typeface="+mn-ea"/>
              </a:rPr>
              <a:t>      在本学期的《软件项目管理课程》中，我们学习到了很多管理的方法和工具。这些方法和工具对于项目的控制和监管、实施都起到了很好的作用。对软件项目管理的流程和具体细节都有了更深入的了解。</a:t>
            </a:r>
          </a:p>
          <a:p>
            <a:pPr indent="266700" algn="l">
              <a:lnSpc>
                <a:spcPct val="150000"/>
              </a:lnSpc>
              <a:buClrTx/>
              <a:buSzTx/>
              <a:buFontTx/>
            </a:pPr>
            <a:r>
              <a:rPr lang="zh-CN" altLang="en-US" sz="1800" dirty="0">
                <a:latin typeface="+mn-lt"/>
                <a:ea typeface="+mn-ea"/>
              </a:rPr>
              <a:t>如：</a:t>
            </a:r>
            <a:r>
              <a:rPr lang="zh-CN" altLang="zh-CN" sz="1800" dirty="0">
                <a:latin typeface="+mn-lt"/>
                <a:ea typeface="+mn-ea"/>
              </a:rPr>
              <a:t>计划阶段：WBS、甘特图、里程碑、COCOMO模型（进行项目的成本估算）</a:t>
            </a:r>
          </a:p>
          <a:p>
            <a:pPr indent="266700" algn="l">
              <a:lnSpc>
                <a:spcPct val="150000"/>
              </a:lnSpc>
              <a:buClrTx/>
              <a:buSzTx/>
              <a:buFontTx/>
            </a:pPr>
            <a:r>
              <a:rPr lang="en-US" altLang="zh-CN" sz="1800" dirty="0">
                <a:latin typeface="+mn-lt"/>
                <a:ea typeface="+mn-ea"/>
              </a:rPr>
              <a:t>         </a:t>
            </a:r>
            <a:r>
              <a:rPr lang="zh-CN" altLang="zh-CN" sz="1800" dirty="0">
                <a:latin typeface="+mn-lt"/>
                <a:ea typeface="+mn-ea"/>
              </a:rPr>
              <a:t>执行阶段：Milestone Trend Charts、EVA等</a:t>
            </a:r>
          </a:p>
          <a:p>
            <a:pPr indent="266700" algn="l">
              <a:lnSpc>
                <a:spcPct val="150000"/>
              </a:lnSpc>
              <a:buClrTx/>
              <a:buSzTx/>
              <a:buFontTx/>
            </a:pPr>
            <a:endParaRPr lang="zh-CN" altLang="zh-CN" sz="1800" dirty="0">
              <a:latin typeface="+mn-lt"/>
              <a:ea typeface="+mn-ea"/>
            </a:endParaRPr>
          </a:p>
          <a:p>
            <a:pPr indent="266700" algn="l">
              <a:lnSpc>
                <a:spcPct val="150000"/>
              </a:lnSpc>
              <a:buClrTx/>
              <a:buSzTx/>
              <a:buFontTx/>
            </a:pPr>
            <a:r>
              <a:rPr lang="en-US" altLang="zh-CN" sz="1800" dirty="0">
                <a:latin typeface="+mn-lt"/>
                <a:ea typeface="+mn-ea"/>
              </a:rPr>
              <a:t>     </a:t>
            </a:r>
            <a:r>
              <a:rPr lang="zh-CN" altLang="zh-CN" sz="1800" dirty="0">
                <a:latin typeface="+mn-lt"/>
                <a:ea typeface="+mn-ea"/>
              </a:rPr>
              <a:t>我们深刻认识到，软件项目的进度是一环扣一环的，必须严格控制，保证里程碑内容的按时交付，才能够推动项目成功。</a:t>
            </a:r>
          </a:p>
        </p:txBody>
      </p:sp>
      <p:pic>
        <p:nvPicPr>
          <p:cNvPr id="2064" name="图片 6"/>
          <p:cNvPicPr>
            <a:picLocks noChangeAspect="1"/>
          </p:cNvPicPr>
          <p:nvPr/>
        </p:nvPicPr>
        <p:blipFill>
          <a:blip r:embed="rId2"/>
          <a:stretch>
            <a:fillRect/>
          </a:stretch>
        </p:blipFill>
        <p:spPr>
          <a:xfrm>
            <a:off x="10439400" y="5711825"/>
            <a:ext cx="1122363" cy="1122363"/>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2"/>
                                        </p:tgtEl>
                                        <p:attrNameLst>
                                          <p:attrName>style.visibility</p:attrName>
                                        </p:attrNameLst>
                                      </p:cBhvr>
                                      <p:to>
                                        <p:strVal val="visible"/>
                                      </p:to>
                                    </p:se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50205" y="777240"/>
            <a:ext cx="175768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zh-CN" altLang="en-US" sz="2000" b="1" dirty="0"/>
              <a:t>项目人员管理</a:t>
            </a:r>
          </a:p>
        </p:txBody>
      </p:sp>
      <p:sp>
        <p:nvSpPr>
          <p:cNvPr id="4" name="文本框 3"/>
          <p:cNvSpPr txBox="1"/>
          <p:nvPr/>
        </p:nvSpPr>
        <p:spPr>
          <a:xfrm>
            <a:off x="1774190" y="1369695"/>
            <a:ext cx="8803005" cy="4523105"/>
          </a:xfrm>
          <a:prstGeom prst="rect">
            <a:avLst/>
          </a:prstGeom>
          <a:noFill/>
        </p:spPr>
        <p:txBody>
          <a:bodyPr wrap="square" rtlCol="0">
            <a:spAutoFit/>
          </a:bodyPr>
          <a:lstStyle/>
          <a:p>
            <a:r>
              <a:rPr lang="zh-CN" altLang="en-US"/>
              <a:t>【项目成员组建】</a:t>
            </a:r>
          </a:p>
          <a:p>
            <a:pPr marL="342900" indent="-342900">
              <a:buFont typeface="+mj-lt"/>
              <a:buAutoNum type="arabicPeriod"/>
            </a:pPr>
            <a:r>
              <a:rPr lang="zh-CN" altLang="en-US"/>
              <a:t>首先从项目的组建方面来说，项目成立初期，从人员的选择上，由于我们三个人之前就有过项目经历，所以工作方式上进行了一定的磨合，便于工作对接。</a:t>
            </a:r>
          </a:p>
          <a:p>
            <a:pPr marL="342900" indent="-342900">
              <a:buFont typeface="+mj-lt"/>
              <a:buAutoNum type="arabicPeriod"/>
            </a:pPr>
            <a:r>
              <a:rPr lang="zh-CN" altLang="en-US"/>
              <a:t> 对彼此的工作能力非常了解，避免了因为个人原因导致的项目失败风险。</a:t>
            </a:r>
          </a:p>
          <a:p>
            <a:pPr marL="342900" indent="-342900">
              <a:buFont typeface="+mj-lt"/>
              <a:buAutoNum type="arabicPeriod"/>
            </a:pPr>
            <a:r>
              <a:rPr lang="zh-CN" altLang="en-US"/>
              <a:t>其次，我们三个人擅长的方面不同，赵佳豪更擅长目标检测模型的训练开发工作，刘昕彤适合测试和一些文档记录的整理工作，陈婧适合项目的计划安排和进度控制管理，这使得我们三人的能力进行了很好的整合，项目团队紧密配合，职责明确，在工作分配上都具有一定的贡献度。所以项目从人员组建上就取得了成功。</a:t>
            </a:r>
          </a:p>
          <a:p>
            <a:endParaRPr lang="zh-CN" altLang="en-US"/>
          </a:p>
          <a:p>
            <a:r>
              <a:rPr lang="zh-CN" altLang="en-US"/>
              <a:t>【项目成员沟通】</a:t>
            </a:r>
          </a:p>
          <a:p>
            <a:pPr marL="342900" indent="-342900">
              <a:buFont typeface="+mj-lt"/>
              <a:buAutoNum type="arabicPeriod"/>
            </a:pPr>
            <a:r>
              <a:rPr lang="en-US" altLang="zh-CN"/>
              <a:t> </a:t>
            </a:r>
            <a:r>
              <a:rPr lang="zh-CN" altLang="en-US"/>
              <a:t>首先，大家严格按照计划进行每周例会，进行项目进度跟踪，及时解决问题，也体现了《项目计划书》沟通计划的重要性。合理的项目计划安排，对于项目成员实施项目起到了积极的推动作用，激发了小组成员的工作热情和积极性。</a:t>
            </a:r>
          </a:p>
          <a:p>
            <a:pPr marL="342900" indent="-342900">
              <a:buFont typeface="+mj-lt"/>
              <a:buAutoNum type="arabicPeriod"/>
            </a:pPr>
            <a:r>
              <a:rPr lang="en-US" altLang="zh-CN"/>
              <a:t>但是由于上海市疫情的影响，学校疫情防控网格化管理的相关规定，导致我们的沟通协作受到了一定的影响。但是组内成员，积极调整心态，快速调整工作方式，进行在线的会议沟通和交流，也保证了项目的正常进展。体现了风险管理的必要性。</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50205" y="777240"/>
            <a:ext cx="175768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zh-CN" altLang="en-US" sz="2000" b="1" dirty="0"/>
              <a:t>潜在问题</a:t>
            </a:r>
          </a:p>
        </p:txBody>
      </p:sp>
      <p:sp>
        <p:nvSpPr>
          <p:cNvPr id="4" name="文本框 3"/>
          <p:cNvSpPr txBox="1"/>
          <p:nvPr/>
        </p:nvSpPr>
        <p:spPr>
          <a:xfrm>
            <a:off x="1551305" y="1288415"/>
            <a:ext cx="9382125" cy="4939030"/>
          </a:xfrm>
          <a:prstGeom prst="rect">
            <a:avLst/>
          </a:prstGeom>
          <a:noFill/>
        </p:spPr>
        <p:txBody>
          <a:bodyPr wrap="square" rtlCol="0">
            <a:spAutoFit/>
          </a:bodyPr>
          <a:lstStyle/>
          <a:p>
            <a:pPr marL="342900" indent="-342900">
              <a:lnSpc>
                <a:spcPct val="150000"/>
              </a:lnSpc>
              <a:buFont typeface="+mj-lt"/>
              <a:buAutoNum type="arabicPeriod"/>
            </a:pPr>
            <a:r>
              <a:rPr lang="zh-CN" altLang="en-US"/>
              <a:t>这只是小规模的团队，如果在实际项目中，更大的规模。那人员选择就应该更严谨，更科学。充分发挥每个人的作用。要有成文的或者习惯的工作流程和方法，而且流程简明有效。</a:t>
            </a:r>
          </a:p>
          <a:p>
            <a:pPr marL="342900" indent="-342900">
              <a:lnSpc>
                <a:spcPct val="150000"/>
              </a:lnSpc>
              <a:buFont typeface="+mj-lt"/>
              <a:buAutoNum type="arabicPeriod"/>
            </a:pPr>
            <a:r>
              <a:rPr lang="zh-CN" altLang="en-US"/>
              <a:t>每周的例会需要花费一定的时间，要保证会议内容简短且有效，把时间花费在必要的交流上。为项目开发留下更多的时间。</a:t>
            </a:r>
          </a:p>
          <a:p>
            <a:pPr marL="342900" indent="-342900">
              <a:lnSpc>
                <a:spcPct val="150000"/>
              </a:lnSpc>
              <a:buFont typeface="+mj-lt"/>
              <a:buAutoNum type="arabicPeriod"/>
            </a:pPr>
            <a:r>
              <a:rPr lang="zh-CN" altLang="en-US"/>
              <a:t>虽然我们之前制定了风险计划，但实际中遇到问题往往更为复杂。 所以，在今后的项目开发中，我们应该制订更为详细的风险计划和应对方案，确保项目能够按时完成。</a:t>
            </a:r>
          </a:p>
          <a:p>
            <a:pPr marL="342900" indent="-342900">
              <a:lnSpc>
                <a:spcPct val="150000"/>
              </a:lnSpc>
              <a:buFont typeface="+mj-lt"/>
              <a:buAutoNum type="arabicPeriod"/>
            </a:pPr>
            <a:r>
              <a:rPr lang="zh-CN" altLang="en-US"/>
              <a:t>忽路了很重要的一点：在实际商业场景中，客户对软件的需求变更要求，那么就要求项目开发相关人员对用户的需求变更有一个好的回复。所以在软件开发的过程中我们项目开发人员要了解可能导致需求变更的原因，如何管理变更需求，以及如何正确的处理需求变更。</a:t>
            </a:r>
          </a:p>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946150" y="2000250"/>
            <a:ext cx="1539875" cy="18621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11500" dirty="0">
                <a:solidFill>
                  <a:schemeClr val="bg1"/>
                </a:solidFill>
                <a:latin typeface="Impact" panose="020B0806030902050204" pitchFamily="34" charset="0"/>
              </a:rPr>
              <a:t>6</a:t>
            </a:r>
            <a:endParaRPr lang="zh-CN" altLang="en-US" sz="11500" dirty="0">
              <a:solidFill>
                <a:schemeClr val="bg1"/>
              </a:solidFill>
              <a:latin typeface="Impact" panose="020B0806030902050204" pitchFamily="34" charset="0"/>
            </a:endParaRPr>
          </a:p>
        </p:txBody>
      </p:sp>
      <p:sp>
        <p:nvSpPr>
          <p:cNvPr id="5" name="文本框 4"/>
          <p:cNvSpPr txBox="1"/>
          <p:nvPr/>
        </p:nvSpPr>
        <p:spPr>
          <a:xfrm>
            <a:off x="419100" y="2638425"/>
            <a:ext cx="571500"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2525713" y="2638425"/>
            <a:ext cx="1766887"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p:nvPr/>
        </p:nvSpPr>
        <p:spPr>
          <a:xfrm>
            <a:off x="6154738" y="3643313"/>
            <a:ext cx="5727700" cy="1568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未来计划</a:t>
            </a:r>
          </a:p>
          <a:p>
            <a:pPr marL="0" lvl="0" indent="0" algn="ctr" eaLnBrk="1" hangingPunct="1">
              <a:lnSpc>
                <a:spcPct val="100000"/>
              </a:lnSpc>
              <a:spcBef>
                <a:spcPct val="0"/>
              </a:spcBef>
              <a:buFontTx/>
              <a:buNone/>
            </a:pP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3656013" y="241300"/>
            <a:ext cx="943451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4" name="组合 3"/>
          <p:cNvGrpSpPr/>
          <p:nvPr/>
        </p:nvGrpSpPr>
        <p:grpSpPr>
          <a:xfrm>
            <a:off x="292100" y="82550"/>
            <a:ext cx="3941763" cy="585788"/>
            <a:chOff x="292102" y="82976"/>
            <a:chExt cx="3941683" cy="584775"/>
          </a:xfrm>
        </p:grpSpPr>
        <p:sp>
          <p:nvSpPr>
            <p:cNvPr id="20489" name="文本框 4"/>
            <p:cNvSpPr txBox="1"/>
            <p:nvPr/>
          </p:nvSpPr>
          <p:spPr>
            <a:xfrm>
              <a:off x="292102" y="111278"/>
              <a:ext cx="3941683" cy="52106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未来计划</a:t>
              </a:r>
            </a:p>
          </p:txBody>
        </p:sp>
        <p:sp>
          <p:nvSpPr>
            <p:cNvPr id="6" name="文本框 5"/>
            <p:cNvSpPr txBox="1"/>
            <p:nvPr/>
          </p:nvSpPr>
          <p:spPr>
            <a:xfrm>
              <a:off x="550860" y="82976"/>
              <a:ext cx="725472"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06</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7" name="矩形 6"/>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0264775" y="6538913"/>
            <a:ext cx="1500188"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pitchFamily="34" charset="-122"/>
                <a:ea typeface="微软雅黑" panose="020B0503020204020204" pitchFamily="34" charset="-122"/>
              </a:rPr>
              <a:t>LOGO</a:t>
            </a:r>
            <a:endParaRPr lang="zh-CN" altLang="en-US" sz="2000" dirty="0">
              <a:solidFill>
                <a:srgbClr val="044875"/>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405255" y="1285240"/>
            <a:ext cx="8741410" cy="3415030"/>
          </a:xfrm>
          <a:prstGeom prst="rect">
            <a:avLst/>
          </a:prstGeom>
          <a:noFill/>
          <a:ln w="9525">
            <a:noFill/>
          </a:ln>
        </p:spPr>
        <p:txBody>
          <a:bodyPr wrap="square">
            <a:spAutoFit/>
          </a:bodyPr>
          <a:lstStyle/>
          <a:p>
            <a:pPr indent="266700">
              <a:lnSpc>
                <a:spcPct val="150000"/>
              </a:lnSpc>
            </a:pPr>
            <a:r>
              <a:rPr lang="zh-CN" altLang="zh-CN" sz="1800" dirty="0">
                <a:latin typeface="+mn-lt"/>
                <a:ea typeface="+mn-ea"/>
              </a:rPr>
              <a:t>由于本项目的周期较短，时间有限，对于该项目范围定义具有一定的局限性，因此该项目还有很多地方需要改进，主要是以下几个方面：</a:t>
            </a:r>
          </a:p>
          <a:p>
            <a:pPr indent="266700">
              <a:lnSpc>
                <a:spcPct val="150000"/>
              </a:lnSpc>
            </a:pPr>
            <a:endParaRPr lang="zh-CN" altLang="zh-CN" sz="1800" dirty="0">
              <a:latin typeface="+mn-lt"/>
              <a:ea typeface="+mn-ea"/>
            </a:endParaRPr>
          </a:p>
          <a:p>
            <a:pPr indent="266700">
              <a:lnSpc>
                <a:spcPct val="150000"/>
              </a:lnSpc>
            </a:pPr>
            <a:r>
              <a:rPr lang="zh-CN" altLang="zh-CN" sz="1800" dirty="0">
                <a:latin typeface="+mn-lt"/>
                <a:ea typeface="+mn-ea"/>
              </a:rPr>
              <a:t>1. 改进YOLO模型，提高检测口罩的速度和模型精度。</a:t>
            </a:r>
          </a:p>
          <a:p>
            <a:pPr indent="266700">
              <a:lnSpc>
                <a:spcPct val="150000"/>
              </a:lnSpc>
            </a:pPr>
            <a:r>
              <a:rPr lang="zh-CN" altLang="zh-CN" sz="1800" dirty="0">
                <a:latin typeface="+mn-lt"/>
                <a:ea typeface="+mn-ea"/>
              </a:rPr>
              <a:t>2. 改进界面布局，更美观，更商业化，符合用户需求，提高用户使用体验感。</a:t>
            </a:r>
          </a:p>
          <a:p>
            <a:pPr indent="266700">
              <a:lnSpc>
                <a:spcPct val="150000"/>
              </a:lnSpc>
            </a:pPr>
            <a:r>
              <a:rPr lang="zh-CN" altLang="zh-CN" sz="1800" dirty="0">
                <a:latin typeface="+mn-lt"/>
                <a:ea typeface="+mn-ea"/>
              </a:rPr>
              <a:t>3. 优化服务端功能，让更多的用户可以使用后端的口罩检测功能。</a:t>
            </a:r>
          </a:p>
          <a:p>
            <a:pPr indent="266700">
              <a:lnSpc>
                <a:spcPct val="150000"/>
              </a:lnSpc>
            </a:pPr>
            <a:r>
              <a:rPr lang="zh-CN" altLang="zh-CN" sz="1800" dirty="0">
                <a:latin typeface="+mn-lt"/>
                <a:ea typeface="+mn-ea"/>
              </a:rPr>
              <a:t>4. 扩大识别目标。将口罩佩戴与其他关联特征相结合，实现实用性更强的安全卫生监督系统，以更好满足社会实际需求。</a:t>
            </a:r>
          </a:p>
        </p:txBody>
      </p:sp>
      <p:pic>
        <p:nvPicPr>
          <p:cNvPr id="2064" name="图片 6"/>
          <p:cNvPicPr>
            <a:picLocks noChangeAspect="1"/>
          </p:cNvPicPr>
          <p:nvPr/>
        </p:nvPicPr>
        <p:blipFill>
          <a:blip r:embed="rId2"/>
          <a:stretch>
            <a:fillRect/>
          </a:stretch>
        </p:blipFill>
        <p:spPr>
          <a:xfrm>
            <a:off x="10439400" y="5711825"/>
            <a:ext cx="1122363" cy="1122363"/>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3" y="2528888"/>
            <a:ext cx="8170863" cy="769938"/>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zh-CN" altLang="en-US" sz="4400" b="1" kern="1200" cap="none" spc="600" normalizeH="0" baseline="0" noProof="0" dirty="0">
                <a:solidFill>
                  <a:srgbClr val="044875"/>
                </a:solidFill>
                <a:latin typeface="微软雅黑" panose="020B0503020204020204" pitchFamily="34" charset="-122"/>
                <a:ea typeface="微软雅黑" panose="020B0503020204020204" pitchFamily="34" charset="-122"/>
                <a:cs typeface="+mn-cs"/>
              </a:rPr>
              <a:t>谢谢您的观看与聆听</a:t>
            </a:r>
          </a:p>
        </p:txBody>
      </p:sp>
      <p:grpSp>
        <p:nvGrpSpPr>
          <p:cNvPr id="26" name="组合 25"/>
          <p:cNvGrpSpPr/>
          <p:nvPr/>
        </p:nvGrpSpPr>
        <p:grpSpPr>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4" name="组合 33"/>
          <p:cNvGrpSpPr/>
          <p:nvPr/>
        </p:nvGrpSpPr>
        <p:grpSpPr>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38" name="组合 37"/>
          <p:cNvGrpSpPr/>
          <p:nvPr/>
        </p:nvGrpSpPr>
        <p:grpSpPr>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11566525" y="6523038"/>
            <a:ext cx="625475"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0" y="6523038"/>
            <a:ext cx="10439400"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 name="文本框 45"/>
          <p:cNvSpPr txBox="1"/>
          <p:nvPr/>
        </p:nvSpPr>
        <p:spPr>
          <a:xfrm>
            <a:off x="3094723" y="1908154"/>
            <a:ext cx="5967202" cy="750158"/>
          </a:xfrm>
          <a:prstGeom prst="rect">
            <a:avLst/>
          </a:prstGeom>
          <a:blipFill dpi="0" rotWithShape="1">
            <a:blip r:embed="rId2"/>
            <a:srcRect/>
            <a:stretch>
              <a:fillRect t="-45000"/>
            </a:stretch>
          </a:blip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rgbClr val="044875"/>
                </a:solidFill>
                <a:latin typeface="+mj-lt"/>
                <a:ea typeface="+mn-ea"/>
                <a:cs typeface="+mn-cs"/>
              </a:rPr>
              <a:t>ADD YOUR  SUBTITLE HERE</a:t>
            </a:r>
            <a:endParaRPr kumimoji="0" lang="zh-CN" altLang="en-US" sz="3200" kern="1200" cap="none" spc="0" normalizeH="0" baseline="0" noProof="0" dirty="0">
              <a:solidFill>
                <a:srgbClr val="044875"/>
              </a:solidFill>
              <a:latin typeface="+mj-lt"/>
              <a:ea typeface="+mn-ea"/>
              <a:cs typeface="+mn-cs"/>
            </a:endParaRPr>
          </a:p>
        </p:txBody>
      </p:sp>
      <p:pic>
        <p:nvPicPr>
          <p:cNvPr id="2064" name="图片 6"/>
          <p:cNvPicPr>
            <a:picLocks noChangeAspect="1"/>
          </p:cNvPicPr>
          <p:nvPr/>
        </p:nvPicPr>
        <p:blipFill>
          <a:blip r:embed="rId3"/>
          <a:stretch>
            <a:fillRect/>
          </a:stretch>
        </p:blipFill>
        <p:spPr>
          <a:xfrm>
            <a:off x="10439400" y="5711825"/>
            <a:ext cx="1122363" cy="1122363"/>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heel(1)">
                                      <p:cBhvr>
                                        <p:cTn id="18" dur="20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par>
                                <p:cTn id="26" presetID="53" presetClass="entr" presetSubtype="16"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down)">
                                      <p:cBhvr>
                                        <p:cTn id="35" dur="5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iterate type="lt">
                                    <p:tmPct val="10000"/>
                                  </p:iterate>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up)">
                                      <p:cBhvr>
                                        <p:cTn id="4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43"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文本框 7"/>
          <p:cNvSpPr txBox="1"/>
          <p:nvPr/>
        </p:nvSpPr>
        <p:spPr>
          <a:xfrm>
            <a:off x="946150" y="2000250"/>
            <a:ext cx="1539875" cy="18621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11500" dirty="0">
                <a:solidFill>
                  <a:schemeClr val="bg1"/>
                </a:solidFill>
                <a:latin typeface="Impact" panose="020B0806030902050204" pitchFamily="34" charset="0"/>
              </a:rPr>
              <a:t>1</a:t>
            </a:r>
            <a:endParaRPr lang="zh-CN" altLang="en-US" sz="11500" dirty="0">
              <a:solidFill>
                <a:schemeClr val="bg1"/>
              </a:solidFill>
              <a:latin typeface="Impact" panose="020B0806030902050204" pitchFamily="34" charset="0"/>
            </a:endParaRPr>
          </a:p>
        </p:txBody>
      </p:sp>
      <p:sp>
        <p:nvSpPr>
          <p:cNvPr id="9" name="文本框 8"/>
          <p:cNvSpPr txBox="1"/>
          <p:nvPr/>
        </p:nvSpPr>
        <p:spPr>
          <a:xfrm>
            <a:off x="419100" y="2638425"/>
            <a:ext cx="571500"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第</a:t>
            </a: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文本框 10"/>
          <p:cNvSpPr txBox="1"/>
          <p:nvPr/>
        </p:nvSpPr>
        <p:spPr>
          <a:xfrm>
            <a:off x="2525713" y="2638425"/>
            <a:ext cx="1766887"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部分</a:t>
            </a:r>
          </a:p>
        </p:txBody>
      </p:sp>
      <p:sp>
        <p:nvSpPr>
          <p:cNvPr id="12" name="文本框 11"/>
          <p:cNvSpPr txBox="1"/>
          <p:nvPr/>
        </p:nvSpPr>
        <p:spPr>
          <a:xfrm>
            <a:off x="6791325" y="3632200"/>
            <a:ext cx="5727700"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最终产品</a:t>
            </a:r>
            <a:r>
              <a:rPr lang="en-US" altLang="zh-CN" sz="4800" b="1" dirty="0">
                <a:solidFill>
                  <a:schemeClr val="bg1"/>
                </a:solidFill>
                <a:latin typeface="微软雅黑" panose="020B0503020204020204" pitchFamily="34" charset="-122"/>
                <a:ea typeface="微软雅黑" panose="020B0503020204020204" pitchFamily="34" charset="-122"/>
              </a:rPr>
              <a:t>demo</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 name="组合 3"/>
          <p:cNvGrpSpPr/>
          <p:nvPr/>
        </p:nvGrpSpPr>
        <p:grpSpPr>
          <a:xfrm>
            <a:off x="550863" y="82550"/>
            <a:ext cx="3541712" cy="585788"/>
            <a:chOff x="551544" y="82976"/>
            <a:chExt cx="3540396" cy="584775"/>
          </a:xfrm>
        </p:grpSpPr>
        <p:sp>
          <p:nvSpPr>
            <p:cNvPr id="5130" name="文本框 4"/>
            <p:cNvSpPr txBox="1"/>
            <p:nvPr/>
          </p:nvSpPr>
          <p:spPr>
            <a:xfrm>
              <a:off x="800100" y="111278"/>
              <a:ext cx="3291840" cy="52106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最终产品</a:t>
              </a:r>
              <a:r>
                <a:rPr lang="en-US" altLang="zh-CN" dirty="0">
                  <a:solidFill>
                    <a:srgbClr val="044875"/>
                  </a:solidFill>
                  <a:latin typeface="微软雅黑" panose="020B0503020204020204" pitchFamily="34" charset="-122"/>
                  <a:ea typeface="微软雅黑" panose="020B0503020204020204" pitchFamily="34" charset="-122"/>
                </a:rPr>
                <a:t>demo</a:t>
              </a:r>
            </a:p>
          </p:txBody>
        </p:sp>
        <p:sp>
          <p:nvSpPr>
            <p:cNvPr id="6" name="文本框 5"/>
            <p:cNvSpPr txBox="1"/>
            <p:nvPr/>
          </p:nvSpPr>
          <p:spPr>
            <a:xfrm>
              <a:off x="551544" y="82976"/>
              <a:ext cx="723631"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01</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7" name="矩形 6"/>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64" name="图片 6"/>
          <p:cNvPicPr>
            <a:picLocks noChangeAspect="1"/>
          </p:cNvPicPr>
          <p:nvPr/>
        </p:nvPicPr>
        <p:blipFill>
          <a:blip r:embed="rId2"/>
          <a:stretch>
            <a:fillRect/>
          </a:stretch>
        </p:blipFill>
        <p:spPr>
          <a:xfrm>
            <a:off x="10439400" y="5711825"/>
            <a:ext cx="1122363" cy="1122363"/>
          </a:xfrm>
          <a:prstGeom prst="rect">
            <a:avLst/>
          </a:prstGeom>
          <a:noFill/>
          <a:ln w="9525">
            <a:noFill/>
          </a:ln>
        </p:spPr>
      </p:pic>
      <p:pic>
        <p:nvPicPr>
          <p:cNvPr id="5" name="图片 4"/>
          <p:cNvPicPr>
            <a:picLocks noChangeAspect="1"/>
          </p:cNvPicPr>
          <p:nvPr/>
        </p:nvPicPr>
        <p:blipFill>
          <a:blip r:embed="rId3"/>
          <a:stretch>
            <a:fillRect/>
          </a:stretch>
        </p:blipFill>
        <p:spPr>
          <a:xfrm>
            <a:off x="990600" y="892810"/>
            <a:ext cx="8636000" cy="53467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946150" y="2000250"/>
            <a:ext cx="1539875" cy="18621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11500" dirty="0">
                <a:solidFill>
                  <a:schemeClr val="bg1"/>
                </a:solidFill>
                <a:latin typeface="Impact" panose="020B0806030902050204" pitchFamily="34" charset="0"/>
              </a:rPr>
              <a:t>2</a:t>
            </a:r>
            <a:endParaRPr lang="zh-CN" altLang="en-US" sz="11500" dirty="0">
              <a:solidFill>
                <a:schemeClr val="bg1"/>
              </a:solidFill>
              <a:latin typeface="Impact" panose="020B0806030902050204" pitchFamily="34" charset="0"/>
            </a:endParaRPr>
          </a:p>
        </p:txBody>
      </p:sp>
      <p:sp>
        <p:nvSpPr>
          <p:cNvPr id="5" name="文本框 4"/>
          <p:cNvSpPr txBox="1"/>
          <p:nvPr/>
        </p:nvSpPr>
        <p:spPr>
          <a:xfrm>
            <a:off x="419100" y="2638425"/>
            <a:ext cx="571500"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2525713" y="2638425"/>
            <a:ext cx="1766887"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p:nvPr/>
        </p:nvSpPr>
        <p:spPr>
          <a:xfrm>
            <a:off x="6791325" y="3632200"/>
            <a:ext cx="5727700"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项目执行和管理</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4416425" y="249238"/>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2" name="组合 11"/>
          <p:cNvGrpSpPr/>
          <p:nvPr/>
        </p:nvGrpSpPr>
        <p:grpSpPr>
          <a:xfrm>
            <a:off x="550863" y="82550"/>
            <a:ext cx="3776662" cy="953135"/>
            <a:chOff x="551544" y="82976"/>
            <a:chExt cx="3775757" cy="951487"/>
          </a:xfrm>
        </p:grpSpPr>
        <p:sp>
          <p:nvSpPr>
            <p:cNvPr id="7211" name="文本框 12"/>
            <p:cNvSpPr txBox="1"/>
            <p:nvPr/>
          </p:nvSpPr>
          <p:spPr>
            <a:xfrm>
              <a:off x="1095778" y="82976"/>
              <a:ext cx="3231523" cy="9514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dirty="0">
                  <a:solidFill>
                    <a:srgbClr val="044875"/>
                  </a:solidFill>
                  <a:latin typeface="微软雅黑" panose="020B0503020204020204" pitchFamily="34" charset="-122"/>
                  <a:ea typeface="微软雅黑" panose="020B0503020204020204" pitchFamily="34" charset="-122"/>
                </a:rPr>
                <a:t>Milestone Trend charts</a:t>
              </a:r>
            </a:p>
          </p:txBody>
        </p:sp>
        <p:sp>
          <p:nvSpPr>
            <p:cNvPr id="14" name="文本框 13"/>
            <p:cNvSpPr txBox="1"/>
            <p:nvPr/>
          </p:nvSpPr>
          <p:spPr>
            <a:xfrm>
              <a:off x="551544" y="82976"/>
              <a:ext cx="723727"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02</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4" name="图片 2" descr="Milestone Trend Chart"/>
          <p:cNvPicPr>
            <a:picLocks noChangeAspect="1"/>
          </p:cNvPicPr>
          <p:nvPr>
            <p:custDataLst>
              <p:tags r:id="rId1"/>
            </p:custDataLst>
          </p:nvPr>
        </p:nvPicPr>
        <p:blipFill>
          <a:blip r:embed="rId3"/>
          <a:stretch>
            <a:fillRect/>
          </a:stretch>
        </p:blipFill>
        <p:spPr>
          <a:xfrm>
            <a:off x="2907030" y="947420"/>
            <a:ext cx="6783070" cy="5674360"/>
          </a:xfrm>
          <a:prstGeom prst="rect">
            <a:avLst/>
          </a:prstGeom>
        </p:spPr>
      </p:pic>
      <p:pic>
        <p:nvPicPr>
          <p:cNvPr id="2064" name="图片 6"/>
          <p:cNvPicPr>
            <a:picLocks noChangeAspect="1"/>
          </p:cNvPicPr>
          <p:nvPr/>
        </p:nvPicPr>
        <p:blipFill>
          <a:blip r:embed="rId4"/>
          <a:stretch>
            <a:fillRect/>
          </a:stretch>
        </p:blipFill>
        <p:spPr>
          <a:xfrm>
            <a:off x="10439400" y="5711825"/>
            <a:ext cx="1122363" cy="1122363"/>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4416425" y="249238"/>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2" name="组合 11"/>
          <p:cNvGrpSpPr/>
          <p:nvPr/>
        </p:nvGrpSpPr>
        <p:grpSpPr>
          <a:xfrm>
            <a:off x="550863" y="82550"/>
            <a:ext cx="3776662" cy="953135"/>
            <a:chOff x="551544" y="82976"/>
            <a:chExt cx="3775757" cy="951487"/>
          </a:xfrm>
        </p:grpSpPr>
        <p:sp>
          <p:nvSpPr>
            <p:cNvPr id="8235" name="文本框 12"/>
            <p:cNvSpPr txBox="1"/>
            <p:nvPr/>
          </p:nvSpPr>
          <p:spPr>
            <a:xfrm>
              <a:off x="1095778" y="82976"/>
              <a:ext cx="3231523" cy="9514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algn="ctr" eaLnBrk="1" hangingPunct="1">
                <a:lnSpc>
                  <a:spcPct val="100000"/>
                </a:lnSpc>
                <a:buClrTx/>
                <a:buSzTx/>
                <a:buFontTx/>
                <a:buNone/>
              </a:pPr>
              <a:r>
                <a:rPr lang="en-US" altLang="zh-CN" dirty="0">
                  <a:solidFill>
                    <a:srgbClr val="044875"/>
                  </a:solidFill>
                  <a:latin typeface="微软雅黑" panose="020B0503020204020204" pitchFamily="34" charset="-122"/>
                  <a:ea typeface="微软雅黑" panose="020B0503020204020204" pitchFamily="34" charset="-122"/>
                </a:rPr>
                <a:t>Earned Value Analysis</a:t>
              </a:r>
            </a:p>
          </p:txBody>
        </p:sp>
        <p:sp>
          <p:nvSpPr>
            <p:cNvPr id="14" name="文本框 13"/>
            <p:cNvSpPr txBox="1"/>
            <p:nvPr/>
          </p:nvSpPr>
          <p:spPr>
            <a:xfrm>
              <a:off x="551544" y="82976"/>
              <a:ext cx="723727"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02</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64" name="图片 6"/>
          <p:cNvPicPr>
            <a:picLocks noChangeAspect="1"/>
          </p:cNvPicPr>
          <p:nvPr/>
        </p:nvPicPr>
        <p:blipFill>
          <a:blip r:embed="rId2"/>
          <a:stretch>
            <a:fillRect/>
          </a:stretch>
        </p:blipFill>
        <p:spPr>
          <a:xfrm>
            <a:off x="10439400" y="5711825"/>
            <a:ext cx="1122363" cy="1122363"/>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181100"/>
            <a:ext cx="6900545" cy="541909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4416425" y="249238"/>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2" name="组合 11"/>
          <p:cNvGrpSpPr/>
          <p:nvPr/>
        </p:nvGrpSpPr>
        <p:grpSpPr>
          <a:xfrm>
            <a:off x="550863" y="82550"/>
            <a:ext cx="3776662" cy="585788"/>
            <a:chOff x="551544" y="82976"/>
            <a:chExt cx="3775757" cy="584775"/>
          </a:xfrm>
        </p:grpSpPr>
        <p:sp>
          <p:nvSpPr>
            <p:cNvPr id="8235" name="文本框 12"/>
            <p:cNvSpPr txBox="1"/>
            <p:nvPr/>
          </p:nvSpPr>
          <p:spPr>
            <a:xfrm>
              <a:off x="1095778" y="82976"/>
              <a:ext cx="3231523" cy="52106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algn="ctr" eaLnBrk="1" hangingPunct="1">
                <a:lnSpc>
                  <a:spcPct val="100000"/>
                </a:lnSpc>
                <a:buClrTx/>
                <a:buSzTx/>
                <a:buFontTx/>
                <a:buNone/>
              </a:pPr>
              <a:r>
                <a:rPr lang="en-US" altLang="zh-CN" dirty="0">
                  <a:solidFill>
                    <a:srgbClr val="044875"/>
                  </a:solidFill>
                  <a:latin typeface="微软雅黑" panose="020B0503020204020204" pitchFamily="34" charset="-122"/>
                  <a:ea typeface="微软雅黑" panose="020B0503020204020204" pitchFamily="34" charset="-122"/>
                </a:rPr>
                <a:t>Deliverables</a:t>
              </a:r>
            </a:p>
          </p:txBody>
        </p:sp>
        <p:sp>
          <p:nvSpPr>
            <p:cNvPr id="14" name="文本框 13"/>
            <p:cNvSpPr txBox="1"/>
            <p:nvPr/>
          </p:nvSpPr>
          <p:spPr>
            <a:xfrm>
              <a:off x="551544" y="82976"/>
              <a:ext cx="723727"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02</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64" name="图片 6"/>
          <p:cNvPicPr>
            <a:picLocks noChangeAspect="1"/>
          </p:cNvPicPr>
          <p:nvPr/>
        </p:nvPicPr>
        <p:blipFill>
          <a:blip r:embed="rId2"/>
          <a:stretch>
            <a:fillRect/>
          </a:stretch>
        </p:blipFill>
        <p:spPr>
          <a:xfrm>
            <a:off x="10439400" y="5711825"/>
            <a:ext cx="1122363" cy="1122363"/>
          </a:xfrm>
          <a:prstGeom prst="rect">
            <a:avLst/>
          </a:prstGeom>
          <a:noFill/>
          <a:ln w="9525">
            <a:noFill/>
          </a:ln>
        </p:spPr>
      </p:pic>
      <p:pic>
        <p:nvPicPr>
          <p:cNvPr id="13" name="图片 12"/>
          <p:cNvPicPr>
            <a:picLocks noChangeAspect="1"/>
          </p:cNvPicPr>
          <p:nvPr/>
        </p:nvPicPr>
        <p:blipFill>
          <a:blip r:embed="rId3"/>
          <a:stretch>
            <a:fillRect/>
          </a:stretch>
        </p:blipFill>
        <p:spPr>
          <a:xfrm>
            <a:off x="3084195" y="759460"/>
            <a:ext cx="5290820" cy="55905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706495" y="249555"/>
            <a:ext cx="938911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2" name="组合 11"/>
          <p:cNvGrpSpPr/>
          <p:nvPr/>
        </p:nvGrpSpPr>
        <p:grpSpPr>
          <a:xfrm>
            <a:off x="550863" y="82550"/>
            <a:ext cx="3411537" cy="585788"/>
            <a:chOff x="551544" y="82976"/>
            <a:chExt cx="3410719" cy="584775"/>
          </a:xfrm>
        </p:grpSpPr>
        <p:sp>
          <p:nvSpPr>
            <p:cNvPr id="8235" name="文本框 12"/>
            <p:cNvSpPr txBox="1"/>
            <p:nvPr/>
          </p:nvSpPr>
          <p:spPr>
            <a:xfrm>
              <a:off x="730740" y="82976"/>
              <a:ext cx="3231523" cy="52106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algn="ctr" eaLnBrk="1" hangingPunct="1">
                <a:lnSpc>
                  <a:spcPct val="100000"/>
                </a:lnSpc>
                <a:buClrTx/>
                <a:buSzTx/>
                <a:buFontTx/>
                <a:buNone/>
              </a:pPr>
              <a:r>
                <a:rPr lang="en-US" altLang="zh-CN" dirty="0">
                  <a:solidFill>
                    <a:srgbClr val="044875"/>
                  </a:solidFill>
                  <a:latin typeface="微软雅黑" panose="020B0503020204020204" pitchFamily="34" charset="-122"/>
                  <a:ea typeface="微软雅黑" panose="020B0503020204020204" pitchFamily="34" charset="-122"/>
                </a:rPr>
                <a:t>Github</a:t>
              </a:r>
            </a:p>
          </p:txBody>
        </p:sp>
        <p:sp>
          <p:nvSpPr>
            <p:cNvPr id="14" name="文本框 13"/>
            <p:cNvSpPr txBox="1"/>
            <p:nvPr/>
          </p:nvSpPr>
          <p:spPr>
            <a:xfrm>
              <a:off x="551544" y="82976"/>
              <a:ext cx="723727"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02</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64" name="图片 6"/>
          <p:cNvPicPr>
            <a:picLocks noChangeAspect="1"/>
          </p:cNvPicPr>
          <p:nvPr/>
        </p:nvPicPr>
        <p:blipFill>
          <a:blip r:embed="rId2"/>
          <a:stretch>
            <a:fillRect/>
          </a:stretch>
        </p:blipFill>
        <p:spPr>
          <a:xfrm>
            <a:off x="10439400" y="5711825"/>
            <a:ext cx="1122363" cy="1122363"/>
          </a:xfrm>
          <a:prstGeom prst="rect">
            <a:avLst/>
          </a:prstGeom>
          <a:noFill/>
          <a:ln w="9525">
            <a:noFill/>
          </a:ln>
        </p:spPr>
      </p:pic>
      <p:pic>
        <p:nvPicPr>
          <p:cNvPr id="2" name="图片 1"/>
          <p:cNvPicPr>
            <a:picLocks noChangeAspect="1"/>
          </p:cNvPicPr>
          <p:nvPr/>
        </p:nvPicPr>
        <p:blipFill>
          <a:blip r:embed="rId3"/>
          <a:stretch>
            <a:fillRect/>
          </a:stretch>
        </p:blipFill>
        <p:spPr>
          <a:xfrm>
            <a:off x="363855" y="1035685"/>
            <a:ext cx="11463655" cy="456311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5" grpId="0" bldLvl="0" animBg="1"/>
      <p:bldP spid="16"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mVlYWI0ZDM4MGE0NGE2NmRlYzIyMzkwNmJkODY2N2M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98,&quot;width&quot;:7409}"/>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ece499cc-e496-4059-9f62-02d28fc39309}"/>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26f658a0-0b09-4f31-a155-517aaba314c5}"/>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24fc197b-8c30-4db3-bf18-fd2d59303025}"/>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e540b670-6163-4647-9fdc-9c7c829fe4ea}"/>
  <p:tag name="TABLE_ENDDRAG_ORIGIN_RECT" val="387*294"/>
  <p:tag name="TABLE_ENDDRAG_RECT" val="109*117*387*294"/>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8cfc1efd-a5d7-4652-a28c-4e202c5d710c}"/>
  <p:tag name="TABLE_ENDDRAG_ORIGIN_RECT" val="453*303"/>
  <p:tag name="TABLE_ENDDRAG_RECT" val="255*123*453*303"/>
</p:tagLst>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1118</Words>
  <Application>Microsoft Office PowerPoint</Application>
  <PresentationFormat>宽屏</PresentationFormat>
  <Paragraphs>235</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26</vt:i4>
      </vt:variant>
    </vt:vector>
  </HeadingPairs>
  <TitlesOfParts>
    <vt:vector size="35" baseType="lpstr">
      <vt:lpstr>等线</vt:lpstr>
      <vt:lpstr>宋体</vt:lpstr>
      <vt:lpstr>微软雅黑</vt:lpstr>
      <vt:lpstr>Arial</vt:lpstr>
      <vt:lpstr>Calibri</vt:lpstr>
      <vt:lpstr>Calibri Light</vt:lpstr>
      <vt:lpstr>Impact</vt:lpstr>
      <vt:lpstr>清风素材 https://12sc.taobao.com</vt:lpstr>
      <vt:lpstr>1_清风素材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刘 昕彤</cp:lastModifiedBy>
  <cp:revision>192</cp:revision>
  <dcterms:created xsi:type="dcterms:W3CDTF">2015-04-13T12:15:00Z</dcterms:created>
  <dcterms:modified xsi:type="dcterms:W3CDTF">2022-06-02T13:34:03Z</dcterms:modified>
  <cp:category>12sc.taobao.com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182B2A665CD44407B9DC98E8045D2CC3</vt:lpwstr>
  </property>
  <property fmtid="{D5CDD505-2E9C-101B-9397-08002B2CF9AE}" pid="3" name="KSOProductBuildVer">
    <vt:lpwstr>2052-11.1.0.11744</vt:lpwstr>
  </property>
</Properties>
</file>