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Black"/>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PlayfairDisplayBlack-bold.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layfairDisplay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6becf834c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f6becf834c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6becf834c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f6becf834c_2_2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6becf834c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f6becf834c_2_2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6becf834c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f6becf834c_2_2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6becf834c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f6becf834c_2_3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6becf834c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6becf834c_2_3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6becf834c_2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g2f6becf834c_2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37498028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837498028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6becf834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f6becf834c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6becf834c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f6becf834c_2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6becf834c_2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6becf834c_2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6becf834c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6becf834c_2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6becf834c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f6becf834c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6becf834c_2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f6becf834c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6becf834c_2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f6becf834c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8" name="Google Shape;58;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9" name="Google Shape;59;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0" name="Google Shape;60;p14"/>
          <p:cNvSpPr txBox="1"/>
          <p:nvPr>
            <p:ph idx="12" type="sldNum"/>
          </p:nvPr>
        </p:nvSpPr>
        <p:spPr>
          <a:xfrm>
            <a:off x="7901940" y="480885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1" name="Shape 61"/>
        <p:cNvGrpSpPr/>
        <p:nvPr/>
      </p:nvGrpSpPr>
      <p:grpSpPr>
        <a:xfrm>
          <a:off x="0" y="0"/>
          <a:ext cx="0" cy="0"/>
          <a:chOff x="0" y="0"/>
          <a:chExt cx="0" cy="0"/>
        </a:xfrm>
      </p:grpSpPr>
      <p:sp>
        <p:nvSpPr>
          <p:cNvPr id="62" name="Google Shape;62;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3" name="Google Shape;63;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4" name="Google Shape;64;p15"/>
          <p:cNvSpPr txBox="1"/>
          <p:nvPr>
            <p:ph idx="12" type="sldNum"/>
          </p:nvPr>
        </p:nvSpPr>
        <p:spPr>
          <a:xfrm>
            <a:off x="790956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lnSpc>
                <a:spcPct val="100000"/>
              </a:lnSpc>
              <a:spcBef>
                <a:spcPts val="0"/>
              </a:spcBef>
              <a:spcAft>
                <a:spcPts val="0"/>
              </a:spcAft>
              <a:buClr>
                <a:schemeClr val="dk1"/>
              </a:buClr>
              <a:buSzPts val="2000"/>
              <a:buFont typeface="Calibri"/>
              <a:buNone/>
              <a:defRPr b="1" sz="2000"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7" name="Google Shape;67;p16"/>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rgbClr val="888888"/>
              </a:buClr>
              <a:buSzPts val="1000"/>
              <a:buNone/>
              <a:defRPr sz="1000">
                <a:solidFill>
                  <a:srgbClr val="888888"/>
                </a:solidFill>
              </a:defRPr>
            </a:lvl1pPr>
            <a:lvl2pPr indent="-228600" lvl="1" marL="914400" algn="l">
              <a:lnSpc>
                <a:spcPct val="100000"/>
              </a:lnSpc>
              <a:spcBef>
                <a:spcPts val="200"/>
              </a:spcBef>
              <a:spcAft>
                <a:spcPts val="0"/>
              </a:spcAft>
              <a:buClr>
                <a:srgbClr val="888888"/>
              </a:buClr>
              <a:buSzPts val="900"/>
              <a:buNone/>
              <a:defRPr sz="900">
                <a:solidFill>
                  <a:srgbClr val="888888"/>
                </a:solidFill>
              </a:defRPr>
            </a:lvl2pPr>
            <a:lvl3pPr indent="-228600" lvl="2" marL="1371600" algn="l">
              <a:lnSpc>
                <a:spcPct val="100000"/>
              </a:lnSpc>
              <a:spcBef>
                <a:spcPts val="200"/>
              </a:spcBef>
              <a:spcAft>
                <a:spcPts val="0"/>
              </a:spcAft>
              <a:buClr>
                <a:srgbClr val="888888"/>
              </a:buClr>
              <a:buSzPts val="800"/>
              <a:buNone/>
              <a:defRPr sz="800">
                <a:solidFill>
                  <a:srgbClr val="888888"/>
                </a:solidFill>
              </a:defRPr>
            </a:lvl3pPr>
            <a:lvl4pPr indent="-228600" lvl="3" marL="1828800" algn="l">
              <a:lnSpc>
                <a:spcPct val="100000"/>
              </a:lnSpc>
              <a:spcBef>
                <a:spcPts val="100"/>
              </a:spcBef>
              <a:spcAft>
                <a:spcPts val="0"/>
              </a:spcAft>
              <a:buClr>
                <a:srgbClr val="888888"/>
              </a:buClr>
              <a:buSzPts val="700"/>
              <a:buNone/>
              <a:defRPr sz="700">
                <a:solidFill>
                  <a:srgbClr val="888888"/>
                </a:solidFill>
              </a:defRPr>
            </a:lvl4pPr>
            <a:lvl5pPr indent="-228600" lvl="4" marL="2286000" algn="l">
              <a:lnSpc>
                <a:spcPct val="100000"/>
              </a:lnSpc>
              <a:spcBef>
                <a:spcPts val="100"/>
              </a:spcBef>
              <a:spcAft>
                <a:spcPts val="0"/>
              </a:spcAft>
              <a:buClr>
                <a:srgbClr val="888888"/>
              </a:buClr>
              <a:buSzPts val="700"/>
              <a:buNone/>
              <a:defRPr sz="700">
                <a:solidFill>
                  <a:srgbClr val="888888"/>
                </a:solidFill>
              </a:defRPr>
            </a:lvl5pPr>
            <a:lvl6pPr indent="-228600" lvl="5" marL="2743200" algn="l">
              <a:lnSpc>
                <a:spcPct val="100000"/>
              </a:lnSpc>
              <a:spcBef>
                <a:spcPts val="100"/>
              </a:spcBef>
              <a:spcAft>
                <a:spcPts val="0"/>
              </a:spcAft>
              <a:buClr>
                <a:srgbClr val="888888"/>
              </a:buClr>
              <a:buSzPts val="700"/>
              <a:buNone/>
              <a:defRPr sz="700">
                <a:solidFill>
                  <a:srgbClr val="888888"/>
                </a:solidFill>
              </a:defRPr>
            </a:lvl6pPr>
            <a:lvl7pPr indent="-228600" lvl="6" marL="3200400" algn="l">
              <a:lnSpc>
                <a:spcPct val="100000"/>
              </a:lnSpc>
              <a:spcBef>
                <a:spcPts val="100"/>
              </a:spcBef>
              <a:spcAft>
                <a:spcPts val="0"/>
              </a:spcAft>
              <a:buClr>
                <a:srgbClr val="888888"/>
              </a:buClr>
              <a:buSzPts val="700"/>
              <a:buNone/>
              <a:defRPr sz="700">
                <a:solidFill>
                  <a:srgbClr val="888888"/>
                </a:solidFill>
              </a:defRPr>
            </a:lvl7pPr>
            <a:lvl8pPr indent="-228600" lvl="7" marL="3657600" algn="l">
              <a:lnSpc>
                <a:spcPct val="100000"/>
              </a:lnSpc>
              <a:spcBef>
                <a:spcPts val="100"/>
              </a:spcBef>
              <a:spcAft>
                <a:spcPts val="0"/>
              </a:spcAft>
              <a:buClr>
                <a:srgbClr val="888888"/>
              </a:buClr>
              <a:buSzPts val="700"/>
              <a:buNone/>
              <a:defRPr sz="700">
                <a:solidFill>
                  <a:srgbClr val="888888"/>
                </a:solidFill>
              </a:defRPr>
            </a:lvl8pPr>
            <a:lvl9pPr indent="-228600" lvl="8" marL="4114800" algn="l">
              <a:lnSpc>
                <a:spcPct val="100000"/>
              </a:lnSpc>
              <a:spcBef>
                <a:spcPts val="100"/>
              </a:spcBef>
              <a:spcAft>
                <a:spcPts val="0"/>
              </a:spcAft>
              <a:buClr>
                <a:srgbClr val="888888"/>
              </a:buClr>
              <a:buSzPts val="700"/>
              <a:buNone/>
              <a:defRPr sz="700">
                <a:solidFill>
                  <a:srgbClr val="888888"/>
                </a:solidFill>
              </a:defRPr>
            </a:lvl9pPr>
          </a:lstStyle>
          <a:p/>
        </p:txBody>
      </p:sp>
      <p:sp>
        <p:nvSpPr>
          <p:cNvPr id="68" name="Google Shape;68;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9" name="Google Shape;69;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0" name="Google Shape;70;p16"/>
          <p:cNvSpPr txBox="1"/>
          <p:nvPr>
            <p:ph idx="12" type="sldNum"/>
          </p:nvPr>
        </p:nvSpPr>
        <p:spPr>
          <a:xfrm>
            <a:off x="7909560" y="48012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3" name="Google Shape;73;p17"/>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4" name="Google Shape;74;p17"/>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7" name="Google Shape;77;p17"/>
          <p:cNvSpPr txBox="1"/>
          <p:nvPr>
            <p:ph idx="12" type="sldNum"/>
          </p:nvPr>
        </p:nvSpPr>
        <p:spPr>
          <a:xfrm>
            <a:off x="7924800" y="48012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0" name="Google Shape;80;p18"/>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1" name="Google Shape;81;p18"/>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2" name="Google Shape;82;p18"/>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3" name="Google Shape;83;p18"/>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4" name="Google Shape;84;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5" name="Google Shape;85;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6" name="Google Shape;86;p18"/>
          <p:cNvSpPr txBox="1"/>
          <p:nvPr>
            <p:ph idx="12" type="sldNum"/>
          </p:nvPr>
        </p:nvSpPr>
        <p:spPr>
          <a:xfrm>
            <a:off x="7909560" y="478599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9" name="Google Shape;89;p19"/>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lnSpc>
                <a:spcPct val="100000"/>
              </a:lnSpc>
              <a:spcBef>
                <a:spcPts val="300"/>
              </a:spcBef>
              <a:spcAft>
                <a:spcPts val="0"/>
              </a:spcAft>
              <a:buClr>
                <a:schemeClr val="dk1"/>
              </a:buClr>
              <a:buSzPts val="1600"/>
              <a:buChar char="•"/>
              <a:defRPr sz="1600"/>
            </a:lvl1pPr>
            <a:lvl2pPr indent="-317500" lvl="1" marL="914400" algn="l">
              <a:lnSpc>
                <a:spcPct val="100000"/>
              </a:lnSpc>
              <a:spcBef>
                <a:spcPts val="300"/>
              </a:spcBef>
              <a:spcAft>
                <a:spcPts val="0"/>
              </a:spcAft>
              <a:buClr>
                <a:schemeClr val="dk1"/>
              </a:buClr>
              <a:buSzPts val="1400"/>
              <a:buChar char="–"/>
              <a:defRPr sz="1400"/>
            </a:lvl2pPr>
            <a:lvl3pPr indent="-304800" lvl="2" marL="1371600" algn="l">
              <a:lnSpc>
                <a:spcPct val="100000"/>
              </a:lnSpc>
              <a:spcBef>
                <a:spcPts val="200"/>
              </a:spcBef>
              <a:spcAft>
                <a:spcPts val="0"/>
              </a:spcAft>
              <a:buClr>
                <a:schemeClr val="dk1"/>
              </a:buClr>
              <a:buSzPts val="1200"/>
              <a:buChar char="•"/>
              <a:defRPr sz="1200"/>
            </a:lvl3pPr>
            <a:lvl4pPr indent="-292100" lvl="3" marL="1828800" algn="l">
              <a:lnSpc>
                <a:spcPct val="100000"/>
              </a:lnSpc>
              <a:spcBef>
                <a:spcPts val="200"/>
              </a:spcBef>
              <a:spcAft>
                <a:spcPts val="0"/>
              </a:spcAft>
              <a:buClr>
                <a:schemeClr val="dk1"/>
              </a:buClr>
              <a:buSzPts val="1000"/>
              <a:buChar char="–"/>
              <a:defRPr sz="1000"/>
            </a:lvl4pPr>
            <a:lvl5pPr indent="-292100" lvl="4" marL="2286000" algn="l">
              <a:lnSpc>
                <a:spcPct val="100000"/>
              </a:lnSpc>
              <a:spcBef>
                <a:spcPts val="200"/>
              </a:spcBef>
              <a:spcAft>
                <a:spcPts val="0"/>
              </a:spcAft>
              <a:buClr>
                <a:schemeClr val="dk1"/>
              </a:buClr>
              <a:buSzPts val="1000"/>
              <a:buChar char="»"/>
              <a:defRPr sz="1000"/>
            </a:lvl5pPr>
            <a:lvl6pPr indent="-292100" lvl="5" marL="2743200" algn="l">
              <a:lnSpc>
                <a:spcPct val="100000"/>
              </a:lnSpc>
              <a:spcBef>
                <a:spcPts val="200"/>
              </a:spcBef>
              <a:spcAft>
                <a:spcPts val="0"/>
              </a:spcAft>
              <a:buClr>
                <a:schemeClr val="dk1"/>
              </a:buClr>
              <a:buSzPts val="1000"/>
              <a:buChar char="•"/>
              <a:defRPr sz="1000"/>
            </a:lvl6pPr>
            <a:lvl7pPr indent="-292100" lvl="6" marL="3200400" algn="l">
              <a:lnSpc>
                <a:spcPct val="100000"/>
              </a:lnSpc>
              <a:spcBef>
                <a:spcPts val="200"/>
              </a:spcBef>
              <a:spcAft>
                <a:spcPts val="0"/>
              </a:spcAft>
              <a:buClr>
                <a:schemeClr val="dk1"/>
              </a:buClr>
              <a:buSzPts val="1000"/>
              <a:buChar char="•"/>
              <a:defRPr sz="1000"/>
            </a:lvl7pPr>
            <a:lvl8pPr indent="-292100" lvl="7" marL="3657600" algn="l">
              <a:lnSpc>
                <a:spcPct val="100000"/>
              </a:lnSpc>
              <a:spcBef>
                <a:spcPts val="200"/>
              </a:spcBef>
              <a:spcAft>
                <a:spcPts val="0"/>
              </a:spcAft>
              <a:buClr>
                <a:schemeClr val="dk1"/>
              </a:buClr>
              <a:buSzPts val="1000"/>
              <a:buChar char="•"/>
              <a:defRPr sz="1000"/>
            </a:lvl8pPr>
            <a:lvl9pPr indent="-292100" lvl="8" marL="4114800" algn="l">
              <a:lnSpc>
                <a:spcPct val="100000"/>
              </a:lnSpc>
              <a:spcBef>
                <a:spcPts val="200"/>
              </a:spcBef>
              <a:spcAft>
                <a:spcPts val="0"/>
              </a:spcAft>
              <a:buClr>
                <a:schemeClr val="dk1"/>
              </a:buClr>
              <a:buSzPts val="1000"/>
              <a:buChar char="•"/>
              <a:defRPr sz="1000"/>
            </a:lvl9pPr>
          </a:lstStyle>
          <a:p/>
        </p:txBody>
      </p:sp>
      <p:sp>
        <p:nvSpPr>
          <p:cNvPr id="90" name="Google Shape;90;p19"/>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3" name="Google Shape;93;p19"/>
          <p:cNvSpPr txBox="1"/>
          <p:nvPr>
            <p:ph idx="12" type="sldNum"/>
          </p:nvPr>
        </p:nvSpPr>
        <p:spPr>
          <a:xfrm>
            <a:off x="7932420" y="483171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6" name="Google Shape;96;p20"/>
          <p:cNvSpPr/>
          <p:nvPr>
            <p:ph idx="2" type="pic"/>
          </p:nvPr>
        </p:nvSpPr>
        <p:spPr>
          <a:xfrm>
            <a:off x="896144" y="306388"/>
            <a:ext cx="2743200" cy="2057400"/>
          </a:xfrm>
          <a:prstGeom prst="rect">
            <a:avLst/>
          </a:prstGeom>
          <a:noFill/>
          <a:ln>
            <a:noFill/>
          </a:ln>
        </p:spPr>
      </p:sp>
      <p:sp>
        <p:nvSpPr>
          <p:cNvPr id="97" name="Google Shape;97;p20"/>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98" name="Google Shape;98;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9" name="Google Shape;99;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0" name="Google Shape;100;p20"/>
          <p:cNvSpPr txBox="1"/>
          <p:nvPr>
            <p:ph idx="12" type="sldNum"/>
          </p:nvPr>
        </p:nvSpPr>
        <p:spPr>
          <a:xfrm>
            <a:off x="787908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2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3" name="Google Shape;103;p21"/>
          <p:cNvSpPr txBox="1"/>
          <p:nvPr>
            <p:ph idx="1" type="body"/>
          </p:nvPr>
        </p:nvSpPr>
        <p:spPr>
          <a:xfrm rot="5400000">
            <a:off x="1154510" y="-125809"/>
            <a:ext cx="2262981" cy="41148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04" name="Google Shape;104;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5" name="Google Shape;105;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6" name="Google Shape;106;p21"/>
          <p:cNvSpPr txBox="1"/>
          <p:nvPr>
            <p:ph idx="12" type="sldNum"/>
          </p:nvPr>
        </p:nvSpPr>
        <p:spPr>
          <a:xfrm>
            <a:off x="7932420" y="48545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rot="5400000">
            <a:off x="2366169" y="1085851"/>
            <a:ext cx="2925763" cy="10287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9" name="Google Shape;109;p22"/>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788670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7947660" y="476313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eclassmate.com.bd/" TargetMode="External"/><Relationship Id="rId4" Type="http://schemas.openxmlformats.org/officeDocument/2006/relationships/hyperlink" Target="https://wistraining.medium.com/what-is-industrial-training-7c2aecab978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727550" y="1536900"/>
            <a:ext cx="4750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a:latin typeface="Times New Roman"/>
                <a:ea typeface="Times New Roman"/>
                <a:cs typeface="Times New Roman"/>
                <a:sym typeface="Times New Roman"/>
              </a:rPr>
              <a:t>A Practical Journey of Software Engineer in MERN Stack Development</a:t>
            </a:r>
            <a:endParaRPr b="1" sz="3200">
              <a:latin typeface="Times New Roman"/>
              <a:ea typeface="Times New Roman"/>
              <a:cs typeface="Times New Roman"/>
              <a:sym typeface="Times New Roman"/>
            </a:endParaRPr>
          </a:p>
        </p:txBody>
      </p:sp>
      <p:grpSp>
        <p:nvGrpSpPr>
          <p:cNvPr id="118" name="Google Shape;118;p23"/>
          <p:cNvGrpSpPr/>
          <p:nvPr/>
        </p:nvGrpSpPr>
        <p:grpSpPr>
          <a:xfrm>
            <a:off x="727545" y="684440"/>
            <a:ext cx="4610009" cy="3774620"/>
            <a:chOff x="727545" y="684440"/>
            <a:chExt cx="4610009" cy="3774620"/>
          </a:xfrm>
        </p:grpSpPr>
        <p:sp>
          <p:nvSpPr>
            <p:cNvPr id="119" name="Google Shape;119;p23"/>
            <p:cNvSpPr/>
            <p:nvPr/>
          </p:nvSpPr>
          <p:spPr>
            <a:xfrm>
              <a:off x="4939095" y="4099315"/>
              <a:ext cx="398459" cy="359745"/>
            </a:xfrm>
            <a:custGeom>
              <a:rect b="b" l="l" r="r" t="t"/>
              <a:pathLst>
                <a:path extrusionOk="0" h="208548" w="230991">
                  <a:moveTo>
                    <a:pt x="115496" y="0"/>
                  </a:moveTo>
                  <a:cubicBezTo>
                    <a:pt x="93109" y="0"/>
                    <a:pt x="70722" y="26752"/>
                    <a:pt x="101619" y="80256"/>
                  </a:cubicBezTo>
                  <a:cubicBezTo>
                    <a:pt x="83700" y="49226"/>
                    <a:pt x="64618" y="38211"/>
                    <a:pt x="49565" y="38211"/>
                  </a:cubicBezTo>
                  <a:cubicBezTo>
                    <a:pt x="12708" y="38211"/>
                    <a:pt x="13" y="104256"/>
                    <a:pt x="87742" y="104256"/>
                  </a:cubicBezTo>
                  <a:cubicBezTo>
                    <a:pt x="1" y="104256"/>
                    <a:pt x="12740" y="170335"/>
                    <a:pt x="49605" y="170335"/>
                  </a:cubicBezTo>
                  <a:cubicBezTo>
                    <a:pt x="64644" y="170335"/>
                    <a:pt x="83698" y="159339"/>
                    <a:pt x="101584" y="128374"/>
                  </a:cubicBezTo>
                  <a:lnTo>
                    <a:pt x="101584" y="128374"/>
                  </a:lnTo>
                  <a:cubicBezTo>
                    <a:pt x="70739" y="181823"/>
                    <a:pt x="93117" y="208548"/>
                    <a:pt x="115496" y="208548"/>
                  </a:cubicBezTo>
                  <a:cubicBezTo>
                    <a:pt x="137882" y="208548"/>
                    <a:pt x="160269" y="181804"/>
                    <a:pt x="129374" y="128315"/>
                  </a:cubicBezTo>
                  <a:lnTo>
                    <a:pt x="129374" y="128315"/>
                  </a:lnTo>
                  <a:cubicBezTo>
                    <a:pt x="147286" y="159325"/>
                    <a:pt x="166361" y="170335"/>
                    <a:pt x="181411" y="170335"/>
                  </a:cubicBezTo>
                  <a:cubicBezTo>
                    <a:pt x="218280" y="170335"/>
                    <a:pt x="230991" y="104256"/>
                    <a:pt x="143250" y="104256"/>
                  </a:cubicBezTo>
                  <a:lnTo>
                    <a:pt x="143250" y="104256"/>
                  </a:lnTo>
                  <a:cubicBezTo>
                    <a:pt x="230977" y="104256"/>
                    <a:pt x="218284" y="38198"/>
                    <a:pt x="181428" y="38198"/>
                  </a:cubicBezTo>
                  <a:cubicBezTo>
                    <a:pt x="166375" y="38198"/>
                    <a:pt x="147292" y="49217"/>
                    <a:pt x="129373" y="80256"/>
                  </a:cubicBezTo>
                  <a:cubicBezTo>
                    <a:pt x="160269" y="26752"/>
                    <a:pt x="137882" y="0"/>
                    <a:pt x="115496" y="0"/>
                  </a:cubicBezTo>
                  <a:close/>
                </a:path>
              </a:pathLst>
            </a:custGeom>
            <a:solidFill>
              <a:srgbClr val="0805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727545" y="684440"/>
              <a:ext cx="398459" cy="359745"/>
            </a:xfrm>
            <a:custGeom>
              <a:rect b="b" l="l" r="r" t="t"/>
              <a:pathLst>
                <a:path extrusionOk="0" h="208548" w="230991">
                  <a:moveTo>
                    <a:pt x="115496" y="0"/>
                  </a:moveTo>
                  <a:cubicBezTo>
                    <a:pt x="93109" y="0"/>
                    <a:pt x="70722" y="26752"/>
                    <a:pt x="101619" y="80256"/>
                  </a:cubicBezTo>
                  <a:cubicBezTo>
                    <a:pt x="83700" y="49226"/>
                    <a:pt x="64618" y="38211"/>
                    <a:pt x="49565" y="38211"/>
                  </a:cubicBezTo>
                  <a:cubicBezTo>
                    <a:pt x="12708" y="38211"/>
                    <a:pt x="13" y="104256"/>
                    <a:pt x="87742" y="104256"/>
                  </a:cubicBezTo>
                  <a:cubicBezTo>
                    <a:pt x="1" y="104256"/>
                    <a:pt x="12740" y="170335"/>
                    <a:pt x="49605" y="170335"/>
                  </a:cubicBezTo>
                  <a:cubicBezTo>
                    <a:pt x="64644" y="170335"/>
                    <a:pt x="83698" y="159339"/>
                    <a:pt x="101584" y="128374"/>
                  </a:cubicBezTo>
                  <a:lnTo>
                    <a:pt x="101584" y="128374"/>
                  </a:lnTo>
                  <a:cubicBezTo>
                    <a:pt x="70739" y="181823"/>
                    <a:pt x="93117" y="208548"/>
                    <a:pt x="115496" y="208548"/>
                  </a:cubicBezTo>
                  <a:cubicBezTo>
                    <a:pt x="137882" y="208548"/>
                    <a:pt x="160269" y="181804"/>
                    <a:pt x="129374" y="128315"/>
                  </a:cubicBezTo>
                  <a:lnTo>
                    <a:pt x="129374" y="128315"/>
                  </a:lnTo>
                  <a:cubicBezTo>
                    <a:pt x="147286" y="159325"/>
                    <a:pt x="166361" y="170335"/>
                    <a:pt x="181411" y="170335"/>
                  </a:cubicBezTo>
                  <a:cubicBezTo>
                    <a:pt x="218280" y="170335"/>
                    <a:pt x="230991" y="104256"/>
                    <a:pt x="143250" y="104256"/>
                  </a:cubicBezTo>
                  <a:lnTo>
                    <a:pt x="143250" y="104256"/>
                  </a:lnTo>
                  <a:cubicBezTo>
                    <a:pt x="230977" y="104256"/>
                    <a:pt x="218284" y="38198"/>
                    <a:pt x="181428" y="38198"/>
                  </a:cubicBezTo>
                  <a:cubicBezTo>
                    <a:pt x="166375" y="38198"/>
                    <a:pt x="147292" y="49217"/>
                    <a:pt x="129373" y="80256"/>
                  </a:cubicBezTo>
                  <a:cubicBezTo>
                    <a:pt x="160269" y="26752"/>
                    <a:pt x="137882" y="0"/>
                    <a:pt x="115496" y="0"/>
                  </a:cubicBezTo>
                  <a:close/>
                </a:path>
              </a:pathLst>
            </a:custGeom>
            <a:solidFill>
              <a:srgbClr val="0805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23"/>
          <p:cNvPicPr preferRelativeResize="0"/>
          <p:nvPr/>
        </p:nvPicPr>
        <p:blipFill>
          <a:blip r:embed="rId3">
            <a:alphaModFix/>
          </a:blip>
          <a:stretch>
            <a:fillRect/>
          </a:stretch>
        </p:blipFill>
        <p:spPr>
          <a:xfrm>
            <a:off x="5814500" y="769650"/>
            <a:ext cx="2767200" cy="3689400"/>
          </a:xfrm>
          <a:prstGeom prst="roundRect">
            <a:avLst>
              <a:gd fmla="val 16667" name="adj"/>
            </a:avLst>
          </a:prstGeom>
          <a:noFill/>
          <a:ln>
            <a:noFill/>
          </a:ln>
        </p:spPr>
      </p:pic>
      <p:sp>
        <p:nvSpPr>
          <p:cNvPr id="122" name="Google Shape;122;p23"/>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23" name="Google Shape;123;p23"/>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pic>
        <p:nvPicPr>
          <p:cNvPr descr="The Dynamic Workplace Technology Assessment | JLLT" id="285" name="Google Shape;285;p32"/>
          <p:cNvPicPr preferRelativeResize="0"/>
          <p:nvPr/>
        </p:nvPicPr>
        <p:blipFill rotWithShape="1">
          <a:blip r:embed="rId3">
            <a:alphaModFix/>
          </a:blip>
          <a:srcRect b="0" l="0" r="0" t="0"/>
          <a:stretch/>
        </p:blipFill>
        <p:spPr>
          <a:xfrm>
            <a:off x="6254017" y="1140859"/>
            <a:ext cx="2714722" cy="2326241"/>
          </a:xfrm>
          <a:prstGeom prst="rect">
            <a:avLst/>
          </a:prstGeom>
          <a:noFill/>
          <a:ln>
            <a:noFill/>
          </a:ln>
        </p:spPr>
      </p:pic>
      <p:sp>
        <p:nvSpPr>
          <p:cNvPr id="286" name="Google Shape;286;p32"/>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287" name="Google Shape;287;p32"/>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288" name="Google Shape;288;p32"/>
          <p:cNvSpPr txBox="1"/>
          <p:nvPr/>
        </p:nvSpPr>
        <p:spPr>
          <a:xfrm>
            <a:off x="888275" y="1140850"/>
            <a:ext cx="5477100" cy="28476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Learnt new technology such as React js, Redux, Git and Firebase.</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Overcome setbacks and learn from failures during the learning process.</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lang="en-GB">
                <a:latin typeface="Times New Roman"/>
                <a:ea typeface="Times New Roman"/>
                <a:cs typeface="Times New Roman"/>
                <a:sym typeface="Times New Roman"/>
              </a:rPr>
              <a:t>Within the team, encourage open and honest collaboration.</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Find solutions when faced with coding obstacles.</a:t>
            </a:r>
            <a:endParaRPr sz="7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GB">
                <a:latin typeface="Times New Roman"/>
                <a:ea typeface="Times New Roman"/>
                <a:cs typeface="Times New Roman"/>
                <a:sym typeface="Times New Roman"/>
              </a:rPr>
              <a:t>Accept feedback to advance your professional development and coding abilities.</a:t>
            </a:r>
            <a:endParaRPr>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Tackle coding challenges creatively and systematically.</a:t>
            </a:r>
            <a:endParaRPr sz="700">
              <a:latin typeface="Times New Roman"/>
              <a:ea typeface="Times New Roman"/>
              <a:cs typeface="Times New Roman"/>
              <a:sym typeface="Times New Roman"/>
            </a:endParaRPr>
          </a:p>
        </p:txBody>
      </p:sp>
      <p:sp>
        <p:nvSpPr>
          <p:cNvPr id="289" name="Google Shape;289;p32"/>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90" name="Google Shape;290;p32"/>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10</a:t>
            </a:r>
            <a:endParaRPr>
              <a:solidFill>
                <a:schemeClr val="dk1"/>
              </a:solidFill>
            </a:endParaRPr>
          </a:p>
        </p:txBody>
      </p:sp>
      <p:grpSp>
        <p:nvGrpSpPr>
          <p:cNvPr id="291" name="Google Shape;291;p32"/>
          <p:cNvGrpSpPr/>
          <p:nvPr/>
        </p:nvGrpSpPr>
        <p:grpSpPr>
          <a:xfrm>
            <a:off x="493526" y="213354"/>
            <a:ext cx="8156950" cy="1465341"/>
            <a:chOff x="636340" y="570299"/>
            <a:chExt cx="16085486" cy="2622300"/>
          </a:xfrm>
        </p:grpSpPr>
        <p:sp>
          <p:nvSpPr>
            <p:cNvPr id="292" name="Google Shape;292;p32"/>
            <p:cNvSpPr txBox="1"/>
            <p:nvPr/>
          </p:nvSpPr>
          <p:spPr>
            <a:xfrm>
              <a:off x="636340" y="570299"/>
              <a:ext cx="15366900" cy="2622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b="1" lang="en-GB" sz="2800">
                  <a:solidFill>
                    <a:srgbClr val="0B1320"/>
                  </a:solidFill>
                  <a:latin typeface="Times New Roman"/>
                  <a:ea typeface="Times New Roman"/>
                  <a:cs typeface="Times New Roman"/>
                  <a:sym typeface="Times New Roman"/>
                </a:rPr>
                <a:t>Adaptation to technological changes </a:t>
              </a:r>
              <a:endParaRPr b="1" sz="2800">
                <a:solidFill>
                  <a:srgbClr val="0B1320"/>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t/>
              </a:r>
              <a:endParaRPr b="1" sz="2800">
                <a:solidFill>
                  <a:srgbClr val="0B132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3000"/>
                <a:buFont typeface="Arial"/>
                <a:buNone/>
              </a:pPr>
              <a:r>
                <a:t/>
              </a:r>
              <a:endParaRPr b="1" sz="2800">
                <a:solidFill>
                  <a:srgbClr val="0B1320"/>
                </a:solidFill>
                <a:latin typeface="Times New Roman"/>
                <a:ea typeface="Times New Roman"/>
                <a:cs typeface="Times New Roman"/>
                <a:sym typeface="Times New Roman"/>
              </a:endParaRPr>
            </a:p>
          </p:txBody>
        </p:sp>
        <p:grpSp>
          <p:nvGrpSpPr>
            <p:cNvPr id="293" name="Google Shape;293;p32"/>
            <p:cNvGrpSpPr/>
            <p:nvPr/>
          </p:nvGrpSpPr>
          <p:grpSpPr>
            <a:xfrm>
              <a:off x="16111778" y="660603"/>
              <a:ext cx="610048" cy="523649"/>
              <a:chOff x="-105419" y="-793750"/>
              <a:chExt cx="1213302" cy="1041465"/>
            </a:xfrm>
          </p:grpSpPr>
          <p:sp>
            <p:nvSpPr>
              <p:cNvPr id="294" name="Google Shape;294;p32"/>
              <p:cNvSpPr/>
              <p:nvPr/>
            </p:nvSpPr>
            <p:spPr>
              <a:xfrm>
                <a:off x="298710" y="-565085"/>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5" name="Google Shape;295;p32"/>
              <p:cNvSpPr txBox="1"/>
              <p:nvPr/>
            </p:nvSpPr>
            <p:spPr>
              <a:xfrm>
                <a:off x="-105419" y="-793750"/>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96" name="Google Shape;296;p32"/>
            <p:cNvCxnSpPr/>
            <p:nvPr/>
          </p:nvCxnSpPr>
          <p:spPr>
            <a:xfrm>
              <a:off x="12110208" y="1014012"/>
              <a:ext cx="2616600" cy="7500"/>
            </a:xfrm>
            <a:prstGeom prst="straightConnector1">
              <a:avLst/>
            </a:prstGeom>
            <a:noFill/>
            <a:ln cap="flat" cmpd="sng" w="38100">
              <a:solidFill>
                <a:srgbClr val="0B1320"/>
              </a:solidFill>
              <a:prstDash val="solid"/>
              <a:round/>
              <a:headEnd len="sm" w="sm" type="none"/>
              <a:tailEnd len="sm" w="sm" type="none"/>
            </a:ln>
          </p:spPr>
        </p:cxnSp>
        <p:grpSp>
          <p:nvGrpSpPr>
            <p:cNvPr id="297" name="Google Shape;297;p32"/>
            <p:cNvGrpSpPr/>
            <p:nvPr/>
          </p:nvGrpSpPr>
          <p:grpSpPr>
            <a:xfrm>
              <a:off x="15109633" y="775574"/>
              <a:ext cx="406852" cy="466371"/>
              <a:chOff x="-37243" y="-655973"/>
              <a:chExt cx="809173" cy="927547"/>
            </a:xfrm>
          </p:grpSpPr>
          <p:sp>
            <p:nvSpPr>
              <p:cNvPr id="298" name="Google Shape;298;p32"/>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9" name="Google Shape;299;p32"/>
              <p:cNvSpPr txBox="1"/>
              <p:nvPr/>
            </p:nvSpPr>
            <p:spPr>
              <a:xfrm>
                <a:off x="55529" y="-655973"/>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00" name="Google Shape;300;p32"/>
            <p:cNvGrpSpPr/>
            <p:nvPr/>
          </p:nvGrpSpPr>
          <p:grpSpPr>
            <a:xfrm>
              <a:off x="15691539" y="809321"/>
              <a:ext cx="548961" cy="408676"/>
              <a:chOff x="-982" y="-588854"/>
              <a:chExt cx="1091807" cy="812800"/>
            </a:xfrm>
          </p:grpSpPr>
          <p:sp>
            <p:nvSpPr>
              <p:cNvPr id="301" name="Google Shape;301;p32"/>
              <p:cNvSpPr/>
              <p:nvPr/>
            </p:nvSpPr>
            <p:spPr>
              <a:xfrm>
                <a:off x="-982" y="-588854"/>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02" name="Google Shape;302;p32"/>
              <p:cNvSpPr txBox="1"/>
              <p:nvPr/>
            </p:nvSpPr>
            <p:spPr>
              <a:xfrm>
                <a:off x="430525" y="-541229"/>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3"/>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08" name="Google Shape;308;p33"/>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09" name="Google Shape;309;p33"/>
          <p:cNvSpPr txBox="1"/>
          <p:nvPr/>
        </p:nvSpPr>
        <p:spPr>
          <a:xfrm>
            <a:off x="577590" y="90805"/>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Application</a:t>
            </a:r>
            <a:r>
              <a:rPr b="1" i="0" lang="en-GB" sz="2800" u="none" cap="none" strike="noStrike">
                <a:solidFill>
                  <a:srgbClr val="0B1320"/>
                </a:solidFill>
                <a:latin typeface="Times New Roman"/>
                <a:ea typeface="Times New Roman"/>
                <a:cs typeface="Times New Roman"/>
                <a:sym typeface="Times New Roman"/>
              </a:rPr>
              <a:t> UI</a:t>
            </a:r>
            <a:endParaRPr i="0" sz="2800" u="none" cap="none" strike="noStrike">
              <a:solidFill>
                <a:srgbClr val="000000"/>
              </a:solidFill>
              <a:latin typeface="Times New Roman"/>
              <a:ea typeface="Times New Roman"/>
              <a:cs typeface="Times New Roman"/>
              <a:sym typeface="Times New Roman"/>
            </a:endParaRPr>
          </a:p>
        </p:txBody>
      </p:sp>
      <p:cxnSp>
        <p:nvCxnSpPr>
          <p:cNvPr id="310" name="Google Shape;310;p33"/>
          <p:cNvCxnSpPr/>
          <p:nvPr/>
        </p:nvCxnSpPr>
        <p:spPr>
          <a:xfrm>
            <a:off x="3215000" y="363850"/>
            <a:ext cx="4520700" cy="3900"/>
          </a:xfrm>
          <a:prstGeom prst="straightConnector1">
            <a:avLst/>
          </a:prstGeom>
          <a:noFill/>
          <a:ln cap="flat" cmpd="sng" w="38100">
            <a:solidFill>
              <a:srgbClr val="0B1320"/>
            </a:solidFill>
            <a:prstDash val="solid"/>
            <a:round/>
            <a:headEnd len="sm" w="sm" type="none"/>
            <a:tailEnd len="sm" w="sm" type="none"/>
          </a:ln>
        </p:spPr>
      </p:cxnSp>
      <p:grpSp>
        <p:nvGrpSpPr>
          <p:cNvPr id="311" name="Google Shape;311;p33"/>
          <p:cNvGrpSpPr/>
          <p:nvPr/>
        </p:nvGrpSpPr>
        <p:grpSpPr>
          <a:xfrm>
            <a:off x="8294823" y="258459"/>
            <a:ext cx="203412" cy="204323"/>
            <a:chOff x="1813" y="0"/>
            <a:chExt cx="809173" cy="812800"/>
          </a:xfrm>
        </p:grpSpPr>
        <p:sp>
          <p:nvSpPr>
            <p:cNvPr id="312" name="Google Shape;312;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3" name="Google Shape;313;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4" name="Google Shape;314;p33"/>
          <p:cNvGrpSpPr/>
          <p:nvPr/>
        </p:nvGrpSpPr>
        <p:grpSpPr>
          <a:xfrm>
            <a:off x="8009720" y="265643"/>
            <a:ext cx="765773" cy="204323"/>
            <a:chOff x="15796712" y="1048305"/>
            <a:chExt cx="1531545" cy="408647"/>
          </a:xfrm>
        </p:grpSpPr>
        <p:grpSp>
          <p:nvGrpSpPr>
            <p:cNvPr id="315" name="Google Shape;315;p33"/>
            <p:cNvGrpSpPr/>
            <p:nvPr/>
          </p:nvGrpSpPr>
          <p:grpSpPr>
            <a:xfrm>
              <a:off x="15796712" y="1048305"/>
              <a:ext cx="406823" cy="408647"/>
              <a:chOff x="1813" y="0"/>
              <a:chExt cx="809173" cy="812800"/>
            </a:xfrm>
          </p:grpSpPr>
          <p:sp>
            <p:nvSpPr>
              <p:cNvPr id="316" name="Google Shape;316;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7" name="Google Shape;317;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8" name="Google Shape;318;p33"/>
            <p:cNvGrpSpPr/>
            <p:nvPr/>
          </p:nvGrpSpPr>
          <p:grpSpPr>
            <a:xfrm>
              <a:off x="16921434" y="1048305"/>
              <a:ext cx="406823" cy="408647"/>
              <a:chOff x="1813" y="0"/>
              <a:chExt cx="809173" cy="812800"/>
            </a:xfrm>
          </p:grpSpPr>
          <p:sp>
            <p:nvSpPr>
              <p:cNvPr id="319" name="Google Shape;319;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20" name="Google Shape;320;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21" name="Google Shape;321;p33"/>
          <p:cNvSpPr txBox="1"/>
          <p:nvPr/>
        </p:nvSpPr>
        <p:spPr>
          <a:xfrm>
            <a:off x="2828843" y="4104190"/>
            <a:ext cx="34863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Fig 2 : </a:t>
            </a:r>
            <a:r>
              <a:rPr lang="en-GB">
                <a:latin typeface="Times New Roman"/>
                <a:ea typeface="Times New Roman"/>
                <a:cs typeface="Times New Roman"/>
                <a:sym typeface="Times New Roman"/>
              </a:rPr>
              <a:t>Home Page of Project Dokandar </a:t>
            </a:r>
            <a:endParaRPr sz="700"/>
          </a:p>
        </p:txBody>
      </p:sp>
      <p:sp>
        <p:nvSpPr>
          <p:cNvPr id="322" name="Google Shape;322;p33"/>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23" name="Google Shape;323;p33"/>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a:t>
            </a:r>
            <a:r>
              <a:rPr b="0" i="0" lang="en-GB" sz="1800" u="none" cap="none" strike="noStrike">
                <a:solidFill>
                  <a:schemeClr val="dk1"/>
                </a:solidFill>
                <a:latin typeface="Calibri"/>
                <a:ea typeface="Calibri"/>
                <a:cs typeface="Calibri"/>
                <a:sym typeface="Calibri"/>
              </a:rPr>
              <a:t>1</a:t>
            </a:r>
            <a:endParaRPr>
              <a:solidFill>
                <a:schemeClr val="dk1"/>
              </a:solidFill>
            </a:endParaRPr>
          </a:p>
        </p:txBody>
      </p:sp>
      <p:pic>
        <p:nvPicPr>
          <p:cNvPr id="324" name="Google Shape;324;p33"/>
          <p:cNvPicPr preferRelativeResize="0"/>
          <p:nvPr/>
        </p:nvPicPr>
        <p:blipFill>
          <a:blip r:embed="rId3">
            <a:alphaModFix/>
          </a:blip>
          <a:stretch>
            <a:fillRect/>
          </a:stretch>
        </p:blipFill>
        <p:spPr>
          <a:xfrm>
            <a:off x="1560311" y="849651"/>
            <a:ext cx="6023393" cy="29267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4"/>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30" name="Google Shape;330;p34"/>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31" name="Google Shape;331;p34"/>
          <p:cNvSpPr txBox="1"/>
          <p:nvPr/>
        </p:nvSpPr>
        <p:spPr>
          <a:xfrm>
            <a:off x="577590" y="90805"/>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Application</a:t>
            </a:r>
            <a:r>
              <a:rPr b="1" i="0" lang="en-GB" sz="2800" u="none" cap="none" strike="noStrike">
                <a:solidFill>
                  <a:srgbClr val="0B1320"/>
                </a:solidFill>
                <a:latin typeface="Times New Roman"/>
                <a:ea typeface="Times New Roman"/>
                <a:cs typeface="Times New Roman"/>
                <a:sym typeface="Times New Roman"/>
              </a:rPr>
              <a:t> UI (</a:t>
            </a:r>
            <a:r>
              <a:rPr b="1" lang="en-GB" sz="2800">
                <a:solidFill>
                  <a:srgbClr val="0B1320"/>
                </a:solidFill>
                <a:latin typeface="Times New Roman"/>
                <a:ea typeface="Times New Roman"/>
                <a:cs typeface="Times New Roman"/>
                <a:sym typeface="Times New Roman"/>
              </a:rPr>
              <a:t>C</a:t>
            </a:r>
            <a:r>
              <a:rPr b="1" i="0" lang="en-GB" sz="2800" u="none" cap="none" strike="noStrike">
                <a:solidFill>
                  <a:srgbClr val="0B1320"/>
                </a:solidFill>
                <a:latin typeface="Times New Roman"/>
                <a:ea typeface="Times New Roman"/>
                <a:cs typeface="Times New Roman"/>
                <a:sym typeface="Times New Roman"/>
              </a:rPr>
              <a:t>o</a:t>
            </a:r>
            <a:r>
              <a:rPr b="1" lang="en-GB" sz="2800">
                <a:solidFill>
                  <a:srgbClr val="0B1320"/>
                </a:solidFill>
                <a:latin typeface="Times New Roman"/>
                <a:ea typeface="Times New Roman"/>
                <a:cs typeface="Times New Roman"/>
                <a:sym typeface="Times New Roman"/>
              </a:rPr>
              <a:t>nt.)</a:t>
            </a:r>
            <a:endParaRPr i="0" sz="2800" u="none" cap="none" strike="noStrike">
              <a:solidFill>
                <a:srgbClr val="000000"/>
              </a:solidFill>
              <a:latin typeface="Times New Roman"/>
              <a:ea typeface="Times New Roman"/>
              <a:cs typeface="Times New Roman"/>
              <a:sym typeface="Times New Roman"/>
            </a:endParaRPr>
          </a:p>
        </p:txBody>
      </p:sp>
      <p:cxnSp>
        <p:nvCxnSpPr>
          <p:cNvPr id="332" name="Google Shape;332;p34"/>
          <p:cNvCxnSpPr/>
          <p:nvPr/>
        </p:nvCxnSpPr>
        <p:spPr>
          <a:xfrm>
            <a:off x="4222025" y="353025"/>
            <a:ext cx="3513900" cy="14700"/>
          </a:xfrm>
          <a:prstGeom prst="straightConnector1">
            <a:avLst/>
          </a:prstGeom>
          <a:noFill/>
          <a:ln cap="flat" cmpd="sng" w="38100">
            <a:solidFill>
              <a:srgbClr val="0B1320"/>
            </a:solidFill>
            <a:prstDash val="solid"/>
            <a:round/>
            <a:headEnd len="sm" w="sm" type="none"/>
            <a:tailEnd len="sm" w="sm" type="none"/>
          </a:ln>
        </p:spPr>
      </p:cxnSp>
      <p:grpSp>
        <p:nvGrpSpPr>
          <p:cNvPr id="333" name="Google Shape;333;p34"/>
          <p:cNvGrpSpPr/>
          <p:nvPr/>
        </p:nvGrpSpPr>
        <p:grpSpPr>
          <a:xfrm>
            <a:off x="8294823" y="258459"/>
            <a:ext cx="203412" cy="204323"/>
            <a:chOff x="1813" y="0"/>
            <a:chExt cx="809173" cy="812800"/>
          </a:xfrm>
        </p:grpSpPr>
        <p:sp>
          <p:nvSpPr>
            <p:cNvPr id="334" name="Google Shape;334;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35" name="Google Shape;335;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36" name="Google Shape;336;p34"/>
          <p:cNvGrpSpPr/>
          <p:nvPr/>
        </p:nvGrpSpPr>
        <p:grpSpPr>
          <a:xfrm>
            <a:off x="8009720" y="265643"/>
            <a:ext cx="765773" cy="204323"/>
            <a:chOff x="15796712" y="1048305"/>
            <a:chExt cx="1531545" cy="408647"/>
          </a:xfrm>
        </p:grpSpPr>
        <p:grpSp>
          <p:nvGrpSpPr>
            <p:cNvPr id="337" name="Google Shape;337;p34"/>
            <p:cNvGrpSpPr/>
            <p:nvPr/>
          </p:nvGrpSpPr>
          <p:grpSpPr>
            <a:xfrm>
              <a:off x="15796712" y="1048305"/>
              <a:ext cx="406823" cy="408647"/>
              <a:chOff x="1813" y="0"/>
              <a:chExt cx="809173" cy="812800"/>
            </a:xfrm>
          </p:grpSpPr>
          <p:sp>
            <p:nvSpPr>
              <p:cNvPr id="338" name="Google Shape;338;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39" name="Google Shape;339;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40" name="Google Shape;340;p34"/>
            <p:cNvGrpSpPr/>
            <p:nvPr/>
          </p:nvGrpSpPr>
          <p:grpSpPr>
            <a:xfrm>
              <a:off x="16921434" y="1048305"/>
              <a:ext cx="406823" cy="408647"/>
              <a:chOff x="1813" y="0"/>
              <a:chExt cx="809173" cy="812800"/>
            </a:xfrm>
          </p:grpSpPr>
          <p:sp>
            <p:nvSpPr>
              <p:cNvPr id="341" name="Google Shape;341;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42" name="Google Shape;342;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43" name="Google Shape;343;p34"/>
          <p:cNvSpPr txBox="1"/>
          <p:nvPr/>
        </p:nvSpPr>
        <p:spPr>
          <a:xfrm>
            <a:off x="2711810" y="4177539"/>
            <a:ext cx="32958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Fig </a:t>
            </a:r>
            <a:r>
              <a:rPr lang="en-GB">
                <a:latin typeface="Times New Roman"/>
                <a:ea typeface="Times New Roman"/>
                <a:cs typeface="Times New Roman"/>
                <a:sym typeface="Times New Roman"/>
              </a:rPr>
              <a:t>3</a:t>
            </a:r>
            <a:r>
              <a:rPr b="0" i="0" lang="en-GB" sz="1400" u="none" cap="none" strike="noStrike">
                <a:solidFill>
                  <a:srgbClr val="000000"/>
                </a:solidFill>
                <a:latin typeface="Times New Roman"/>
                <a:ea typeface="Times New Roman"/>
                <a:cs typeface="Times New Roman"/>
                <a:sym typeface="Times New Roman"/>
              </a:rPr>
              <a:t> : </a:t>
            </a:r>
            <a:r>
              <a:rPr lang="en-GB">
                <a:latin typeface="Times New Roman"/>
                <a:ea typeface="Times New Roman"/>
                <a:cs typeface="Times New Roman"/>
                <a:sym typeface="Times New Roman"/>
              </a:rPr>
              <a:t>Megamenu </a:t>
            </a:r>
            <a:r>
              <a:rPr b="0" i="0" lang="en-GB" sz="1400" u="none" cap="none" strike="noStrike">
                <a:solidFill>
                  <a:srgbClr val="000000"/>
                </a:solidFill>
                <a:latin typeface="Times New Roman"/>
                <a:ea typeface="Times New Roman"/>
                <a:cs typeface="Times New Roman"/>
                <a:sym typeface="Times New Roman"/>
              </a:rPr>
              <a:t> of Project </a:t>
            </a:r>
            <a:r>
              <a:rPr lang="en-GB">
                <a:latin typeface="Times New Roman"/>
                <a:ea typeface="Times New Roman"/>
                <a:cs typeface="Times New Roman"/>
                <a:sym typeface="Times New Roman"/>
              </a:rPr>
              <a:t>Dokandar</a:t>
            </a:r>
            <a:endParaRPr sz="700"/>
          </a:p>
        </p:txBody>
      </p:sp>
      <p:sp>
        <p:nvSpPr>
          <p:cNvPr id="344" name="Google Shape;344;p34"/>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45" name="Google Shape;345;p34"/>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12</a:t>
            </a:r>
            <a:endParaRPr>
              <a:solidFill>
                <a:schemeClr val="dk1"/>
              </a:solidFill>
            </a:endParaRPr>
          </a:p>
        </p:txBody>
      </p:sp>
      <p:pic>
        <p:nvPicPr>
          <p:cNvPr id="346" name="Google Shape;346;p34"/>
          <p:cNvPicPr preferRelativeResize="0"/>
          <p:nvPr/>
        </p:nvPicPr>
        <p:blipFill rotWithShape="1">
          <a:blip r:embed="rId3">
            <a:alphaModFix/>
          </a:blip>
          <a:srcRect b="2799" l="0" r="0" t="0"/>
          <a:stretch/>
        </p:blipFill>
        <p:spPr>
          <a:xfrm>
            <a:off x="1224225" y="805125"/>
            <a:ext cx="6695550" cy="3086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35"/>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52" name="Google Shape;352;p35"/>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53" name="Google Shape;353;p35"/>
          <p:cNvSpPr txBox="1"/>
          <p:nvPr/>
        </p:nvSpPr>
        <p:spPr>
          <a:xfrm>
            <a:off x="569958" y="159391"/>
            <a:ext cx="7564089" cy="55399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3000" u="none" cap="none" strike="noStrike">
                <a:solidFill>
                  <a:srgbClr val="0B1320"/>
                </a:solidFill>
                <a:latin typeface="Playfair Display Black"/>
                <a:ea typeface="Playfair Display Black"/>
                <a:cs typeface="Playfair Display Black"/>
                <a:sym typeface="Playfair Display Black"/>
              </a:rPr>
              <a:t>Conclusion</a:t>
            </a:r>
            <a:endParaRPr b="0" i="0" sz="3000" u="none" cap="none" strike="noStrike">
              <a:solidFill>
                <a:srgbClr val="000000"/>
              </a:solidFill>
              <a:latin typeface="Arial"/>
              <a:ea typeface="Arial"/>
              <a:cs typeface="Arial"/>
              <a:sym typeface="Arial"/>
            </a:endParaRPr>
          </a:p>
        </p:txBody>
      </p:sp>
      <p:cxnSp>
        <p:nvCxnSpPr>
          <p:cNvPr id="354" name="Google Shape;354;p35"/>
          <p:cNvCxnSpPr/>
          <p:nvPr/>
        </p:nvCxnSpPr>
        <p:spPr>
          <a:xfrm>
            <a:off x="2823210" y="436390"/>
            <a:ext cx="4918936" cy="0"/>
          </a:xfrm>
          <a:prstGeom prst="straightConnector1">
            <a:avLst/>
          </a:prstGeom>
          <a:noFill/>
          <a:ln cap="flat" cmpd="sng" w="38100">
            <a:solidFill>
              <a:srgbClr val="0B1320"/>
            </a:solidFill>
            <a:prstDash val="solid"/>
            <a:round/>
            <a:headEnd len="sm" w="sm" type="none"/>
            <a:tailEnd len="sm" w="sm" type="none"/>
          </a:ln>
        </p:spPr>
      </p:cxnSp>
      <p:grpSp>
        <p:nvGrpSpPr>
          <p:cNvPr id="355" name="Google Shape;355;p35"/>
          <p:cNvGrpSpPr/>
          <p:nvPr/>
        </p:nvGrpSpPr>
        <p:grpSpPr>
          <a:xfrm>
            <a:off x="8217054" y="340721"/>
            <a:ext cx="203412" cy="204323"/>
            <a:chOff x="1813" y="0"/>
            <a:chExt cx="809173" cy="812800"/>
          </a:xfrm>
        </p:grpSpPr>
        <p:sp>
          <p:nvSpPr>
            <p:cNvPr id="356" name="Google Shape;356;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57" name="Google Shape;357;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58" name="Google Shape;358;p35"/>
          <p:cNvGrpSpPr/>
          <p:nvPr/>
        </p:nvGrpSpPr>
        <p:grpSpPr>
          <a:xfrm>
            <a:off x="7935873" y="334228"/>
            <a:ext cx="765773" cy="204323"/>
            <a:chOff x="15796712" y="1048305"/>
            <a:chExt cx="1531545" cy="408647"/>
          </a:xfrm>
        </p:grpSpPr>
        <p:grpSp>
          <p:nvGrpSpPr>
            <p:cNvPr id="359" name="Google Shape;359;p35"/>
            <p:cNvGrpSpPr/>
            <p:nvPr/>
          </p:nvGrpSpPr>
          <p:grpSpPr>
            <a:xfrm>
              <a:off x="15796712" y="1048305"/>
              <a:ext cx="406823" cy="408647"/>
              <a:chOff x="1813" y="0"/>
              <a:chExt cx="809173" cy="812800"/>
            </a:xfrm>
          </p:grpSpPr>
          <p:sp>
            <p:nvSpPr>
              <p:cNvPr id="360" name="Google Shape;360;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61" name="Google Shape;361;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62" name="Google Shape;362;p35"/>
            <p:cNvGrpSpPr/>
            <p:nvPr/>
          </p:nvGrpSpPr>
          <p:grpSpPr>
            <a:xfrm>
              <a:off x="16921434" y="1048305"/>
              <a:ext cx="406823" cy="408647"/>
              <a:chOff x="1813" y="0"/>
              <a:chExt cx="809173" cy="812800"/>
            </a:xfrm>
          </p:grpSpPr>
          <p:sp>
            <p:nvSpPr>
              <p:cNvPr id="363" name="Google Shape;363;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64" name="Google Shape;364;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65" name="Google Shape;365;p35"/>
          <p:cNvSpPr txBox="1"/>
          <p:nvPr/>
        </p:nvSpPr>
        <p:spPr>
          <a:xfrm>
            <a:off x="751400" y="1328750"/>
            <a:ext cx="7802400" cy="1878000"/>
          </a:xfrm>
          <a:prstGeom prst="rect">
            <a:avLst/>
          </a:prstGeom>
          <a:noFill/>
          <a:ln>
            <a:noFill/>
          </a:ln>
        </p:spPr>
        <p:txBody>
          <a:bodyPr anchorCtr="0" anchor="t" bIns="22850" lIns="45725" spcFirstLastPara="1" rIns="45725" wrap="square" tIns="22850">
            <a:spAutoFit/>
          </a:bodyPr>
          <a:lstStyle/>
          <a:p>
            <a:pPr indent="0" lvl="0" marL="0" rtl="0" algn="just">
              <a:lnSpc>
                <a:spcPct val="150000"/>
              </a:lnSpc>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My internship at Mastermind Technology helped me bridge the gap between academic knowledge and practical experience in web development and networking. The experience helped me improve my abilities, develop beneficial insights into industry processes, and simplify my professional path. I am grateful having the chance to contribute to and learn from such an innovative institution.</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pic>
        <p:nvPicPr>
          <p:cNvPr id="366" name="Google Shape;366;p35"/>
          <p:cNvPicPr preferRelativeResize="0"/>
          <p:nvPr/>
        </p:nvPicPr>
        <p:blipFill rotWithShape="1">
          <a:blip r:embed="rId3">
            <a:alphaModFix/>
          </a:blip>
          <a:srcRect b="0" l="0" r="0" t="0"/>
          <a:stretch/>
        </p:blipFill>
        <p:spPr>
          <a:xfrm>
            <a:off x="3807402" y="3206746"/>
            <a:ext cx="1690405" cy="1471680"/>
          </a:xfrm>
          <a:prstGeom prst="rect">
            <a:avLst/>
          </a:prstGeom>
          <a:noFill/>
          <a:ln>
            <a:noFill/>
          </a:ln>
        </p:spPr>
      </p:pic>
      <p:sp>
        <p:nvSpPr>
          <p:cNvPr id="367" name="Google Shape;367;p35"/>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68" name="Google Shape;368;p35"/>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13</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74" name="Google Shape;374;p36"/>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75" name="Google Shape;375;p36"/>
          <p:cNvSpPr txBox="1"/>
          <p:nvPr/>
        </p:nvSpPr>
        <p:spPr>
          <a:xfrm>
            <a:off x="551259" y="289018"/>
            <a:ext cx="7564089" cy="60939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300"/>
              <a:buFont typeface="Arial"/>
              <a:buNone/>
            </a:pPr>
            <a:r>
              <a:rPr b="0" i="0" lang="en-GB" sz="3300" u="none" cap="none" strike="noStrike">
                <a:solidFill>
                  <a:srgbClr val="0B1320"/>
                </a:solidFill>
                <a:latin typeface="Playfair Display Black"/>
                <a:ea typeface="Playfair Display Black"/>
                <a:cs typeface="Playfair Display Black"/>
                <a:sym typeface="Playfair Display Black"/>
              </a:rPr>
              <a:t>References</a:t>
            </a:r>
            <a:endParaRPr b="0" i="0" sz="3300" u="none" cap="none" strike="noStrike">
              <a:solidFill>
                <a:srgbClr val="000000"/>
              </a:solidFill>
              <a:latin typeface="Arial"/>
              <a:ea typeface="Arial"/>
              <a:cs typeface="Arial"/>
              <a:sym typeface="Arial"/>
            </a:endParaRPr>
          </a:p>
        </p:txBody>
      </p:sp>
      <p:cxnSp>
        <p:nvCxnSpPr>
          <p:cNvPr id="376" name="Google Shape;376;p36"/>
          <p:cNvCxnSpPr/>
          <p:nvPr/>
        </p:nvCxnSpPr>
        <p:spPr>
          <a:xfrm>
            <a:off x="2800808" y="617198"/>
            <a:ext cx="4934176" cy="35387"/>
          </a:xfrm>
          <a:prstGeom prst="straightConnector1">
            <a:avLst/>
          </a:prstGeom>
          <a:noFill/>
          <a:ln cap="flat" cmpd="sng" w="38100">
            <a:solidFill>
              <a:srgbClr val="0B1320"/>
            </a:solidFill>
            <a:prstDash val="solid"/>
            <a:round/>
            <a:headEnd len="sm" w="sm" type="none"/>
            <a:tailEnd len="sm" w="sm" type="none"/>
          </a:ln>
        </p:spPr>
      </p:cxnSp>
      <p:grpSp>
        <p:nvGrpSpPr>
          <p:cNvPr id="377" name="Google Shape;377;p36"/>
          <p:cNvGrpSpPr/>
          <p:nvPr/>
        </p:nvGrpSpPr>
        <p:grpSpPr>
          <a:xfrm>
            <a:off x="8295146" y="550423"/>
            <a:ext cx="203412" cy="204323"/>
            <a:chOff x="1813" y="0"/>
            <a:chExt cx="809173" cy="812800"/>
          </a:xfrm>
        </p:grpSpPr>
        <p:sp>
          <p:nvSpPr>
            <p:cNvPr id="378" name="Google Shape;378;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79" name="Google Shape;379;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80" name="Google Shape;380;p36"/>
          <p:cNvGrpSpPr/>
          <p:nvPr/>
        </p:nvGrpSpPr>
        <p:grpSpPr>
          <a:xfrm>
            <a:off x="8009720" y="542444"/>
            <a:ext cx="765773" cy="204323"/>
            <a:chOff x="15796712" y="1048305"/>
            <a:chExt cx="1531545" cy="408647"/>
          </a:xfrm>
        </p:grpSpPr>
        <p:grpSp>
          <p:nvGrpSpPr>
            <p:cNvPr id="381" name="Google Shape;381;p36"/>
            <p:cNvGrpSpPr/>
            <p:nvPr/>
          </p:nvGrpSpPr>
          <p:grpSpPr>
            <a:xfrm>
              <a:off x="15796712" y="1048305"/>
              <a:ext cx="406823" cy="408647"/>
              <a:chOff x="1813" y="0"/>
              <a:chExt cx="809173" cy="812800"/>
            </a:xfrm>
          </p:grpSpPr>
          <p:sp>
            <p:nvSpPr>
              <p:cNvPr id="382" name="Google Shape;382;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3" name="Google Shape;383;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84" name="Google Shape;384;p36"/>
            <p:cNvGrpSpPr/>
            <p:nvPr/>
          </p:nvGrpSpPr>
          <p:grpSpPr>
            <a:xfrm>
              <a:off x="16921434" y="1048305"/>
              <a:ext cx="406823" cy="408647"/>
              <a:chOff x="1813" y="0"/>
              <a:chExt cx="809173" cy="812800"/>
            </a:xfrm>
          </p:grpSpPr>
          <p:sp>
            <p:nvSpPr>
              <p:cNvPr id="385" name="Google Shape;385;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6" name="Google Shape;386;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87" name="Google Shape;387;p36"/>
          <p:cNvSpPr txBox="1"/>
          <p:nvPr/>
        </p:nvSpPr>
        <p:spPr>
          <a:xfrm>
            <a:off x="632460" y="1234440"/>
            <a:ext cx="7847400" cy="3062400"/>
          </a:xfrm>
          <a:prstGeom prst="rect">
            <a:avLst/>
          </a:prstGeom>
          <a:noFill/>
          <a:ln>
            <a:noFill/>
          </a:ln>
        </p:spPr>
        <p:txBody>
          <a:bodyPr anchorCtr="0" anchor="t" bIns="22850" lIns="45725" spcFirstLastPara="1" rIns="45725" wrap="square" tIns="22850">
            <a:spAutoFit/>
          </a:bodyPr>
          <a:lstStyle/>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sng" cap="none" strike="noStrike">
                <a:solidFill>
                  <a:schemeClr val="hlink"/>
                </a:solidFill>
                <a:latin typeface="Times New Roman"/>
                <a:ea typeface="Times New Roman"/>
                <a:cs typeface="Times New Roman"/>
                <a:sym typeface="Times New Roman"/>
                <a:hlinkClick r:id="rId3"/>
              </a:rPr>
              <a:t>https://eclassmate.com.bd/</a:t>
            </a:r>
            <a:endParaRPr b="0" i="0" sz="1400" u="none" cap="none" strike="noStrike">
              <a:solidFill>
                <a:schemeClr val="dk1"/>
              </a:solidFill>
              <a:latin typeface="Times New Roman"/>
              <a:ea typeface="Times New Roman"/>
              <a:cs typeface="Times New Roman"/>
              <a:sym typeface="Times New Roman"/>
            </a:endParaRPr>
          </a:p>
          <a:p>
            <a:pPr indent="-88900" lvl="0" marL="1778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sng" cap="none" strike="noStrike">
                <a:solidFill>
                  <a:schemeClr val="hlink"/>
                </a:solidFill>
                <a:latin typeface="Times New Roman"/>
                <a:ea typeface="Times New Roman"/>
                <a:cs typeface="Times New Roman"/>
                <a:sym typeface="Times New Roman"/>
                <a:hlinkClick r:id="rId4"/>
              </a:rPr>
              <a:t>https://wistraining.medium.com/what-is-industrial-training-7c2aecab978f</a:t>
            </a:r>
            <a:endParaRPr b="0" i="0" sz="1400" u="none" cap="none" strike="noStrike">
              <a:solidFill>
                <a:schemeClr val="dk1"/>
              </a:solidFill>
              <a:latin typeface="Times New Roman"/>
              <a:ea typeface="Times New Roman"/>
              <a:cs typeface="Times New Roman"/>
              <a:sym typeface="Times New Roman"/>
            </a:endParaRPr>
          </a:p>
          <a:p>
            <a:pPr indent="-88900" lvl="0" marL="1778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Banerjee, N., &amp; Das, S. (2020, March). Prediction lung cancer–in machine learning perspective. In 2020 International Conference on Computer Science, Engineering and Applications (ICCSEA) (pp. 1-5). IEEE.</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Lakshmanaprabu, S. K., Mohanty, S. N., Shankar, K., Arunkumar, N., &amp; Ramirez, G. (2019). Optimal deep learning model for classification of lung cancer on CT images. Future Generation Computer Systems, 92, 374-382.</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Nageswaran, S., Arunkumar, G., Bisht, A. K., Mewada, S., Kumar, J. N. V. R., Jawarneh, M., &amp; Asenso, E. (2022). Lung cancer classification and prediction using machine learning and image processing. BioMed Research International, 2022.</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Alsheikhy</a:t>
            </a:r>
            <a:r>
              <a:rPr b="0" i="0" lang="en-GB" sz="1400" u="none" cap="none" strike="noStrike">
                <a:solidFill>
                  <a:srgbClr val="000000"/>
                </a:solidFill>
                <a:latin typeface="Times New Roman"/>
                <a:ea typeface="Times New Roman"/>
                <a:cs typeface="Times New Roman"/>
                <a:sym typeface="Times New Roman"/>
              </a:rPr>
              <a:t>, A. A., Said, Y., Shawly, T., Alzahrani, A. K., &amp; Lahza, H. (2023). A CAD System for Lung Cancer Detection Using Hybrid Deep Learning Techniques. Diagnostics, 13(6), 1174.</a:t>
            </a:r>
            <a:endParaRPr sz="700"/>
          </a:p>
        </p:txBody>
      </p:sp>
      <p:sp>
        <p:nvSpPr>
          <p:cNvPr id="388" name="Google Shape;388;p36"/>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89" name="Google Shape;389;p36"/>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1</a:t>
            </a:r>
            <a:r>
              <a:rPr lang="en-GB" sz="1800">
                <a:solidFill>
                  <a:schemeClr val="dk1"/>
                </a:solidFill>
                <a:latin typeface="Calibri"/>
                <a:ea typeface="Calibri"/>
                <a:cs typeface="Calibri"/>
                <a:sym typeface="Calibri"/>
              </a:rPr>
              <a:t>4</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7"/>
          <p:cNvPicPr preferRelativeResize="0"/>
          <p:nvPr/>
        </p:nvPicPr>
        <p:blipFill rotWithShape="1">
          <a:blip r:embed="rId3">
            <a:alphaModFix/>
          </a:blip>
          <a:srcRect b="0" l="0" r="0" t="0"/>
          <a:stretch/>
        </p:blipFill>
        <p:spPr>
          <a:xfrm>
            <a:off x="0" y="0"/>
            <a:ext cx="9144000" cy="5143500"/>
          </a:xfrm>
          <a:prstGeom prst="rect">
            <a:avLst/>
          </a:prstGeom>
          <a:noFill/>
          <a:ln>
            <a:noFill/>
          </a:ln>
        </p:spPr>
      </p:pic>
      <p:grpSp>
        <p:nvGrpSpPr>
          <p:cNvPr id="395" name="Google Shape;395;p37"/>
          <p:cNvGrpSpPr/>
          <p:nvPr/>
        </p:nvGrpSpPr>
        <p:grpSpPr>
          <a:xfrm>
            <a:off x="1864536" y="1251993"/>
            <a:ext cx="5383990" cy="2777897"/>
            <a:chOff x="0" y="-38100"/>
            <a:chExt cx="4274726" cy="2205567"/>
          </a:xfrm>
        </p:grpSpPr>
        <p:sp>
          <p:nvSpPr>
            <p:cNvPr id="396" name="Google Shape;396;p37"/>
            <p:cNvSpPr/>
            <p:nvPr/>
          </p:nvSpPr>
          <p:spPr>
            <a:xfrm>
              <a:off x="0" y="0"/>
              <a:ext cx="4274726" cy="2167467"/>
            </a:xfrm>
            <a:custGeom>
              <a:rect b="b" l="l" r="r" t="t"/>
              <a:pathLst>
                <a:path extrusionOk="0" h="2167467" w="4274726">
                  <a:moveTo>
                    <a:pt x="34511" y="0"/>
                  </a:moveTo>
                  <a:lnTo>
                    <a:pt x="4240215" y="0"/>
                  </a:lnTo>
                  <a:cubicBezTo>
                    <a:pt x="4249368" y="0"/>
                    <a:pt x="4258146" y="3636"/>
                    <a:pt x="4264618" y="10108"/>
                  </a:cubicBezTo>
                  <a:cubicBezTo>
                    <a:pt x="4271090" y="16580"/>
                    <a:pt x="4274726" y="25358"/>
                    <a:pt x="4274726" y="34511"/>
                  </a:cubicBezTo>
                  <a:lnTo>
                    <a:pt x="4274726" y="2132956"/>
                  </a:lnTo>
                  <a:cubicBezTo>
                    <a:pt x="4274726" y="2142109"/>
                    <a:pt x="4271090" y="2150887"/>
                    <a:pt x="4264618" y="2157359"/>
                  </a:cubicBezTo>
                  <a:cubicBezTo>
                    <a:pt x="4258146" y="2163831"/>
                    <a:pt x="4249368" y="2167467"/>
                    <a:pt x="4240215" y="2167467"/>
                  </a:cubicBezTo>
                  <a:lnTo>
                    <a:pt x="34511" y="2167467"/>
                  </a:lnTo>
                  <a:cubicBezTo>
                    <a:pt x="25358" y="2167467"/>
                    <a:pt x="16580" y="2163831"/>
                    <a:pt x="10108" y="2157359"/>
                  </a:cubicBezTo>
                  <a:cubicBezTo>
                    <a:pt x="3636" y="2150887"/>
                    <a:pt x="0" y="2142109"/>
                    <a:pt x="0" y="2132956"/>
                  </a:cubicBezTo>
                  <a:lnTo>
                    <a:pt x="0" y="34511"/>
                  </a:lnTo>
                  <a:cubicBezTo>
                    <a:pt x="0" y="25358"/>
                    <a:pt x="3636" y="16580"/>
                    <a:pt x="10108" y="10108"/>
                  </a:cubicBezTo>
                  <a:cubicBezTo>
                    <a:pt x="16580" y="3636"/>
                    <a:pt x="25358" y="0"/>
                    <a:pt x="34511" y="0"/>
                  </a:cubicBezTo>
                  <a:close/>
                </a:path>
              </a:pathLst>
            </a:custGeom>
            <a:solidFill>
              <a:srgbClr val="F3F6FA"/>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97" name="Google Shape;397;p3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98" name="Google Shape;398;p37"/>
          <p:cNvSpPr txBox="1"/>
          <p:nvPr/>
        </p:nvSpPr>
        <p:spPr>
          <a:xfrm>
            <a:off x="2325793" y="2309839"/>
            <a:ext cx="4659600" cy="692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500"/>
              <a:buFont typeface="Arial"/>
              <a:buNone/>
            </a:pPr>
            <a:r>
              <a:rPr lang="en-GB" sz="4500">
                <a:solidFill>
                  <a:srgbClr val="0B1320"/>
                </a:solidFill>
                <a:latin typeface="Playfair Display Black"/>
                <a:ea typeface="Playfair Display Black"/>
                <a:cs typeface="Playfair Display Black"/>
                <a:sym typeface="Playfair Display Black"/>
              </a:rPr>
              <a:t>T</a:t>
            </a:r>
            <a:r>
              <a:rPr b="0" i="0" lang="en-GB" sz="4500" u="none" cap="none" strike="noStrike">
                <a:solidFill>
                  <a:srgbClr val="0B1320"/>
                </a:solidFill>
                <a:latin typeface="Playfair Display Black"/>
                <a:ea typeface="Playfair Display Black"/>
                <a:cs typeface="Playfair Display Black"/>
                <a:sym typeface="Playfair Display Black"/>
              </a:rPr>
              <a:t>hank you!</a:t>
            </a:r>
            <a:endParaRPr b="0" i="0" sz="700" u="none" cap="none" strike="noStrike">
              <a:solidFill>
                <a:srgbClr val="000000"/>
              </a:solidFill>
              <a:latin typeface="Arial"/>
              <a:ea typeface="Arial"/>
              <a:cs typeface="Arial"/>
              <a:sym typeface="Arial"/>
            </a:endParaRPr>
          </a:p>
        </p:txBody>
      </p:sp>
      <p:grpSp>
        <p:nvGrpSpPr>
          <p:cNvPr id="399" name="Google Shape;399;p37"/>
          <p:cNvGrpSpPr/>
          <p:nvPr/>
        </p:nvGrpSpPr>
        <p:grpSpPr>
          <a:xfrm>
            <a:off x="4189114" y="3524764"/>
            <a:ext cx="203411" cy="204324"/>
            <a:chOff x="1813" y="0"/>
            <a:chExt cx="809173" cy="812800"/>
          </a:xfrm>
        </p:grpSpPr>
        <p:sp>
          <p:nvSpPr>
            <p:cNvPr id="400" name="Google Shape;400;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1" name="Google Shape;401;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2" name="Google Shape;402;p37"/>
          <p:cNvGrpSpPr/>
          <p:nvPr/>
        </p:nvGrpSpPr>
        <p:grpSpPr>
          <a:xfrm>
            <a:off x="4470951" y="3524764"/>
            <a:ext cx="203411" cy="204324"/>
            <a:chOff x="1813" y="0"/>
            <a:chExt cx="809173" cy="812800"/>
          </a:xfrm>
        </p:grpSpPr>
        <p:sp>
          <p:nvSpPr>
            <p:cNvPr id="403" name="Google Shape;403;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4" name="Google Shape;404;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5" name="Google Shape;405;p37"/>
          <p:cNvGrpSpPr/>
          <p:nvPr/>
        </p:nvGrpSpPr>
        <p:grpSpPr>
          <a:xfrm>
            <a:off x="4751475" y="3524764"/>
            <a:ext cx="203411" cy="204324"/>
            <a:chOff x="1813" y="0"/>
            <a:chExt cx="809173" cy="812800"/>
          </a:xfrm>
        </p:grpSpPr>
        <p:sp>
          <p:nvSpPr>
            <p:cNvPr id="406" name="Google Shape;406;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7" name="Google Shape;407;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8" name="Google Shape;408;p37"/>
          <p:cNvGrpSpPr/>
          <p:nvPr/>
        </p:nvGrpSpPr>
        <p:grpSpPr>
          <a:xfrm>
            <a:off x="7624371" y="2836331"/>
            <a:ext cx="3039260" cy="3740627"/>
            <a:chOff x="0" y="0"/>
            <a:chExt cx="8104692" cy="9975005"/>
          </a:xfrm>
        </p:grpSpPr>
        <p:grpSp>
          <p:nvGrpSpPr>
            <p:cNvPr id="409" name="Google Shape;409;p37"/>
            <p:cNvGrpSpPr/>
            <p:nvPr/>
          </p:nvGrpSpPr>
          <p:grpSpPr>
            <a:xfrm>
              <a:off x="0" y="0"/>
              <a:ext cx="8104692" cy="9975005"/>
              <a:chOff x="0" y="0"/>
              <a:chExt cx="660400" cy="812800"/>
            </a:xfrm>
          </p:grpSpPr>
          <p:sp>
            <p:nvSpPr>
              <p:cNvPr id="410" name="Google Shape;410;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1" name="Google Shape;411;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12" name="Google Shape;412;p37"/>
            <p:cNvGrpSpPr/>
            <p:nvPr/>
          </p:nvGrpSpPr>
          <p:grpSpPr>
            <a:xfrm>
              <a:off x="473486" y="582752"/>
              <a:ext cx="7157719" cy="8809501"/>
              <a:chOff x="0" y="0"/>
              <a:chExt cx="660400" cy="812800"/>
            </a:xfrm>
          </p:grpSpPr>
          <p:sp>
            <p:nvSpPr>
              <p:cNvPr id="413" name="Google Shape;413;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4" name="Google Shape;414;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15" name="Google Shape;415;p37"/>
            <p:cNvGrpSpPr/>
            <p:nvPr/>
          </p:nvGrpSpPr>
          <p:grpSpPr>
            <a:xfrm>
              <a:off x="940916" y="1158050"/>
              <a:ext cx="6222860" cy="7658905"/>
              <a:chOff x="0" y="0"/>
              <a:chExt cx="660400" cy="812800"/>
            </a:xfrm>
          </p:grpSpPr>
          <p:sp>
            <p:nvSpPr>
              <p:cNvPr id="416" name="Google Shape;416;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7" name="Google Shape;417;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grpSp>
        <p:nvGrpSpPr>
          <p:cNvPr id="418" name="Google Shape;418;p37"/>
          <p:cNvGrpSpPr/>
          <p:nvPr/>
        </p:nvGrpSpPr>
        <p:grpSpPr>
          <a:xfrm rot="10800000">
            <a:off x="-1174723" y="-1627998"/>
            <a:ext cx="3039260" cy="3740627"/>
            <a:chOff x="0" y="0"/>
            <a:chExt cx="8104692" cy="9975005"/>
          </a:xfrm>
        </p:grpSpPr>
        <p:grpSp>
          <p:nvGrpSpPr>
            <p:cNvPr id="419" name="Google Shape;419;p37"/>
            <p:cNvGrpSpPr/>
            <p:nvPr/>
          </p:nvGrpSpPr>
          <p:grpSpPr>
            <a:xfrm>
              <a:off x="0" y="0"/>
              <a:ext cx="8104692" cy="9975005"/>
              <a:chOff x="0" y="0"/>
              <a:chExt cx="660400" cy="812800"/>
            </a:xfrm>
          </p:grpSpPr>
          <p:sp>
            <p:nvSpPr>
              <p:cNvPr id="420" name="Google Shape;420;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1" name="Google Shape;421;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22" name="Google Shape;422;p37"/>
            <p:cNvGrpSpPr/>
            <p:nvPr/>
          </p:nvGrpSpPr>
          <p:grpSpPr>
            <a:xfrm>
              <a:off x="473486" y="582752"/>
              <a:ext cx="7157719" cy="8809501"/>
              <a:chOff x="0" y="0"/>
              <a:chExt cx="660400" cy="812800"/>
            </a:xfrm>
          </p:grpSpPr>
          <p:sp>
            <p:nvSpPr>
              <p:cNvPr id="423" name="Google Shape;423;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4" name="Google Shape;424;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25" name="Google Shape;425;p37"/>
            <p:cNvGrpSpPr/>
            <p:nvPr/>
          </p:nvGrpSpPr>
          <p:grpSpPr>
            <a:xfrm>
              <a:off x="940916" y="1158050"/>
              <a:ext cx="6222860" cy="7658905"/>
              <a:chOff x="0" y="0"/>
              <a:chExt cx="660400" cy="812800"/>
            </a:xfrm>
          </p:grpSpPr>
          <p:sp>
            <p:nvSpPr>
              <p:cNvPr id="426" name="Google Shape;426;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7" name="Google Shape;427;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428" name="Google Shape;428;p37"/>
          <p:cNvSpPr txBox="1"/>
          <p:nvPr>
            <p:ph idx="12" type="sldNum"/>
          </p:nvPr>
        </p:nvSpPr>
        <p:spPr>
          <a:xfrm>
            <a:off x="7909560" y="4839335"/>
            <a:ext cx="1066800" cy="182563"/>
          </a:xfrm>
          <a:prstGeom prst="rect">
            <a:avLst/>
          </a:prstGeom>
          <a:noFill/>
          <a:ln>
            <a:noFill/>
          </a:ln>
        </p:spPr>
        <p:txBody>
          <a:bodyPr anchorCtr="0" anchor="ctr" bIns="22850" lIns="45725" spcFirstLastPara="1" rIns="45725" wrap="square" tIns="22850">
            <a:noAutofit/>
          </a:bodyPr>
          <a:lstStyle/>
          <a:p>
            <a:pPr indent="0" lvl="0" marL="0" rtl="0" algn="r">
              <a:lnSpc>
                <a:spcPct val="100000"/>
              </a:lnSpc>
              <a:spcBef>
                <a:spcPts val="0"/>
              </a:spcBef>
              <a:spcAft>
                <a:spcPts val="0"/>
              </a:spcAft>
              <a:buSzPts val="2000"/>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nvSpPr>
        <p:spPr>
          <a:xfrm>
            <a:off x="2141635" y="309576"/>
            <a:ext cx="504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800" u="none" cap="none" strike="noStrike">
                <a:solidFill>
                  <a:schemeClr val="dk1"/>
                </a:solidFill>
                <a:latin typeface="Times New Roman"/>
                <a:ea typeface="Times New Roman"/>
                <a:cs typeface="Times New Roman"/>
                <a:sym typeface="Times New Roman"/>
              </a:rPr>
              <a:t>Green University of Bangladesh</a:t>
            </a:r>
            <a:endParaRPr>
              <a:solidFill>
                <a:schemeClr val="dk1"/>
              </a:solidFill>
              <a:latin typeface="Times New Roman"/>
              <a:ea typeface="Times New Roman"/>
              <a:cs typeface="Times New Roman"/>
              <a:sym typeface="Times New Roman"/>
            </a:endParaRPr>
          </a:p>
        </p:txBody>
      </p:sp>
      <p:sp>
        <p:nvSpPr>
          <p:cNvPr id="129" name="Google Shape;129;p24"/>
          <p:cNvSpPr txBox="1"/>
          <p:nvPr/>
        </p:nvSpPr>
        <p:spPr>
          <a:xfrm>
            <a:off x="2151538" y="830438"/>
            <a:ext cx="5185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Times New Roman"/>
                <a:ea typeface="Times New Roman"/>
                <a:cs typeface="Times New Roman"/>
                <a:sym typeface="Times New Roman"/>
              </a:rPr>
              <a:t>Department</a:t>
            </a:r>
            <a:r>
              <a:rPr lang="en-GB" sz="1800">
                <a:solidFill>
                  <a:schemeClr val="dk1"/>
                </a:solidFill>
                <a:latin typeface="Times New Roman"/>
                <a:ea typeface="Times New Roman"/>
                <a:cs typeface="Times New Roman"/>
                <a:sym typeface="Times New Roman"/>
              </a:rPr>
              <a:t> of computer science and engineering</a:t>
            </a:r>
            <a:endParaRPr sz="1800">
              <a:solidFill>
                <a:schemeClr val="dk1"/>
              </a:solidFill>
              <a:latin typeface="Times New Roman"/>
              <a:ea typeface="Times New Roman"/>
              <a:cs typeface="Times New Roman"/>
              <a:sym typeface="Times New Roman"/>
            </a:endParaRPr>
          </a:p>
        </p:txBody>
      </p:sp>
      <p:pic>
        <p:nvPicPr>
          <p:cNvPr descr="Dept. of CSE- Green University of Bangladesh - Home | Facebook" id="130" name="Google Shape;130;p24"/>
          <p:cNvPicPr preferRelativeResize="0"/>
          <p:nvPr/>
        </p:nvPicPr>
        <p:blipFill rotWithShape="1">
          <a:blip r:embed="rId3">
            <a:alphaModFix/>
          </a:blip>
          <a:srcRect b="0" l="0" r="0" t="0"/>
          <a:stretch/>
        </p:blipFill>
        <p:spPr>
          <a:xfrm>
            <a:off x="1806975" y="864723"/>
            <a:ext cx="321704" cy="321704"/>
          </a:xfrm>
          <a:prstGeom prst="rect">
            <a:avLst/>
          </a:prstGeom>
          <a:noFill/>
          <a:ln>
            <a:noFill/>
          </a:ln>
        </p:spPr>
      </p:pic>
      <p:cxnSp>
        <p:nvCxnSpPr>
          <p:cNvPr id="131" name="Google Shape;131;p24"/>
          <p:cNvCxnSpPr/>
          <p:nvPr/>
        </p:nvCxnSpPr>
        <p:spPr>
          <a:xfrm>
            <a:off x="1849212" y="832764"/>
            <a:ext cx="5445600" cy="20700"/>
          </a:xfrm>
          <a:prstGeom prst="straightConnector1">
            <a:avLst/>
          </a:prstGeom>
          <a:noFill/>
          <a:ln cap="flat" cmpd="sng" w="19050">
            <a:solidFill>
              <a:schemeClr val="dk1"/>
            </a:solidFill>
            <a:prstDash val="solid"/>
            <a:miter lim="800000"/>
            <a:headEnd len="sm" w="sm" type="none"/>
            <a:tailEnd len="sm" w="sm" type="none"/>
          </a:ln>
        </p:spPr>
      </p:cxnSp>
      <p:pic>
        <p:nvPicPr>
          <p:cNvPr descr="Green University of Bangladesh Employees, Location, Alumni | LinkedIn" id="132" name="Google Shape;132;p24"/>
          <p:cNvPicPr preferRelativeResize="0"/>
          <p:nvPr/>
        </p:nvPicPr>
        <p:blipFill rotWithShape="1">
          <a:blip r:embed="rId4">
            <a:alphaModFix/>
          </a:blip>
          <a:srcRect b="0" l="0" r="0" t="0"/>
          <a:stretch/>
        </p:blipFill>
        <p:spPr>
          <a:xfrm flipH="1">
            <a:off x="1772358" y="430612"/>
            <a:ext cx="390918" cy="390918"/>
          </a:xfrm>
          <a:prstGeom prst="rect">
            <a:avLst/>
          </a:prstGeom>
          <a:noFill/>
          <a:ln>
            <a:noFill/>
          </a:ln>
        </p:spPr>
      </p:pic>
      <p:sp>
        <p:nvSpPr>
          <p:cNvPr id="133" name="Google Shape;133;p24"/>
          <p:cNvSpPr/>
          <p:nvPr/>
        </p:nvSpPr>
        <p:spPr>
          <a:xfrm>
            <a:off x="760498" y="2323328"/>
            <a:ext cx="3073500" cy="1372800"/>
          </a:xfrm>
          <a:prstGeom prst="rect">
            <a:avLst/>
          </a:prstGeom>
          <a:no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2300"/>
              <a:buFont typeface="Arial"/>
              <a:buNone/>
            </a:pPr>
            <a:r>
              <a:rPr b="1" i="0" lang="en-GB" sz="2000" u="sng" cap="none" strike="noStrike">
                <a:solidFill>
                  <a:srgbClr val="000000"/>
                </a:solidFill>
                <a:latin typeface="Times New Roman"/>
                <a:ea typeface="Times New Roman"/>
                <a:cs typeface="Times New Roman"/>
                <a:sym typeface="Times New Roman"/>
              </a:rPr>
              <a:t>Presented By:</a:t>
            </a:r>
            <a:endParaRPr b="1" i="0" sz="2000" u="sng"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500"/>
              <a:buFont typeface="Arial"/>
              <a:buNone/>
            </a:pPr>
            <a:r>
              <a:rPr b="1" i="0" lang="en-GB" sz="1500" u="none" cap="none" strike="noStrike">
                <a:solidFill>
                  <a:srgbClr val="000000"/>
                </a:solidFill>
                <a:latin typeface="Times New Roman"/>
                <a:ea typeface="Times New Roman"/>
                <a:cs typeface="Times New Roman"/>
                <a:sym typeface="Times New Roman"/>
              </a:rPr>
              <a:t>Name: M</a:t>
            </a:r>
            <a:r>
              <a:rPr b="1" lang="en-GB" sz="1500">
                <a:latin typeface="Times New Roman"/>
                <a:ea typeface="Times New Roman"/>
                <a:cs typeface="Times New Roman"/>
                <a:sym typeface="Times New Roman"/>
              </a:rPr>
              <a:t>  A S K Shakil</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Times New Roman"/>
                <a:ea typeface="Times New Roman"/>
                <a:cs typeface="Times New Roman"/>
                <a:sym typeface="Times New Roman"/>
              </a:rPr>
              <a:t>ID: 201002</a:t>
            </a:r>
            <a:r>
              <a:rPr b="1" lang="en-GB" sz="1500">
                <a:latin typeface="Times New Roman"/>
                <a:ea typeface="Times New Roman"/>
                <a:cs typeface="Times New Roman"/>
                <a:sym typeface="Times New Roman"/>
              </a:rPr>
              <a:t>029</a:t>
            </a:r>
            <a:endParaRPr b="0" i="0" sz="1500" u="none" cap="none" strike="noStrike">
              <a:solidFill>
                <a:srgbClr val="000000"/>
              </a:solidFill>
              <a:latin typeface="Times New Roman"/>
              <a:ea typeface="Times New Roman"/>
              <a:cs typeface="Times New Roman"/>
              <a:sym typeface="Times New Roman"/>
            </a:endParaRPr>
          </a:p>
        </p:txBody>
      </p:sp>
      <p:sp>
        <p:nvSpPr>
          <p:cNvPr id="134" name="Google Shape;134;p24"/>
          <p:cNvSpPr/>
          <p:nvPr/>
        </p:nvSpPr>
        <p:spPr>
          <a:xfrm>
            <a:off x="5508073" y="1441625"/>
            <a:ext cx="3391800" cy="17871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2000" u="sng" cap="none" strike="noStrike">
                <a:solidFill>
                  <a:srgbClr val="000000"/>
                </a:solidFill>
                <a:latin typeface="Times New Roman"/>
                <a:ea typeface="Times New Roman"/>
                <a:cs typeface="Times New Roman"/>
                <a:sym typeface="Times New Roman"/>
              </a:rPr>
              <a:t>Academic Supervisor:</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Name:  </a:t>
            </a:r>
            <a:r>
              <a:rPr b="1" lang="en-GB">
                <a:latin typeface="Times New Roman"/>
                <a:ea typeface="Times New Roman"/>
                <a:cs typeface="Times New Roman"/>
                <a:sym typeface="Times New Roman"/>
              </a:rPr>
              <a:t>Md. Zahidul Hasan</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Designation: Lecturer</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Green University of Bangladesh</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Times New Roman"/>
              <a:ea typeface="Times New Roman"/>
              <a:cs typeface="Times New Roman"/>
              <a:sym typeface="Times New Roman"/>
            </a:endParaRPr>
          </a:p>
        </p:txBody>
      </p:sp>
      <p:sp>
        <p:nvSpPr>
          <p:cNvPr id="135" name="Google Shape;135;p24"/>
          <p:cNvSpPr/>
          <p:nvPr/>
        </p:nvSpPr>
        <p:spPr>
          <a:xfrm>
            <a:off x="5508083" y="3433695"/>
            <a:ext cx="3140100" cy="12285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2000" u="sng" cap="none" strike="noStrike">
                <a:solidFill>
                  <a:srgbClr val="000000"/>
                </a:solidFill>
                <a:latin typeface="Times New Roman"/>
                <a:ea typeface="Times New Roman"/>
                <a:cs typeface="Times New Roman"/>
                <a:sym typeface="Times New Roman"/>
              </a:rPr>
              <a:t>Industrial Supervisor:</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500" u="none" cap="none" strike="noStrike">
                <a:solidFill>
                  <a:srgbClr val="000000"/>
                </a:solidFill>
                <a:latin typeface="Times New Roman"/>
                <a:ea typeface="Times New Roman"/>
                <a:cs typeface="Times New Roman"/>
                <a:sym typeface="Times New Roman"/>
              </a:rPr>
              <a:t>Name: Nadim Mahmud</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500" u="none" cap="none" strike="noStrike">
                <a:solidFill>
                  <a:srgbClr val="000000"/>
                </a:solidFill>
                <a:latin typeface="Times New Roman"/>
                <a:ea typeface="Times New Roman"/>
                <a:cs typeface="Times New Roman"/>
                <a:sym typeface="Times New Roman"/>
              </a:rPr>
              <a:t>Designation: </a:t>
            </a:r>
            <a:r>
              <a:rPr b="1" lang="en-GB" sz="1500">
                <a:latin typeface="Times New Roman"/>
                <a:ea typeface="Times New Roman"/>
                <a:cs typeface="Times New Roman"/>
                <a:sym typeface="Times New Roman"/>
              </a:rPr>
              <a:t>CEO,  Mastermind Technology</a:t>
            </a:r>
            <a:r>
              <a:rPr b="1" i="0" lang="en-GB" sz="1500" u="none" cap="none" strike="noStrike">
                <a:solidFill>
                  <a:srgbClr val="000000"/>
                </a:solidFill>
                <a:latin typeface="Times New Roman"/>
                <a:ea typeface="Times New Roman"/>
                <a:cs typeface="Times New Roman"/>
                <a:sym typeface="Times New Roman"/>
              </a:rPr>
              <a:t>, ICT Tower</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Times New Roman"/>
              <a:ea typeface="Times New Roman"/>
              <a:cs typeface="Times New Roman"/>
              <a:sym typeface="Times New Roman"/>
            </a:endParaRPr>
          </a:p>
        </p:txBody>
      </p:sp>
      <p:cxnSp>
        <p:nvCxnSpPr>
          <p:cNvPr id="136" name="Google Shape;136;p24"/>
          <p:cNvCxnSpPr/>
          <p:nvPr/>
        </p:nvCxnSpPr>
        <p:spPr>
          <a:xfrm flipH="1">
            <a:off x="4363425" y="1868825"/>
            <a:ext cx="10200" cy="2880000"/>
          </a:xfrm>
          <a:prstGeom prst="straightConnector1">
            <a:avLst/>
          </a:prstGeom>
          <a:noFill/>
          <a:ln cap="flat" cmpd="sng" w="12700">
            <a:solidFill>
              <a:schemeClr val="dk1"/>
            </a:solidFill>
            <a:prstDash val="solid"/>
            <a:miter lim="800000"/>
            <a:headEnd len="sm" w="sm" type="none"/>
            <a:tailEnd len="sm" w="sm" type="none"/>
          </a:ln>
        </p:spPr>
      </p:cxnSp>
      <p:sp>
        <p:nvSpPr>
          <p:cNvPr id="137" name="Google Shape;137;p24"/>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38" name="Google Shape;138;p24"/>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2</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731350" y="392513"/>
            <a:ext cx="1658400" cy="4311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45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Contents</a:t>
            </a:r>
            <a:endParaRPr b="0" i="0" sz="200" u="none" cap="none" strike="noStrike">
              <a:solidFill>
                <a:srgbClr val="000000"/>
              </a:solidFill>
              <a:latin typeface="Arial"/>
              <a:ea typeface="Arial"/>
              <a:cs typeface="Arial"/>
              <a:sym typeface="Arial"/>
            </a:endParaRPr>
          </a:p>
        </p:txBody>
      </p:sp>
      <p:cxnSp>
        <p:nvCxnSpPr>
          <p:cNvPr id="144" name="Google Shape;144;p25"/>
          <p:cNvCxnSpPr/>
          <p:nvPr/>
        </p:nvCxnSpPr>
        <p:spPr>
          <a:xfrm>
            <a:off x="2673575" y="612900"/>
            <a:ext cx="5369700" cy="9300"/>
          </a:xfrm>
          <a:prstGeom prst="straightConnector1">
            <a:avLst/>
          </a:prstGeom>
          <a:noFill/>
          <a:ln cap="flat" cmpd="sng" w="38100">
            <a:solidFill>
              <a:srgbClr val="0B1320"/>
            </a:solidFill>
            <a:prstDash val="solid"/>
            <a:round/>
            <a:headEnd len="sm" w="sm" type="none"/>
            <a:tailEnd len="sm" w="sm" type="none"/>
          </a:ln>
        </p:spPr>
      </p:cxnSp>
      <p:sp>
        <p:nvSpPr>
          <p:cNvPr id="145" name="Google Shape;145;p25"/>
          <p:cNvSpPr/>
          <p:nvPr/>
        </p:nvSpPr>
        <p:spPr>
          <a:xfrm>
            <a:off x="8109826" y="505906"/>
            <a:ext cx="203412" cy="204323"/>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030A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6" name="Google Shape;146;p25"/>
          <p:cNvSpPr/>
          <p:nvPr/>
        </p:nvSpPr>
        <p:spPr>
          <a:xfrm>
            <a:off x="8393599" y="510695"/>
            <a:ext cx="203411" cy="204323"/>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C00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C000"/>
              </a:solidFill>
              <a:latin typeface="Arial"/>
              <a:ea typeface="Arial"/>
              <a:cs typeface="Arial"/>
              <a:sym typeface="Arial"/>
            </a:endParaRPr>
          </a:p>
        </p:txBody>
      </p:sp>
      <p:grpSp>
        <p:nvGrpSpPr>
          <p:cNvPr id="147" name="Google Shape;147;p25"/>
          <p:cNvGrpSpPr/>
          <p:nvPr/>
        </p:nvGrpSpPr>
        <p:grpSpPr>
          <a:xfrm>
            <a:off x="8683395" y="505906"/>
            <a:ext cx="203412" cy="204323"/>
            <a:chOff x="1813" y="0"/>
            <a:chExt cx="809173" cy="812800"/>
          </a:xfrm>
        </p:grpSpPr>
        <p:sp>
          <p:nvSpPr>
            <p:cNvPr id="148" name="Google Shape;148;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9" name="Google Shape;149;p2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50" name="Google Shape;150;p25"/>
          <p:cNvSpPr txBox="1"/>
          <p:nvPr/>
        </p:nvSpPr>
        <p:spPr>
          <a:xfrm>
            <a:off x="731351" y="1477571"/>
            <a:ext cx="3999600" cy="24012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Introduction</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Motivations </a:t>
            </a:r>
            <a:endParaRPr sz="1800">
              <a:solidFill>
                <a:schemeClr val="dk1"/>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Objectives </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Overview the </a:t>
            </a:r>
            <a:r>
              <a:rPr i="0" lang="en-GB" sz="1800" u="none" cap="none" strike="noStrike">
                <a:solidFill>
                  <a:schemeClr val="dk1"/>
                </a:solidFill>
                <a:latin typeface="Times New Roman"/>
                <a:ea typeface="Times New Roman"/>
                <a:cs typeface="Times New Roman"/>
                <a:sym typeface="Times New Roman"/>
              </a:rPr>
              <a:t>Organization </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Tools and Technology</a:t>
            </a:r>
            <a:endParaRPr i="0" sz="1800" u="none" cap="none" strike="noStrike">
              <a:solidFill>
                <a:schemeClr val="dk1"/>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Problem Statement</a:t>
            </a:r>
            <a:endParaRPr sz="700">
              <a:latin typeface="Times New Roman"/>
              <a:ea typeface="Times New Roman"/>
              <a:cs typeface="Times New Roman"/>
              <a:sym typeface="Times New Roman"/>
            </a:endParaRPr>
          </a:p>
        </p:txBody>
      </p:sp>
      <p:sp>
        <p:nvSpPr>
          <p:cNvPr id="151" name="Google Shape;151;p25"/>
          <p:cNvSpPr txBox="1"/>
          <p:nvPr/>
        </p:nvSpPr>
        <p:spPr>
          <a:xfrm>
            <a:off x="5412800" y="1422400"/>
            <a:ext cx="3184200" cy="2147100"/>
          </a:xfrm>
          <a:prstGeom prst="rect">
            <a:avLst/>
          </a:prstGeom>
          <a:noFill/>
          <a:ln>
            <a:noFill/>
          </a:ln>
        </p:spPr>
        <p:txBody>
          <a:bodyPr anchorCtr="0" anchor="t" bIns="22850" lIns="45725" spcFirstLastPara="1" rIns="45725" wrap="square" tIns="22850">
            <a:spAutoFit/>
          </a:bodyPr>
          <a:lstStyle/>
          <a:p>
            <a:pPr indent="0" lvl="0" marL="457200" marR="0" rtl="0" algn="l">
              <a:lnSpc>
                <a:spcPct val="150000"/>
              </a:lnSpc>
              <a:spcBef>
                <a:spcPts val="0"/>
              </a:spcBef>
              <a:spcAft>
                <a:spcPts val="0"/>
              </a:spcAft>
              <a:buNone/>
            </a:pPr>
            <a:r>
              <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Adaptation to </a:t>
            </a:r>
            <a:r>
              <a:rPr lang="en-GB" sz="1800">
                <a:latin typeface="Times New Roman"/>
                <a:ea typeface="Times New Roman"/>
                <a:cs typeface="Times New Roman"/>
                <a:sym typeface="Times New Roman"/>
              </a:rPr>
              <a:t>T</a:t>
            </a:r>
            <a:r>
              <a:rPr b="0" i="0" lang="en-GB" sz="1800" u="none" cap="none" strike="noStrike">
                <a:solidFill>
                  <a:srgbClr val="000000"/>
                </a:solidFill>
                <a:latin typeface="Times New Roman"/>
                <a:ea typeface="Times New Roman"/>
                <a:cs typeface="Times New Roman"/>
                <a:sym typeface="Times New Roman"/>
              </a:rPr>
              <a:t>echnological </a:t>
            </a:r>
            <a:r>
              <a:rPr lang="en-GB" sz="1800">
                <a:latin typeface="Times New Roman"/>
                <a:ea typeface="Times New Roman"/>
                <a:cs typeface="Times New Roman"/>
                <a:sym typeface="Times New Roman"/>
              </a:rPr>
              <a:t>C</a:t>
            </a:r>
            <a:r>
              <a:rPr b="0" i="0" lang="en-GB" sz="1800" u="none" cap="none" strike="noStrike">
                <a:solidFill>
                  <a:srgbClr val="000000"/>
                </a:solidFill>
                <a:latin typeface="Times New Roman"/>
                <a:ea typeface="Times New Roman"/>
                <a:cs typeface="Times New Roman"/>
                <a:sym typeface="Times New Roman"/>
              </a:rPr>
              <a:t>hanges </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Project UI</a:t>
            </a:r>
            <a:endParaRPr b="0" i="0" sz="1800" u="none" cap="none" strike="noStrike">
              <a:solidFill>
                <a:srgbClr val="000000"/>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Conclusion</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References</a:t>
            </a:r>
            <a:endParaRPr b="0" i="0" sz="1800" u="none" cap="none" strike="noStrike">
              <a:solidFill>
                <a:srgbClr val="000000"/>
              </a:solidFill>
              <a:latin typeface="Times New Roman"/>
              <a:ea typeface="Times New Roman"/>
              <a:cs typeface="Times New Roman"/>
              <a:sym typeface="Times New Roman"/>
            </a:endParaRPr>
          </a:p>
        </p:txBody>
      </p:sp>
      <p:sp>
        <p:nvSpPr>
          <p:cNvPr id="152" name="Google Shape;152;p25"/>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53" name="Google Shape;153;p25"/>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3</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6"/>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159" name="Google Shape;159;p26"/>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160" name="Google Shape;160;p26"/>
          <p:cNvSpPr txBox="1"/>
          <p:nvPr/>
        </p:nvSpPr>
        <p:spPr>
          <a:xfrm>
            <a:off x="577590" y="152268"/>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Introduction</a:t>
            </a:r>
            <a:endParaRPr b="0" i="0" sz="2800" u="none" cap="none" strike="noStrike">
              <a:solidFill>
                <a:srgbClr val="000000"/>
              </a:solidFill>
              <a:latin typeface="Arial"/>
              <a:ea typeface="Arial"/>
              <a:cs typeface="Arial"/>
              <a:sym typeface="Arial"/>
            </a:endParaRPr>
          </a:p>
        </p:txBody>
      </p:sp>
      <p:cxnSp>
        <p:nvCxnSpPr>
          <p:cNvPr id="161" name="Google Shape;161;p26"/>
          <p:cNvCxnSpPr/>
          <p:nvPr/>
        </p:nvCxnSpPr>
        <p:spPr>
          <a:xfrm>
            <a:off x="3197591" y="367805"/>
            <a:ext cx="4538205" cy="0"/>
          </a:xfrm>
          <a:prstGeom prst="straightConnector1">
            <a:avLst/>
          </a:prstGeom>
          <a:noFill/>
          <a:ln cap="flat" cmpd="sng" w="38100">
            <a:solidFill>
              <a:srgbClr val="0B1320"/>
            </a:solidFill>
            <a:prstDash val="solid"/>
            <a:round/>
            <a:headEnd len="sm" w="sm" type="none"/>
            <a:tailEnd len="sm" w="sm" type="none"/>
          </a:ln>
        </p:spPr>
      </p:cxnSp>
      <p:grpSp>
        <p:nvGrpSpPr>
          <p:cNvPr id="162" name="Google Shape;162;p26"/>
          <p:cNvGrpSpPr/>
          <p:nvPr/>
        </p:nvGrpSpPr>
        <p:grpSpPr>
          <a:xfrm>
            <a:off x="8294823" y="258459"/>
            <a:ext cx="203412" cy="204323"/>
            <a:chOff x="1813" y="0"/>
            <a:chExt cx="809173" cy="812800"/>
          </a:xfrm>
        </p:grpSpPr>
        <p:sp>
          <p:nvSpPr>
            <p:cNvPr id="163" name="Google Shape;163;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4" name="Google Shape;164;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65" name="Google Shape;165;p26"/>
          <p:cNvGrpSpPr/>
          <p:nvPr/>
        </p:nvGrpSpPr>
        <p:grpSpPr>
          <a:xfrm>
            <a:off x="8009720" y="265643"/>
            <a:ext cx="765773" cy="204323"/>
            <a:chOff x="15796712" y="1048305"/>
            <a:chExt cx="1531545" cy="408647"/>
          </a:xfrm>
        </p:grpSpPr>
        <p:grpSp>
          <p:nvGrpSpPr>
            <p:cNvPr id="166" name="Google Shape;166;p26"/>
            <p:cNvGrpSpPr/>
            <p:nvPr/>
          </p:nvGrpSpPr>
          <p:grpSpPr>
            <a:xfrm>
              <a:off x="15796712" y="1048305"/>
              <a:ext cx="406823" cy="408647"/>
              <a:chOff x="1813" y="0"/>
              <a:chExt cx="809173" cy="812800"/>
            </a:xfrm>
          </p:grpSpPr>
          <p:sp>
            <p:nvSpPr>
              <p:cNvPr id="167" name="Google Shape;167;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8" name="Google Shape;168;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69" name="Google Shape;169;p26"/>
            <p:cNvGrpSpPr/>
            <p:nvPr/>
          </p:nvGrpSpPr>
          <p:grpSpPr>
            <a:xfrm>
              <a:off x="16921434" y="1048305"/>
              <a:ext cx="406823" cy="408647"/>
              <a:chOff x="1813" y="0"/>
              <a:chExt cx="809173" cy="812800"/>
            </a:xfrm>
          </p:grpSpPr>
          <p:sp>
            <p:nvSpPr>
              <p:cNvPr id="170" name="Google Shape;170;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1" name="Google Shape;171;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172" name="Google Shape;172;p26"/>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73" name="Google Shape;173;p26"/>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4</a:t>
            </a:r>
            <a:endParaRPr>
              <a:solidFill>
                <a:schemeClr val="dk1"/>
              </a:solidFill>
            </a:endParaRPr>
          </a:p>
        </p:txBody>
      </p:sp>
      <p:pic>
        <p:nvPicPr>
          <p:cNvPr id="174" name="Google Shape;174;p26"/>
          <p:cNvPicPr preferRelativeResize="0"/>
          <p:nvPr/>
        </p:nvPicPr>
        <p:blipFill>
          <a:blip r:embed="rId3">
            <a:alphaModFix/>
          </a:blip>
          <a:stretch>
            <a:fillRect/>
          </a:stretch>
        </p:blipFill>
        <p:spPr>
          <a:xfrm>
            <a:off x="5456475" y="1217975"/>
            <a:ext cx="3470400" cy="2750400"/>
          </a:xfrm>
          <a:prstGeom prst="flowChartAlternateProcess">
            <a:avLst/>
          </a:prstGeom>
          <a:noFill/>
          <a:ln>
            <a:noFill/>
          </a:ln>
        </p:spPr>
      </p:pic>
      <p:sp>
        <p:nvSpPr>
          <p:cNvPr id="175" name="Google Shape;175;p26"/>
          <p:cNvSpPr txBox="1"/>
          <p:nvPr/>
        </p:nvSpPr>
        <p:spPr>
          <a:xfrm>
            <a:off x="577600" y="1572325"/>
            <a:ext cx="4538100" cy="2508900"/>
          </a:xfrm>
          <a:prstGeom prst="rect">
            <a:avLst/>
          </a:prstGeom>
          <a:noFill/>
          <a:ln>
            <a:noFill/>
          </a:ln>
        </p:spPr>
        <p:txBody>
          <a:bodyPr anchorCtr="0" anchor="t" bIns="22850" lIns="45725" spcFirstLastPara="1" rIns="45725" wrap="square" tIns="22850">
            <a:spAutoFit/>
          </a:bodyPr>
          <a:lstStyle/>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Practical learning for web development skills and hands-on experience.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At Mastermind Technology, learned new things and developed practical experience.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Developed web development skill and explored career paths.</a:t>
            </a:r>
            <a:endParaRPr sz="16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27"/>
          <p:cNvGrpSpPr/>
          <p:nvPr/>
        </p:nvGrpSpPr>
        <p:grpSpPr>
          <a:xfrm>
            <a:off x="851417" y="238238"/>
            <a:ext cx="7816928" cy="430970"/>
            <a:chOff x="1305304" y="651970"/>
            <a:chExt cx="15416482" cy="771300"/>
          </a:xfrm>
        </p:grpSpPr>
        <p:sp>
          <p:nvSpPr>
            <p:cNvPr id="181" name="Google Shape;181;p27"/>
            <p:cNvSpPr txBox="1"/>
            <p:nvPr/>
          </p:nvSpPr>
          <p:spPr>
            <a:xfrm>
              <a:off x="1305304" y="651970"/>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lang="en-GB" sz="2800">
                  <a:solidFill>
                    <a:srgbClr val="0B1320"/>
                  </a:solidFill>
                  <a:latin typeface="Playfair Display Black"/>
                  <a:ea typeface="Playfair Display Black"/>
                  <a:cs typeface="Playfair Display Black"/>
                  <a:sym typeface="Playfair Display Black"/>
                </a:rPr>
                <a:t>    </a:t>
              </a:r>
              <a:r>
                <a:rPr b="0" i="0" lang="en-GB" sz="2800" u="none" cap="none" strike="noStrike">
                  <a:solidFill>
                    <a:srgbClr val="0B1320"/>
                  </a:solidFill>
                  <a:latin typeface="Playfair Display Black"/>
                  <a:ea typeface="Playfair Display Black"/>
                  <a:cs typeface="Playfair Display Black"/>
                  <a:sym typeface="Playfair Display Black"/>
                </a:rPr>
                <a:t>Motivations</a:t>
              </a:r>
              <a:endParaRPr b="0" i="0" sz="2800" u="none" cap="none" strike="noStrike">
                <a:solidFill>
                  <a:srgbClr val="000000"/>
                </a:solidFill>
                <a:latin typeface="Arial"/>
                <a:ea typeface="Arial"/>
                <a:cs typeface="Arial"/>
                <a:sym typeface="Arial"/>
              </a:endParaRPr>
            </a:p>
          </p:txBody>
        </p:sp>
        <p:grpSp>
          <p:nvGrpSpPr>
            <p:cNvPr id="182" name="Google Shape;182;p27"/>
            <p:cNvGrpSpPr/>
            <p:nvPr/>
          </p:nvGrpSpPr>
          <p:grpSpPr>
            <a:xfrm>
              <a:off x="16111782" y="660631"/>
              <a:ext cx="610004" cy="523612"/>
              <a:chOff x="-105419" y="-793750"/>
              <a:chExt cx="1213303" cy="1041465"/>
            </a:xfrm>
          </p:grpSpPr>
          <p:sp>
            <p:nvSpPr>
              <p:cNvPr id="183" name="Google Shape;183;p27"/>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4" name="Google Shape;184;p27"/>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185" name="Google Shape;185;p27"/>
            <p:cNvCxnSpPr/>
            <p:nvPr/>
          </p:nvCxnSpPr>
          <p:spPr>
            <a:xfrm flipH="1" rot="10800000">
              <a:off x="6542668" y="1105487"/>
              <a:ext cx="8146800" cy="23100"/>
            </a:xfrm>
            <a:prstGeom prst="straightConnector1">
              <a:avLst/>
            </a:prstGeom>
            <a:noFill/>
            <a:ln cap="flat" cmpd="sng" w="38100">
              <a:solidFill>
                <a:srgbClr val="0B1320"/>
              </a:solidFill>
              <a:prstDash val="solid"/>
              <a:round/>
              <a:headEnd len="sm" w="sm" type="none"/>
              <a:tailEnd len="sm" w="sm" type="none"/>
            </a:ln>
          </p:spPr>
        </p:cxnSp>
        <p:grpSp>
          <p:nvGrpSpPr>
            <p:cNvPr id="186" name="Google Shape;186;p27"/>
            <p:cNvGrpSpPr/>
            <p:nvPr/>
          </p:nvGrpSpPr>
          <p:grpSpPr>
            <a:xfrm>
              <a:off x="15109634" y="775597"/>
              <a:ext cx="406823" cy="466338"/>
              <a:chOff x="-37243" y="-655973"/>
              <a:chExt cx="809173" cy="927547"/>
            </a:xfrm>
          </p:grpSpPr>
          <p:sp>
            <p:nvSpPr>
              <p:cNvPr id="187" name="Google Shape;187;p27"/>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8" name="Google Shape;188;p27"/>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89" name="Google Shape;189;p27"/>
            <p:cNvGrpSpPr/>
            <p:nvPr/>
          </p:nvGrpSpPr>
          <p:grpSpPr>
            <a:xfrm>
              <a:off x="15691539" y="809343"/>
              <a:ext cx="548972" cy="408646"/>
              <a:chOff x="-982" y="-588854"/>
              <a:chExt cx="1091908" cy="812800"/>
            </a:xfrm>
          </p:grpSpPr>
          <p:sp>
            <p:nvSpPr>
              <p:cNvPr id="190" name="Google Shape;190;p27"/>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1" name="Google Shape;191;p27"/>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192" name="Google Shape;192;p27"/>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27"/>
          <p:cNvSpPr txBox="1"/>
          <p:nvPr/>
        </p:nvSpPr>
        <p:spPr>
          <a:xfrm>
            <a:off x="1270280" y="1201236"/>
            <a:ext cx="3301720" cy="3270767"/>
          </a:xfrm>
          <a:prstGeom prst="rect">
            <a:avLst/>
          </a:prstGeom>
          <a:noFill/>
          <a:ln>
            <a:noFill/>
          </a:ln>
        </p:spPr>
        <p:txBody>
          <a:bodyPr anchorCtr="0" anchor="t" bIns="22850" lIns="45725" spcFirstLastPara="1" rIns="45725" wrap="square" tIns="22850">
            <a:spAutoFit/>
          </a:bodyPr>
          <a:lstStyle/>
          <a:p>
            <a:pPr indent="-171450" lvl="0" marL="165100" marR="0" rtl="0" algn="l">
              <a:lnSpc>
                <a:spcPct val="150000"/>
              </a:lnSpc>
              <a:spcBef>
                <a:spcPts val="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Practical application</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Career advancement</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Industry exposure</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Networking opportunities</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Continuous learning</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Confidence building</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Creative expression</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Personal growth</a:t>
            </a:r>
            <a:endParaRPr b="0" i="0" sz="1600" u="none" cap="none" strike="noStrike">
              <a:solidFill>
                <a:srgbClr val="000000"/>
              </a:solidFill>
              <a:latin typeface="Times New Roman"/>
              <a:ea typeface="Times New Roman"/>
              <a:cs typeface="Times New Roman"/>
              <a:sym typeface="Times New Roman"/>
            </a:endParaRPr>
          </a:p>
        </p:txBody>
      </p:sp>
      <p:pic>
        <p:nvPicPr>
          <p:cNvPr id="194" name="Google Shape;194;p27"/>
          <p:cNvPicPr preferRelativeResize="0"/>
          <p:nvPr/>
        </p:nvPicPr>
        <p:blipFill rotWithShape="1">
          <a:blip r:embed="rId3">
            <a:alphaModFix/>
          </a:blip>
          <a:srcRect b="0" l="0" r="0" t="0"/>
          <a:stretch/>
        </p:blipFill>
        <p:spPr>
          <a:xfrm>
            <a:off x="5716509" y="1201236"/>
            <a:ext cx="2848697" cy="2973210"/>
          </a:xfrm>
          <a:prstGeom prst="rect">
            <a:avLst/>
          </a:prstGeom>
          <a:noFill/>
          <a:ln>
            <a:noFill/>
          </a:ln>
        </p:spPr>
      </p:pic>
      <p:sp>
        <p:nvSpPr>
          <p:cNvPr id="195" name="Google Shape;195;p27"/>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96" name="Google Shape;196;p27"/>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5</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8"/>
          <p:cNvGrpSpPr/>
          <p:nvPr/>
        </p:nvGrpSpPr>
        <p:grpSpPr>
          <a:xfrm>
            <a:off x="881495" y="192641"/>
            <a:ext cx="7804393" cy="431002"/>
            <a:chOff x="1364488" y="570322"/>
            <a:chExt cx="15390244" cy="771300"/>
          </a:xfrm>
        </p:grpSpPr>
        <p:sp>
          <p:nvSpPr>
            <p:cNvPr id="202" name="Google Shape;202;p28"/>
            <p:cNvSpPr txBox="1"/>
            <p:nvPr/>
          </p:nvSpPr>
          <p:spPr>
            <a:xfrm>
              <a:off x="1364488" y="570322"/>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Objectives </a:t>
              </a:r>
              <a:endParaRPr b="0" i="0" sz="2800" u="none" cap="none" strike="noStrike">
                <a:solidFill>
                  <a:srgbClr val="000000"/>
                </a:solidFill>
                <a:latin typeface="Arial"/>
                <a:ea typeface="Arial"/>
                <a:cs typeface="Arial"/>
                <a:sym typeface="Arial"/>
              </a:endParaRPr>
            </a:p>
          </p:txBody>
        </p:sp>
        <p:grpSp>
          <p:nvGrpSpPr>
            <p:cNvPr id="203" name="Google Shape;203;p28"/>
            <p:cNvGrpSpPr/>
            <p:nvPr/>
          </p:nvGrpSpPr>
          <p:grpSpPr>
            <a:xfrm>
              <a:off x="16111782" y="660631"/>
              <a:ext cx="642950" cy="592945"/>
              <a:chOff x="-105419" y="-793750"/>
              <a:chExt cx="1278832" cy="1179368"/>
            </a:xfrm>
          </p:grpSpPr>
          <p:sp>
            <p:nvSpPr>
              <p:cNvPr id="204" name="Google Shape;204;p28"/>
              <p:cNvSpPr/>
              <p:nvPr/>
            </p:nvSpPr>
            <p:spPr>
              <a:xfrm>
                <a:off x="364239" y="-427182"/>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5" name="Google Shape;205;p28"/>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06" name="Google Shape;206;p28"/>
            <p:cNvCxnSpPr/>
            <p:nvPr/>
          </p:nvCxnSpPr>
          <p:spPr>
            <a:xfrm>
              <a:off x="5249160" y="1021390"/>
              <a:ext cx="9440400" cy="84000"/>
            </a:xfrm>
            <a:prstGeom prst="straightConnector1">
              <a:avLst/>
            </a:prstGeom>
            <a:noFill/>
            <a:ln cap="flat" cmpd="sng" w="38100">
              <a:solidFill>
                <a:srgbClr val="0B1320"/>
              </a:solidFill>
              <a:prstDash val="solid"/>
              <a:round/>
              <a:headEnd len="sm" w="sm" type="none"/>
              <a:tailEnd len="sm" w="sm" type="none"/>
            </a:ln>
          </p:spPr>
        </p:cxnSp>
        <p:grpSp>
          <p:nvGrpSpPr>
            <p:cNvPr id="207" name="Google Shape;207;p28"/>
            <p:cNvGrpSpPr/>
            <p:nvPr/>
          </p:nvGrpSpPr>
          <p:grpSpPr>
            <a:xfrm>
              <a:off x="15109634" y="775597"/>
              <a:ext cx="406823" cy="466338"/>
              <a:chOff x="-37243" y="-655973"/>
              <a:chExt cx="809173" cy="927547"/>
            </a:xfrm>
          </p:grpSpPr>
          <p:sp>
            <p:nvSpPr>
              <p:cNvPr id="208" name="Google Shape;208;p28"/>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9" name="Google Shape;209;p28"/>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10" name="Google Shape;210;p28"/>
            <p:cNvGrpSpPr/>
            <p:nvPr/>
          </p:nvGrpSpPr>
          <p:grpSpPr>
            <a:xfrm>
              <a:off x="15691539" y="809343"/>
              <a:ext cx="548972" cy="408646"/>
              <a:chOff x="-982" y="-588854"/>
              <a:chExt cx="1091908" cy="812800"/>
            </a:xfrm>
          </p:grpSpPr>
          <p:sp>
            <p:nvSpPr>
              <p:cNvPr id="211" name="Google Shape;211;p28"/>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2" name="Google Shape;212;p28"/>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13" name="Google Shape;213;p28"/>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8"/>
          <p:cNvSpPr txBox="1"/>
          <p:nvPr/>
        </p:nvSpPr>
        <p:spPr>
          <a:xfrm>
            <a:off x="1244880" y="1244464"/>
            <a:ext cx="3759000" cy="2616600"/>
          </a:xfrm>
          <a:prstGeom prst="rect">
            <a:avLst/>
          </a:prstGeom>
          <a:noFill/>
          <a:ln>
            <a:noFill/>
          </a:ln>
        </p:spPr>
        <p:txBody>
          <a:bodyPr anchorCtr="0" anchor="t" bIns="22850" lIns="45725" spcFirstLastPara="1" rIns="45725" wrap="square" tIns="22850">
            <a:spAutoFit/>
          </a:bodyPr>
          <a:lstStyle/>
          <a:p>
            <a:pPr indent="-171450" lvl="0" marL="165100" marR="0" rtl="0" algn="l">
              <a:lnSpc>
                <a:spcPct val="100000"/>
              </a:lnSpc>
              <a:spcBef>
                <a:spcPts val="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Practical skill development</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Understanding web development concepts</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Project Experience</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Project-based learning</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Collaboration and Teamwork</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Problem-solving Abilities</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Testing and debugging skills</a:t>
            </a:r>
            <a:endParaRPr i="0" sz="3000" u="none" cap="none" strike="noStrike">
              <a:solidFill>
                <a:srgbClr val="000000"/>
              </a:solidFill>
              <a:latin typeface="Times New Roman"/>
              <a:ea typeface="Times New Roman"/>
              <a:cs typeface="Times New Roman"/>
              <a:sym typeface="Times New Roman"/>
            </a:endParaRPr>
          </a:p>
        </p:txBody>
      </p:sp>
      <p:pic>
        <p:nvPicPr>
          <p:cNvPr descr="Free vector staff management, perspective definition, target orientation. teamwork organization. business coach, company executive and personnel cartoon characters" id="215" name="Google Shape;215;p28"/>
          <p:cNvPicPr preferRelativeResize="0"/>
          <p:nvPr/>
        </p:nvPicPr>
        <p:blipFill rotWithShape="1">
          <a:blip r:embed="rId3">
            <a:alphaModFix/>
          </a:blip>
          <a:srcRect b="0" l="0" r="0" t="0"/>
          <a:stretch/>
        </p:blipFill>
        <p:spPr>
          <a:xfrm>
            <a:off x="5851557" y="1065997"/>
            <a:ext cx="3011505" cy="3011506"/>
          </a:xfrm>
          <a:prstGeom prst="rect">
            <a:avLst/>
          </a:prstGeom>
          <a:noFill/>
          <a:ln>
            <a:noFill/>
          </a:ln>
        </p:spPr>
      </p:pic>
      <p:sp>
        <p:nvSpPr>
          <p:cNvPr id="216" name="Google Shape;216;p28"/>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17" name="Google Shape;217;p28"/>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6</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29"/>
          <p:cNvGrpSpPr/>
          <p:nvPr/>
        </p:nvGrpSpPr>
        <p:grpSpPr>
          <a:xfrm>
            <a:off x="512251" y="192629"/>
            <a:ext cx="8156930" cy="431002"/>
            <a:chOff x="636340" y="570299"/>
            <a:chExt cx="16085446" cy="771300"/>
          </a:xfrm>
        </p:grpSpPr>
        <p:sp>
          <p:nvSpPr>
            <p:cNvPr id="223" name="Google Shape;223;p29"/>
            <p:cNvSpPr txBox="1"/>
            <p:nvPr/>
          </p:nvSpPr>
          <p:spPr>
            <a:xfrm>
              <a:off x="636340" y="570299"/>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Overview of the Organization</a:t>
              </a:r>
              <a:endParaRPr sz="500">
                <a:latin typeface="Times New Roman"/>
                <a:ea typeface="Times New Roman"/>
                <a:cs typeface="Times New Roman"/>
                <a:sym typeface="Times New Roman"/>
              </a:endParaRPr>
            </a:p>
          </p:txBody>
        </p:sp>
        <p:grpSp>
          <p:nvGrpSpPr>
            <p:cNvPr id="224" name="Google Shape;224;p29"/>
            <p:cNvGrpSpPr/>
            <p:nvPr/>
          </p:nvGrpSpPr>
          <p:grpSpPr>
            <a:xfrm>
              <a:off x="16111782" y="660631"/>
              <a:ext cx="610004" cy="523612"/>
              <a:chOff x="-105419" y="-793750"/>
              <a:chExt cx="1213303" cy="1041465"/>
            </a:xfrm>
          </p:grpSpPr>
          <p:sp>
            <p:nvSpPr>
              <p:cNvPr id="225" name="Google Shape;225;p29"/>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6" name="Google Shape;226;p29"/>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27" name="Google Shape;227;p29"/>
            <p:cNvCxnSpPr/>
            <p:nvPr/>
          </p:nvCxnSpPr>
          <p:spPr>
            <a:xfrm flipH="1" rot="10800000">
              <a:off x="9907872" y="1021390"/>
              <a:ext cx="4819261" cy="16222"/>
            </a:xfrm>
            <a:prstGeom prst="straightConnector1">
              <a:avLst/>
            </a:prstGeom>
            <a:noFill/>
            <a:ln cap="flat" cmpd="sng" w="38100">
              <a:solidFill>
                <a:srgbClr val="0B1320"/>
              </a:solidFill>
              <a:prstDash val="solid"/>
              <a:round/>
              <a:headEnd len="sm" w="sm" type="none"/>
              <a:tailEnd len="sm" w="sm" type="none"/>
            </a:ln>
          </p:spPr>
        </p:cxnSp>
        <p:grpSp>
          <p:nvGrpSpPr>
            <p:cNvPr id="228" name="Google Shape;228;p29"/>
            <p:cNvGrpSpPr/>
            <p:nvPr/>
          </p:nvGrpSpPr>
          <p:grpSpPr>
            <a:xfrm>
              <a:off x="15109634" y="775597"/>
              <a:ext cx="406823" cy="466338"/>
              <a:chOff x="-37243" y="-655973"/>
              <a:chExt cx="809173" cy="927547"/>
            </a:xfrm>
          </p:grpSpPr>
          <p:sp>
            <p:nvSpPr>
              <p:cNvPr id="229" name="Google Shape;229;p29"/>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0" name="Google Shape;230;p29"/>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31" name="Google Shape;231;p29"/>
            <p:cNvGrpSpPr/>
            <p:nvPr/>
          </p:nvGrpSpPr>
          <p:grpSpPr>
            <a:xfrm>
              <a:off x="15691539" y="809343"/>
              <a:ext cx="548972" cy="408646"/>
              <a:chOff x="-982" y="-588854"/>
              <a:chExt cx="1091908" cy="812800"/>
            </a:xfrm>
          </p:grpSpPr>
          <p:sp>
            <p:nvSpPr>
              <p:cNvPr id="232" name="Google Shape;232;p29"/>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3" name="Google Shape;233;p29"/>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34" name="Google Shape;234;p29"/>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29"/>
          <p:cNvSpPr txBox="1"/>
          <p:nvPr/>
        </p:nvSpPr>
        <p:spPr>
          <a:xfrm>
            <a:off x="2326025" y="4346600"/>
            <a:ext cx="45294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Times New Roman"/>
                <a:ea typeface="Times New Roman"/>
                <a:cs typeface="Times New Roman"/>
                <a:sym typeface="Times New Roman"/>
              </a:rPr>
              <a:t>Fig 1: Organizational Structure of </a:t>
            </a:r>
            <a:r>
              <a:rPr lang="en-GB">
                <a:latin typeface="Times New Roman"/>
                <a:ea typeface="Times New Roman"/>
                <a:cs typeface="Times New Roman"/>
                <a:sym typeface="Times New Roman"/>
              </a:rPr>
              <a:t>Mastermind Technology</a:t>
            </a:r>
            <a:endParaRPr b="0" i="0" sz="1400" u="none" cap="none" strike="noStrike">
              <a:solidFill>
                <a:srgbClr val="000000"/>
              </a:solidFill>
              <a:latin typeface="Times New Roman"/>
              <a:ea typeface="Times New Roman"/>
              <a:cs typeface="Times New Roman"/>
              <a:sym typeface="Times New Roman"/>
            </a:endParaRPr>
          </a:p>
        </p:txBody>
      </p:sp>
      <p:sp>
        <p:nvSpPr>
          <p:cNvPr id="236" name="Google Shape;236;p29"/>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37" name="Google Shape;237;p29"/>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7</a:t>
            </a:r>
            <a:endParaRPr>
              <a:solidFill>
                <a:schemeClr val="dk1"/>
              </a:solidFill>
            </a:endParaRPr>
          </a:p>
        </p:txBody>
      </p:sp>
      <p:pic>
        <p:nvPicPr>
          <p:cNvPr id="238" name="Google Shape;238;p29"/>
          <p:cNvPicPr preferRelativeResize="0"/>
          <p:nvPr/>
        </p:nvPicPr>
        <p:blipFill rotWithShape="1">
          <a:blip r:embed="rId3">
            <a:alphaModFix/>
          </a:blip>
          <a:srcRect b="0" l="0" r="0" t="0"/>
          <a:stretch/>
        </p:blipFill>
        <p:spPr>
          <a:xfrm>
            <a:off x="4276175" y="910550"/>
            <a:ext cx="4772024" cy="3235749"/>
          </a:xfrm>
          <a:prstGeom prst="rect">
            <a:avLst/>
          </a:prstGeom>
          <a:noFill/>
          <a:ln>
            <a:noFill/>
          </a:ln>
        </p:spPr>
      </p:pic>
      <p:sp>
        <p:nvSpPr>
          <p:cNvPr id="239" name="Google Shape;239;p29"/>
          <p:cNvSpPr txBox="1"/>
          <p:nvPr/>
        </p:nvSpPr>
        <p:spPr>
          <a:xfrm>
            <a:off x="249174" y="1789675"/>
            <a:ext cx="3691200" cy="1477500"/>
          </a:xfrm>
          <a:prstGeom prst="rect">
            <a:avLst/>
          </a:prstGeom>
          <a:noFill/>
          <a:ln>
            <a:noFill/>
          </a:ln>
        </p:spPr>
        <p:txBody>
          <a:bodyPr anchorCtr="0" anchor="t" bIns="45700" lIns="91425" spcFirstLastPara="1" rIns="91425" wrap="square" tIns="45700">
            <a:spAutoFit/>
          </a:bodyPr>
          <a:lstStyle/>
          <a:p>
            <a:pPr indent="-323850" lvl="0" marL="457200" rtl="0" algn="just">
              <a:spcBef>
                <a:spcPts val="0"/>
              </a:spcBef>
              <a:spcAft>
                <a:spcPts val="0"/>
              </a:spcAft>
              <a:buClr>
                <a:srgbClr val="0B1320"/>
              </a:buClr>
              <a:buSzPts val="1500"/>
              <a:buFont typeface="Times New Roman"/>
              <a:buChar char="❖"/>
            </a:pPr>
            <a:r>
              <a:rPr lang="en-GB" sz="1500">
                <a:solidFill>
                  <a:srgbClr val="0B1320"/>
                </a:solidFill>
                <a:latin typeface="Times New Roman"/>
                <a:ea typeface="Times New Roman"/>
                <a:cs typeface="Times New Roman"/>
                <a:sym typeface="Times New Roman"/>
              </a:rPr>
              <a:t>Mastermind Technology specializes in web development and IT solutions, providing unique services and skills. The organization is well-known for promoting digital transformation. </a:t>
            </a:r>
            <a:endParaRPr sz="1500">
              <a:solidFill>
                <a:srgbClr val="0B132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rgbClr val="0B132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0"/>
          <p:cNvGrpSpPr/>
          <p:nvPr/>
        </p:nvGrpSpPr>
        <p:grpSpPr>
          <a:xfrm>
            <a:off x="493526" y="216829"/>
            <a:ext cx="8156930" cy="431002"/>
            <a:chOff x="636340" y="594235"/>
            <a:chExt cx="16085446" cy="771300"/>
          </a:xfrm>
        </p:grpSpPr>
        <p:sp>
          <p:nvSpPr>
            <p:cNvPr id="245" name="Google Shape;245;p30"/>
            <p:cNvSpPr txBox="1"/>
            <p:nvPr/>
          </p:nvSpPr>
          <p:spPr>
            <a:xfrm>
              <a:off x="636340" y="594235"/>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      </a:t>
              </a:r>
              <a:r>
                <a:rPr b="1" i="0" lang="en-GB" sz="2800" u="none" cap="none" strike="noStrike">
                  <a:solidFill>
                    <a:srgbClr val="0B1320"/>
                  </a:solidFill>
                  <a:latin typeface="Times New Roman"/>
                  <a:ea typeface="Times New Roman"/>
                  <a:cs typeface="Times New Roman"/>
                  <a:sym typeface="Times New Roman"/>
                </a:rPr>
                <a:t>Tool and Techniques</a:t>
              </a:r>
              <a:endParaRPr sz="2800">
                <a:latin typeface="Times New Roman"/>
                <a:ea typeface="Times New Roman"/>
                <a:cs typeface="Times New Roman"/>
                <a:sym typeface="Times New Roman"/>
              </a:endParaRPr>
            </a:p>
          </p:txBody>
        </p:sp>
        <p:grpSp>
          <p:nvGrpSpPr>
            <p:cNvPr id="246" name="Google Shape;246;p30"/>
            <p:cNvGrpSpPr/>
            <p:nvPr/>
          </p:nvGrpSpPr>
          <p:grpSpPr>
            <a:xfrm>
              <a:off x="16111782" y="660631"/>
              <a:ext cx="610004" cy="523612"/>
              <a:chOff x="-105419" y="-793750"/>
              <a:chExt cx="1213303" cy="1041465"/>
            </a:xfrm>
          </p:grpSpPr>
          <p:sp>
            <p:nvSpPr>
              <p:cNvPr id="247" name="Google Shape;247;p30"/>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48" name="Google Shape;248;p30"/>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49" name="Google Shape;249;p30"/>
            <p:cNvCxnSpPr/>
            <p:nvPr/>
          </p:nvCxnSpPr>
          <p:spPr>
            <a:xfrm>
              <a:off x="8545680" y="1048636"/>
              <a:ext cx="6171900" cy="0"/>
            </a:xfrm>
            <a:prstGeom prst="straightConnector1">
              <a:avLst/>
            </a:prstGeom>
            <a:noFill/>
            <a:ln cap="flat" cmpd="sng" w="38100">
              <a:solidFill>
                <a:srgbClr val="0B1320"/>
              </a:solidFill>
              <a:prstDash val="solid"/>
              <a:round/>
              <a:headEnd len="sm" w="sm" type="none"/>
              <a:tailEnd len="sm" w="sm" type="none"/>
            </a:ln>
          </p:spPr>
        </p:cxnSp>
        <p:grpSp>
          <p:nvGrpSpPr>
            <p:cNvPr id="250" name="Google Shape;250;p30"/>
            <p:cNvGrpSpPr/>
            <p:nvPr/>
          </p:nvGrpSpPr>
          <p:grpSpPr>
            <a:xfrm>
              <a:off x="15109634" y="775597"/>
              <a:ext cx="406823" cy="466338"/>
              <a:chOff x="-37243" y="-655973"/>
              <a:chExt cx="809173" cy="927547"/>
            </a:xfrm>
          </p:grpSpPr>
          <p:sp>
            <p:nvSpPr>
              <p:cNvPr id="251" name="Google Shape;251;p30"/>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2" name="Google Shape;252;p30"/>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53" name="Google Shape;253;p30"/>
            <p:cNvGrpSpPr/>
            <p:nvPr/>
          </p:nvGrpSpPr>
          <p:grpSpPr>
            <a:xfrm>
              <a:off x="15691539" y="809343"/>
              <a:ext cx="548972" cy="408646"/>
              <a:chOff x="-982" y="-588854"/>
              <a:chExt cx="1091908" cy="812800"/>
            </a:xfrm>
          </p:grpSpPr>
          <p:sp>
            <p:nvSpPr>
              <p:cNvPr id="254" name="Google Shape;254;p30"/>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5" name="Google Shape;255;p30"/>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56" name="Google Shape;256;p30"/>
          <p:cNvSpPr/>
          <p:nvPr/>
        </p:nvSpPr>
        <p:spPr>
          <a:xfrm>
            <a:off x="8359043" y="2975731"/>
            <a:ext cx="616501" cy="281819"/>
          </a:xfrm>
          <a:prstGeom prst="rect">
            <a:avLst/>
          </a:prstGeom>
          <a:solidFill>
            <a:schemeClr val="lt1"/>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None/>
            </a:pPr>
            <a:r>
              <a:t/>
            </a:r>
            <a:endParaRPr b="0" i="0" sz="700" u="none" cap="none" strike="noStrike">
              <a:solidFill>
                <a:schemeClr val="lt1"/>
              </a:solidFill>
              <a:latin typeface="Arial"/>
              <a:ea typeface="Arial"/>
              <a:cs typeface="Arial"/>
              <a:sym typeface="Arial"/>
            </a:endParaRPr>
          </a:p>
        </p:txBody>
      </p:sp>
      <p:sp>
        <p:nvSpPr>
          <p:cNvPr id="257" name="Google Shape;257;p30"/>
          <p:cNvSpPr txBox="1"/>
          <p:nvPr/>
        </p:nvSpPr>
        <p:spPr>
          <a:xfrm>
            <a:off x="1403350" y="1275370"/>
            <a:ext cx="3168650" cy="2592761"/>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Tailwind CSS</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JavaScript</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React js</a:t>
            </a:r>
            <a:endParaRPr b="0" i="0" sz="1400" u="none" cap="none" strike="noStrike">
              <a:solidFill>
                <a:srgbClr val="000000"/>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Redux</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Firebase</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Version Control System (Git, GitHub)</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Chrome Dev Tool</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Figma</a:t>
            </a:r>
            <a:endParaRPr sz="700"/>
          </a:p>
        </p:txBody>
      </p:sp>
      <p:pic>
        <p:nvPicPr>
          <p:cNvPr descr="Tools and Techniques Group PMBOK Sixth Edition" id="258" name="Google Shape;258;p30"/>
          <p:cNvPicPr preferRelativeResize="0"/>
          <p:nvPr/>
        </p:nvPicPr>
        <p:blipFill rotWithShape="1">
          <a:blip r:embed="rId3">
            <a:alphaModFix/>
          </a:blip>
          <a:srcRect b="0" l="0" r="0" t="0"/>
          <a:stretch/>
        </p:blipFill>
        <p:spPr>
          <a:xfrm>
            <a:off x="5152699" y="1263877"/>
            <a:ext cx="3704192" cy="2592761"/>
          </a:xfrm>
          <a:prstGeom prst="rect">
            <a:avLst/>
          </a:prstGeom>
          <a:noFill/>
          <a:ln>
            <a:noFill/>
          </a:ln>
        </p:spPr>
      </p:pic>
      <p:sp>
        <p:nvSpPr>
          <p:cNvPr id="259" name="Google Shape;259;p30"/>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60" name="Google Shape;260;p30"/>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8</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Trendy float design of problem statement icon 6216406 Vector Art at Vecteezy" id="265" name="Google Shape;265;p31"/>
          <p:cNvPicPr preferRelativeResize="0"/>
          <p:nvPr/>
        </p:nvPicPr>
        <p:blipFill rotWithShape="1">
          <a:blip r:embed="rId3">
            <a:alphaModFix/>
          </a:blip>
          <a:srcRect b="24757" l="5547" r="5338" t="11991"/>
          <a:stretch/>
        </p:blipFill>
        <p:spPr>
          <a:xfrm>
            <a:off x="6479032" y="1348492"/>
            <a:ext cx="2489708" cy="2048974"/>
          </a:xfrm>
          <a:prstGeom prst="rect">
            <a:avLst/>
          </a:prstGeom>
          <a:noFill/>
          <a:ln>
            <a:noFill/>
          </a:ln>
        </p:spPr>
      </p:pic>
      <p:grpSp>
        <p:nvGrpSpPr>
          <p:cNvPr id="266" name="Google Shape;266;p31"/>
          <p:cNvGrpSpPr/>
          <p:nvPr/>
        </p:nvGrpSpPr>
        <p:grpSpPr>
          <a:xfrm>
            <a:off x="512251" y="192641"/>
            <a:ext cx="8156930" cy="431002"/>
            <a:chOff x="636340" y="570322"/>
            <a:chExt cx="16085446" cy="771300"/>
          </a:xfrm>
        </p:grpSpPr>
        <p:sp>
          <p:nvSpPr>
            <p:cNvPr id="267" name="Google Shape;267;p31"/>
            <p:cNvSpPr txBox="1"/>
            <p:nvPr/>
          </p:nvSpPr>
          <p:spPr>
            <a:xfrm>
              <a:off x="636340" y="570322"/>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i="0" lang="en-GB" sz="2800" u="none" cap="none" strike="noStrike">
                  <a:solidFill>
                    <a:srgbClr val="0B1320"/>
                  </a:solidFill>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p:txBody>
        </p:sp>
        <p:grpSp>
          <p:nvGrpSpPr>
            <p:cNvPr id="268" name="Google Shape;268;p31"/>
            <p:cNvGrpSpPr/>
            <p:nvPr/>
          </p:nvGrpSpPr>
          <p:grpSpPr>
            <a:xfrm>
              <a:off x="16111782" y="660631"/>
              <a:ext cx="610004" cy="523612"/>
              <a:chOff x="-105419" y="-793750"/>
              <a:chExt cx="1213303" cy="1041465"/>
            </a:xfrm>
          </p:grpSpPr>
          <p:sp>
            <p:nvSpPr>
              <p:cNvPr id="269" name="Google Shape;269;p31"/>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0" name="Google Shape;270;p31"/>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71" name="Google Shape;271;p31"/>
            <p:cNvCxnSpPr/>
            <p:nvPr/>
          </p:nvCxnSpPr>
          <p:spPr>
            <a:xfrm flipH="1" rot="10800000">
              <a:off x="7140577" y="1064044"/>
              <a:ext cx="7577100" cy="25800"/>
            </a:xfrm>
            <a:prstGeom prst="straightConnector1">
              <a:avLst/>
            </a:prstGeom>
            <a:noFill/>
            <a:ln cap="flat" cmpd="sng" w="38100">
              <a:solidFill>
                <a:srgbClr val="0B1320"/>
              </a:solidFill>
              <a:prstDash val="solid"/>
              <a:round/>
              <a:headEnd len="sm" w="sm" type="none"/>
              <a:tailEnd len="sm" w="sm" type="none"/>
            </a:ln>
          </p:spPr>
        </p:cxnSp>
        <p:grpSp>
          <p:nvGrpSpPr>
            <p:cNvPr id="272" name="Google Shape;272;p31"/>
            <p:cNvGrpSpPr/>
            <p:nvPr/>
          </p:nvGrpSpPr>
          <p:grpSpPr>
            <a:xfrm>
              <a:off x="15109634" y="775597"/>
              <a:ext cx="406823" cy="466338"/>
              <a:chOff x="-37243" y="-655973"/>
              <a:chExt cx="809173" cy="927547"/>
            </a:xfrm>
          </p:grpSpPr>
          <p:sp>
            <p:nvSpPr>
              <p:cNvPr id="273" name="Google Shape;273;p31"/>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4" name="Google Shape;274;p31"/>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75" name="Google Shape;275;p31"/>
            <p:cNvGrpSpPr/>
            <p:nvPr/>
          </p:nvGrpSpPr>
          <p:grpSpPr>
            <a:xfrm>
              <a:off x="15691539" y="809343"/>
              <a:ext cx="548972" cy="408646"/>
              <a:chOff x="-982" y="-588854"/>
              <a:chExt cx="1091908" cy="812800"/>
            </a:xfrm>
          </p:grpSpPr>
          <p:sp>
            <p:nvSpPr>
              <p:cNvPr id="276" name="Google Shape;276;p31"/>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7" name="Google Shape;277;p31"/>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78" name="Google Shape;278;p31"/>
          <p:cNvSpPr txBox="1"/>
          <p:nvPr/>
        </p:nvSpPr>
        <p:spPr>
          <a:xfrm>
            <a:off x="627021" y="1264022"/>
            <a:ext cx="5509200" cy="21396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How can we get more hands-on experience and exposure to real-world projects during industrial training?</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What can be done to enhance resources and infrastructure for better hands-on learning experiences?</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How can we better align academic learning with industry requirements to prepare graduates adequately?</a:t>
            </a:r>
            <a:endParaRPr sz="700">
              <a:latin typeface="Times New Roman"/>
              <a:ea typeface="Times New Roman"/>
              <a:cs typeface="Times New Roman"/>
              <a:sym typeface="Times New Roman"/>
            </a:endParaRPr>
          </a:p>
        </p:txBody>
      </p:sp>
      <p:sp>
        <p:nvSpPr>
          <p:cNvPr id="279" name="Google Shape;279;p31"/>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80" name="Google Shape;280;p31"/>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9</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