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4" r:id="rId7"/>
    <p:sldId id="267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9297-E026-4B24-88BE-CAD21A5D2A0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2D05B-0FB1-4E0E-8AF9-B7A25AA8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7BF7-0241-44FB-879A-61939A04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0710B-D5C5-4068-87B3-D91E860B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B0F7-6ADA-4978-9DC2-0D9BF120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822-3BF5-4D2A-ADBD-B82EDF5BC8C6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32DA-2DA1-4381-BF6C-B714ECA5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A3FC-3E1D-4303-9F92-1DF71842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7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B35C-D6B5-46CC-8EEB-C1C6679A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94CA-E647-4869-BF28-57A55CF5D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D802-48E6-4BB7-AEC0-74F18EF6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CC85-B194-4B06-9680-034A66C99317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33A-049E-48DF-BDCC-BD211183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7A98-713F-4475-8EE7-1F999052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73552-EE98-4E6B-80BC-EA79E4D45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4B57A-BB61-4782-B721-908D8E43B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9A15-9FAE-4D1A-8109-C29473A1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81B7-99A2-4FB3-B7AA-2742FA44EE6A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F0F6-FBA5-46F2-A89C-48790E01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3A22-520D-41DF-AF0B-E21E433A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F480-A679-42A8-8F20-33E420BC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D81D-E6F9-45DB-8811-2661B281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BDE8-CB8B-4469-B6B2-70C2C0B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3817-2E2C-4209-8A4D-C5C4CA28809E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CB23-5956-4143-B7D4-79DE6E80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631E-4453-4493-B484-D2EB24D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9280" y="6557553"/>
            <a:ext cx="2562497" cy="3004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Slide </a:t>
            </a:r>
            <a:fld id="{C31588A2-40E4-442E-9203-3A18A38678D0}" type="slidenum">
              <a:rPr lang="en-US" smtClean="0"/>
              <a:pPr/>
              <a:t>‹#›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21990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FEBF-EDD3-484A-BB86-5296CE0B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CD32-327A-4D11-9615-65065E5E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5C7F-F135-4EB6-84F6-C119BEF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D4AD-6ECB-463B-818E-41EAD515FB50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364E-FCC2-4789-8864-99A6546B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55EF-EC06-4858-AA96-AD1EB7EE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5FB1-685D-4C24-B990-89BF738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5C82-C98E-45FA-AA78-FFB35D424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4D352-CF70-4A27-9934-BDCC52FDA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3B05-621C-4127-91C1-62B5AEE3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F33E0-0DBB-43DC-ADF0-38C5B6500F78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7874-CFA7-4BFE-9A5B-119BA249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3768-754E-4BDD-8862-5B95FD7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69BC-1198-44FA-A69B-92993E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3395-D106-49EF-AB3E-13C2CDA1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7C27D-E8BA-4DE1-8EEB-DBB3A0314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2049A-2591-488E-9C69-E83278A58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B431C-B7FB-4C41-9B46-745FDA898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155FF-F15A-4893-BF70-389EC676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D6EF-9B53-4A84-B622-85A5BEE6589F}" type="datetime1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6683C-EBDE-4D36-82A0-CA08D534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31726-9A5C-4F5F-B2D7-7B4A7EF8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DF1B-5A9E-4B8D-98C3-359E31C4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2FD1A-9C56-4900-B3A2-F9FCF83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C647-9BF6-413F-BE76-7F000EE4820C}" type="datetime1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401A0-C86C-4412-A8FD-41A3D576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A29D5-D807-4230-83D0-8ED2109E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A8FB0-FC83-4875-A50B-3BCD8C14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2BFF-3107-4F30-8CA3-4F4FC4A44970}" type="datetime1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C0EB6-4A2F-427B-8CD8-854F9BF1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68AC3-9C5D-4D02-8A79-312E32E0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93B1-7AC5-4849-A997-96276E19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B99A-D52D-40CD-BB89-68384CAD2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F7FBE-443F-4ACB-9530-9290FEC35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35E11-8966-4BFF-A3B9-3A97AA8B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1744-6573-465F-B3FF-2A13D8DE2A8C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E9F7-2AB3-4BD9-829D-C27F2D6E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7A97-C1D4-40AB-A6EA-B87B35DD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853D-AD9D-4C5F-9FA0-BF9F202F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495F2-8BF8-4836-9EC1-23A9BFA7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1D12-7756-4211-8050-416F37125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095E-2CEE-41A7-B261-8304B852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8F92-5659-4978-96F4-940145396E03}" type="datetime1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AF193-2208-4B92-92E2-6E4C1BCF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9506-AB06-47DC-AB65-AA8237A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0423E-5DCA-4F1E-9557-00E07E5B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A302-7D8C-4ECB-934B-5E8CA997E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DD19-6D0A-4B3F-B641-F9BD8A3A7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6EFC-C39E-4301-838E-DCFABE5D998F}" type="datetime1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CC3C-ECBD-4883-B399-18517CFBC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BCDB-B210-40EB-AA6C-C9335AB6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88A2-40E4-442E-9203-3A18A386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BB16-D119-4009-B124-AC324E5A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57" y="984070"/>
            <a:ext cx="10101943" cy="31699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Modelling Residential-Scale Consumer Demographics using Monthly Electricity Consumption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18270-5B98-42A6-85C1-6F7E1EB5F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057" y="4689783"/>
            <a:ext cx="9248502" cy="164592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Abdur Rahman, Ameera </a:t>
            </a:r>
            <a:r>
              <a:rPr lang="en-US" sz="2000" dirty="0" err="1">
                <a:solidFill>
                  <a:schemeClr val="bg1"/>
                </a:solidFill>
              </a:rPr>
              <a:t>Arif</a:t>
            </a:r>
            <a:r>
              <a:rPr lang="en-US" sz="2000" dirty="0">
                <a:solidFill>
                  <a:schemeClr val="bg1"/>
                </a:solidFill>
              </a:rPr>
              <a:t>, Ahmad Nadeem and Dr. Naveed Arshad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Energy Informatics Research Group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Computer Science Department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Lahore University of Management Sciences (LUMS)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BE0E6-EBEB-4CF7-B7DB-4E7C52CAD760}"/>
              </a:ext>
            </a:extLst>
          </p:cNvPr>
          <p:cNvSpPr txBox="1"/>
          <p:nvPr/>
        </p:nvSpPr>
        <p:spPr>
          <a:xfrm>
            <a:off x="3833948" y="112993"/>
            <a:ext cx="4524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B4871"/>
                </a:solidFill>
                <a:latin typeface="+mj-lt"/>
              </a:rPr>
              <a:t>IEEE EPEC 2021</a:t>
            </a:r>
          </a:p>
        </p:txBody>
      </p:sp>
    </p:spTree>
    <p:extLst>
      <p:ext uri="{BB962C8B-B14F-4D97-AF65-F5344CB8AC3E}">
        <p14:creationId xmlns:p14="http://schemas.microsoft.com/office/powerpoint/2010/main" val="364561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76245"/>
    </mc:Choice>
    <mc:Fallback xmlns="">
      <p:transition advTm="7762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B34-905D-40ED-B441-56C8118E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22" y="0"/>
            <a:ext cx="8859078" cy="974035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B5AB-441B-4FCB-97AA-25AA9D005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216"/>
            <a:ext cx="10515600" cy="4351338"/>
          </a:xfrm>
        </p:spPr>
        <p:txBody>
          <a:bodyPr/>
          <a:lstStyle/>
          <a:p>
            <a:r>
              <a:rPr lang="en-US" dirty="0"/>
              <a:t>Expansion of the training dataset</a:t>
            </a:r>
          </a:p>
          <a:p>
            <a:r>
              <a:rPr lang="en-US" dirty="0"/>
              <a:t>Extension to commercial and industrial consumers</a:t>
            </a:r>
          </a:p>
          <a:p>
            <a:r>
              <a:rPr lang="en-US" dirty="0"/>
              <a:t>Application of advanced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D5EB-EF8F-436D-B599-A31C9BA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Slide </a:t>
            </a:r>
            <a:fld id="{C31588A2-40E4-442E-9203-3A18A38678D0}" type="slidenum">
              <a:rPr lang="en-US" smtClean="0"/>
              <a:pPr/>
              <a:t>10</a:t>
            </a:fld>
            <a:r>
              <a:rPr lang="en-US" dirty="0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75982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BB16-D119-4009-B124-AC324E5AD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4683" y="2785200"/>
            <a:ext cx="4702631" cy="12876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Questions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18270-5B98-42A6-85C1-6F7E1EB5F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748" y="4432662"/>
            <a:ext cx="9248502" cy="206575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Abdur Rahman</a:t>
            </a: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, Ameera Arif</a:t>
            </a: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, Ahmad Nadeem</a:t>
            </a: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and Dr. Naveed Arshad</a:t>
            </a: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Energy Informatics Research Group (https://web.lums.edu.pk/~eig/)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rao.arrn@gmail.com</a:t>
            </a:r>
          </a:p>
          <a:p>
            <a:pPr>
              <a:spcBef>
                <a:spcPts val="600"/>
              </a:spcBef>
            </a:pP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ameera.arif09@gmail.com</a:t>
            </a:r>
          </a:p>
          <a:p>
            <a:pPr>
              <a:spcBef>
                <a:spcPts val="600"/>
              </a:spcBef>
            </a:pP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ahmad.nadeem@lums.edu.pk</a:t>
            </a:r>
          </a:p>
          <a:p>
            <a:pPr>
              <a:spcBef>
                <a:spcPts val="600"/>
              </a:spcBef>
            </a:pPr>
            <a:r>
              <a:rPr lang="en-US" sz="1800" baseline="30000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naveedarshad@lums.edu.pk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BE0E6-EBEB-4CF7-B7DB-4E7C52CAD760}"/>
              </a:ext>
            </a:extLst>
          </p:cNvPr>
          <p:cNvSpPr txBox="1"/>
          <p:nvPr/>
        </p:nvSpPr>
        <p:spPr>
          <a:xfrm>
            <a:off x="3833948" y="112993"/>
            <a:ext cx="4524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B4871"/>
                </a:solidFill>
                <a:latin typeface="+mj-lt"/>
              </a:rPr>
              <a:t>IEEE EPEC 2021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33E39-830D-4E03-95B7-02884E1DBBDD}"/>
              </a:ext>
            </a:extLst>
          </p:cNvPr>
          <p:cNvSpPr txBox="1">
            <a:spLocks/>
          </p:cNvSpPr>
          <p:nvPr/>
        </p:nvSpPr>
        <p:spPr>
          <a:xfrm>
            <a:off x="2390502" y="1357037"/>
            <a:ext cx="7410994" cy="1296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Modelling Residential-Scale Consumer Demographics using Monthly Electricity Consumption Data</a:t>
            </a:r>
          </a:p>
        </p:txBody>
      </p:sp>
    </p:spTree>
    <p:extLst>
      <p:ext uri="{BB962C8B-B14F-4D97-AF65-F5344CB8AC3E}">
        <p14:creationId xmlns:p14="http://schemas.microsoft.com/office/powerpoint/2010/main" val="33810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69">
        <p:fade/>
      </p:transition>
    </mc:Choice>
    <mc:Fallback xmlns="">
      <p:transition spd="med" advTm="128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sky, outdoor, pylon, outdoor object&#10;&#10;Description automatically generated">
            <a:extLst>
              <a:ext uri="{FF2B5EF4-FFF2-40B4-BE49-F238E27FC236}">
                <a16:creationId xmlns:a16="http://schemas.microsoft.com/office/drawing/2014/main" id="{863ED63A-75A9-4AB3-AEDA-40FBF12E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61" y="984071"/>
            <a:ext cx="7043038" cy="4624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B30DF-61FA-4478-A05D-64E7C15F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48" y="0"/>
            <a:ext cx="8891451" cy="984070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7A8-C35E-4089-B624-BCB0444A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60162"/>
            <a:ext cx="10515600" cy="4351338"/>
          </a:xfrm>
        </p:spPr>
        <p:txBody>
          <a:bodyPr/>
          <a:lstStyle/>
          <a:p>
            <a:r>
              <a:rPr lang="en-US" dirty="0"/>
              <a:t>Increasing power demands</a:t>
            </a:r>
          </a:p>
          <a:p>
            <a:r>
              <a:rPr lang="en-US" dirty="0"/>
              <a:t>Problems in energy sector:</a:t>
            </a:r>
          </a:p>
          <a:p>
            <a:pPr marL="457200" lvl="1" indent="0">
              <a:buNone/>
            </a:pPr>
            <a:r>
              <a:rPr lang="en-US" dirty="0"/>
              <a:t>-  Electricity shortfall</a:t>
            </a:r>
          </a:p>
          <a:p>
            <a:pPr marL="457200" lvl="1" indent="0">
              <a:buNone/>
            </a:pPr>
            <a:r>
              <a:rPr lang="en-US" dirty="0"/>
              <a:t>-  Overloading of distribution networks</a:t>
            </a:r>
          </a:p>
          <a:p>
            <a:pPr marL="457200" lvl="1" indent="0">
              <a:buNone/>
            </a:pPr>
            <a:r>
              <a:rPr lang="en-US" dirty="0"/>
              <a:t>-  Load shedding</a:t>
            </a:r>
          </a:p>
          <a:p>
            <a:pPr lvl="1"/>
            <a:endParaRPr lang="en-US" dirty="0"/>
          </a:p>
          <a:p>
            <a:r>
              <a:rPr lang="en-US" dirty="0"/>
              <a:t>Development of analytical solutions – Lack of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04E5995-10A7-4FD9-9F8A-5DBB374F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Slide </a:t>
            </a:r>
            <a:fld id="{C31588A2-40E4-442E-9203-3A18A38678D0}" type="slidenum">
              <a:rPr lang="en-US" smtClean="0"/>
              <a:pPr/>
              <a:t>2</a:t>
            </a:fld>
            <a:r>
              <a:rPr lang="en-US" dirty="0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4137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DBB3-8571-4725-8B79-F4128534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069" y="18255"/>
            <a:ext cx="7646766" cy="949933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F079-92B0-4CB8-ABC2-CF01EE02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3"/>
            <a:ext cx="10515600" cy="4351338"/>
          </a:xfrm>
        </p:spPr>
        <p:txBody>
          <a:bodyPr/>
          <a:lstStyle/>
          <a:p>
            <a:r>
              <a:rPr lang="en-US" dirty="0"/>
              <a:t>Prediction of consumer demographics</a:t>
            </a:r>
          </a:p>
          <a:p>
            <a:r>
              <a:rPr lang="en-US" dirty="0"/>
              <a:t>State of the art</a:t>
            </a:r>
          </a:p>
          <a:p>
            <a:r>
              <a:rPr lang="en-US" dirty="0"/>
              <a:t>Contribution to energy sector:</a:t>
            </a:r>
          </a:p>
          <a:p>
            <a:pPr marL="457200" lvl="1" indent="0">
              <a:buNone/>
            </a:pPr>
            <a:r>
              <a:rPr lang="en-US" dirty="0"/>
              <a:t>-  Sound prediction of consumption patterns</a:t>
            </a:r>
          </a:p>
          <a:p>
            <a:pPr marL="457200" lvl="1" indent="0">
              <a:buNone/>
            </a:pPr>
            <a:r>
              <a:rPr lang="en-US" dirty="0"/>
              <a:t>-  Policy failures and implementation gaps</a:t>
            </a:r>
          </a:p>
          <a:p>
            <a:pPr marL="457200" lvl="1" indent="0">
              <a:buNone/>
            </a:pPr>
            <a:r>
              <a:rPr lang="en-US" dirty="0"/>
              <a:t>-  Improved development plans</a:t>
            </a:r>
          </a:p>
          <a:p>
            <a:pPr marL="457200" lvl="1" indent="0">
              <a:buNone/>
            </a:pPr>
            <a:r>
              <a:rPr lang="en-US" dirty="0"/>
              <a:t>-  Power theft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BFBE-5DD7-4D55-ACA0-FC9299C6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3</a:t>
            </a:fld>
            <a:r>
              <a:rPr lang="en-US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508"/>
    </mc:Choice>
    <mc:Fallback xmlns="">
      <p:transition spd="slow" advTm="6265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4F7-D7D3-44A4-97D0-C09E9EF9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3" y="0"/>
            <a:ext cx="8878957" cy="974035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24E5-84D3-4D12-BA09-4C7E6AAF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4</a:t>
            </a:fld>
            <a:r>
              <a:rPr lang="en-US"/>
              <a:t> of 10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1775DE-4406-4FCB-867A-BF5FE49D3941}"/>
              </a:ext>
            </a:extLst>
          </p:cNvPr>
          <p:cNvGrpSpPr/>
          <p:nvPr/>
        </p:nvGrpSpPr>
        <p:grpSpPr>
          <a:xfrm>
            <a:off x="1110343" y="2022228"/>
            <a:ext cx="9971314" cy="2965985"/>
            <a:chOff x="1110343" y="2022228"/>
            <a:chExt cx="9971314" cy="2965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A2A318-9CD6-41F3-B2F2-3F8EE0016D7C}"/>
                </a:ext>
              </a:extLst>
            </p:cNvPr>
            <p:cNvSpPr/>
            <p:nvPr/>
          </p:nvSpPr>
          <p:spPr>
            <a:xfrm>
              <a:off x="1110343" y="2022228"/>
              <a:ext cx="9971314" cy="29659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28A613-5EA5-4847-A4C7-D2C55DCB643D}"/>
                </a:ext>
              </a:extLst>
            </p:cNvPr>
            <p:cNvGrpSpPr/>
            <p:nvPr/>
          </p:nvGrpSpPr>
          <p:grpSpPr>
            <a:xfrm>
              <a:off x="1428206" y="2514547"/>
              <a:ext cx="9332322" cy="2330739"/>
              <a:chOff x="1428206" y="2272937"/>
              <a:chExt cx="9332322" cy="24693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924AF6-595E-43DB-9B99-2DAB5C727497}"/>
                  </a:ext>
                </a:extLst>
              </p:cNvPr>
              <p:cNvSpPr/>
              <p:nvPr/>
            </p:nvSpPr>
            <p:spPr>
              <a:xfrm>
                <a:off x="1428206" y="2272937"/>
                <a:ext cx="2899954" cy="24693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Multivariate Linear Regression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12 predictor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Bi-directional selection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ED55C-82D3-42AA-B7E3-573B3FE58A59}"/>
                  </a:ext>
                </a:extLst>
              </p:cNvPr>
              <p:cNvSpPr/>
              <p:nvPr/>
            </p:nvSpPr>
            <p:spPr>
              <a:xfrm>
                <a:off x="4646023" y="2272938"/>
                <a:ext cx="2899954" cy="24693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Support Vector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Regression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Radial basis function kernel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Type: epsilon regression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A05C20-5CDB-4C59-A452-70057D37AEA0}"/>
                  </a:ext>
                </a:extLst>
              </p:cNvPr>
              <p:cNvSpPr/>
              <p:nvPr/>
            </p:nvSpPr>
            <p:spPr>
              <a:xfrm>
                <a:off x="7860574" y="2272937"/>
                <a:ext cx="2899954" cy="24693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Neural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Tuning of number of layers, neurons, learning rates.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Sigmoid activation function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FA72840-C439-4CD5-B0E5-7CA8954F584A}"/>
              </a:ext>
            </a:extLst>
          </p:cNvPr>
          <p:cNvSpPr/>
          <p:nvPr/>
        </p:nvSpPr>
        <p:spPr>
          <a:xfrm>
            <a:off x="1110343" y="1581061"/>
            <a:ext cx="9971314" cy="3431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EC0ABC-2282-49E1-AE7F-C88AD7FFA7ED}"/>
              </a:ext>
            </a:extLst>
          </p:cNvPr>
          <p:cNvSpPr/>
          <p:nvPr/>
        </p:nvSpPr>
        <p:spPr>
          <a:xfrm>
            <a:off x="1110343" y="1133701"/>
            <a:ext cx="9971314" cy="34319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47D393-78BC-4C03-A182-C7AA68EDFFE0}"/>
              </a:ext>
            </a:extLst>
          </p:cNvPr>
          <p:cNvSpPr/>
          <p:nvPr/>
        </p:nvSpPr>
        <p:spPr>
          <a:xfrm>
            <a:off x="1110343" y="5086184"/>
            <a:ext cx="9971314" cy="34319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2974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7301-FF00-42BD-A78C-0FEB3333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5" y="0"/>
            <a:ext cx="8888505" cy="977153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PRECON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DD96-6088-4957-8185-D2AFCF21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70" y="1723479"/>
            <a:ext cx="10515600" cy="3844450"/>
          </a:xfrm>
        </p:spPr>
        <p:txBody>
          <a:bodyPr anchor="b"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Diversity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Developing country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221F-1913-4B5D-B803-2C3E12D4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5</a:t>
            </a:fld>
            <a:r>
              <a:rPr lang="en-US"/>
              <a:t> of 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61FD6-725C-4EF9-9A4D-E8C8080C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4" y="985174"/>
            <a:ext cx="5381327" cy="3979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3BF0D-EFD7-43DC-932B-87C40CDF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01" y="1301581"/>
            <a:ext cx="4422576" cy="40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3AD56F-6A2B-4B1D-81EE-237AE481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85" y="1179265"/>
            <a:ext cx="4786914" cy="4418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257301-FF00-42BD-A78C-0FEB3333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5" y="0"/>
            <a:ext cx="8888505" cy="977153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PRECON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221F-1913-4B5D-B803-2C3E12D4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6</a:t>
            </a:fld>
            <a:r>
              <a:rPr lang="en-US"/>
              <a:t> of 10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F6B5A-8BE8-4C93-9C66-7D395027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3"/>
            <a:ext cx="10515600" cy="4351338"/>
          </a:xfrm>
        </p:spPr>
        <p:txBody>
          <a:bodyPr/>
          <a:lstStyle/>
          <a:p>
            <a:r>
              <a:rPr lang="en-US" dirty="0"/>
              <a:t>Chosen Parameters:</a:t>
            </a:r>
          </a:p>
          <a:p>
            <a:pPr lvl="1">
              <a:buFontTx/>
              <a:buChar char="-"/>
            </a:pPr>
            <a:r>
              <a:rPr lang="en-US" dirty="0"/>
              <a:t>Number of people</a:t>
            </a:r>
          </a:p>
          <a:p>
            <a:pPr lvl="1">
              <a:buFontTx/>
              <a:buChar char="-"/>
            </a:pPr>
            <a:r>
              <a:rPr lang="en-US" dirty="0"/>
              <a:t>Number of fans</a:t>
            </a:r>
          </a:p>
          <a:p>
            <a:pPr lvl="1">
              <a:buFontTx/>
              <a:buChar char="-"/>
            </a:pPr>
            <a:r>
              <a:rPr lang="en-US" dirty="0"/>
              <a:t>Number of air conditioners</a:t>
            </a:r>
          </a:p>
          <a:p>
            <a:pPr lvl="1">
              <a:buFontTx/>
              <a:buChar char="-"/>
            </a:pPr>
            <a:r>
              <a:rPr lang="en-US" dirty="0"/>
              <a:t>Number of rooms</a:t>
            </a:r>
          </a:p>
          <a:p>
            <a:pPr lvl="1">
              <a:buFontTx/>
              <a:buChar char="-"/>
            </a:pPr>
            <a:r>
              <a:rPr lang="en-US" dirty="0"/>
              <a:t>Number of refrigerators</a:t>
            </a:r>
          </a:p>
          <a:p>
            <a:pPr lvl="1">
              <a:buFontTx/>
              <a:buChar char="-"/>
            </a:pPr>
            <a:r>
              <a:rPr lang="en-US" dirty="0"/>
              <a:t>Property Area (</a:t>
            </a:r>
            <a:r>
              <a:rPr lang="en-US" dirty="0" err="1"/>
              <a:t>sqft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4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84F7-D7D3-44A4-97D0-C09E9EF9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3" y="0"/>
            <a:ext cx="8878957" cy="974035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24E5-84D3-4D12-BA09-4C7E6AAF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7</a:t>
            </a:fld>
            <a:r>
              <a:rPr lang="en-US"/>
              <a:t> of 10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1775DE-4406-4FCB-867A-BF5FE49D3941}"/>
              </a:ext>
            </a:extLst>
          </p:cNvPr>
          <p:cNvGrpSpPr/>
          <p:nvPr/>
        </p:nvGrpSpPr>
        <p:grpSpPr>
          <a:xfrm>
            <a:off x="1110343" y="1240154"/>
            <a:ext cx="9971314" cy="2965985"/>
            <a:chOff x="1110343" y="2022228"/>
            <a:chExt cx="9971314" cy="29659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A2A318-9CD6-41F3-B2F2-3F8EE0016D7C}"/>
                </a:ext>
              </a:extLst>
            </p:cNvPr>
            <p:cNvSpPr/>
            <p:nvPr/>
          </p:nvSpPr>
          <p:spPr>
            <a:xfrm>
              <a:off x="1110343" y="2022228"/>
              <a:ext cx="9971314" cy="296598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Modelling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28A613-5EA5-4847-A4C7-D2C55DCB643D}"/>
                </a:ext>
              </a:extLst>
            </p:cNvPr>
            <p:cNvGrpSpPr/>
            <p:nvPr/>
          </p:nvGrpSpPr>
          <p:grpSpPr>
            <a:xfrm>
              <a:off x="1428206" y="2514547"/>
              <a:ext cx="9332322" cy="2330739"/>
              <a:chOff x="1428206" y="2272937"/>
              <a:chExt cx="9332322" cy="24693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924AF6-595E-43DB-9B99-2DAB5C727497}"/>
                  </a:ext>
                </a:extLst>
              </p:cNvPr>
              <p:cNvSpPr/>
              <p:nvPr/>
            </p:nvSpPr>
            <p:spPr>
              <a:xfrm>
                <a:off x="1428206" y="2272937"/>
                <a:ext cx="2899954" cy="24693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Multivariate Linear Regression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12 predictor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Bi-directional selection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ED55C-82D3-42AA-B7E3-573B3FE58A59}"/>
                  </a:ext>
                </a:extLst>
              </p:cNvPr>
              <p:cNvSpPr/>
              <p:nvPr/>
            </p:nvSpPr>
            <p:spPr>
              <a:xfrm>
                <a:off x="4646023" y="2272938"/>
                <a:ext cx="2899954" cy="24693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Support Vector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Regression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Radial basis function kernel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Type: epsilon regression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FA05C20-5CDB-4C59-A452-70057D37AEA0}"/>
                  </a:ext>
                </a:extLst>
              </p:cNvPr>
              <p:cNvSpPr/>
              <p:nvPr/>
            </p:nvSpPr>
            <p:spPr>
              <a:xfrm>
                <a:off x="7860574" y="2272937"/>
                <a:ext cx="2899954" cy="24693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Neural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Tuning of number of layers, neurons, learning rates.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Sigmoid activation function</a:t>
                </a:r>
              </a:p>
            </p:txBody>
          </p: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387D8F-9023-4BAD-BA8E-0A778027E504}"/>
              </a:ext>
            </a:extLst>
          </p:cNvPr>
          <p:cNvSpPr/>
          <p:nvPr/>
        </p:nvSpPr>
        <p:spPr>
          <a:xfrm>
            <a:off x="5049252" y="4403558"/>
            <a:ext cx="2093495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B9D1AC-63D3-4768-BF27-683E2744C85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689684" y="4860758"/>
            <a:ext cx="1359568" cy="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A9EB4-6941-40EA-A062-9EB9A71C05DF}"/>
              </a:ext>
            </a:extLst>
          </p:cNvPr>
          <p:cNvCxnSpPr>
            <a:cxnSpLocks/>
          </p:cNvCxnSpPr>
          <p:nvPr/>
        </p:nvCxnSpPr>
        <p:spPr>
          <a:xfrm flipV="1">
            <a:off x="7142747" y="4860758"/>
            <a:ext cx="1359568" cy="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33949A-9A49-4FF2-9A4F-2A59EC1211D4}"/>
              </a:ext>
            </a:extLst>
          </p:cNvPr>
          <p:cNvSpPr txBox="1"/>
          <p:nvPr/>
        </p:nvSpPr>
        <p:spPr>
          <a:xfrm>
            <a:off x="1668379" y="4555530"/>
            <a:ext cx="2021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Electricity consumption of 12 months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896FF-6BEB-4AB1-BD28-19CEBEEA9DE6}"/>
              </a:ext>
            </a:extLst>
          </p:cNvPr>
          <p:cNvSpPr txBox="1"/>
          <p:nvPr/>
        </p:nvSpPr>
        <p:spPr>
          <a:xfrm>
            <a:off x="8502315" y="459914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One demographic parameter</a:t>
            </a:r>
          </a:p>
        </p:txBody>
      </p:sp>
    </p:spTree>
    <p:extLst>
      <p:ext uri="{BB962C8B-B14F-4D97-AF65-F5344CB8AC3E}">
        <p14:creationId xmlns:p14="http://schemas.microsoft.com/office/powerpoint/2010/main" val="1697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BBDA-9C38-4FCE-BB20-74A54CC8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1" y="1"/>
            <a:ext cx="8849139" cy="964096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Evaluation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0EF3B-B76D-450F-B67A-C5BA1B56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21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Mean Absolute Percentage Error: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MAPE =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/>
                  <a:t>n = number of samples</a:t>
                </a:r>
              </a:p>
              <a:p>
                <a:pPr marL="0" indent="0">
                  <a:buNone/>
                </a:pPr>
                <a:r>
                  <a:rPr lang="en-US" sz="2400" dirty="0"/>
                  <a:t>	A = actual value</a:t>
                </a:r>
              </a:p>
              <a:p>
                <a:pPr marL="0" indent="0">
                  <a:buNone/>
                </a:pPr>
                <a:r>
                  <a:rPr lang="en-US" sz="2400" dirty="0"/>
                  <a:t>	P = value predicted by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0EF3B-B76D-450F-B67A-C5BA1B56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216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BDFCF-7EF5-48F7-9BD6-1C973547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8</a:t>
            </a:fld>
            <a:r>
              <a:rPr lang="en-US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ABE-DE8B-40B2-9CA0-C8E26E56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4" y="1"/>
            <a:ext cx="8878956" cy="983974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7AB2F-75D0-42BC-BA95-8155C9D6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Slide </a:t>
            </a:r>
            <a:fld id="{C31588A2-40E4-442E-9203-3A18A38678D0}" type="slidenum">
              <a:rPr lang="en-US" smtClean="0"/>
              <a:pPr/>
              <a:t>9</a:t>
            </a:fld>
            <a:r>
              <a:rPr lang="en-US"/>
              <a:t> of 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EA003-31C3-459F-85D3-362C0ACF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84" y="1695668"/>
            <a:ext cx="6577432" cy="34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1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389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Modelling Residential-Scale Consumer Demographics using Monthly Electricity Consumption Data</vt:lpstr>
      <vt:lpstr>Motivation</vt:lpstr>
      <vt:lpstr>Contribution</vt:lpstr>
      <vt:lpstr>Methodology</vt:lpstr>
      <vt:lpstr>PRECON Dataset</vt:lpstr>
      <vt:lpstr>PRECON Dataset</vt:lpstr>
      <vt:lpstr>Modelling</vt:lpstr>
      <vt:lpstr>Evaluation Criteria</vt:lpstr>
      <vt:lpstr>Results</vt:lpstr>
      <vt:lpstr>Future work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Residential-Scale Consumer Demographics using Monthly Electricity Consumption Data</dc:title>
  <dc:creator>ABDUR RAHMAN</dc:creator>
  <cp:lastModifiedBy>ABDUR RAHMAN</cp:lastModifiedBy>
  <cp:revision>13</cp:revision>
  <dcterms:created xsi:type="dcterms:W3CDTF">2021-10-12T13:33:24Z</dcterms:created>
  <dcterms:modified xsi:type="dcterms:W3CDTF">2021-10-24T09:30:58Z</dcterms:modified>
</cp:coreProperties>
</file>