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36"/>
  </p:notesMasterIdLst>
  <p:handoutMasterIdLst>
    <p:handoutMasterId r:id="rId37"/>
  </p:handoutMasterIdLst>
  <p:sldIdLst>
    <p:sldId id="2851" r:id="rId2"/>
    <p:sldId id="2852" r:id="rId3"/>
    <p:sldId id="2853" r:id="rId4"/>
    <p:sldId id="2873" r:id="rId5"/>
    <p:sldId id="2875" r:id="rId6"/>
    <p:sldId id="2879" r:id="rId7"/>
    <p:sldId id="2880" r:id="rId8"/>
    <p:sldId id="2876" r:id="rId9"/>
    <p:sldId id="2882" r:id="rId10"/>
    <p:sldId id="2877" r:id="rId11"/>
    <p:sldId id="2883" r:id="rId12"/>
    <p:sldId id="2881" r:id="rId13"/>
    <p:sldId id="2904" r:id="rId14"/>
    <p:sldId id="2884" r:id="rId15"/>
    <p:sldId id="2885" r:id="rId16"/>
    <p:sldId id="2886" r:id="rId17"/>
    <p:sldId id="2887" r:id="rId18"/>
    <p:sldId id="2888" r:id="rId19"/>
    <p:sldId id="2889" r:id="rId20"/>
    <p:sldId id="2890" r:id="rId21"/>
    <p:sldId id="2891" r:id="rId22"/>
    <p:sldId id="2893" r:id="rId23"/>
    <p:sldId id="2892" r:id="rId24"/>
    <p:sldId id="2894" r:id="rId25"/>
    <p:sldId id="2897" r:id="rId26"/>
    <p:sldId id="2896" r:id="rId27"/>
    <p:sldId id="2898" r:id="rId28"/>
    <p:sldId id="2899" r:id="rId29"/>
    <p:sldId id="2900" r:id="rId30"/>
    <p:sldId id="2902" r:id="rId31"/>
    <p:sldId id="2903" r:id="rId32"/>
    <p:sldId id="2863" r:id="rId33"/>
    <p:sldId id="2905" r:id="rId34"/>
    <p:sldId id="2872" r:id="rId35"/>
  </p:sldIdLst>
  <p:sldSz cx="12858750" cy="7232650"/>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A664"/>
    <a:srgbClr val="B18BD5"/>
    <a:srgbClr val="FFFFFF"/>
    <a:srgbClr val="26A69A"/>
    <a:srgbClr val="FF5252"/>
    <a:srgbClr val="66C6D5"/>
    <a:srgbClr val="0E419A"/>
    <a:srgbClr val="056770"/>
    <a:srgbClr val="77BFDB"/>
    <a:srgbClr val="96D6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95317" autoAdjust="0"/>
  </p:normalViewPr>
  <p:slideViewPr>
    <p:cSldViewPr>
      <p:cViewPr varScale="1">
        <p:scale>
          <a:sx n="103" d="100"/>
          <a:sy n="103" d="100"/>
        </p:scale>
        <p:origin x="414" y="96"/>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1-25T15:03:03.002" idx="1">
    <p:pos x="5290" y="3400"/>
    <p:text>当 TS 不确定一个联合类型的变量到底是哪个类型的时候，我们只能访问此联合类型的所有类型里共有的属性或方法</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16312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32</a:t>
            </a:fld>
            <a:endParaRPr lang="en-US" dirty="0"/>
          </a:p>
        </p:txBody>
      </p:sp>
    </p:spTree>
    <p:extLst>
      <p:ext uri="{BB962C8B-B14F-4D97-AF65-F5344CB8AC3E}">
        <p14:creationId xmlns:p14="http://schemas.microsoft.com/office/powerpoint/2010/main" val="389538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77759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94896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210835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245757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3547398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286984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22</a:t>
            </a:fld>
            <a:endParaRPr lang="en-US" dirty="0"/>
          </a:p>
        </p:txBody>
      </p:sp>
    </p:spTree>
    <p:extLst>
      <p:ext uri="{BB962C8B-B14F-4D97-AF65-F5344CB8AC3E}">
        <p14:creationId xmlns:p14="http://schemas.microsoft.com/office/powerpoint/2010/main" val="1739989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25</a:t>
            </a:fld>
            <a:endParaRPr lang="en-US" dirty="0"/>
          </a:p>
        </p:txBody>
      </p:sp>
    </p:spTree>
    <p:extLst>
      <p:ext uri="{BB962C8B-B14F-4D97-AF65-F5344CB8AC3E}">
        <p14:creationId xmlns:p14="http://schemas.microsoft.com/office/powerpoint/2010/main" val="257740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30</a:t>
            </a:fld>
            <a:endParaRPr lang="en-US" dirty="0"/>
          </a:p>
        </p:txBody>
      </p:sp>
    </p:spTree>
    <p:extLst>
      <p:ext uri="{BB962C8B-B14F-4D97-AF65-F5344CB8AC3E}">
        <p14:creationId xmlns:p14="http://schemas.microsoft.com/office/powerpoint/2010/main" val="226945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57612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260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2018/1/25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3.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tslang.cn/docs/handbook/generics.html"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typescriptlang.org/docs/handbook/compiler-opt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653464"/>
            <a:ext cx="12858750" cy="2536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59"/>
          <p:cNvSpPr>
            <a:spLocks noChangeArrowheads="1"/>
          </p:cNvSpPr>
          <p:nvPr/>
        </p:nvSpPr>
        <p:spPr bwMode="auto">
          <a:xfrm>
            <a:off x="1892871" y="3093422"/>
            <a:ext cx="92991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000" b="1" dirty="0" err="1">
                <a:solidFill>
                  <a:schemeClr val="bg1"/>
                </a:solidFill>
                <a:cs typeface="Arial" panose="020B0604020202020204" pitchFamily="34" charset="0"/>
              </a:rPr>
              <a:t>TypeScript</a:t>
            </a:r>
            <a:r>
              <a:rPr lang="zh-CN" altLang="en-US" sz="6000" b="1" dirty="0">
                <a:solidFill>
                  <a:schemeClr val="bg1"/>
                </a:solidFill>
                <a:cs typeface="Arial" panose="020B0604020202020204" pitchFamily="34" charset="0"/>
              </a:rPr>
              <a:t>分享</a:t>
            </a:r>
          </a:p>
        </p:txBody>
      </p:sp>
      <p:sp>
        <p:nvSpPr>
          <p:cNvPr id="15" name="矩形 259"/>
          <p:cNvSpPr>
            <a:spLocks noChangeArrowheads="1"/>
          </p:cNvSpPr>
          <p:nvPr/>
        </p:nvSpPr>
        <p:spPr bwMode="auto">
          <a:xfrm>
            <a:off x="5277247" y="5776565"/>
            <a:ext cx="2203748" cy="318924"/>
          </a:xfrm>
          <a:prstGeom prst="rect">
            <a:avLst/>
          </a:prstGeom>
          <a:solidFill>
            <a:schemeClr val="accent2"/>
          </a:solidFill>
          <a:ln w="9525">
            <a:solidFill>
              <a:schemeClr val="bg1"/>
            </a:solidFill>
            <a:miter lim="800000"/>
            <a:headEnd/>
            <a:tailEnd/>
          </a:ln>
          <a:effectLst/>
          <a:extLst/>
        </p:spPr>
        <p:txBody>
          <a:bodyPr wrap="square" lIns="36000" tIns="36000" rIns="3600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600" dirty="0">
                <a:solidFill>
                  <a:schemeClr val="bg1"/>
                </a:solidFill>
                <a:latin typeface="Arial" panose="020B0604020202020204" pitchFamily="34" charset="0"/>
                <a:cs typeface="Arial" panose="020B0604020202020204" pitchFamily="34" charset="0"/>
                <a:sym typeface="Arial" panose="020B0604020202020204" pitchFamily="34" charset="0"/>
              </a:rPr>
              <a:t>汇报人：洪斌</a:t>
            </a:r>
            <a:endParaRPr lang="en-US" altLang="zh-CN" sz="16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pic>
        <p:nvPicPr>
          <p:cNvPr id="2" name="Daydream">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124575" y="-776163"/>
            <a:ext cx="609600" cy="609600"/>
          </a:xfrm>
          <a:prstGeom prst="rect">
            <a:avLst/>
          </a:prstGeom>
        </p:spPr>
      </p:pic>
    </p:spTree>
    <p:extLst>
      <p:ext uri="{BB962C8B-B14F-4D97-AF65-F5344CB8AC3E}">
        <p14:creationId xmlns:p14="http://schemas.microsoft.com/office/powerpoint/2010/main" val="4288147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4"/>
                                        </p:tgtEl>
                                        <p:attrNameLst>
                                          <p:attrName>ppt_y</p:attrName>
                                        </p:attrNameLst>
                                      </p:cBhvr>
                                      <p:tavLst>
                                        <p:tav tm="0">
                                          <p:val>
                                            <p:strVal val="#ppt_y"/>
                                          </p:val>
                                        </p:tav>
                                        <p:tav tm="100000">
                                          <p:val>
                                            <p:strVal val="#ppt_y"/>
                                          </p:val>
                                        </p:tav>
                                      </p:tavLst>
                                    </p:anim>
                                    <p:anim calcmode="lin" valueType="num">
                                      <p:cBhvr>
                                        <p:cTn id="17"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4"/>
                                        </p:tgtEl>
                                      </p:cBhvr>
                                    </p:animEffect>
                                  </p:childTnLst>
                                </p:cTn>
                              </p:par>
                            </p:childTnLst>
                          </p:cTn>
                        </p:par>
                        <p:par>
                          <p:cTn id="20" fill="hold">
                            <p:stCondLst>
                              <p:cond delay="1550"/>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14"/>
                                        </p:tgtEl>
                                      </p:cBhvr>
                                    </p:animEffect>
                                    <p:animScale>
                                      <p:cBhvr>
                                        <p:cTn id="23" dur="250" autoRev="1" fill="hold"/>
                                        <p:tgtEl>
                                          <p:spTgt spid="14"/>
                                        </p:tgtEl>
                                      </p:cBhvr>
                                      <p:by x="105000" y="105000"/>
                                    </p:animScale>
                                  </p:childTnLst>
                                </p:cTn>
                              </p:par>
                            </p:childTnLst>
                          </p:cTn>
                        </p:par>
                        <p:par>
                          <p:cTn id="24" fill="hold">
                            <p:stCondLst>
                              <p:cond delay="2050"/>
                            </p:stCondLst>
                            <p:childTnLst>
                              <p:par>
                                <p:cTn id="25" presetID="53"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0" repeatCount="indefinite" fill="remove" display="0">
                  <p:stCondLst>
                    <p:cond delay="indefinite"/>
                  </p:stCondLst>
                  <p:endCondLst>
                    <p:cond evt="onStopAudio" delay="0">
                      <p:tgtEl>
                        <p:sldTgt/>
                      </p:tgtEl>
                    </p:cond>
                  </p:endCondLst>
                </p:cTn>
                <p:tgtEl>
                  <p:spTgt spid="2"/>
                </p:tgtEl>
              </p:cMediaNode>
            </p:audio>
          </p:childTnLst>
        </p:cTn>
      </p:par>
    </p:tnLst>
    <p:bldLst>
      <p:bldP spid="3" grpId="0" animBg="1"/>
      <p:bldP spid="14" grpId="0"/>
      <p:bldP spid="14" grpId="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DF7B5FC-5568-4192-90C4-62254BCDA82C}"/>
              </a:ext>
            </a:extLst>
          </p:cNvPr>
          <p:cNvSpPr/>
          <p:nvPr/>
        </p:nvSpPr>
        <p:spPr>
          <a:xfrm>
            <a:off x="740743" y="447973"/>
            <a:ext cx="3024336" cy="111163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dirty="0"/>
              <a:t>项目运用（</a:t>
            </a:r>
            <a:r>
              <a:rPr lang="en-US" altLang="zh-CN" dirty="0" err="1"/>
              <a:t>Tsconfig</a:t>
            </a:r>
            <a:r>
              <a:rPr lang="zh-CN" altLang="en-US" dirty="0"/>
              <a:t>的使用）</a:t>
            </a:r>
          </a:p>
        </p:txBody>
      </p:sp>
      <p:sp>
        <p:nvSpPr>
          <p:cNvPr id="7" name="矩形: 圆角 6">
            <a:extLst>
              <a:ext uri="{FF2B5EF4-FFF2-40B4-BE49-F238E27FC236}">
                <a16:creationId xmlns:a16="http://schemas.microsoft.com/office/drawing/2014/main" id="{80CCAFAB-044B-4F77-9E15-91FA75277B67}"/>
              </a:ext>
            </a:extLst>
          </p:cNvPr>
          <p:cNvSpPr/>
          <p:nvPr/>
        </p:nvSpPr>
        <p:spPr>
          <a:xfrm>
            <a:off x="5925319" y="4048373"/>
            <a:ext cx="4968552" cy="208823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9ABC589-89B6-4EFB-BF20-82978CB49949}"/>
              </a:ext>
            </a:extLst>
          </p:cNvPr>
          <p:cNvSpPr/>
          <p:nvPr/>
        </p:nvSpPr>
        <p:spPr>
          <a:xfrm>
            <a:off x="157569" y="2169441"/>
            <a:ext cx="12320478" cy="332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t>	</a:t>
            </a:r>
            <a:r>
              <a:rPr lang="zh-CN" altLang="en-US" dirty="0"/>
              <a:t>不带任何输入文件的情况下调用</a:t>
            </a:r>
            <a:r>
              <a:rPr lang="en-US" altLang="zh-CN" dirty="0" err="1"/>
              <a:t>tsc</a:t>
            </a:r>
            <a:r>
              <a:rPr lang="zh-CN" altLang="en-US" dirty="0"/>
              <a:t>，编译器会从当前目录开始去查找</a:t>
            </a:r>
            <a:r>
              <a:rPr lang="en-US" altLang="zh-CN" dirty="0" err="1"/>
              <a:t>tsconfig.json</a:t>
            </a:r>
            <a:r>
              <a:rPr lang="zh-CN" altLang="en-US" dirty="0"/>
              <a:t>文件，逐级向上搜索父目录。</a:t>
            </a:r>
          </a:p>
          <a:p>
            <a:pPr algn="just"/>
            <a:r>
              <a:rPr lang="en-US" altLang="zh-CN" dirty="0"/>
              <a:t>	</a:t>
            </a:r>
            <a:r>
              <a:rPr lang="zh-CN" altLang="en-US" dirty="0"/>
              <a:t>不带任何输入文件的情况下调用</a:t>
            </a:r>
            <a:r>
              <a:rPr lang="en-US" altLang="zh-CN" dirty="0" err="1"/>
              <a:t>tsc</a:t>
            </a:r>
            <a:r>
              <a:rPr lang="zh-CN" altLang="en-US" dirty="0"/>
              <a:t>，且使用命令行参数</a:t>
            </a:r>
            <a:r>
              <a:rPr lang="en-US" altLang="zh-CN" dirty="0"/>
              <a:t>--project</a:t>
            </a:r>
            <a:r>
              <a:rPr lang="zh-CN" altLang="en-US" dirty="0"/>
              <a:t>（或</a:t>
            </a:r>
            <a:r>
              <a:rPr lang="en-US" altLang="zh-CN" dirty="0"/>
              <a:t>-p</a:t>
            </a:r>
            <a:r>
              <a:rPr lang="zh-CN" altLang="en-US" dirty="0"/>
              <a:t>）指定一个包含</a:t>
            </a:r>
            <a:r>
              <a:rPr lang="en-US" altLang="zh-CN" dirty="0" err="1"/>
              <a:t>tsconfig.json</a:t>
            </a:r>
            <a:r>
              <a:rPr lang="zh-CN" altLang="en-US" dirty="0"/>
              <a:t>文件的目录。</a:t>
            </a:r>
          </a:p>
          <a:p>
            <a:pPr algn="just"/>
            <a:r>
              <a:rPr lang="en-US" altLang="zh-CN" dirty="0"/>
              <a:t>	</a:t>
            </a:r>
            <a:r>
              <a:rPr lang="zh-CN" altLang="en-US" dirty="0"/>
              <a:t>当命令行上指定了输入文件时，</a:t>
            </a:r>
            <a:r>
              <a:rPr lang="en-US" altLang="zh-CN" dirty="0" err="1"/>
              <a:t>tsconfig.json</a:t>
            </a:r>
            <a:r>
              <a:rPr lang="zh-CN" altLang="en-US" dirty="0"/>
              <a:t>文件会被忽略。</a:t>
            </a:r>
          </a:p>
        </p:txBody>
      </p:sp>
    </p:spTree>
    <p:extLst>
      <p:ext uri="{BB962C8B-B14F-4D97-AF65-F5344CB8AC3E}">
        <p14:creationId xmlns:p14="http://schemas.microsoft.com/office/powerpoint/2010/main" val="39123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9BC704-7D81-4DA7-88BE-6422CC542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11" y="1024037"/>
            <a:ext cx="11953328" cy="5976664"/>
          </a:xfrm>
          <a:prstGeom prst="rect">
            <a:avLst/>
          </a:prstGeom>
        </p:spPr>
      </p:pic>
      <p:sp>
        <p:nvSpPr>
          <p:cNvPr id="3" name="矩形 2">
            <a:extLst>
              <a:ext uri="{FF2B5EF4-FFF2-40B4-BE49-F238E27FC236}">
                <a16:creationId xmlns:a16="http://schemas.microsoft.com/office/drawing/2014/main" id="{52D6AB52-6E61-4B30-8036-5C211FCCC507}"/>
              </a:ext>
            </a:extLst>
          </p:cNvPr>
          <p:cNvSpPr/>
          <p:nvPr/>
        </p:nvSpPr>
        <p:spPr>
          <a:xfrm>
            <a:off x="3967605" y="447973"/>
            <a:ext cx="3310458" cy="369332"/>
          </a:xfrm>
          <a:prstGeom prst="rect">
            <a:avLst/>
          </a:prstGeom>
        </p:spPr>
        <p:txBody>
          <a:bodyPr wrap="none">
            <a:spAutoFit/>
          </a:bodyPr>
          <a:lstStyle/>
          <a:p>
            <a:pPr algn="ctr"/>
            <a:r>
              <a:rPr lang="en-US" altLang="zh-CN" dirty="0"/>
              <a:t>Angular-cli</a:t>
            </a:r>
            <a:r>
              <a:rPr lang="zh-CN" altLang="en-US" dirty="0"/>
              <a:t>生成的</a:t>
            </a:r>
            <a:r>
              <a:rPr lang="en-US" altLang="zh-CN" dirty="0" err="1"/>
              <a:t>tsconfig</a:t>
            </a:r>
            <a:r>
              <a:rPr lang="zh-CN" altLang="en-US" dirty="0"/>
              <a:t>配置：</a:t>
            </a:r>
          </a:p>
        </p:txBody>
      </p:sp>
    </p:spTree>
    <p:extLst>
      <p:ext uri="{BB962C8B-B14F-4D97-AF65-F5344CB8AC3E}">
        <p14:creationId xmlns:p14="http://schemas.microsoft.com/office/powerpoint/2010/main" val="245117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684959" y="1600101"/>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p>
        </p:txBody>
      </p:sp>
      <p:sp>
        <p:nvSpPr>
          <p:cNvPr id="11" name="TextBox 48"/>
          <p:cNvSpPr txBox="1"/>
          <p:nvPr/>
        </p:nvSpPr>
        <p:spPr>
          <a:xfrm>
            <a:off x="6933430" y="3040261"/>
            <a:ext cx="5925319" cy="738664"/>
          </a:xfrm>
          <a:prstGeom prst="rect">
            <a:avLst/>
          </a:prstGeom>
          <a:noFill/>
        </p:spPr>
        <p:txBody>
          <a:bodyPr wrap="square" lIns="0" tIns="0" rIns="0" bIns="0" rtlCol="0">
            <a:spAutoFit/>
          </a:bodyPr>
          <a:lstStyle/>
          <a:p>
            <a:pPr lvl="0"/>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重点知识梳理</a:t>
            </a:r>
            <a:r>
              <a:rPr lang="en-US" altLang="zh-CN"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讲解</a:t>
            </a:r>
            <a:endParaRPr lang="zh-CN" altLang="en-US" sz="2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259"/>
          <p:cNvSpPr>
            <a:spLocks noChangeArrowheads="1"/>
          </p:cNvSpPr>
          <p:nvPr/>
        </p:nvSpPr>
        <p:spPr bwMode="auto">
          <a:xfrm>
            <a:off x="3072556" y="2011757"/>
            <a:ext cx="25662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rPr>
              <a:t>02</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15" name="TextBox 11"/>
          <p:cNvSpPr txBox="1"/>
          <p:nvPr/>
        </p:nvSpPr>
        <p:spPr>
          <a:xfrm>
            <a:off x="6879479" y="4303831"/>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sym typeface="Arial" panose="020B0604020202020204" pitchFamily="34" charset="0"/>
              </a:rPr>
              <a:t>类型（基础</a:t>
            </a:r>
            <a:r>
              <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1400" dirty="0">
                <a:solidFill>
                  <a:schemeClr val="accent2"/>
                </a:solidFill>
                <a:latin typeface="Arial" panose="020B0604020202020204" pitchFamily="34" charset="0"/>
                <a:ea typeface="微软雅黑" panose="020B0503020204020204" pitchFamily="34" charset="-122"/>
                <a:sym typeface="Arial" panose="020B0604020202020204" pitchFamily="34" charset="0"/>
              </a:rPr>
              <a:t>新增）</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1">
            <a:extLst>
              <a:ext uri="{FF2B5EF4-FFF2-40B4-BE49-F238E27FC236}">
                <a16:creationId xmlns:a16="http://schemas.microsoft.com/office/drawing/2014/main" id="{C7765075-D08F-42A1-9178-B56296D5A693}"/>
              </a:ext>
            </a:extLst>
          </p:cNvPr>
          <p:cNvSpPr txBox="1"/>
          <p:nvPr/>
        </p:nvSpPr>
        <p:spPr>
          <a:xfrm>
            <a:off x="6888771" y="4852072"/>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sym typeface="Arial" panose="020B0604020202020204" pitchFamily="34" charset="0"/>
              </a:rPr>
              <a:t>函数</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a:extLst>
              <a:ext uri="{FF2B5EF4-FFF2-40B4-BE49-F238E27FC236}">
                <a16:creationId xmlns:a16="http://schemas.microsoft.com/office/drawing/2014/main" id="{44C9748A-1C52-4370-8928-EFB67CBE5AB2}"/>
              </a:ext>
            </a:extLst>
          </p:cNvPr>
          <p:cNvSpPr txBox="1"/>
          <p:nvPr/>
        </p:nvSpPr>
        <p:spPr>
          <a:xfrm>
            <a:off x="9093671" y="4293814"/>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sym typeface="Arial" panose="020B0604020202020204" pitchFamily="34" charset="0"/>
              </a:rPr>
              <a:t>接口</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1">
            <a:extLst>
              <a:ext uri="{FF2B5EF4-FFF2-40B4-BE49-F238E27FC236}">
                <a16:creationId xmlns:a16="http://schemas.microsoft.com/office/drawing/2014/main" id="{B806EA92-75E3-4D11-806D-840038CF16A7}"/>
              </a:ext>
            </a:extLst>
          </p:cNvPr>
          <p:cNvSpPr txBox="1"/>
          <p:nvPr/>
        </p:nvSpPr>
        <p:spPr>
          <a:xfrm>
            <a:off x="9105614" y="4772824"/>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sym typeface="Arial" panose="020B0604020202020204" pitchFamily="34" charset="0"/>
              </a:rPr>
              <a:t>类</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0544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ppt_x"/>
                                          </p:val>
                                        </p:tav>
                                        <p:tav tm="100000">
                                          <p:val>
                                            <p:strVal val="#ppt_x"/>
                                          </p:val>
                                        </p:tav>
                                      </p:tavLst>
                                    </p:anim>
                                    <p:anim calcmode="lin" valueType="num">
                                      <p:cBhvr additive="base">
                                        <p:cTn id="25" dur="500" fill="hold"/>
                                        <p:tgtEl>
                                          <p:spTgt spid="7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iterate type="lt">
                                    <p:tmPct val="30000"/>
                                  </p:iterate>
                                  <p:childTnLst>
                                    <p:set>
                                      <p:cBhvr>
                                        <p:cTn id="32" dur="1" fill="hold">
                                          <p:stCondLst>
                                            <p:cond delay="0"/>
                                          </p:stCondLst>
                                        </p:cTn>
                                        <p:tgtEl>
                                          <p:spTgt spid="11"/>
                                        </p:tgtEl>
                                        <p:attrNameLst>
                                          <p:attrName>style.visibility</p:attrName>
                                        </p:attrNameLst>
                                      </p:cBhvr>
                                      <p:to>
                                        <p:strVal val="visible"/>
                                      </p:to>
                                    </p:set>
                                    <p:animEffect transition="in" filter="wipe(left)">
                                      <p:cBhvr>
                                        <p:cTn id="33" dur="200"/>
                                        <p:tgtEl>
                                          <p:spTgt spid="11"/>
                                        </p:tgtEl>
                                      </p:cBhvr>
                                    </p:animEffect>
                                  </p:childTnLst>
                                </p:cTn>
                              </p:par>
                              <p:par>
                                <p:cTn id="34" presetID="36" presetClass="emph" presetSubtype="0" fill="hold" grpId="1" nodeType="withEffect">
                                  <p:stCondLst>
                                    <p:cond delay="0"/>
                                  </p:stCondLst>
                                  <p:iterate type="lt">
                                    <p:tmPct val="30000"/>
                                  </p:iterate>
                                  <p:childTnLst>
                                    <p:animScale>
                                      <p:cBhvr>
                                        <p:cTn id="35" dur="50" autoRev="1" fill="hold">
                                          <p:stCondLst>
                                            <p:cond delay="0"/>
                                          </p:stCondLst>
                                        </p:cTn>
                                        <p:tgtEl>
                                          <p:spTgt spid="11"/>
                                        </p:tgtEl>
                                      </p:cBhvr>
                                      <p:to x="80000" y="100000"/>
                                    </p:animScale>
                                    <p:anim by="(#ppt_w*0.10)" calcmode="lin" valueType="num">
                                      <p:cBhvr>
                                        <p:cTn id="36" dur="50" autoRev="1" fill="hold">
                                          <p:stCondLst>
                                            <p:cond delay="0"/>
                                          </p:stCondLst>
                                        </p:cTn>
                                        <p:tgtEl>
                                          <p:spTgt spid="11"/>
                                        </p:tgtEl>
                                        <p:attrNameLst>
                                          <p:attrName>ppt_x</p:attrName>
                                        </p:attrNameLst>
                                      </p:cBhvr>
                                    </p:anim>
                                    <p:anim by="(-#ppt_w*0.10)" calcmode="lin" valueType="num">
                                      <p:cBhvr>
                                        <p:cTn id="37" dur="50" autoRev="1" fill="hold">
                                          <p:stCondLst>
                                            <p:cond delay="0"/>
                                          </p:stCondLst>
                                        </p:cTn>
                                        <p:tgtEl>
                                          <p:spTgt spid="11"/>
                                        </p:tgtEl>
                                        <p:attrNameLst>
                                          <p:attrName>ppt_y</p:attrName>
                                        </p:attrNameLst>
                                      </p:cBhvr>
                                    </p:anim>
                                    <p:animRot by="-480000">
                                      <p:cBhvr>
                                        <p:cTn id="38" dur="50" autoRev="1" fill="hold">
                                          <p:stCondLst>
                                            <p:cond delay="0"/>
                                          </p:stCondLst>
                                        </p:cTn>
                                        <p:tgtEl>
                                          <p:spTgt spid="11"/>
                                        </p:tgtEl>
                                        <p:attrNameLst>
                                          <p:attrName>r</p:attrName>
                                        </p:attrNameLst>
                                      </p:cBhvr>
                                    </p:animRot>
                                  </p:childTnLst>
                                </p:cTn>
                              </p:par>
                            </p:childTnLst>
                          </p:cTn>
                        </p:par>
                        <p:par>
                          <p:cTn id="39" fill="hold">
                            <p:stCondLst>
                              <p:cond delay="1180"/>
                            </p:stCondLst>
                            <p:childTnLst>
                              <p:par>
                                <p:cTn id="40" presetID="12" presetClass="entr" presetSubtype="8"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p:tgtEl>
                                          <p:spTgt spid="15"/>
                                        </p:tgtEl>
                                        <p:attrNameLst>
                                          <p:attrName>ppt_x</p:attrName>
                                        </p:attrNameLst>
                                      </p:cBhvr>
                                      <p:tavLst>
                                        <p:tav tm="0">
                                          <p:val>
                                            <p:strVal val="#ppt_x-#ppt_w*1.125000"/>
                                          </p:val>
                                        </p:tav>
                                        <p:tav tm="100000">
                                          <p:val>
                                            <p:strVal val="#ppt_x"/>
                                          </p:val>
                                        </p:tav>
                                      </p:tavLst>
                                    </p:anim>
                                    <p:animEffect transition="in" filter="wipe(right)">
                                      <p:cBhvr>
                                        <p:cTn id="43" dur="500"/>
                                        <p:tgtEl>
                                          <p:spTgt spid="15"/>
                                        </p:tgtEl>
                                      </p:cBhvr>
                                    </p:animEffect>
                                  </p:childTnLst>
                                </p:cTn>
                              </p:par>
                            </p:childTnLst>
                          </p:cTn>
                        </p:par>
                        <p:par>
                          <p:cTn id="44" fill="hold">
                            <p:stCondLst>
                              <p:cond delay="1680"/>
                            </p:stCondLst>
                            <p:childTnLst>
                              <p:par>
                                <p:cTn id="45" presetID="12" presetClass="entr" presetSubtype="8"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p:tgtEl>
                                          <p:spTgt spid="9"/>
                                        </p:tgtEl>
                                        <p:attrNameLst>
                                          <p:attrName>ppt_x</p:attrName>
                                        </p:attrNameLst>
                                      </p:cBhvr>
                                      <p:tavLst>
                                        <p:tav tm="0">
                                          <p:val>
                                            <p:strVal val="#ppt_x-#ppt_w*1.125000"/>
                                          </p:val>
                                        </p:tav>
                                        <p:tav tm="100000">
                                          <p:val>
                                            <p:strVal val="#ppt_x"/>
                                          </p:val>
                                        </p:tav>
                                      </p:tavLst>
                                    </p:anim>
                                    <p:animEffect transition="in" filter="wipe(right)">
                                      <p:cBhvr>
                                        <p:cTn id="48" dur="500"/>
                                        <p:tgtEl>
                                          <p:spTgt spid="9"/>
                                        </p:tgtEl>
                                      </p:cBhvr>
                                    </p:animEffect>
                                  </p:childTnLst>
                                </p:cTn>
                              </p:par>
                            </p:childTnLst>
                          </p:cTn>
                        </p:par>
                        <p:par>
                          <p:cTn id="49" fill="hold">
                            <p:stCondLst>
                              <p:cond delay="2180"/>
                            </p:stCondLst>
                            <p:childTnLst>
                              <p:par>
                                <p:cTn id="50" presetID="1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p:tgtEl>
                                          <p:spTgt spid="10"/>
                                        </p:tgtEl>
                                        <p:attrNameLst>
                                          <p:attrName>ppt_x</p:attrName>
                                        </p:attrNameLst>
                                      </p:cBhvr>
                                      <p:tavLst>
                                        <p:tav tm="0">
                                          <p:val>
                                            <p:strVal val="#ppt_x-#ppt_w*1.125000"/>
                                          </p:val>
                                        </p:tav>
                                        <p:tav tm="100000">
                                          <p:val>
                                            <p:strVal val="#ppt_x"/>
                                          </p:val>
                                        </p:tav>
                                      </p:tavLst>
                                    </p:anim>
                                    <p:animEffect transition="in" filter="wipe(right)">
                                      <p:cBhvr>
                                        <p:cTn id="53" dur="500"/>
                                        <p:tgtEl>
                                          <p:spTgt spid="10"/>
                                        </p:tgtEl>
                                      </p:cBhvr>
                                    </p:animEffect>
                                  </p:childTnLst>
                                </p:cTn>
                              </p:par>
                            </p:childTnLst>
                          </p:cTn>
                        </p:par>
                        <p:par>
                          <p:cTn id="54" fill="hold">
                            <p:stCondLst>
                              <p:cond delay="2680"/>
                            </p:stCondLst>
                            <p:childTnLst>
                              <p:par>
                                <p:cTn id="55" presetID="12" presetClass="entr" presetSubtype="8"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p:tgtEl>
                                          <p:spTgt spid="13"/>
                                        </p:tgtEl>
                                        <p:attrNameLst>
                                          <p:attrName>ppt_x</p:attrName>
                                        </p:attrNameLst>
                                      </p:cBhvr>
                                      <p:tavLst>
                                        <p:tav tm="0">
                                          <p:val>
                                            <p:strVal val="#ppt_x-#ppt_w*1.125000"/>
                                          </p:val>
                                        </p:tav>
                                        <p:tav tm="100000">
                                          <p:val>
                                            <p:strVal val="#ppt_x"/>
                                          </p:val>
                                        </p:tav>
                                      </p:tavLst>
                                    </p:anim>
                                    <p:animEffect transition="in" filter="wipe(right)">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P spid="15" grpId="0"/>
      <p:bldP spid="9" grpId="0"/>
      <p:bldP spid="10"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p>
        </p:txBody>
      </p:sp>
      <p:sp>
        <p:nvSpPr>
          <p:cNvPr id="11" name="TextBox 48"/>
          <p:cNvSpPr txBox="1"/>
          <p:nvPr/>
        </p:nvSpPr>
        <p:spPr>
          <a:xfrm>
            <a:off x="4780122" y="736005"/>
            <a:ext cx="2945398" cy="738664"/>
          </a:xfrm>
          <a:prstGeom prst="rect">
            <a:avLst/>
          </a:prstGeom>
          <a:noFill/>
        </p:spPr>
        <p:txBody>
          <a:bodyPr wrap="square" lIns="0" tIns="0" rIns="0" bIns="0" rtlCol="0">
            <a:spAutoFit/>
          </a:bodyPr>
          <a:lstStyle/>
          <a:p>
            <a:pPr lvl="0"/>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基础类型</a:t>
            </a:r>
            <a:endParaRPr lang="zh-CN" altLang="en-US" sz="2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759E01A9-25BD-43B8-AFA1-11AEC68BEAF3}"/>
              </a:ext>
            </a:extLst>
          </p:cNvPr>
          <p:cNvSpPr/>
          <p:nvPr/>
        </p:nvSpPr>
        <p:spPr>
          <a:xfrm>
            <a:off x="3333031" y="2247856"/>
            <a:ext cx="6429375" cy="1200329"/>
          </a:xfrm>
          <a:prstGeom prst="rect">
            <a:avLst/>
          </a:prstGeom>
        </p:spPr>
        <p:txBody>
          <a:bodyPr>
            <a:spAutoFit/>
          </a:bodyPr>
          <a:lstStyle/>
          <a:p>
            <a:r>
              <a:rPr lang="en-US" altLang="zh-CN" dirty="0"/>
              <a:t>	</a:t>
            </a:r>
            <a:r>
              <a:rPr lang="zh-CN" altLang="en-US" dirty="0"/>
              <a:t>为了让程序有价值，我们需要能够处理最简单的数据单元：数字，字符串，结构体，布尔值等。 </a:t>
            </a:r>
            <a:r>
              <a:rPr lang="en-US" altLang="zh-CN" dirty="0"/>
              <a:t>TypeScript</a:t>
            </a:r>
            <a:r>
              <a:rPr lang="zh-CN" altLang="en-US" dirty="0"/>
              <a:t>支持与</a:t>
            </a:r>
            <a:r>
              <a:rPr lang="en-US" altLang="zh-CN" dirty="0"/>
              <a:t>JavaScript</a:t>
            </a:r>
            <a:r>
              <a:rPr lang="zh-CN" altLang="en-US" dirty="0"/>
              <a:t>几乎相同的数据类型，此外还提供了实用的枚举类型方便我们使用。</a:t>
            </a:r>
          </a:p>
        </p:txBody>
      </p:sp>
    </p:spTree>
    <p:extLst>
      <p:ext uri="{BB962C8B-B14F-4D97-AF65-F5344CB8AC3E}">
        <p14:creationId xmlns:p14="http://schemas.microsoft.com/office/powerpoint/2010/main" val="213152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1"/>
                                        </p:tgtEl>
                                        <p:attrNameLst>
                                          <p:attrName>style.visibility</p:attrName>
                                        </p:attrNameLst>
                                      </p:cBhvr>
                                      <p:to>
                                        <p:strVal val="visible"/>
                                      </p:to>
                                    </p:set>
                                    <p:animEffect transition="in" filter="wipe(left)">
                                      <p:cBhvr>
                                        <p:cTn id="16" dur="200"/>
                                        <p:tgtEl>
                                          <p:spTgt spid="11"/>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1"/>
                                        </p:tgtEl>
                                      </p:cBhvr>
                                      <p:to x="80000" y="100000"/>
                                    </p:animScale>
                                    <p:anim by="(#ppt_w*0.10)" calcmode="lin" valueType="num">
                                      <p:cBhvr>
                                        <p:cTn id="19" dur="50" autoRev="1" fill="hold">
                                          <p:stCondLst>
                                            <p:cond delay="0"/>
                                          </p:stCondLst>
                                        </p:cTn>
                                        <p:tgtEl>
                                          <p:spTgt spid="11"/>
                                        </p:tgtEl>
                                        <p:attrNameLst>
                                          <p:attrName>ppt_x</p:attrName>
                                        </p:attrNameLst>
                                      </p:cBhvr>
                                    </p:anim>
                                    <p:anim by="(-#ppt_w*0.10)" calcmode="lin" valueType="num">
                                      <p:cBhvr>
                                        <p:cTn id="20" dur="50" autoRev="1" fill="hold">
                                          <p:stCondLst>
                                            <p:cond delay="0"/>
                                          </p:stCondLst>
                                        </p:cTn>
                                        <p:tgtEl>
                                          <p:spTgt spid="11"/>
                                        </p:tgtEl>
                                        <p:attrNameLst>
                                          <p:attrName>ppt_y</p:attrName>
                                        </p:attrNameLst>
                                      </p:cBhvr>
                                    </p:anim>
                                    <p:animRot by="-480000">
                                      <p:cBhvr>
                                        <p:cTn id="21"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0B95A4C4-3C8C-4AA1-B308-31432637DD9D}"/>
              </a:ext>
            </a:extLst>
          </p:cNvPr>
          <p:cNvSpPr/>
          <p:nvPr/>
        </p:nvSpPr>
        <p:spPr>
          <a:xfrm>
            <a:off x="380703" y="375965"/>
            <a:ext cx="2160240" cy="93610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类型（基础）</a:t>
            </a:r>
          </a:p>
        </p:txBody>
      </p:sp>
      <p:sp>
        <p:nvSpPr>
          <p:cNvPr id="6" name="矩形: 圆角 5">
            <a:extLst>
              <a:ext uri="{FF2B5EF4-FFF2-40B4-BE49-F238E27FC236}">
                <a16:creationId xmlns:a16="http://schemas.microsoft.com/office/drawing/2014/main" id="{13369DED-3768-483B-A301-57FB93B574D6}"/>
              </a:ext>
            </a:extLst>
          </p:cNvPr>
          <p:cNvSpPr/>
          <p:nvPr/>
        </p:nvSpPr>
        <p:spPr>
          <a:xfrm>
            <a:off x="3261023" y="375965"/>
            <a:ext cx="432048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布尔值；数字；字符串；数组；</a:t>
            </a:r>
          </a:p>
        </p:txBody>
      </p:sp>
      <p:pic>
        <p:nvPicPr>
          <p:cNvPr id="7" name="图片 6">
            <a:extLst>
              <a:ext uri="{FF2B5EF4-FFF2-40B4-BE49-F238E27FC236}">
                <a16:creationId xmlns:a16="http://schemas.microsoft.com/office/drawing/2014/main" id="{85EF0E78-3A23-401B-A3B9-0A20CCECEBBB}"/>
              </a:ext>
            </a:extLst>
          </p:cNvPr>
          <p:cNvPicPr>
            <a:picLocks noChangeAspect="1"/>
          </p:cNvPicPr>
          <p:nvPr/>
        </p:nvPicPr>
        <p:blipFill>
          <a:blip r:embed="rId2"/>
          <a:stretch>
            <a:fillRect/>
          </a:stretch>
        </p:blipFill>
        <p:spPr>
          <a:xfrm>
            <a:off x="35472" y="2320181"/>
            <a:ext cx="12858750" cy="2280165"/>
          </a:xfrm>
          <a:prstGeom prst="rect">
            <a:avLst/>
          </a:prstGeom>
        </p:spPr>
      </p:pic>
    </p:spTree>
    <p:extLst>
      <p:ext uri="{BB962C8B-B14F-4D97-AF65-F5344CB8AC3E}">
        <p14:creationId xmlns:p14="http://schemas.microsoft.com/office/powerpoint/2010/main" val="189385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E78CCC5-8BD1-45F0-B915-8C3412ACAE04}"/>
              </a:ext>
            </a:extLst>
          </p:cNvPr>
          <p:cNvSpPr/>
          <p:nvPr/>
        </p:nvSpPr>
        <p:spPr>
          <a:xfrm>
            <a:off x="380703" y="375965"/>
            <a:ext cx="2160240" cy="93610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类型（新增）</a:t>
            </a:r>
          </a:p>
        </p:txBody>
      </p:sp>
      <p:sp>
        <p:nvSpPr>
          <p:cNvPr id="3" name="矩形: 圆角 2">
            <a:extLst>
              <a:ext uri="{FF2B5EF4-FFF2-40B4-BE49-F238E27FC236}">
                <a16:creationId xmlns:a16="http://schemas.microsoft.com/office/drawing/2014/main" id="{4F0B34DD-82D6-4F47-8C0E-7167D44AEA74}"/>
              </a:ext>
            </a:extLst>
          </p:cNvPr>
          <p:cNvSpPr/>
          <p:nvPr/>
        </p:nvSpPr>
        <p:spPr>
          <a:xfrm>
            <a:off x="3261023" y="375965"/>
            <a:ext cx="799288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元组 </a:t>
            </a:r>
            <a:r>
              <a:rPr lang="en-US" altLang="zh-CN" b="1" dirty="0"/>
              <a:t>Tuple</a:t>
            </a:r>
            <a:r>
              <a:rPr lang="zh-CN" altLang="en-US" b="1" dirty="0"/>
              <a:t>；枚举；任意值；空值；</a:t>
            </a:r>
            <a:r>
              <a:rPr lang="en-US" altLang="zh-CN" b="1" dirty="0"/>
              <a:t>Null </a:t>
            </a:r>
            <a:r>
              <a:rPr lang="zh-CN" altLang="en-US" b="1" dirty="0"/>
              <a:t>和 </a:t>
            </a:r>
            <a:r>
              <a:rPr lang="en-US" altLang="zh-CN" b="1" dirty="0"/>
              <a:t>Undefined</a:t>
            </a:r>
            <a:r>
              <a:rPr lang="zh-CN" altLang="en-US" b="1" dirty="0"/>
              <a:t>；</a:t>
            </a:r>
            <a:r>
              <a:rPr lang="en-US" altLang="zh-CN" b="1" dirty="0"/>
              <a:t>Never</a:t>
            </a:r>
            <a:r>
              <a:rPr lang="zh-CN" altLang="en-US" b="1" dirty="0"/>
              <a:t>；类型断言；</a:t>
            </a:r>
          </a:p>
        </p:txBody>
      </p:sp>
      <p:pic>
        <p:nvPicPr>
          <p:cNvPr id="4" name="图片 3">
            <a:extLst>
              <a:ext uri="{FF2B5EF4-FFF2-40B4-BE49-F238E27FC236}">
                <a16:creationId xmlns:a16="http://schemas.microsoft.com/office/drawing/2014/main" id="{DCC4B4E7-0288-4C57-BF09-B6BD8B63B146}"/>
              </a:ext>
            </a:extLst>
          </p:cNvPr>
          <p:cNvPicPr>
            <a:picLocks noChangeAspect="1"/>
          </p:cNvPicPr>
          <p:nvPr/>
        </p:nvPicPr>
        <p:blipFill>
          <a:blip r:embed="rId2"/>
          <a:stretch>
            <a:fillRect/>
          </a:stretch>
        </p:blipFill>
        <p:spPr>
          <a:xfrm>
            <a:off x="3333031" y="1600101"/>
            <a:ext cx="5760639" cy="5397359"/>
          </a:xfrm>
          <a:prstGeom prst="rect">
            <a:avLst/>
          </a:prstGeom>
        </p:spPr>
      </p:pic>
      <p:sp>
        <p:nvSpPr>
          <p:cNvPr id="5" name="椭圆 4">
            <a:extLst>
              <a:ext uri="{FF2B5EF4-FFF2-40B4-BE49-F238E27FC236}">
                <a16:creationId xmlns:a16="http://schemas.microsoft.com/office/drawing/2014/main" id="{C36604C7-9CB1-4FD3-938E-37BFE81638DF}"/>
              </a:ext>
            </a:extLst>
          </p:cNvPr>
          <p:cNvSpPr/>
          <p:nvPr/>
        </p:nvSpPr>
        <p:spPr>
          <a:xfrm>
            <a:off x="1532831" y="1600101"/>
            <a:ext cx="1512168" cy="136815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元祖</a:t>
            </a:r>
          </a:p>
        </p:txBody>
      </p:sp>
    </p:spTree>
    <p:extLst>
      <p:ext uri="{BB962C8B-B14F-4D97-AF65-F5344CB8AC3E}">
        <p14:creationId xmlns:p14="http://schemas.microsoft.com/office/powerpoint/2010/main" val="86287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A4225665-D0E7-4B85-8E00-D0A1D08379CE}"/>
              </a:ext>
            </a:extLst>
          </p:cNvPr>
          <p:cNvSpPr/>
          <p:nvPr/>
        </p:nvSpPr>
        <p:spPr>
          <a:xfrm>
            <a:off x="236687" y="15054"/>
            <a:ext cx="1512168" cy="136815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枚举</a:t>
            </a:r>
          </a:p>
        </p:txBody>
      </p:sp>
      <p:sp>
        <p:nvSpPr>
          <p:cNvPr id="8" name="文本框 7">
            <a:extLst>
              <a:ext uri="{FF2B5EF4-FFF2-40B4-BE49-F238E27FC236}">
                <a16:creationId xmlns:a16="http://schemas.microsoft.com/office/drawing/2014/main" id="{7AB46BA0-8E8F-45A1-AC35-E2668DA0A7E3}"/>
              </a:ext>
            </a:extLst>
          </p:cNvPr>
          <p:cNvSpPr txBox="1"/>
          <p:nvPr/>
        </p:nvSpPr>
        <p:spPr>
          <a:xfrm>
            <a:off x="2180903" y="375965"/>
            <a:ext cx="9217024" cy="646331"/>
          </a:xfrm>
          <a:prstGeom prst="rect">
            <a:avLst/>
          </a:prstGeom>
          <a:noFill/>
        </p:spPr>
        <p:txBody>
          <a:bodyPr wrap="square" rtlCol="0">
            <a:spAutoFit/>
          </a:bodyPr>
          <a:lstStyle/>
          <a:p>
            <a:r>
              <a:rPr lang="en-US" altLang="zh-CN" dirty="0" err="1"/>
              <a:t>enum</a:t>
            </a:r>
            <a:r>
              <a:rPr lang="zh-CN" altLang="en-US" dirty="0"/>
              <a:t>类型是对</a:t>
            </a:r>
            <a:r>
              <a:rPr lang="en-US" altLang="zh-CN" dirty="0"/>
              <a:t>JavaScript</a:t>
            </a:r>
            <a:r>
              <a:rPr lang="zh-CN" altLang="en-US" dirty="0"/>
              <a:t>标准数据类型的一个补充。 像</a:t>
            </a:r>
            <a:r>
              <a:rPr lang="en-US" altLang="zh-CN" dirty="0"/>
              <a:t>C#</a:t>
            </a:r>
            <a:r>
              <a:rPr lang="zh-CN" altLang="en-US" dirty="0"/>
              <a:t>等其它语言一样，使用枚举类型可以为一组数值赋予友好的名字。</a:t>
            </a:r>
          </a:p>
        </p:txBody>
      </p:sp>
      <p:pic>
        <p:nvPicPr>
          <p:cNvPr id="9" name="图片 8">
            <a:extLst>
              <a:ext uri="{FF2B5EF4-FFF2-40B4-BE49-F238E27FC236}">
                <a16:creationId xmlns:a16="http://schemas.microsoft.com/office/drawing/2014/main" id="{3E7FFE43-9B33-4740-B247-E2B37CED316A}"/>
              </a:ext>
            </a:extLst>
          </p:cNvPr>
          <p:cNvPicPr>
            <a:picLocks noChangeAspect="1"/>
          </p:cNvPicPr>
          <p:nvPr/>
        </p:nvPicPr>
        <p:blipFill>
          <a:blip r:embed="rId2"/>
          <a:stretch>
            <a:fillRect/>
          </a:stretch>
        </p:blipFill>
        <p:spPr>
          <a:xfrm>
            <a:off x="452711" y="1417387"/>
            <a:ext cx="12182300" cy="2520280"/>
          </a:xfrm>
          <a:prstGeom prst="rect">
            <a:avLst/>
          </a:prstGeom>
        </p:spPr>
      </p:pic>
      <p:pic>
        <p:nvPicPr>
          <p:cNvPr id="10" name="图片 9">
            <a:extLst>
              <a:ext uri="{FF2B5EF4-FFF2-40B4-BE49-F238E27FC236}">
                <a16:creationId xmlns:a16="http://schemas.microsoft.com/office/drawing/2014/main" id="{98F888D5-32F5-47E5-B17C-01E154246738}"/>
              </a:ext>
            </a:extLst>
          </p:cNvPr>
          <p:cNvPicPr>
            <a:picLocks noChangeAspect="1"/>
          </p:cNvPicPr>
          <p:nvPr/>
        </p:nvPicPr>
        <p:blipFill>
          <a:blip r:embed="rId3"/>
          <a:stretch>
            <a:fillRect/>
          </a:stretch>
        </p:blipFill>
        <p:spPr>
          <a:xfrm>
            <a:off x="92671" y="4493446"/>
            <a:ext cx="12201525" cy="2724150"/>
          </a:xfrm>
          <a:prstGeom prst="rect">
            <a:avLst/>
          </a:prstGeom>
        </p:spPr>
      </p:pic>
      <p:sp>
        <p:nvSpPr>
          <p:cNvPr id="11" name="文本框 10">
            <a:extLst>
              <a:ext uri="{FF2B5EF4-FFF2-40B4-BE49-F238E27FC236}">
                <a16:creationId xmlns:a16="http://schemas.microsoft.com/office/drawing/2014/main" id="{EE442438-F2BB-4DD6-A919-003E3A285ED9}"/>
              </a:ext>
            </a:extLst>
          </p:cNvPr>
          <p:cNvSpPr txBox="1"/>
          <p:nvPr/>
        </p:nvSpPr>
        <p:spPr>
          <a:xfrm>
            <a:off x="2180904" y="4116819"/>
            <a:ext cx="10454108" cy="369332"/>
          </a:xfrm>
          <a:prstGeom prst="rect">
            <a:avLst/>
          </a:prstGeom>
          <a:noFill/>
        </p:spPr>
        <p:txBody>
          <a:bodyPr wrap="square" rtlCol="0">
            <a:spAutoFit/>
          </a:bodyPr>
          <a:lstStyle/>
          <a:p>
            <a:r>
              <a:rPr lang="zh-CN" altLang="en-US" dirty="0"/>
              <a:t>默认情况下，从</a:t>
            </a:r>
            <a:r>
              <a:rPr lang="en-US" altLang="zh-CN" dirty="0"/>
              <a:t>0</a:t>
            </a:r>
            <a:r>
              <a:rPr lang="zh-CN" altLang="en-US" dirty="0"/>
              <a:t>开始为元素编号。 你也可以手动的指定成员的数值，也可以由枚举的值得到它的名字。</a:t>
            </a:r>
          </a:p>
        </p:txBody>
      </p:sp>
    </p:spTree>
    <p:extLst>
      <p:ext uri="{BB962C8B-B14F-4D97-AF65-F5344CB8AC3E}">
        <p14:creationId xmlns:p14="http://schemas.microsoft.com/office/powerpoint/2010/main" val="228051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A5D21B90-3543-44C0-95A2-ED79EAFA1818}"/>
              </a:ext>
            </a:extLst>
          </p:cNvPr>
          <p:cNvSpPr/>
          <p:nvPr/>
        </p:nvSpPr>
        <p:spPr>
          <a:xfrm>
            <a:off x="236687" y="159941"/>
            <a:ext cx="1512168" cy="136815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任意值</a:t>
            </a:r>
            <a:endParaRPr lang="zh-CN" altLang="en-US" dirty="0"/>
          </a:p>
        </p:txBody>
      </p:sp>
      <p:pic>
        <p:nvPicPr>
          <p:cNvPr id="4" name="图片 3">
            <a:extLst>
              <a:ext uri="{FF2B5EF4-FFF2-40B4-BE49-F238E27FC236}">
                <a16:creationId xmlns:a16="http://schemas.microsoft.com/office/drawing/2014/main" id="{C9439A9D-18FC-43D5-937B-C373F77974B3}"/>
              </a:ext>
            </a:extLst>
          </p:cNvPr>
          <p:cNvPicPr>
            <a:picLocks noChangeAspect="1"/>
          </p:cNvPicPr>
          <p:nvPr/>
        </p:nvPicPr>
        <p:blipFill>
          <a:blip r:embed="rId2"/>
          <a:stretch>
            <a:fillRect/>
          </a:stretch>
        </p:blipFill>
        <p:spPr>
          <a:xfrm>
            <a:off x="2954520" y="0"/>
            <a:ext cx="6949710" cy="7232650"/>
          </a:xfrm>
          <a:prstGeom prst="rect">
            <a:avLst/>
          </a:prstGeom>
        </p:spPr>
      </p:pic>
    </p:spTree>
    <p:extLst>
      <p:ext uri="{BB962C8B-B14F-4D97-AF65-F5344CB8AC3E}">
        <p14:creationId xmlns:p14="http://schemas.microsoft.com/office/powerpoint/2010/main" val="352311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7B50F15-2392-4340-9822-BCC45D92C1B0}"/>
              </a:ext>
            </a:extLst>
          </p:cNvPr>
          <p:cNvSpPr/>
          <p:nvPr/>
        </p:nvSpPr>
        <p:spPr>
          <a:xfrm>
            <a:off x="524719" y="736005"/>
            <a:ext cx="1512168" cy="136815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空值</a:t>
            </a:r>
            <a:endParaRPr lang="en-US" altLang="zh-CN" b="1" dirty="0"/>
          </a:p>
          <a:p>
            <a:pPr algn="ctr"/>
            <a:endParaRPr lang="zh-CN" altLang="en-US" dirty="0"/>
          </a:p>
        </p:txBody>
      </p:sp>
      <p:pic>
        <p:nvPicPr>
          <p:cNvPr id="4" name="图片 3">
            <a:extLst>
              <a:ext uri="{FF2B5EF4-FFF2-40B4-BE49-F238E27FC236}">
                <a16:creationId xmlns:a16="http://schemas.microsoft.com/office/drawing/2014/main" id="{2D04B5A3-A540-4EE2-BED0-CA1A37805B74}"/>
              </a:ext>
            </a:extLst>
          </p:cNvPr>
          <p:cNvPicPr>
            <a:picLocks noChangeAspect="1"/>
          </p:cNvPicPr>
          <p:nvPr/>
        </p:nvPicPr>
        <p:blipFill>
          <a:blip r:embed="rId2"/>
          <a:stretch>
            <a:fillRect/>
          </a:stretch>
        </p:blipFill>
        <p:spPr>
          <a:xfrm>
            <a:off x="2609850" y="26676"/>
            <a:ext cx="7639050" cy="3057525"/>
          </a:xfrm>
          <a:prstGeom prst="rect">
            <a:avLst/>
          </a:prstGeom>
        </p:spPr>
      </p:pic>
      <p:sp>
        <p:nvSpPr>
          <p:cNvPr id="5" name="椭圆 4">
            <a:extLst>
              <a:ext uri="{FF2B5EF4-FFF2-40B4-BE49-F238E27FC236}">
                <a16:creationId xmlns:a16="http://schemas.microsoft.com/office/drawing/2014/main" id="{275FA453-9B8B-4A48-87D9-344E9F48E9D7}"/>
              </a:ext>
            </a:extLst>
          </p:cNvPr>
          <p:cNvSpPr/>
          <p:nvPr/>
        </p:nvSpPr>
        <p:spPr>
          <a:xfrm>
            <a:off x="524719" y="3826875"/>
            <a:ext cx="1512168" cy="136815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b="1" dirty="0"/>
              <a:t>Null</a:t>
            </a:r>
            <a:r>
              <a:rPr lang="zh-CN" altLang="en-US" b="1" dirty="0"/>
              <a:t>和</a:t>
            </a:r>
            <a:endParaRPr lang="en-US" altLang="zh-CN" b="1" dirty="0"/>
          </a:p>
          <a:p>
            <a:pPr algn="ctr"/>
            <a:r>
              <a:rPr lang="en-US" altLang="zh-CN" sz="1600" dirty="0"/>
              <a:t>Undefined</a:t>
            </a:r>
            <a:endParaRPr lang="zh-CN" altLang="en-US" sz="1600" dirty="0"/>
          </a:p>
        </p:txBody>
      </p:sp>
      <p:pic>
        <p:nvPicPr>
          <p:cNvPr id="6" name="图片 5">
            <a:extLst>
              <a:ext uri="{FF2B5EF4-FFF2-40B4-BE49-F238E27FC236}">
                <a16:creationId xmlns:a16="http://schemas.microsoft.com/office/drawing/2014/main" id="{0F36E7FF-619D-4C10-BC11-C2979479FFD3}"/>
              </a:ext>
            </a:extLst>
          </p:cNvPr>
          <p:cNvPicPr>
            <a:picLocks noChangeAspect="1"/>
          </p:cNvPicPr>
          <p:nvPr/>
        </p:nvPicPr>
        <p:blipFill>
          <a:blip r:embed="rId3"/>
          <a:stretch>
            <a:fillRect/>
          </a:stretch>
        </p:blipFill>
        <p:spPr>
          <a:xfrm>
            <a:off x="2577573" y="3472309"/>
            <a:ext cx="7534275" cy="3429000"/>
          </a:xfrm>
          <a:prstGeom prst="rect">
            <a:avLst/>
          </a:prstGeom>
        </p:spPr>
      </p:pic>
    </p:spTree>
    <p:extLst>
      <p:ext uri="{BB962C8B-B14F-4D97-AF65-F5344CB8AC3E}">
        <p14:creationId xmlns:p14="http://schemas.microsoft.com/office/powerpoint/2010/main" val="147770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CD29D1D0-CD60-4F0C-8F05-6E7D90197958}"/>
              </a:ext>
            </a:extLst>
          </p:cNvPr>
          <p:cNvSpPr/>
          <p:nvPr/>
        </p:nvSpPr>
        <p:spPr>
          <a:xfrm>
            <a:off x="596727" y="447973"/>
            <a:ext cx="1512168" cy="136815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altLang="zh-CN" b="1" dirty="0"/>
              <a:t>Never</a:t>
            </a:r>
          </a:p>
        </p:txBody>
      </p:sp>
      <p:pic>
        <p:nvPicPr>
          <p:cNvPr id="3" name="图片 2">
            <a:extLst>
              <a:ext uri="{FF2B5EF4-FFF2-40B4-BE49-F238E27FC236}">
                <a16:creationId xmlns:a16="http://schemas.microsoft.com/office/drawing/2014/main" id="{8539BAB2-E835-4E87-B016-556C98F90FD6}"/>
              </a:ext>
            </a:extLst>
          </p:cNvPr>
          <p:cNvPicPr>
            <a:picLocks noChangeAspect="1"/>
          </p:cNvPicPr>
          <p:nvPr/>
        </p:nvPicPr>
        <p:blipFill>
          <a:blip r:embed="rId2"/>
          <a:stretch>
            <a:fillRect/>
          </a:stretch>
        </p:blipFill>
        <p:spPr>
          <a:xfrm>
            <a:off x="2695575" y="444500"/>
            <a:ext cx="7467600" cy="6343650"/>
          </a:xfrm>
          <a:prstGeom prst="rect">
            <a:avLst/>
          </a:prstGeom>
        </p:spPr>
      </p:pic>
    </p:spTree>
    <p:extLst>
      <p:ext uri="{BB962C8B-B14F-4D97-AF65-F5344CB8AC3E}">
        <p14:creationId xmlns:p14="http://schemas.microsoft.com/office/powerpoint/2010/main" val="271743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Number_1"/>
          <p:cNvSpPr/>
          <p:nvPr>
            <p:custDataLst>
              <p:tags r:id="rId1"/>
            </p:custDataLst>
          </p:nvPr>
        </p:nvSpPr>
        <p:spPr>
          <a:xfrm>
            <a:off x="6768681" y="1844083"/>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2" name="MH_Entry_1"/>
          <p:cNvSpPr/>
          <p:nvPr>
            <p:custDataLst>
              <p:tags r:id="rId2"/>
            </p:custDataLst>
          </p:nvPr>
        </p:nvSpPr>
        <p:spPr>
          <a:xfrm>
            <a:off x="7473677" y="1875931"/>
            <a:ext cx="4860354"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背景回顾</a:t>
            </a:r>
            <a:r>
              <a:rPr lang="en-US" altLang="zh-CN"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(TS</a:t>
            </a:r>
            <a:r>
              <a:rPr lang="zh-CN" altLang="en-US"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介绍以及优缺点分析</a:t>
            </a:r>
            <a:r>
              <a:rPr lang="en-US" altLang="zh-CN"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Number_2"/>
          <p:cNvSpPr/>
          <p:nvPr>
            <p:custDataLst>
              <p:tags r:id="rId3"/>
            </p:custDataLst>
          </p:nvPr>
        </p:nvSpPr>
        <p:spPr>
          <a:xfrm>
            <a:off x="6768681" y="3107299"/>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4" name="MH_Entry_2"/>
          <p:cNvSpPr/>
          <p:nvPr>
            <p:custDataLst>
              <p:tags r:id="rId4"/>
            </p:custDataLst>
          </p:nvPr>
        </p:nvSpPr>
        <p:spPr>
          <a:xfrm>
            <a:off x="7473677" y="3139147"/>
            <a:ext cx="4860354"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2"/>
                </a:solidFill>
                <a:latin typeface="Arial" panose="020B0604020202020204" pitchFamily="34" charset="0"/>
                <a:ea typeface="微软雅黑" panose="020B0503020204020204" pitchFamily="34" charset="-122"/>
                <a:sym typeface="Arial" panose="020B0604020202020204" pitchFamily="34" charset="0"/>
              </a:rPr>
              <a:t>重点知识梳理</a:t>
            </a:r>
            <a:r>
              <a:rPr lang="en-US" altLang="zh-CN" sz="2531" dirty="0">
                <a:solidFill>
                  <a:schemeClr val="accent2"/>
                </a:solidFill>
                <a:latin typeface="Arial" panose="020B0604020202020204" pitchFamily="34" charset="0"/>
                <a:ea typeface="微软雅黑" panose="020B0503020204020204" pitchFamily="34" charset="-122"/>
                <a:sym typeface="Arial" panose="020B0604020202020204" pitchFamily="34" charset="0"/>
              </a:rPr>
              <a:t>+</a:t>
            </a:r>
            <a:r>
              <a:rPr lang="zh-CN" altLang="en-US" sz="2531" dirty="0">
                <a:solidFill>
                  <a:schemeClr val="accent2"/>
                </a:solidFill>
                <a:latin typeface="Arial" panose="020B0604020202020204" pitchFamily="34" charset="0"/>
                <a:ea typeface="微软雅黑" panose="020B0503020204020204" pitchFamily="34" charset="-122"/>
                <a:sym typeface="Arial" panose="020B0604020202020204" pitchFamily="34" charset="0"/>
              </a:rPr>
              <a:t>讲解</a:t>
            </a:r>
            <a:endPar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Number_3"/>
          <p:cNvSpPr/>
          <p:nvPr>
            <p:custDataLst>
              <p:tags r:id="rId5"/>
            </p:custDataLst>
          </p:nvPr>
        </p:nvSpPr>
        <p:spPr>
          <a:xfrm>
            <a:off x="6768681" y="4370515"/>
            <a:ext cx="379667" cy="379667"/>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6" name="MH_Entry_3"/>
          <p:cNvSpPr/>
          <p:nvPr>
            <p:custDataLst>
              <p:tags r:id="rId6"/>
            </p:custDataLst>
          </p:nvPr>
        </p:nvSpPr>
        <p:spPr>
          <a:xfrm>
            <a:off x="7473677" y="4207631"/>
            <a:ext cx="4644330" cy="778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en-US" altLang="zh-CN" sz="2531" dirty="0" err="1">
                <a:solidFill>
                  <a:schemeClr val="accent1"/>
                </a:solidFill>
                <a:latin typeface="Arial" panose="020B0604020202020204" pitchFamily="34" charset="0"/>
                <a:ea typeface="微软雅黑" panose="020B0503020204020204" pitchFamily="34" charset="-122"/>
                <a:sym typeface="Arial" panose="020B0604020202020204" pitchFamily="34" charset="0"/>
              </a:rPr>
              <a:t>TS+Vue</a:t>
            </a:r>
            <a:r>
              <a:rPr lang="en-US" altLang="zh-CN"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/React/Angular </a:t>
            </a:r>
            <a:r>
              <a:rPr lang="zh-CN" altLang="en-US"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能产生什么化学反应</a:t>
            </a:r>
            <a:r>
              <a:rPr lang="en-US" altLang="zh-CN"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a:t>
            </a:r>
            <a:r>
              <a:rPr lang="en-US" altLang="zh-CN"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DEMO</a:t>
            </a:r>
            <a:r>
              <a:rPr lang="zh-CN" altLang="en-US"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展示</a:t>
            </a:r>
            <a:r>
              <a:rPr lang="en-US" altLang="zh-CN" sz="253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Number_4"/>
          <p:cNvSpPr/>
          <p:nvPr>
            <p:custDataLst>
              <p:tags r:id="rId7"/>
            </p:custDataLst>
          </p:nvPr>
        </p:nvSpPr>
        <p:spPr>
          <a:xfrm>
            <a:off x="6768681" y="5633731"/>
            <a:ext cx="379667" cy="379667"/>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8" name="MH_Entry_4"/>
          <p:cNvSpPr/>
          <p:nvPr>
            <p:custDataLst>
              <p:tags r:id="rId8"/>
            </p:custDataLst>
          </p:nvPr>
        </p:nvSpPr>
        <p:spPr>
          <a:xfrm>
            <a:off x="7473677" y="5665579"/>
            <a:ext cx="4644330"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531" dirty="0">
                <a:solidFill>
                  <a:schemeClr val="accent2"/>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1"/>
          <p:cNvSpPr txBox="1"/>
          <p:nvPr>
            <p:custDataLst>
              <p:tags r:id="rId9"/>
            </p:custDataLst>
          </p:nvPr>
        </p:nvSpPr>
        <p:spPr>
          <a:xfrm>
            <a:off x="3549055" y="1210003"/>
            <a:ext cx="1769715" cy="3794592"/>
          </a:xfrm>
          <a:prstGeom prst="rect">
            <a:avLst/>
          </a:prstGeom>
          <a:noFill/>
        </p:spPr>
        <p:txBody>
          <a:bodyPr vert="eaVert" wrap="square" lIns="0" tIns="0" rIns="0" bIns="0" rtlCol="0" anchor="ctr" anchorCtr="0">
            <a:spAutoFit/>
          </a:bodyPr>
          <a:lstStyle/>
          <a:p>
            <a:pPr algn="ctr"/>
            <a:r>
              <a:rPr lang="zh-CN" altLang="en-US" sz="115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20" name="MH_Others_2"/>
          <p:cNvSpPr txBox="1"/>
          <p:nvPr>
            <p:custDataLst>
              <p:tags r:id="rId10"/>
            </p:custDataLst>
          </p:nvPr>
        </p:nvSpPr>
        <p:spPr>
          <a:xfrm rot="5400000">
            <a:off x="1701273" y="2768745"/>
            <a:ext cx="3299296" cy="677108"/>
          </a:xfrm>
          <a:prstGeom prst="rect">
            <a:avLst/>
          </a:prstGeom>
          <a:noFill/>
        </p:spPr>
        <p:txBody>
          <a:bodyPr wrap="square" lIns="0" tIns="0" rIns="0" bIns="0">
            <a:spAutoFit/>
          </a:bodyPr>
          <a:lstStyle/>
          <a:p>
            <a:pPr algn="ctr">
              <a:defRPr/>
            </a:pPr>
            <a:r>
              <a:rPr lang="en-US" altLang="zh-CN" sz="44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149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500" autoRev="1" fill="hold">
                                          <p:stCondLst>
                                            <p:cond delay="0"/>
                                          </p:stCondLst>
                                        </p:cTn>
                                        <p:tgtEl>
                                          <p:spTgt spid="19"/>
                                        </p:tgtEl>
                                        <p:attrNameLst>
                                          <p:attrName>ppt_w</p:attrName>
                                        </p:attrNameLst>
                                      </p:cBhvr>
                                    </p:anim>
                                    <p:anim by="(#ppt_w*0.50)" calcmode="lin" valueType="num">
                                      <p:cBhvr>
                                        <p:cTn id="8" dur="500" decel="50000" autoRev="1" fill="hold">
                                          <p:stCondLst>
                                            <p:cond delay="0"/>
                                          </p:stCondLst>
                                        </p:cTn>
                                        <p:tgtEl>
                                          <p:spTgt spid="19"/>
                                        </p:tgtEl>
                                        <p:attrNameLst>
                                          <p:attrName>ppt_x</p:attrName>
                                        </p:attrNameLst>
                                      </p:cBhvr>
                                    </p:anim>
                                    <p:anim from="(-#ppt_h/2)" to="(#ppt_y)" calcmode="lin" valueType="num">
                                      <p:cBhvr>
                                        <p:cTn id="9" dur="1000" fill="hold">
                                          <p:stCondLst>
                                            <p:cond delay="0"/>
                                          </p:stCondLst>
                                        </p:cTn>
                                        <p:tgtEl>
                                          <p:spTgt spid="19"/>
                                        </p:tgtEl>
                                        <p:attrNameLst>
                                          <p:attrName>ppt_y</p:attrName>
                                        </p:attrNameLst>
                                      </p:cBhvr>
                                    </p:anim>
                                    <p:animRot by="21600000">
                                      <p:cBhvr>
                                        <p:cTn id="10" dur="1000" fill="hold">
                                          <p:stCondLst>
                                            <p:cond delay="0"/>
                                          </p:stCondLst>
                                        </p:cTn>
                                        <p:tgtEl>
                                          <p:spTgt spid="19"/>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 by="(-#ppt_w*2)" calcmode="lin" valueType="num">
                                      <p:cBhvr rctx="PPT">
                                        <p:cTn id="13" dur="500" autoRev="1" fill="hold">
                                          <p:stCondLst>
                                            <p:cond delay="0"/>
                                          </p:stCondLst>
                                        </p:cTn>
                                        <p:tgtEl>
                                          <p:spTgt spid="20"/>
                                        </p:tgtEl>
                                        <p:attrNameLst>
                                          <p:attrName>ppt_w</p:attrName>
                                        </p:attrNameLst>
                                      </p:cBhvr>
                                    </p:anim>
                                    <p:anim by="(#ppt_w*0.50)" calcmode="lin" valueType="num">
                                      <p:cBhvr>
                                        <p:cTn id="14" dur="500" decel="50000" autoRev="1" fill="hold">
                                          <p:stCondLst>
                                            <p:cond delay="0"/>
                                          </p:stCondLst>
                                        </p:cTn>
                                        <p:tgtEl>
                                          <p:spTgt spid="20"/>
                                        </p:tgtEl>
                                        <p:attrNameLst>
                                          <p:attrName>ppt_x</p:attrName>
                                        </p:attrNameLst>
                                      </p:cBhvr>
                                    </p:anim>
                                    <p:anim from="(-#ppt_h/2)" to="(#ppt_y)" calcmode="lin" valueType="num">
                                      <p:cBhvr>
                                        <p:cTn id="15" dur="1000" fill="hold">
                                          <p:stCondLst>
                                            <p:cond delay="0"/>
                                          </p:stCondLst>
                                        </p:cTn>
                                        <p:tgtEl>
                                          <p:spTgt spid="20"/>
                                        </p:tgtEl>
                                        <p:attrNameLst>
                                          <p:attrName>ppt_y</p:attrName>
                                        </p:attrNameLst>
                                      </p:cBhvr>
                                    </p:anim>
                                    <p:animRot by="21600000">
                                      <p:cBhvr>
                                        <p:cTn id="16" dur="1000" fill="hold">
                                          <p:stCondLst>
                                            <p:cond delay="0"/>
                                          </p:stCondLst>
                                        </p:cTn>
                                        <p:tgtEl>
                                          <p:spTgt spid="20"/>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P spid="17" grpId="0" animBg="1"/>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4649856-8B3A-4C86-AF23-C455A5A36745}"/>
              </a:ext>
            </a:extLst>
          </p:cNvPr>
          <p:cNvSpPr/>
          <p:nvPr/>
        </p:nvSpPr>
        <p:spPr>
          <a:xfrm>
            <a:off x="596727" y="447973"/>
            <a:ext cx="1512168" cy="136815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zh-CN" altLang="en-US" sz="1600" b="1" dirty="0"/>
              <a:t>类型断言</a:t>
            </a:r>
            <a:endParaRPr lang="en-US" altLang="zh-CN" sz="1600" b="1" dirty="0"/>
          </a:p>
        </p:txBody>
      </p:sp>
      <p:pic>
        <p:nvPicPr>
          <p:cNvPr id="3" name="图片 2">
            <a:extLst>
              <a:ext uri="{FF2B5EF4-FFF2-40B4-BE49-F238E27FC236}">
                <a16:creationId xmlns:a16="http://schemas.microsoft.com/office/drawing/2014/main" id="{87E0C157-D75B-4A43-B710-F79E149BD706}"/>
              </a:ext>
            </a:extLst>
          </p:cNvPr>
          <p:cNvPicPr>
            <a:picLocks noChangeAspect="1"/>
          </p:cNvPicPr>
          <p:nvPr/>
        </p:nvPicPr>
        <p:blipFill>
          <a:blip r:embed="rId2"/>
          <a:stretch>
            <a:fillRect/>
          </a:stretch>
        </p:blipFill>
        <p:spPr>
          <a:xfrm>
            <a:off x="2709862" y="882650"/>
            <a:ext cx="7439025" cy="5467350"/>
          </a:xfrm>
          <a:prstGeom prst="rect">
            <a:avLst/>
          </a:prstGeom>
        </p:spPr>
      </p:pic>
    </p:spTree>
    <p:extLst>
      <p:ext uri="{BB962C8B-B14F-4D97-AF65-F5344CB8AC3E}">
        <p14:creationId xmlns:p14="http://schemas.microsoft.com/office/powerpoint/2010/main" val="29080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2782E263-1B91-4ED7-A5E8-F3C51EABC3BE}"/>
              </a:ext>
            </a:extLst>
          </p:cNvPr>
          <p:cNvSpPr/>
          <p:nvPr/>
        </p:nvSpPr>
        <p:spPr>
          <a:xfrm>
            <a:off x="596727" y="447973"/>
            <a:ext cx="1512168" cy="136815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zh-CN" altLang="en-US" sz="1600" b="1" dirty="0"/>
              <a:t>联合类型</a:t>
            </a:r>
            <a:endParaRPr lang="en-US" altLang="zh-CN" sz="1600" b="1" dirty="0"/>
          </a:p>
        </p:txBody>
      </p:sp>
      <p:pic>
        <p:nvPicPr>
          <p:cNvPr id="4" name="图片 3">
            <a:extLst>
              <a:ext uri="{FF2B5EF4-FFF2-40B4-BE49-F238E27FC236}">
                <a16:creationId xmlns:a16="http://schemas.microsoft.com/office/drawing/2014/main" id="{C4F8D008-4FF9-4404-A428-5DAF4DB8A1EC}"/>
              </a:ext>
            </a:extLst>
          </p:cNvPr>
          <p:cNvPicPr>
            <a:picLocks noChangeAspect="1"/>
          </p:cNvPicPr>
          <p:nvPr/>
        </p:nvPicPr>
        <p:blipFill>
          <a:blip r:embed="rId2"/>
          <a:stretch>
            <a:fillRect/>
          </a:stretch>
        </p:blipFill>
        <p:spPr>
          <a:xfrm>
            <a:off x="2686050" y="935037"/>
            <a:ext cx="7486650" cy="5362575"/>
          </a:xfrm>
          <a:prstGeom prst="rect">
            <a:avLst/>
          </a:prstGeom>
        </p:spPr>
      </p:pic>
      <p:sp>
        <p:nvSpPr>
          <p:cNvPr id="8" name="文本框 7">
            <a:extLst>
              <a:ext uri="{FF2B5EF4-FFF2-40B4-BE49-F238E27FC236}">
                <a16:creationId xmlns:a16="http://schemas.microsoft.com/office/drawing/2014/main" id="{3D2208E1-5060-40C3-A1E8-7CD3EBD0D104}"/>
              </a:ext>
            </a:extLst>
          </p:cNvPr>
          <p:cNvSpPr txBox="1"/>
          <p:nvPr/>
        </p:nvSpPr>
        <p:spPr>
          <a:xfrm>
            <a:off x="2650976" y="6297612"/>
            <a:ext cx="9106991" cy="646331"/>
          </a:xfrm>
          <a:prstGeom prst="rect">
            <a:avLst/>
          </a:prstGeom>
          <a:noFill/>
        </p:spPr>
        <p:txBody>
          <a:bodyPr wrap="square" rtlCol="0">
            <a:spAutoFit/>
          </a:bodyPr>
          <a:lstStyle/>
          <a:p>
            <a:r>
              <a:rPr lang="zh-CN" altLang="en-US" dirty="0"/>
              <a:t>当 </a:t>
            </a:r>
            <a:r>
              <a:rPr lang="en-US" altLang="zh-CN" dirty="0"/>
              <a:t>TS </a:t>
            </a:r>
            <a:r>
              <a:rPr lang="zh-CN" altLang="en-US" dirty="0"/>
              <a:t>不确定一个联合类型的变量到底是哪个类型的时候，我们只能访问此联合类型的所有类型里共有的属性或方法</a:t>
            </a:r>
            <a:r>
              <a:rPr lang="en-US" altLang="zh-CN" dirty="0"/>
              <a:t>(</a:t>
            </a:r>
            <a:r>
              <a:rPr lang="zh-CN" altLang="en-US" dirty="0"/>
              <a:t>如</a:t>
            </a:r>
            <a:r>
              <a:rPr lang="en-US" altLang="zh-CN" dirty="0"/>
              <a:t>string </a:t>
            </a:r>
            <a:r>
              <a:rPr lang="zh-CN" altLang="en-US" dirty="0"/>
              <a:t>和 </a:t>
            </a:r>
            <a:r>
              <a:rPr lang="en-US" altLang="zh-CN" dirty="0"/>
              <a:t>number </a:t>
            </a:r>
            <a:r>
              <a:rPr lang="zh-CN" altLang="en-US" dirty="0"/>
              <a:t>的共有方法</a:t>
            </a:r>
            <a:r>
              <a:rPr lang="en-US" altLang="zh-CN" dirty="0"/>
              <a:t>’ </a:t>
            </a:r>
            <a:r>
              <a:rPr lang="en-US" altLang="zh-CN" dirty="0" err="1"/>
              <a:t>toString</a:t>
            </a:r>
            <a:r>
              <a:rPr lang="en-US" altLang="zh-CN" dirty="0"/>
              <a:t>()’)</a:t>
            </a:r>
            <a:endParaRPr lang="zh-CN" altLang="en-US" dirty="0"/>
          </a:p>
        </p:txBody>
      </p:sp>
    </p:spTree>
    <p:extLst>
      <p:ext uri="{BB962C8B-B14F-4D97-AF65-F5344CB8AC3E}">
        <p14:creationId xmlns:p14="http://schemas.microsoft.com/office/powerpoint/2010/main" val="1046034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p>
        </p:txBody>
      </p:sp>
      <p:sp>
        <p:nvSpPr>
          <p:cNvPr id="11" name="TextBox 48"/>
          <p:cNvSpPr txBox="1"/>
          <p:nvPr/>
        </p:nvSpPr>
        <p:spPr>
          <a:xfrm>
            <a:off x="4780122" y="736005"/>
            <a:ext cx="1368152" cy="738664"/>
          </a:xfrm>
          <a:prstGeom prst="rect">
            <a:avLst/>
          </a:prstGeom>
          <a:noFill/>
        </p:spPr>
        <p:txBody>
          <a:bodyPr wrap="square" lIns="0" tIns="0" rIns="0" bIns="0" rtlCol="0">
            <a:spAutoFit/>
          </a:bodyPr>
          <a:lstStyle/>
          <a:p>
            <a:pPr lvl="0"/>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接口</a:t>
            </a:r>
            <a:endParaRPr lang="zh-CN" altLang="en-US" sz="2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759E01A9-25BD-43B8-AFA1-11AEC68BEAF3}"/>
              </a:ext>
            </a:extLst>
          </p:cNvPr>
          <p:cNvSpPr/>
          <p:nvPr/>
        </p:nvSpPr>
        <p:spPr>
          <a:xfrm>
            <a:off x="2365978" y="2698415"/>
            <a:ext cx="6429375" cy="1200329"/>
          </a:xfrm>
          <a:prstGeom prst="rect">
            <a:avLst/>
          </a:prstGeom>
        </p:spPr>
        <p:txBody>
          <a:bodyPr>
            <a:spAutoFit/>
          </a:bodyPr>
          <a:lstStyle/>
          <a:p>
            <a:r>
              <a:rPr lang="zh-CN" altLang="en-US" dirty="0">
                <a:solidFill>
                  <a:srgbClr val="2C3F51"/>
                </a:solidFill>
                <a:latin typeface="Helvetica Neue"/>
              </a:rPr>
              <a:t>  通常根据一个对象是否符合某种特定结构来进行类型检查。    通过定义一个接口我们可以命名一个特殊的组合变量，确保它们会一直一起运行。当转译成 </a:t>
            </a:r>
            <a:r>
              <a:rPr lang="en-US" altLang="zh-CN" dirty="0">
                <a:solidFill>
                  <a:srgbClr val="2C3F51"/>
                </a:solidFill>
                <a:latin typeface="Helvetica Neue"/>
              </a:rPr>
              <a:t>JavaScript </a:t>
            </a:r>
            <a:r>
              <a:rPr lang="zh-CN" altLang="en-US" dirty="0">
                <a:solidFill>
                  <a:srgbClr val="2C3F51"/>
                </a:solidFill>
                <a:latin typeface="Helvetica Neue"/>
              </a:rPr>
              <a:t>时，接口会消失 </a:t>
            </a:r>
            <a:r>
              <a:rPr lang="en-US" altLang="zh-CN" dirty="0">
                <a:solidFill>
                  <a:srgbClr val="2C3F51"/>
                </a:solidFill>
                <a:latin typeface="Helvetica Neue"/>
              </a:rPr>
              <a:t>– </a:t>
            </a:r>
            <a:r>
              <a:rPr lang="zh-CN" altLang="en-US" dirty="0">
                <a:solidFill>
                  <a:srgbClr val="2C3F51"/>
                </a:solidFill>
                <a:latin typeface="Helvetica Neue"/>
              </a:rPr>
              <a:t>它们唯一的目的是在开发阶段里起到辅助的作用。</a:t>
            </a:r>
            <a:endParaRPr lang="zh-CN" altLang="en-US" dirty="0"/>
          </a:p>
        </p:txBody>
      </p:sp>
    </p:spTree>
    <p:extLst>
      <p:ext uri="{BB962C8B-B14F-4D97-AF65-F5344CB8AC3E}">
        <p14:creationId xmlns:p14="http://schemas.microsoft.com/office/powerpoint/2010/main" val="2558879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1"/>
                                        </p:tgtEl>
                                        <p:attrNameLst>
                                          <p:attrName>style.visibility</p:attrName>
                                        </p:attrNameLst>
                                      </p:cBhvr>
                                      <p:to>
                                        <p:strVal val="visible"/>
                                      </p:to>
                                    </p:set>
                                    <p:animEffect transition="in" filter="wipe(left)">
                                      <p:cBhvr>
                                        <p:cTn id="16" dur="200"/>
                                        <p:tgtEl>
                                          <p:spTgt spid="11"/>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1"/>
                                        </p:tgtEl>
                                      </p:cBhvr>
                                      <p:to x="80000" y="100000"/>
                                    </p:animScale>
                                    <p:anim by="(#ppt_w*0.10)" calcmode="lin" valueType="num">
                                      <p:cBhvr>
                                        <p:cTn id="19" dur="50" autoRev="1" fill="hold">
                                          <p:stCondLst>
                                            <p:cond delay="0"/>
                                          </p:stCondLst>
                                        </p:cTn>
                                        <p:tgtEl>
                                          <p:spTgt spid="11"/>
                                        </p:tgtEl>
                                        <p:attrNameLst>
                                          <p:attrName>ppt_x</p:attrName>
                                        </p:attrNameLst>
                                      </p:cBhvr>
                                    </p:anim>
                                    <p:anim by="(-#ppt_w*0.10)" calcmode="lin" valueType="num">
                                      <p:cBhvr>
                                        <p:cTn id="20" dur="50" autoRev="1" fill="hold">
                                          <p:stCondLst>
                                            <p:cond delay="0"/>
                                          </p:stCondLst>
                                        </p:cTn>
                                        <p:tgtEl>
                                          <p:spTgt spid="11"/>
                                        </p:tgtEl>
                                        <p:attrNameLst>
                                          <p:attrName>ppt_y</p:attrName>
                                        </p:attrNameLst>
                                      </p:cBhvr>
                                    </p:anim>
                                    <p:animRot by="-480000">
                                      <p:cBhvr>
                                        <p:cTn id="21"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1"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1157026-EB68-4117-9F6F-64A648252AF6}"/>
              </a:ext>
            </a:extLst>
          </p:cNvPr>
          <p:cNvPicPr>
            <a:picLocks noChangeAspect="1"/>
          </p:cNvPicPr>
          <p:nvPr/>
        </p:nvPicPr>
        <p:blipFill>
          <a:blip r:embed="rId2"/>
          <a:stretch>
            <a:fillRect/>
          </a:stretch>
        </p:blipFill>
        <p:spPr>
          <a:xfrm>
            <a:off x="2756967" y="2392189"/>
            <a:ext cx="8248650" cy="3790950"/>
          </a:xfrm>
          <a:prstGeom prst="rect">
            <a:avLst/>
          </a:prstGeom>
        </p:spPr>
      </p:pic>
      <p:sp>
        <p:nvSpPr>
          <p:cNvPr id="3" name="文本框 2">
            <a:extLst>
              <a:ext uri="{FF2B5EF4-FFF2-40B4-BE49-F238E27FC236}">
                <a16:creationId xmlns:a16="http://schemas.microsoft.com/office/drawing/2014/main" id="{8A1482A5-25A0-414A-B13C-35C3304032B1}"/>
              </a:ext>
            </a:extLst>
          </p:cNvPr>
          <p:cNvSpPr txBox="1"/>
          <p:nvPr/>
        </p:nvSpPr>
        <p:spPr>
          <a:xfrm>
            <a:off x="2727980" y="1168053"/>
            <a:ext cx="8263801" cy="369332"/>
          </a:xfrm>
          <a:prstGeom prst="rect">
            <a:avLst/>
          </a:prstGeom>
          <a:noFill/>
        </p:spPr>
        <p:txBody>
          <a:bodyPr wrap="none" rtlCol="0">
            <a:spAutoFit/>
          </a:bodyPr>
          <a:lstStyle/>
          <a:p>
            <a:r>
              <a:rPr lang="zh-CN" altLang="en-US" dirty="0"/>
              <a:t>在下面的例子中我们定义了一个简单的接口来对一个函数自变量进行类型检查：</a:t>
            </a:r>
          </a:p>
        </p:txBody>
      </p:sp>
    </p:spTree>
    <p:extLst>
      <p:ext uri="{BB962C8B-B14F-4D97-AF65-F5344CB8AC3E}">
        <p14:creationId xmlns:p14="http://schemas.microsoft.com/office/powerpoint/2010/main" val="455742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CD7B30C-7773-43DD-95DE-B4372B6CBB04}"/>
              </a:ext>
            </a:extLst>
          </p:cNvPr>
          <p:cNvPicPr>
            <a:picLocks noChangeAspect="1"/>
          </p:cNvPicPr>
          <p:nvPr/>
        </p:nvPicPr>
        <p:blipFill>
          <a:blip r:embed="rId2"/>
          <a:stretch>
            <a:fillRect/>
          </a:stretch>
        </p:blipFill>
        <p:spPr>
          <a:xfrm>
            <a:off x="3044999" y="2176165"/>
            <a:ext cx="8324850" cy="3648075"/>
          </a:xfrm>
          <a:prstGeom prst="rect">
            <a:avLst/>
          </a:prstGeom>
        </p:spPr>
      </p:pic>
      <p:sp>
        <p:nvSpPr>
          <p:cNvPr id="3" name="文本框 2">
            <a:extLst>
              <a:ext uri="{FF2B5EF4-FFF2-40B4-BE49-F238E27FC236}">
                <a16:creationId xmlns:a16="http://schemas.microsoft.com/office/drawing/2014/main" id="{1DF67CE6-604D-473F-BBFF-7101D6C4D003}"/>
              </a:ext>
            </a:extLst>
          </p:cNvPr>
          <p:cNvSpPr txBox="1"/>
          <p:nvPr/>
        </p:nvSpPr>
        <p:spPr>
          <a:xfrm>
            <a:off x="2972991" y="880021"/>
            <a:ext cx="8396858" cy="646331"/>
          </a:xfrm>
          <a:prstGeom prst="rect">
            <a:avLst/>
          </a:prstGeom>
          <a:noFill/>
        </p:spPr>
        <p:txBody>
          <a:bodyPr wrap="square" rtlCol="0">
            <a:spAutoFit/>
          </a:bodyPr>
          <a:lstStyle/>
          <a:p>
            <a:r>
              <a:rPr lang="zh-CN" altLang="en-US" dirty="0"/>
              <a:t>属性的顺序并不重要。我们只需必要的属性存在并且是正确的类型。如果哪里有遗漏，类型错误，或者命名不同的话，编译器都会报警告信息。</a:t>
            </a:r>
          </a:p>
        </p:txBody>
      </p:sp>
    </p:spTree>
    <p:extLst>
      <p:ext uri="{BB962C8B-B14F-4D97-AF65-F5344CB8AC3E}">
        <p14:creationId xmlns:p14="http://schemas.microsoft.com/office/powerpoint/2010/main" val="2294977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p>
        </p:txBody>
      </p:sp>
      <p:sp>
        <p:nvSpPr>
          <p:cNvPr id="11" name="TextBox 48"/>
          <p:cNvSpPr txBox="1"/>
          <p:nvPr/>
        </p:nvSpPr>
        <p:spPr>
          <a:xfrm>
            <a:off x="4780122" y="736005"/>
            <a:ext cx="1368152" cy="738664"/>
          </a:xfrm>
          <a:prstGeom prst="rect">
            <a:avLst/>
          </a:prstGeom>
          <a:noFill/>
        </p:spPr>
        <p:txBody>
          <a:bodyPr wrap="square" lIns="0" tIns="0" rIns="0" bIns="0" rtlCol="0">
            <a:spAutoFit/>
          </a:bodyPr>
          <a:lstStyle/>
          <a:p>
            <a:pPr lvl="0"/>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类</a:t>
            </a:r>
            <a:endParaRPr lang="zh-CN" altLang="en-US" sz="2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759E01A9-25BD-43B8-AFA1-11AEC68BEAF3}"/>
              </a:ext>
            </a:extLst>
          </p:cNvPr>
          <p:cNvSpPr/>
          <p:nvPr/>
        </p:nvSpPr>
        <p:spPr>
          <a:xfrm>
            <a:off x="2365978" y="2698415"/>
            <a:ext cx="6429375" cy="2585323"/>
          </a:xfrm>
          <a:prstGeom prst="rect">
            <a:avLst/>
          </a:prstGeom>
        </p:spPr>
        <p:txBody>
          <a:bodyPr>
            <a:spAutoFit/>
          </a:bodyPr>
          <a:lstStyle/>
          <a:p>
            <a:r>
              <a:rPr lang="zh-CN" altLang="en-US" dirty="0"/>
              <a:t>在搭建大型规模的应用程序时，尤其是在 </a:t>
            </a:r>
            <a:r>
              <a:rPr lang="en-US" altLang="zh-CN" dirty="0"/>
              <a:t>Java </a:t>
            </a:r>
            <a:r>
              <a:rPr lang="zh-CN" altLang="en-US" dirty="0"/>
              <a:t>或 </a:t>
            </a:r>
            <a:r>
              <a:rPr lang="en-US" altLang="zh-CN" dirty="0"/>
              <a:t>C# </a:t>
            </a:r>
            <a:r>
              <a:rPr lang="zh-CN" altLang="en-US" dirty="0"/>
              <a:t>当中，许多开发者会优先选择面向对象编程。</a:t>
            </a:r>
            <a:r>
              <a:rPr lang="en-US" altLang="zh-CN" dirty="0"/>
              <a:t>TypeScript </a:t>
            </a:r>
            <a:r>
              <a:rPr lang="zh-CN" altLang="en-US" dirty="0"/>
              <a:t>提供一个类系统，和 </a:t>
            </a:r>
            <a:r>
              <a:rPr lang="en-US" altLang="zh-CN" dirty="0"/>
              <a:t>Java</a:t>
            </a:r>
            <a:r>
              <a:rPr lang="zh-CN" altLang="en-US" dirty="0"/>
              <a:t>、</a:t>
            </a:r>
            <a:r>
              <a:rPr lang="en-US" altLang="zh-CN" dirty="0"/>
              <a:t>C# </a:t>
            </a:r>
            <a:r>
              <a:rPr lang="zh-CN" altLang="en-US" dirty="0"/>
              <a:t>中的非常相似，包括了继承，抽象类，接口实现，</a:t>
            </a:r>
            <a:r>
              <a:rPr lang="en-US" altLang="zh-CN" dirty="0"/>
              <a:t>setters/getters </a:t>
            </a:r>
            <a:r>
              <a:rPr lang="zh-CN" altLang="en-US" dirty="0"/>
              <a:t>方法等。</a:t>
            </a:r>
          </a:p>
          <a:p>
            <a:r>
              <a:rPr lang="zh-CN" altLang="en-US" dirty="0"/>
              <a:t>值得一提的是由于最新的 </a:t>
            </a:r>
            <a:r>
              <a:rPr lang="en-US" altLang="zh-CN" dirty="0"/>
              <a:t>JavaScript </a:t>
            </a:r>
            <a:r>
              <a:rPr lang="zh-CN" altLang="en-US" dirty="0"/>
              <a:t>更新（</a:t>
            </a:r>
            <a:r>
              <a:rPr lang="en-US" altLang="zh-CN" dirty="0"/>
              <a:t>ECMAScript 2015</a:t>
            </a:r>
            <a:r>
              <a:rPr lang="zh-CN" altLang="en-US" dirty="0"/>
              <a:t>），这些类对于 </a:t>
            </a:r>
            <a:r>
              <a:rPr lang="en-US" altLang="zh-CN" dirty="0"/>
              <a:t>vanilla JS </a:t>
            </a:r>
            <a:r>
              <a:rPr lang="zh-CN" altLang="en-US" dirty="0"/>
              <a:t>来说是原生的，并且在没有 </a:t>
            </a:r>
            <a:r>
              <a:rPr lang="en-US" altLang="zh-CN" dirty="0"/>
              <a:t>TypeScript </a:t>
            </a:r>
            <a:r>
              <a:rPr lang="zh-CN" altLang="en-US" dirty="0"/>
              <a:t>的情况下也可以使用。这两种实现方式非常相似但是也有不同的地方，</a:t>
            </a:r>
            <a:r>
              <a:rPr lang="en-US" altLang="zh-CN" dirty="0"/>
              <a:t>TypeScript </a:t>
            </a:r>
            <a:r>
              <a:rPr lang="zh-CN" altLang="en-US" dirty="0"/>
              <a:t>更加严格一些</a:t>
            </a:r>
            <a:r>
              <a:rPr lang="en-US" altLang="zh-CN" dirty="0"/>
              <a:t>(</a:t>
            </a:r>
            <a:r>
              <a:rPr lang="zh-CN" altLang="en-US" dirty="0"/>
              <a:t>使用类似</a:t>
            </a:r>
            <a:r>
              <a:rPr lang="en-US" altLang="zh-CN" dirty="0"/>
              <a:t>babel</a:t>
            </a:r>
            <a:r>
              <a:rPr lang="zh-CN" altLang="en-US" dirty="0"/>
              <a:t>编译为</a:t>
            </a:r>
            <a:r>
              <a:rPr lang="en-US" altLang="zh-CN" dirty="0"/>
              <a:t>es5</a:t>
            </a:r>
            <a:r>
              <a:rPr lang="zh-CN" altLang="en-US" dirty="0"/>
              <a:t>甚至</a:t>
            </a:r>
            <a:r>
              <a:rPr lang="en-US" altLang="zh-CN" dirty="0"/>
              <a:t>es3</a:t>
            </a:r>
            <a:r>
              <a:rPr lang="zh-CN" altLang="en-US" dirty="0"/>
              <a:t>的代码</a:t>
            </a:r>
            <a:r>
              <a:rPr lang="en-US" altLang="zh-CN" dirty="0"/>
              <a:t>)</a:t>
            </a:r>
            <a:r>
              <a:rPr lang="zh-CN" altLang="en-US" dirty="0"/>
              <a:t>。</a:t>
            </a:r>
          </a:p>
        </p:txBody>
      </p:sp>
    </p:spTree>
    <p:extLst>
      <p:ext uri="{BB962C8B-B14F-4D97-AF65-F5344CB8AC3E}">
        <p14:creationId xmlns:p14="http://schemas.microsoft.com/office/powerpoint/2010/main" val="1476248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1"/>
                                        </p:tgtEl>
                                        <p:attrNameLst>
                                          <p:attrName>style.visibility</p:attrName>
                                        </p:attrNameLst>
                                      </p:cBhvr>
                                      <p:to>
                                        <p:strVal val="visible"/>
                                      </p:to>
                                    </p:set>
                                    <p:animEffect transition="in" filter="wipe(left)">
                                      <p:cBhvr>
                                        <p:cTn id="16" dur="200"/>
                                        <p:tgtEl>
                                          <p:spTgt spid="11"/>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1"/>
                                        </p:tgtEl>
                                      </p:cBhvr>
                                      <p:to x="80000" y="100000"/>
                                    </p:animScale>
                                    <p:anim by="(#ppt_w*0.10)" calcmode="lin" valueType="num">
                                      <p:cBhvr>
                                        <p:cTn id="19" dur="50" autoRev="1" fill="hold">
                                          <p:stCondLst>
                                            <p:cond delay="0"/>
                                          </p:stCondLst>
                                        </p:cTn>
                                        <p:tgtEl>
                                          <p:spTgt spid="11"/>
                                        </p:tgtEl>
                                        <p:attrNameLst>
                                          <p:attrName>ppt_x</p:attrName>
                                        </p:attrNameLst>
                                      </p:cBhvr>
                                    </p:anim>
                                    <p:anim by="(-#ppt_w*0.10)" calcmode="lin" valueType="num">
                                      <p:cBhvr>
                                        <p:cTn id="20" dur="50" autoRev="1" fill="hold">
                                          <p:stCondLst>
                                            <p:cond delay="0"/>
                                          </p:stCondLst>
                                        </p:cTn>
                                        <p:tgtEl>
                                          <p:spTgt spid="11"/>
                                        </p:tgtEl>
                                        <p:attrNameLst>
                                          <p:attrName>ppt_y</p:attrName>
                                        </p:attrNameLst>
                                      </p:cBhvr>
                                    </p:anim>
                                    <p:animRot by="-480000">
                                      <p:cBhvr>
                                        <p:cTn id="21"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AA8-3808-44F6-AEDF-F64430AB88CE}"/>
              </a:ext>
            </a:extLst>
          </p:cNvPr>
          <p:cNvSpPr/>
          <p:nvPr/>
        </p:nvSpPr>
        <p:spPr>
          <a:xfrm>
            <a:off x="2756967" y="519981"/>
            <a:ext cx="6084999" cy="369332"/>
          </a:xfrm>
          <a:prstGeom prst="rect">
            <a:avLst/>
          </a:prstGeom>
        </p:spPr>
        <p:txBody>
          <a:bodyPr wrap="none">
            <a:spAutoFit/>
          </a:bodyPr>
          <a:lstStyle/>
          <a:p>
            <a:r>
              <a:rPr lang="zh-CN" altLang="en-US" dirty="0"/>
              <a:t>继续上面的 </a:t>
            </a:r>
            <a:r>
              <a:rPr lang="en-US" altLang="zh-CN" dirty="0"/>
              <a:t>food</a:t>
            </a:r>
            <a:r>
              <a:rPr lang="zh-CN" altLang="en-US" dirty="0"/>
              <a:t>的 例子，这里有一个简单的</a:t>
            </a:r>
            <a:r>
              <a:rPr lang="en-US" altLang="zh-CN" dirty="0"/>
              <a:t>TypeScript</a:t>
            </a:r>
            <a:r>
              <a:rPr lang="zh-CN" altLang="en-US" dirty="0"/>
              <a:t>类：</a:t>
            </a:r>
          </a:p>
        </p:txBody>
      </p:sp>
      <p:pic>
        <p:nvPicPr>
          <p:cNvPr id="3" name="图片 2">
            <a:extLst>
              <a:ext uri="{FF2B5EF4-FFF2-40B4-BE49-F238E27FC236}">
                <a16:creationId xmlns:a16="http://schemas.microsoft.com/office/drawing/2014/main" id="{D69BAC24-6211-4D6F-92A4-314E24608359}"/>
              </a:ext>
            </a:extLst>
          </p:cNvPr>
          <p:cNvPicPr>
            <a:picLocks noChangeAspect="1"/>
          </p:cNvPicPr>
          <p:nvPr/>
        </p:nvPicPr>
        <p:blipFill>
          <a:blip r:embed="rId2"/>
          <a:stretch>
            <a:fillRect/>
          </a:stretch>
        </p:blipFill>
        <p:spPr>
          <a:xfrm>
            <a:off x="2252911" y="1024037"/>
            <a:ext cx="8086725" cy="5962650"/>
          </a:xfrm>
          <a:prstGeom prst="rect">
            <a:avLst/>
          </a:prstGeom>
        </p:spPr>
      </p:pic>
    </p:spTree>
    <p:extLst>
      <p:ext uri="{BB962C8B-B14F-4D97-AF65-F5344CB8AC3E}">
        <p14:creationId xmlns:p14="http://schemas.microsoft.com/office/powerpoint/2010/main" val="150305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9498DD-9759-4F32-B4BA-D50E78AEB0A6}"/>
              </a:ext>
            </a:extLst>
          </p:cNvPr>
          <p:cNvSpPr/>
          <p:nvPr/>
        </p:nvSpPr>
        <p:spPr>
          <a:xfrm>
            <a:off x="2828975" y="375965"/>
            <a:ext cx="6429375" cy="646331"/>
          </a:xfrm>
          <a:prstGeom prst="rect">
            <a:avLst/>
          </a:prstGeom>
        </p:spPr>
        <p:txBody>
          <a:bodyPr>
            <a:spAutoFit/>
          </a:bodyPr>
          <a:lstStyle/>
          <a:p>
            <a:r>
              <a:rPr lang="zh-CN" altLang="en-US" dirty="0">
                <a:solidFill>
                  <a:srgbClr val="2C3F51"/>
                </a:solidFill>
                <a:latin typeface="Helvetica Neue"/>
              </a:rPr>
              <a:t>你会发现</a:t>
            </a:r>
            <a:r>
              <a:rPr lang="en-US" altLang="zh-CN" dirty="0">
                <a:solidFill>
                  <a:srgbClr val="2C3F51"/>
                </a:solidFill>
                <a:latin typeface="Helvetica Neue"/>
              </a:rPr>
              <a:t>TypeScript</a:t>
            </a:r>
            <a:r>
              <a:rPr lang="zh-CN" altLang="en-US" dirty="0">
                <a:solidFill>
                  <a:srgbClr val="2C3F51"/>
                </a:solidFill>
                <a:latin typeface="Helvetica Neue"/>
              </a:rPr>
              <a:t>和</a:t>
            </a:r>
            <a:r>
              <a:rPr lang="en-US" altLang="zh-CN" dirty="0">
                <a:solidFill>
                  <a:srgbClr val="2C3F51"/>
                </a:solidFill>
                <a:latin typeface="Helvetica Neue"/>
              </a:rPr>
              <a:t>Java </a:t>
            </a:r>
            <a:r>
              <a:rPr lang="zh-CN" altLang="en-US" dirty="0">
                <a:solidFill>
                  <a:srgbClr val="2C3F51"/>
                </a:solidFill>
                <a:latin typeface="Helvetica Neue"/>
              </a:rPr>
              <a:t>或者 </a:t>
            </a:r>
            <a:r>
              <a:rPr lang="en-US" altLang="zh-CN" dirty="0">
                <a:solidFill>
                  <a:srgbClr val="2C3F51"/>
                </a:solidFill>
                <a:latin typeface="Helvetica Neue"/>
              </a:rPr>
              <a:t>C#</a:t>
            </a:r>
            <a:r>
              <a:rPr lang="zh-CN" altLang="en-US" dirty="0">
                <a:solidFill>
                  <a:srgbClr val="2C3F51"/>
                </a:solidFill>
                <a:latin typeface="Helvetica Neue"/>
              </a:rPr>
              <a:t>它们在语法上非常相似。继承也是一样：</a:t>
            </a:r>
            <a:endParaRPr lang="zh-CN" altLang="en-US" dirty="0"/>
          </a:p>
        </p:txBody>
      </p:sp>
      <p:pic>
        <p:nvPicPr>
          <p:cNvPr id="3" name="图片 2">
            <a:extLst>
              <a:ext uri="{FF2B5EF4-FFF2-40B4-BE49-F238E27FC236}">
                <a16:creationId xmlns:a16="http://schemas.microsoft.com/office/drawing/2014/main" id="{861D2276-BA5C-4885-AAF3-347843B42EBB}"/>
              </a:ext>
            </a:extLst>
          </p:cNvPr>
          <p:cNvPicPr>
            <a:picLocks noChangeAspect="1"/>
          </p:cNvPicPr>
          <p:nvPr/>
        </p:nvPicPr>
        <p:blipFill>
          <a:blip r:embed="rId2"/>
          <a:stretch>
            <a:fillRect/>
          </a:stretch>
        </p:blipFill>
        <p:spPr>
          <a:xfrm>
            <a:off x="2396927" y="1312069"/>
            <a:ext cx="8210550" cy="5648325"/>
          </a:xfrm>
          <a:prstGeom prst="rect">
            <a:avLst/>
          </a:prstGeom>
        </p:spPr>
      </p:pic>
    </p:spTree>
    <p:extLst>
      <p:ext uri="{BB962C8B-B14F-4D97-AF65-F5344CB8AC3E}">
        <p14:creationId xmlns:p14="http://schemas.microsoft.com/office/powerpoint/2010/main" val="798052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D43C48-7465-44C3-848B-F53DB049CB31}"/>
              </a:ext>
            </a:extLst>
          </p:cNvPr>
          <p:cNvSpPr/>
          <p:nvPr/>
        </p:nvSpPr>
        <p:spPr>
          <a:xfrm>
            <a:off x="4989215" y="303957"/>
            <a:ext cx="1338828" cy="369332"/>
          </a:xfrm>
          <a:prstGeom prst="rect">
            <a:avLst/>
          </a:prstGeom>
        </p:spPr>
        <p:txBody>
          <a:bodyPr wrap="none">
            <a:spAutoFit/>
          </a:bodyPr>
          <a:lstStyle/>
          <a:p>
            <a:r>
              <a:rPr lang="zh-CN" altLang="en-US" dirty="0">
                <a:solidFill>
                  <a:srgbClr val="2C3F51"/>
                </a:solidFill>
                <a:latin typeface="Helvetica Neue"/>
              </a:rPr>
              <a:t>另一个例子</a:t>
            </a:r>
            <a:endParaRPr lang="zh-CN" altLang="en-US" dirty="0"/>
          </a:p>
        </p:txBody>
      </p:sp>
      <p:pic>
        <p:nvPicPr>
          <p:cNvPr id="3" name="图片 2">
            <a:extLst>
              <a:ext uri="{FF2B5EF4-FFF2-40B4-BE49-F238E27FC236}">
                <a16:creationId xmlns:a16="http://schemas.microsoft.com/office/drawing/2014/main" id="{A2EAB63C-3D6D-429F-85E4-588AF27C02BC}"/>
              </a:ext>
            </a:extLst>
          </p:cNvPr>
          <p:cNvPicPr>
            <a:picLocks noChangeAspect="1"/>
          </p:cNvPicPr>
          <p:nvPr/>
        </p:nvPicPr>
        <p:blipFill>
          <a:blip r:embed="rId2"/>
          <a:stretch>
            <a:fillRect/>
          </a:stretch>
        </p:blipFill>
        <p:spPr>
          <a:xfrm>
            <a:off x="2322780" y="1384077"/>
            <a:ext cx="8010525" cy="2390775"/>
          </a:xfrm>
          <a:prstGeom prst="rect">
            <a:avLst/>
          </a:prstGeom>
        </p:spPr>
      </p:pic>
    </p:spTree>
    <p:extLst>
      <p:ext uri="{BB962C8B-B14F-4D97-AF65-F5344CB8AC3E}">
        <p14:creationId xmlns:p14="http://schemas.microsoft.com/office/powerpoint/2010/main" val="160259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63DDA8D-1D30-4942-8E16-40CD380475DF}"/>
              </a:ext>
            </a:extLst>
          </p:cNvPr>
          <p:cNvPicPr>
            <a:picLocks noChangeAspect="1"/>
          </p:cNvPicPr>
          <p:nvPr/>
        </p:nvPicPr>
        <p:blipFill>
          <a:blip r:embed="rId2"/>
          <a:stretch>
            <a:fillRect/>
          </a:stretch>
        </p:blipFill>
        <p:spPr>
          <a:xfrm>
            <a:off x="2500312" y="591989"/>
            <a:ext cx="7858125" cy="5581650"/>
          </a:xfrm>
          <a:prstGeom prst="rect">
            <a:avLst/>
          </a:prstGeom>
        </p:spPr>
      </p:pic>
    </p:spTree>
    <p:extLst>
      <p:ext uri="{BB962C8B-B14F-4D97-AF65-F5344CB8AC3E}">
        <p14:creationId xmlns:p14="http://schemas.microsoft.com/office/powerpoint/2010/main" val="233249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684959" y="1600101"/>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p>
        </p:txBody>
      </p:sp>
      <p:sp>
        <p:nvSpPr>
          <p:cNvPr id="11" name="TextBox 48"/>
          <p:cNvSpPr txBox="1"/>
          <p:nvPr/>
        </p:nvSpPr>
        <p:spPr>
          <a:xfrm>
            <a:off x="6933431" y="1816125"/>
            <a:ext cx="5112568" cy="738664"/>
          </a:xfrm>
          <a:prstGeom prst="rect">
            <a:avLst/>
          </a:prstGeom>
          <a:noFill/>
        </p:spPr>
        <p:txBody>
          <a:bodyPr wrap="square" lIns="0" tIns="0" rIns="0" bIns="0" rtlCol="0">
            <a:spAutoFit/>
          </a:bodyPr>
          <a:lstStyle/>
          <a:p>
            <a:r>
              <a:rPr lang="en-US" altLang="zh-CN" sz="4800" dirty="0" err="1">
                <a:solidFill>
                  <a:schemeClr val="accent1"/>
                </a:solidFill>
                <a:latin typeface="Arial" panose="020B0604020202020204" pitchFamily="34" charset="0"/>
                <a:ea typeface="微软雅黑" panose="020B0503020204020204" pitchFamily="34" charset="-122"/>
                <a:sym typeface="Arial" panose="020B0604020202020204" pitchFamily="34" charset="0"/>
              </a:rPr>
              <a:t>TypeScript</a:t>
            </a:r>
            <a:r>
              <a:rPr lang="zh-CN" altLang="en-US" sz="4800" dirty="0">
                <a:solidFill>
                  <a:schemeClr val="accent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259"/>
          <p:cNvSpPr>
            <a:spLocks noChangeArrowheads="1"/>
          </p:cNvSpPr>
          <p:nvPr/>
        </p:nvSpPr>
        <p:spPr bwMode="auto">
          <a:xfrm>
            <a:off x="3263056" y="2011757"/>
            <a:ext cx="21852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rPr>
              <a:t>01</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13" name="TextBox 11"/>
          <p:cNvSpPr txBox="1"/>
          <p:nvPr/>
        </p:nvSpPr>
        <p:spPr>
          <a:xfrm>
            <a:off x="6879479" y="399290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什么是</a:t>
            </a:r>
            <a:r>
              <a:rPr lang="en-US" altLang="zh-CN" sz="140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TS</a:t>
            </a:r>
            <a:r>
              <a:rPr lang="zh-CN" altLang="en-US" sz="140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1"/>
          <p:cNvSpPr txBox="1"/>
          <p:nvPr/>
        </p:nvSpPr>
        <p:spPr>
          <a:xfrm>
            <a:off x="8939841" y="399290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为什么要用</a:t>
            </a:r>
            <a:r>
              <a:rPr lang="en-US" altLang="zh-CN"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TS</a:t>
            </a: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txBox="1"/>
          <p:nvPr/>
        </p:nvSpPr>
        <p:spPr>
          <a:xfrm>
            <a:off x="8939842" y="4303831"/>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其他问题？</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a:extLst>
              <a:ext uri="{FF2B5EF4-FFF2-40B4-BE49-F238E27FC236}">
                <a16:creationId xmlns:a16="http://schemas.microsoft.com/office/drawing/2014/main" id="{1460D5FE-92C8-4F38-BD7E-A9D37340455F}"/>
              </a:ext>
            </a:extLst>
          </p:cNvPr>
          <p:cNvSpPr txBox="1"/>
          <p:nvPr/>
        </p:nvSpPr>
        <p:spPr>
          <a:xfrm>
            <a:off x="6879478" y="4286150"/>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快速搭建开发环境</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28649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ppt_x"/>
                                          </p:val>
                                        </p:tav>
                                        <p:tav tm="100000">
                                          <p:val>
                                            <p:strVal val="#ppt_x"/>
                                          </p:val>
                                        </p:tav>
                                      </p:tavLst>
                                    </p:anim>
                                    <p:anim calcmode="lin" valueType="num">
                                      <p:cBhvr additive="base">
                                        <p:cTn id="25" dur="500" fill="hold"/>
                                        <p:tgtEl>
                                          <p:spTgt spid="7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iterate type="lt">
                                    <p:tmPct val="30000"/>
                                  </p:iterate>
                                  <p:childTnLst>
                                    <p:set>
                                      <p:cBhvr>
                                        <p:cTn id="32" dur="1" fill="hold">
                                          <p:stCondLst>
                                            <p:cond delay="0"/>
                                          </p:stCondLst>
                                        </p:cTn>
                                        <p:tgtEl>
                                          <p:spTgt spid="11"/>
                                        </p:tgtEl>
                                        <p:attrNameLst>
                                          <p:attrName>style.visibility</p:attrName>
                                        </p:attrNameLst>
                                      </p:cBhvr>
                                      <p:to>
                                        <p:strVal val="visible"/>
                                      </p:to>
                                    </p:set>
                                    <p:animEffect transition="in" filter="wipe(left)">
                                      <p:cBhvr>
                                        <p:cTn id="33" dur="200"/>
                                        <p:tgtEl>
                                          <p:spTgt spid="11"/>
                                        </p:tgtEl>
                                      </p:cBhvr>
                                    </p:animEffect>
                                  </p:childTnLst>
                                </p:cTn>
                              </p:par>
                              <p:par>
                                <p:cTn id="34" presetID="36" presetClass="emph" presetSubtype="0" fill="hold" grpId="1" nodeType="withEffect">
                                  <p:stCondLst>
                                    <p:cond delay="0"/>
                                  </p:stCondLst>
                                  <p:iterate type="lt">
                                    <p:tmPct val="30000"/>
                                  </p:iterate>
                                  <p:childTnLst>
                                    <p:animScale>
                                      <p:cBhvr>
                                        <p:cTn id="35" dur="50" autoRev="1" fill="hold">
                                          <p:stCondLst>
                                            <p:cond delay="0"/>
                                          </p:stCondLst>
                                        </p:cTn>
                                        <p:tgtEl>
                                          <p:spTgt spid="11"/>
                                        </p:tgtEl>
                                      </p:cBhvr>
                                      <p:to x="80000" y="100000"/>
                                    </p:animScale>
                                    <p:anim by="(#ppt_w*0.10)" calcmode="lin" valueType="num">
                                      <p:cBhvr>
                                        <p:cTn id="36" dur="50" autoRev="1" fill="hold">
                                          <p:stCondLst>
                                            <p:cond delay="0"/>
                                          </p:stCondLst>
                                        </p:cTn>
                                        <p:tgtEl>
                                          <p:spTgt spid="11"/>
                                        </p:tgtEl>
                                        <p:attrNameLst>
                                          <p:attrName>ppt_x</p:attrName>
                                        </p:attrNameLst>
                                      </p:cBhvr>
                                    </p:anim>
                                    <p:anim by="(-#ppt_w*0.10)" calcmode="lin" valueType="num">
                                      <p:cBhvr>
                                        <p:cTn id="37" dur="50" autoRev="1" fill="hold">
                                          <p:stCondLst>
                                            <p:cond delay="0"/>
                                          </p:stCondLst>
                                        </p:cTn>
                                        <p:tgtEl>
                                          <p:spTgt spid="11"/>
                                        </p:tgtEl>
                                        <p:attrNameLst>
                                          <p:attrName>ppt_y</p:attrName>
                                        </p:attrNameLst>
                                      </p:cBhvr>
                                    </p:anim>
                                    <p:animRot by="-480000">
                                      <p:cBhvr>
                                        <p:cTn id="38" dur="50" autoRev="1" fill="hold">
                                          <p:stCondLst>
                                            <p:cond delay="0"/>
                                          </p:stCondLst>
                                        </p:cTn>
                                        <p:tgtEl>
                                          <p:spTgt spid="11"/>
                                        </p:tgtEl>
                                        <p:attrNameLst>
                                          <p:attrName>r</p:attrName>
                                        </p:attrNameLst>
                                      </p:cBhvr>
                                    </p:animRot>
                                  </p:childTnLst>
                                </p:cTn>
                              </p:par>
                            </p:childTnLst>
                          </p:cTn>
                        </p:par>
                        <p:par>
                          <p:cTn id="39" fill="hold">
                            <p:stCondLst>
                              <p:cond delay="1360"/>
                            </p:stCondLst>
                            <p:childTnLst>
                              <p:par>
                                <p:cTn id="40" presetID="1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p:tgtEl>
                                          <p:spTgt spid="13"/>
                                        </p:tgtEl>
                                        <p:attrNameLst>
                                          <p:attrName>ppt_x</p:attrName>
                                        </p:attrNameLst>
                                      </p:cBhvr>
                                      <p:tavLst>
                                        <p:tav tm="0">
                                          <p:val>
                                            <p:strVal val="#ppt_x-#ppt_w*1.125000"/>
                                          </p:val>
                                        </p:tav>
                                        <p:tav tm="100000">
                                          <p:val>
                                            <p:strVal val="#ppt_x"/>
                                          </p:val>
                                        </p:tav>
                                      </p:tavLst>
                                    </p:anim>
                                    <p:animEffect transition="in" filter="wipe(right)">
                                      <p:cBhvr>
                                        <p:cTn id="43" dur="500"/>
                                        <p:tgtEl>
                                          <p:spTgt spid="13"/>
                                        </p:tgtEl>
                                      </p:cBhvr>
                                    </p:animEffect>
                                  </p:childTnLst>
                                </p:cTn>
                              </p:par>
                            </p:childTnLst>
                          </p:cTn>
                        </p:par>
                        <p:par>
                          <p:cTn id="44" fill="hold">
                            <p:stCondLst>
                              <p:cond delay="1860"/>
                            </p:stCondLst>
                            <p:childTnLst>
                              <p:par>
                                <p:cTn id="45" presetID="12" presetClass="entr" presetSubtype="8"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ppt_x</p:attrName>
                                        </p:attrNameLst>
                                      </p:cBhvr>
                                      <p:tavLst>
                                        <p:tav tm="0">
                                          <p:val>
                                            <p:strVal val="#ppt_x-#ppt_w*1.125000"/>
                                          </p:val>
                                        </p:tav>
                                        <p:tav tm="100000">
                                          <p:val>
                                            <p:strVal val="#ppt_x"/>
                                          </p:val>
                                        </p:tav>
                                      </p:tavLst>
                                    </p:anim>
                                    <p:animEffect transition="in" filter="wipe(right)">
                                      <p:cBhvr>
                                        <p:cTn id="48" dur="500"/>
                                        <p:tgtEl>
                                          <p:spTgt spid="15"/>
                                        </p:tgtEl>
                                      </p:cBhvr>
                                    </p:animEffect>
                                  </p:childTnLst>
                                </p:cTn>
                              </p:par>
                            </p:childTnLst>
                          </p:cTn>
                        </p:par>
                        <p:par>
                          <p:cTn id="49" fill="hold">
                            <p:stCondLst>
                              <p:cond delay="2360"/>
                            </p:stCondLst>
                            <p:childTnLst>
                              <p:par>
                                <p:cTn id="50" presetID="1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p:tgtEl>
                                          <p:spTgt spid="16"/>
                                        </p:tgtEl>
                                        <p:attrNameLst>
                                          <p:attrName>ppt_x</p:attrName>
                                        </p:attrNameLst>
                                      </p:cBhvr>
                                      <p:tavLst>
                                        <p:tav tm="0">
                                          <p:val>
                                            <p:strVal val="#ppt_x-#ppt_w*1.125000"/>
                                          </p:val>
                                        </p:tav>
                                        <p:tav tm="100000">
                                          <p:val>
                                            <p:strVal val="#ppt_x"/>
                                          </p:val>
                                        </p:tav>
                                      </p:tavLst>
                                    </p:anim>
                                    <p:animEffect transition="in" filter="wipe(right)">
                                      <p:cBhvr>
                                        <p:cTn id="53" dur="500"/>
                                        <p:tgtEl>
                                          <p:spTgt spid="16"/>
                                        </p:tgtEl>
                                      </p:cBhvr>
                                    </p:animEffect>
                                  </p:childTnLst>
                                </p:cTn>
                              </p:par>
                            </p:childTnLst>
                          </p:cTn>
                        </p:par>
                        <p:par>
                          <p:cTn id="54" fill="hold">
                            <p:stCondLst>
                              <p:cond delay="2860"/>
                            </p:stCondLst>
                            <p:childTnLst>
                              <p:par>
                                <p:cTn id="55" presetID="12" presetClass="entr" presetSubtype="8"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p:tgtEl>
                                          <p:spTgt spid="17"/>
                                        </p:tgtEl>
                                        <p:attrNameLst>
                                          <p:attrName>ppt_x</p:attrName>
                                        </p:attrNameLst>
                                      </p:cBhvr>
                                      <p:tavLst>
                                        <p:tav tm="0">
                                          <p:val>
                                            <p:strVal val="#ppt_x-#ppt_w*1.125000"/>
                                          </p:val>
                                        </p:tav>
                                        <p:tav tm="100000">
                                          <p:val>
                                            <p:strVal val="#ppt_x"/>
                                          </p:val>
                                        </p:tav>
                                      </p:tavLst>
                                    </p:anim>
                                    <p:animEffect transition="in" filter="wipe(right)">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P spid="13"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p>
        </p:txBody>
      </p:sp>
      <p:sp>
        <p:nvSpPr>
          <p:cNvPr id="11" name="TextBox 48"/>
          <p:cNvSpPr txBox="1"/>
          <p:nvPr/>
        </p:nvSpPr>
        <p:spPr>
          <a:xfrm>
            <a:off x="4780122" y="736005"/>
            <a:ext cx="1368152" cy="738664"/>
          </a:xfrm>
          <a:prstGeom prst="rect">
            <a:avLst/>
          </a:prstGeom>
          <a:noFill/>
        </p:spPr>
        <p:txBody>
          <a:bodyPr wrap="square" lIns="0" tIns="0" rIns="0" bIns="0" rtlCol="0">
            <a:spAutoFit/>
          </a:bodyPr>
          <a:lstStyle/>
          <a:p>
            <a:pPr lvl="0"/>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泛型</a:t>
            </a:r>
            <a:endParaRPr lang="zh-CN" altLang="en-US" sz="2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759E01A9-25BD-43B8-AFA1-11AEC68BEAF3}"/>
              </a:ext>
            </a:extLst>
          </p:cNvPr>
          <p:cNvSpPr/>
          <p:nvPr/>
        </p:nvSpPr>
        <p:spPr>
          <a:xfrm>
            <a:off x="2933586" y="1924691"/>
            <a:ext cx="6429375" cy="923330"/>
          </a:xfrm>
          <a:prstGeom prst="rect">
            <a:avLst/>
          </a:prstGeom>
        </p:spPr>
        <p:txBody>
          <a:bodyPr>
            <a:spAutoFit/>
          </a:bodyPr>
          <a:lstStyle/>
          <a:p>
            <a:r>
              <a:rPr lang="zh-CN" altLang="en-US" dirty="0"/>
              <a:t>泛型（</a:t>
            </a:r>
            <a:r>
              <a:rPr lang="en-US" altLang="zh-CN" dirty="0"/>
              <a:t>Generics</a:t>
            </a:r>
            <a:r>
              <a:rPr lang="zh-CN" altLang="en-US" dirty="0"/>
              <a:t>）是允许同一个函数接受不同类型参数的一种模板。相比于使用 </a:t>
            </a:r>
            <a:r>
              <a:rPr lang="en-US" altLang="zh-CN" dirty="0"/>
              <a:t>any </a:t>
            </a:r>
            <a:r>
              <a:rPr lang="zh-CN" altLang="en-US" dirty="0"/>
              <a:t>类型，使用泛型来创建可复用的组件要更好，因为泛型会保留参数类型。</a:t>
            </a:r>
          </a:p>
        </p:txBody>
      </p:sp>
    </p:spTree>
    <p:extLst>
      <p:ext uri="{BB962C8B-B14F-4D97-AF65-F5344CB8AC3E}">
        <p14:creationId xmlns:p14="http://schemas.microsoft.com/office/powerpoint/2010/main" val="2989718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1"/>
                                        </p:tgtEl>
                                        <p:attrNameLst>
                                          <p:attrName>style.visibility</p:attrName>
                                        </p:attrNameLst>
                                      </p:cBhvr>
                                      <p:to>
                                        <p:strVal val="visible"/>
                                      </p:to>
                                    </p:set>
                                    <p:animEffect transition="in" filter="wipe(left)">
                                      <p:cBhvr>
                                        <p:cTn id="16" dur="200"/>
                                        <p:tgtEl>
                                          <p:spTgt spid="11"/>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1"/>
                                        </p:tgtEl>
                                      </p:cBhvr>
                                      <p:to x="80000" y="100000"/>
                                    </p:animScale>
                                    <p:anim by="(#ppt_w*0.10)" calcmode="lin" valueType="num">
                                      <p:cBhvr>
                                        <p:cTn id="19" dur="50" autoRev="1" fill="hold">
                                          <p:stCondLst>
                                            <p:cond delay="0"/>
                                          </p:stCondLst>
                                        </p:cTn>
                                        <p:tgtEl>
                                          <p:spTgt spid="11"/>
                                        </p:tgtEl>
                                        <p:attrNameLst>
                                          <p:attrName>ppt_x</p:attrName>
                                        </p:attrNameLst>
                                      </p:cBhvr>
                                    </p:anim>
                                    <p:anim by="(-#ppt_w*0.10)" calcmode="lin" valueType="num">
                                      <p:cBhvr>
                                        <p:cTn id="20" dur="50" autoRev="1" fill="hold">
                                          <p:stCondLst>
                                            <p:cond delay="0"/>
                                          </p:stCondLst>
                                        </p:cTn>
                                        <p:tgtEl>
                                          <p:spTgt spid="11"/>
                                        </p:tgtEl>
                                        <p:attrNameLst>
                                          <p:attrName>ppt_y</p:attrName>
                                        </p:attrNameLst>
                                      </p:cBhvr>
                                    </p:anim>
                                    <p:animRot by="-480000">
                                      <p:cBhvr>
                                        <p:cTn id="21"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8F8E0B-FD7B-4F76-BDC2-3EDF60259285}"/>
              </a:ext>
            </a:extLst>
          </p:cNvPr>
          <p:cNvSpPr/>
          <p:nvPr/>
        </p:nvSpPr>
        <p:spPr>
          <a:xfrm>
            <a:off x="3261023" y="231949"/>
            <a:ext cx="6429375" cy="646331"/>
          </a:xfrm>
          <a:prstGeom prst="rect">
            <a:avLst/>
          </a:prstGeom>
        </p:spPr>
        <p:txBody>
          <a:bodyPr>
            <a:spAutoFit/>
          </a:bodyPr>
          <a:lstStyle/>
          <a:p>
            <a:r>
              <a:rPr lang="zh-CN" altLang="en-US" dirty="0">
                <a:solidFill>
                  <a:srgbClr val="2C3F51"/>
                </a:solidFill>
                <a:latin typeface="Helvetica Neue"/>
              </a:rPr>
              <a:t>一段简单的脚本例子，传入一个参数，返回一个包含了同样参数的数组。</a:t>
            </a:r>
            <a:endParaRPr lang="zh-CN" altLang="en-US" dirty="0"/>
          </a:p>
        </p:txBody>
      </p:sp>
      <p:pic>
        <p:nvPicPr>
          <p:cNvPr id="3" name="图片 2">
            <a:extLst>
              <a:ext uri="{FF2B5EF4-FFF2-40B4-BE49-F238E27FC236}">
                <a16:creationId xmlns:a16="http://schemas.microsoft.com/office/drawing/2014/main" id="{14260F15-36D0-4FD1-A79F-7FCBA51D3F67}"/>
              </a:ext>
            </a:extLst>
          </p:cNvPr>
          <p:cNvPicPr>
            <a:picLocks noChangeAspect="1"/>
          </p:cNvPicPr>
          <p:nvPr/>
        </p:nvPicPr>
        <p:blipFill>
          <a:blip r:embed="rId2"/>
          <a:stretch>
            <a:fillRect/>
          </a:stretch>
        </p:blipFill>
        <p:spPr>
          <a:xfrm>
            <a:off x="3227732" y="1456085"/>
            <a:ext cx="7753350" cy="4038600"/>
          </a:xfrm>
          <a:prstGeom prst="rect">
            <a:avLst/>
          </a:prstGeom>
        </p:spPr>
      </p:pic>
      <p:sp>
        <p:nvSpPr>
          <p:cNvPr id="5" name="文本框 4">
            <a:extLst>
              <a:ext uri="{FF2B5EF4-FFF2-40B4-BE49-F238E27FC236}">
                <a16:creationId xmlns:a16="http://schemas.microsoft.com/office/drawing/2014/main" id="{B20ABCA3-AFE9-475A-B9E0-B351C2FF06DB}"/>
              </a:ext>
            </a:extLst>
          </p:cNvPr>
          <p:cNvSpPr txBox="1"/>
          <p:nvPr/>
        </p:nvSpPr>
        <p:spPr>
          <a:xfrm>
            <a:off x="1667803" y="5848573"/>
            <a:ext cx="10873208" cy="900246"/>
          </a:xfrm>
          <a:prstGeom prst="rect">
            <a:avLst/>
          </a:prstGeom>
          <a:noFill/>
        </p:spPr>
        <p:txBody>
          <a:bodyPr wrap="square" rtlCol="0">
            <a:spAutoFit/>
          </a:bodyPr>
          <a:lstStyle/>
          <a:p>
            <a:r>
              <a:rPr lang="zh-CN" altLang="en-US" sz="1050" dirty="0"/>
              <a:t>第一次调用函数的时候，我们将类型手动设置成字符串。第二次及以后再次调用的时候就不必这样做了，因为编译器会判断传递过什么参数并且自动决定哪种类型最适合。虽然不是强制性的，但是由于编译器在众多复杂环境中确定正确类型的时候可能会失败，所以每次都传入类型是好的做法。</a:t>
            </a:r>
          </a:p>
          <a:p>
            <a:r>
              <a:rPr lang="en-US" altLang="zh-CN" sz="1050" dirty="0"/>
              <a:t>TypeScript </a:t>
            </a:r>
            <a:r>
              <a:rPr lang="zh-CN" altLang="en-US" sz="1050" dirty="0"/>
              <a:t>文档里包含了一些比较新的例子，包括泛型类，泛型类与接口绑定等等，更多请点击这里。 </a:t>
            </a:r>
            <a:br>
              <a:rPr lang="zh-CN" altLang="en-US" sz="1050" dirty="0"/>
            </a:br>
            <a:r>
              <a:rPr lang="en-US" altLang="zh-CN" sz="1050" dirty="0">
                <a:hlinkClick r:id="rId3"/>
              </a:rPr>
              <a:t>https://www.tslang.cn/docs/handbook/generics.html</a:t>
            </a:r>
            <a:endParaRPr lang="zh-CN" altLang="en-US" sz="1050" dirty="0"/>
          </a:p>
          <a:p>
            <a:endParaRPr lang="zh-CN" altLang="en-US" sz="1050" dirty="0"/>
          </a:p>
        </p:txBody>
      </p:sp>
    </p:spTree>
    <p:extLst>
      <p:ext uri="{BB962C8B-B14F-4D97-AF65-F5344CB8AC3E}">
        <p14:creationId xmlns:p14="http://schemas.microsoft.com/office/powerpoint/2010/main" val="3742073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684959" y="1600101"/>
            <a:ext cx="3341438" cy="39489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9">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p>
        </p:txBody>
      </p:sp>
      <p:sp>
        <p:nvSpPr>
          <p:cNvPr id="11" name="TextBox 48"/>
          <p:cNvSpPr txBox="1"/>
          <p:nvPr/>
        </p:nvSpPr>
        <p:spPr>
          <a:xfrm>
            <a:off x="6933431" y="3040261"/>
            <a:ext cx="4320480" cy="1477328"/>
          </a:xfrm>
          <a:prstGeom prst="rect">
            <a:avLst/>
          </a:prstGeom>
          <a:noFill/>
        </p:spPr>
        <p:txBody>
          <a:bodyPr wrap="square" lIns="0" tIns="0" rIns="0" bIns="0" rtlCol="0">
            <a:spAutoFit/>
          </a:bodyPr>
          <a:lstStyle/>
          <a:p>
            <a:r>
              <a:rPr lang="zh-CN" altLang="en-US"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项目演示</a:t>
            </a:r>
            <a:endParaRPr lang="en-US" altLang="zh-CN"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a:p>
            <a:endParaRPr lang="en-GB" altLang="zh-CN" sz="48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259"/>
          <p:cNvSpPr>
            <a:spLocks noChangeArrowheads="1"/>
          </p:cNvSpPr>
          <p:nvPr/>
        </p:nvSpPr>
        <p:spPr bwMode="auto">
          <a:xfrm>
            <a:off x="2901106" y="2011757"/>
            <a:ext cx="29091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rPr>
              <a:t>03</a:t>
            </a:r>
            <a:endParaRPr lang="zh-CN" altLang="en-US" sz="13800" cap="all" spc="300"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13" name="TextBox 11"/>
          <p:cNvSpPr txBox="1"/>
          <p:nvPr/>
        </p:nvSpPr>
        <p:spPr>
          <a:xfrm>
            <a:off x="6879479" y="3992900"/>
            <a:ext cx="5310536" cy="215444"/>
          </a:xfrm>
          <a:prstGeom prst="rect">
            <a:avLst/>
          </a:prstGeom>
          <a:noFill/>
        </p:spPr>
        <p:txBody>
          <a:bodyPr wrap="square" lIns="0" tIns="0" rIns="0" bIns="0" rtlCol="0">
            <a:spAutoFit/>
          </a:bodyPr>
          <a:lstStyle/>
          <a:p>
            <a:pPr lvl="0"/>
            <a:r>
              <a:rPr lang="en-US" altLang="zh-CN" sz="1400" dirty="0" err="1">
                <a:solidFill>
                  <a:schemeClr val="accent1"/>
                </a:solidFill>
                <a:latin typeface="Arial" panose="020B0604020202020204" pitchFamily="34" charset="0"/>
                <a:ea typeface="微软雅黑" panose="020B0503020204020204" pitchFamily="34" charset="-122"/>
                <a:sym typeface="Arial" panose="020B0604020202020204" pitchFamily="34" charset="0"/>
              </a:rPr>
              <a:t>TS+Vue</a:t>
            </a:r>
            <a:r>
              <a:rPr lang="en-US" altLang="zh-CN" sz="1400" dirty="0">
                <a:solidFill>
                  <a:schemeClr val="accent1"/>
                </a:solidFill>
                <a:latin typeface="Arial" panose="020B0604020202020204" pitchFamily="34" charset="0"/>
                <a:ea typeface="微软雅黑" panose="020B0503020204020204" pitchFamily="34" charset="-122"/>
                <a:sym typeface="Arial" panose="020B0604020202020204" pitchFamily="34" charset="0"/>
              </a:rPr>
              <a:t>/React/Angular </a:t>
            </a:r>
            <a:r>
              <a:rPr lang="zh-CN" altLang="en-US" sz="1400" dirty="0">
                <a:solidFill>
                  <a:schemeClr val="accent1"/>
                </a:solidFill>
                <a:latin typeface="Arial" panose="020B0604020202020204" pitchFamily="34" charset="0"/>
                <a:ea typeface="微软雅黑" panose="020B0503020204020204" pitchFamily="34" charset="-122"/>
                <a:sym typeface="Arial" panose="020B0604020202020204" pitchFamily="34" charset="0"/>
              </a:rPr>
              <a:t>能产生什么化学反应</a:t>
            </a:r>
            <a:r>
              <a:rPr lang="en-US" altLang="zh-CN" sz="1400"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endParaRPr lang="zh-CN" altLang="en-US" sz="1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35834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0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additive="base">
                                        <p:cTn id="24" dur="500" fill="hold"/>
                                        <p:tgtEl>
                                          <p:spTgt spid="78"/>
                                        </p:tgtEl>
                                        <p:attrNameLst>
                                          <p:attrName>ppt_x</p:attrName>
                                        </p:attrNameLst>
                                      </p:cBhvr>
                                      <p:tavLst>
                                        <p:tav tm="0">
                                          <p:val>
                                            <p:strVal val="#ppt_x"/>
                                          </p:val>
                                        </p:tav>
                                        <p:tav tm="100000">
                                          <p:val>
                                            <p:strVal val="#ppt_x"/>
                                          </p:val>
                                        </p:tav>
                                      </p:tavLst>
                                    </p:anim>
                                    <p:anim calcmode="lin" valueType="num">
                                      <p:cBhvr additive="base">
                                        <p:cTn id="25" dur="500" fill="hold"/>
                                        <p:tgtEl>
                                          <p:spTgt spid="7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grpId="0" nodeType="afterEffect">
                                  <p:stCondLst>
                                    <p:cond delay="0"/>
                                  </p:stCondLst>
                                  <p:iterate type="lt">
                                    <p:tmPct val="30000"/>
                                  </p:iterate>
                                  <p:childTnLst>
                                    <p:set>
                                      <p:cBhvr>
                                        <p:cTn id="32" dur="1" fill="hold">
                                          <p:stCondLst>
                                            <p:cond delay="0"/>
                                          </p:stCondLst>
                                        </p:cTn>
                                        <p:tgtEl>
                                          <p:spTgt spid="11"/>
                                        </p:tgtEl>
                                        <p:attrNameLst>
                                          <p:attrName>style.visibility</p:attrName>
                                        </p:attrNameLst>
                                      </p:cBhvr>
                                      <p:to>
                                        <p:strVal val="visible"/>
                                      </p:to>
                                    </p:set>
                                    <p:animEffect transition="in" filter="wipe(left)">
                                      <p:cBhvr>
                                        <p:cTn id="33" dur="200"/>
                                        <p:tgtEl>
                                          <p:spTgt spid="11"/>
                                        </p:tgtEl>
                                      </p:cBhvr>
                                    </p:animEffect>
                                  </p:childTnLst>
                                </p:cTn>
                              </p:par>
                              <p:par>
                                <p:cTn id="34" presetID="36" presetClass="emph" presetSubtype="0" fill="hold" grpId="1" nodeType="withEffect">
                                  <p:stCondLst>
                                    <p:cond delay="0"/>
                                  </p:stCondLst>
                                  <p:iterate type="lt">
                                    <p:tmPct val="30000"/>
                                  </p:iterate>
                                  <p:childTnLst>
                                    <p:animScale>
                                      <p:cBhvr>
                                        <p:cTn id="35" dur="50" autoRev="1" fill="hold">
                                          <p:stCondLst>
                                            <p:cond delay="0"/>
                                          </p:stCondLst>
                                        </p:cTn>
                                        <p:tgtEl>
                                          <p:spTgt spid="11"/>
                                        </p:tgtEl>
                                      </p:cBhvr>
                                      <p:to x="80000" y="100000"/>
                                    </p:animScale>
                                    <p:anim by="(#ppt_w*0.10)" calcmode="lin" valueType="num">
                                      <p:cBhvr>
                                        <p:cTn id="36" dur="50" autoRev="1" fill="hold">
                                          <p:stCondLst>
                                            <p:cond delay="0"/>
                                          </p:stCondLst>
                                        </p:cTn>
                                        <p:tgtEl>
                                          <p:spTgt spid="11"/>
                                        </p:tgtEl>
                                        <p:attrNameLst>
                                          <p:attrName>ppt_x</p:attrName>
                                        </p:attrNameLst>
                                      </p:cBhvr>
                                    </p:anim>
                                    <p:anim by="(-#ppt_w*0.10)" calcmode="lin" valueType="num">
                                      <p:cBhvr>
                                        <p:cTn id="37" dur="50" autoRev="1" fill="hold">
                                          <p:stCondLst>
                                            <p:cond delay="0"/>
                                          </p:stCondLst>
                                        </p:cTn>
                                        <p:tgtEl>
                                          <p:spTgt spid="11"/>
                                        </p:tgtEl>
                                        <p:attrNameLst>
                                          <p:attrName>ppt_y</p:attrName>
                                        </p:attrNameLst>
                                      </p:cBhvr>
                                    </p:anim>
                                    <p:animRot by="-480000">
                                      <p:cBhvr>
                                        <p:cTn id="38" dur="50" autoRev="1" fill="hold">
                                          <p:stCondLst>
                                            <p:cond delay="0"/>
                                          </p:stCondLst>
                                        </p:cTn>
                                        <p:tgtEl>
                                          <p:spTgt spid="11"/>
                                        </p:tgtEl>
                                        <p:attrNameLst>
                                          <p:attrName>r</p:attrName>
                                        </p:attrNameLst>
                                      </p:cBhvr>
                                    </p:animRot>
                                  </p:childTnLst>
                                </p:cTn>
                              </p:par>
                            </p:childTnLst>
                          </p:cTn>
                        </p:par>
                        <p:par>
                          <p:cTn id="39" fill="hold">
                            <p:stCondLst>
                              <p:cond delay="880"/>
                            </p:stCondLst>
                            <p:childTnLst>
                              <p:par>
                                <p:cTn id="40" presetID="1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p:tgtEl>
                                          <p:spTgt spid="13"/>
                                        </p:tgtEl>
                                        <p:attrNameLst>
                                          <p:attrName>ppt_x</p:attrName>
                                        </p:attrNameLst>
                                      </p:cBhvr>
                                      <p:tavLst>
                                        <p:tav tm="0">
                                          <p:val>
                                            <p:strVal val="#ppt_x-#ppt_w*1.125000"/>
                                          </p:val>
                                        </p:tav>
                                        <p:tav tm="100000">
                                          <p:val>
                                            <p:strVal val="#ppt_x"/>
                                          </p:val>
                                        </p:tav>
                                      </p:tavLst>
                                    </p:anim>
                                    <p:animEffect transition="in" filter="wipe(righ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1" grpId="0"/>
      <p:bldP spid="11" grpId="1"/>
      <p:bldP spid="12" grpId="0"/>
      <p:bldP spid="12" grpId="1"/>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6AB36C-A3F9-4D81-AEC9-1CD6AECC61F3}"/>
              </a:ext>
            </a:extLst>
          </p:cNvPr>
          <p:cNvSpPr txBox="1"/>
          <p:nvPr/>
        </p:nvSpPr>
        <p:spPr>
          <a:xfrm>
            <a:off x="3549055" y="808013"/>
            <a:ext cx="5375189" cy="369332"/>
          </a:xfrm>
          <a:prstGeom prst="rect">
            <a:avLst/>
          </a:prstGeom>
          <a:noFill/>
        </p:spPr>
        <p:txBody>
          <a:bodyPr wrap="none" rtlCol="0">
            <a:spAutoFit/>
          </a:bodyPr>
          <a:lstStyle/>
          <a:p>
            <a:r>
              <a:rPr lang="en-US" altLang="zh-CN" dirty="0" err="1"/>
              <a:t>React+TypeScript</a:t>
            </a:r>
            <a:r>
              <a:rPr lang="en-US" altLang="zh-CN" dirty="0"/>
              <a:t> https://github.com/maskhb/tsxDemo</a:t>
            </a:r>
            <a:endParaRPr lang="zh-CN" altLang="en-US" dirty="0"/>
          </a:p>
        </p:txBody>
      </p:sp>
      <p:sp>
        <p:nvSpPr>
          <p:cNvPr id="3" name="文本框 2">
            <a:extLst>
              <a:ext uri="{FF2B5EF4-FFF2-40B4-BE49-F238E27FC236}">
                <a16:creationId xmlns:a16="http://schemas.microsoft.com/office/drawing/2014/main" id="{02204D1D-64E1-4D82-BD10-AFFD6B60FCE0}"/>
              </a:ext>
            </a:extLst>
          </p:cNvPr>
          <p:cNvSpPr txBox="1"/>
          <p:nvPr/>
        </p:nvSpPr>
        <p:spPr>
          <a:xfrm>
            <a:off x="3549055" y="1312069"/>
            <a:ext cx="5216493" cy="369332"/>
          </a:xfrm>
          <a:prstGeom prst="rect">
            <a:avLst/>
          </a:prstGeom>
          <a:noFill/>
        </p:spPr>
        <p:txBody>
          <a:bodyPr wrap="none" rtlCol="0">
            <a:spAutoFit/>
          </a:bodyPr>
          <a:lstStyle/>
          <a:p>
            <a:r>
              <a:rPr lang="en-US" altLang="zh-CN" dirty="0" err="1"/>
              <a:t>Vue+TypeScript</a:t>
            </a:r>
            <a:r>
              <a:rPr lang="en-US" altLang="zh-CN" dirty="0"/>
              <a:t> https://github.com/maskhb/tsxDemo</a:t>
            </a:r>
            <a:endParaRPr lang="zh-CN" altLang="en-US" dirty="0"/>
          </a:p>
        </p:txBody>
      </p:sp>
      <p:sp>
        <p:nvSpPr>
          <p:cNvPr id="4" name="文本框 3">
            <a:extLst>
              <a:ext uri="{FF2B5EF4-FFF2-40B4-BE49-F238E27FC236}">
                <a16:creationId xmlns:a16="http://schemas.microsoft.com/office/drawing/2014/main" id="{C434BBC3-E514-4E74-A64A-5C5930CCDE13}"/>
              </a:ext>
            </a:extLst>
          </p:cNvPr>
          <p:cNvSpPr txBox="1"/>
          <p:nvPr/>
        </p:nvSpPr>
        <p:spPr>
          <a:xfrm>
            <a:off x="3549055" y="1816125"/>
            <a:ext cx="5667064" cy="369332"/>
          </a:xfrm>
          <a:prstGeom prst="rect">
            <a:avLst/>
          </a:prstGeom>
          <a:noFill/>
        </p:spPr>
        <p:txBody>
          <a:bodyPr wrap="none" rtlCol="0">
            <a:spAutoFit/>
          </a:bodyPr>
          <a:lstStyle/>
          <a:p>
            <a:r>
              <a:rPr lang="en-US" altLang="zh-CN" dirty="0" err="1"/>
              <a:t>Angular+TypeScript</a:t>
            </a:r>
            <a:r>
              <a:rPr lang="en-US" altLang="zh-CN" dirty="0"/>
              <a:t> https://github.com/maskhb/ng5Demo</a:t>
            </a:r>
            <a:endParaRPr lang="zh-CN" altLang="en-US" dirty="0"/>
          </a:p>
        </p:txBody>
      </p:sp>
    </p:spTree>
    <p:extLst>
      <p:ext uri="{BB962C8B-B14F-4D97-AF65-F5344CB8AC3E}">
        <p14:creationId xmlns:p14="http://schemas.microsoft.com/office/powerpoint/2010/main" val="3870477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653464"/>
            <a:ext cx="12858750" cy="2536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59"/>
          <p:cNvSpPr>
            <a:spLocks noChangeArrowheads="1"/>
          </p:cNvSpPr>
          <p:nvPr/>
        </p:nvSpPr>
        <p:spPr bwMode="auto">
          <a:xfrm>
            <a:off x="3322864" y="3194571"/>
            <a:ext cx="621302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7200" b="1" dirty="0">
                <a:solidFill>
                  <a:schemeClr val="bg1"/>
                </a:solidFill>
                <a:cs typeface="Arial" panose="020B0604020202020204" pitchFamily="34" charset="0"/>
              </a:rPr>
              <a:t>THANK YOU</a:t>
            </a:r>
            <a:endParaRPr lang="zh-CN" altLang="en-US" sz="7200" b="1" dirty="0">
              <a:solidFill>
                <a:schemeClr val="bg1"/>
              </a:solidFill>
              <a:cs typeface="Arial" panose="020B0604020202020204" pitchFamily="34" charset="0"/>
            </a:endParaRPr>
          </a:p>
        </p:txBody>
      </p:sp>
      <p:sp>
        <p:nvSpPr>
          <p:cNvPr id="15" name="矩形 259"/>
          <p:cNvSpPr>
            <a:spLocks noChangeArrowheads="1"/>
          </p:cNvSpPr>
          <p:nvPr/>
        </p:nvSpPr>
        <p:spPr bwMode="auto">
          <a:xfrm>
            <a:off x="5133231" y="5571314"/>
            <a:ext cx="2203748" cy="318924"/>
          </a:xfrm>
          <a:prstGeom prst="rect">
            <a:avLst/>
          </a:prstGeom>
          <a:solidFill>
            <a:schemeClr val="accent2"/>
          </a:solidFill>
          <a:ln w="9525">
            <a:solidFill>
              <a:schemeClr val="bg1"/>
            </a:solidFill>
            <a:miter lim="800000"/>
            <a:headEnd/>
            <a:tailEnd/>
          </a:ln>
          <a:effectLst/>
          <a:extLst/>
        </p:spPr>
        <p:txBody>
          <a:bodyPr wrap="square" lIns="36000" tIns="36000" rIns="3600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600" dirty="0">
                <a:solidFill>
                  <a:schemeClr val="bg1"/>
                </a:solidFill>
                <a:latin typeface="Arial" panose="020B0604020202020204" pitchFamily="34" charset="0"/>
                <a:cs typeface="Arial" panose="020B0604020202020204" pitchFamily="34" charset="0"/>
                <a:sym typeface="Arial" panose="020B0604020202020204" pitchFamily="34" charset="0"/>
              </a:rPr>
              <a:t>汇报人：洪斌</a:t>
            </a:r>
            <a:endParaRPr lang="en-US" altLang="zh-CN" sz="16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6" name="矩形 259"/>
          <p:cNvSpPr>
            <a:spLocks noChangeArrowheads="1"/>
          </p:cNvSpPr>
          <p:nvPr/>
        </p:nvSpPr>
        <p:spPr bwMode="auto">
          <a:xfrm>
            <a:off x="4832350" y="4220264"/>
            <a:ext cx="319405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500" dirty="0">
                <a:solidFill>
                  <a:schemeClr val="bg1"/>
                </a:solidFill>
                <a:cs typeface="Arial" panose="020B0604020202020204" pitchFamily="34" charset="0"/>
              </a:rPr>
              <a:t>感谢聆听，批评指导</a:t>
            </a:r>
          </a:p>
        </p:txBody>
      </p:sp>
    </p:spTree>
    <p:extLst>
      <p:ext uri="{BB962C8B-B14F-4D97-AF65-F5344CB8AC3E}">
        <p14:creationId xmlns:p14="http://schemas.microsoft.com/office/powerpoint/2010/main" val="186179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4"/>
                                        </p:tgtEl>
                                      </p:cBhvr>
                                    </p:animEffect>
                                  </p:childTnLst>
                                </p:cTn>
                              </p:par>
                            </p:childTnLst>
                          </p:cTn>
                        </p:par>
                        <p:par>
                          <p:cTn id="16" fill="hold">
                            <p:stCondLst>
                              <p:cond delay="13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14" grpId="1"/>
      <p:bldP spid="1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9758" y="0"/>
            <a:ext cx="8928992"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TypeScript </a:t>
            </a:r>
            <a:r>
              <a:rPr lang="zh-CN" altLang="en-US" dirty="0"/>
              <a:t>是由微软开发的一种基于 </a:t>
            </a:r>
            <a:r>
              <a:rPr lang="en-US" altLang="zh-CN" dirty="0"/>
              <a:t>JavaScript </a:t>
            </a:r>
            <a:r>
              <a:rPr lang="zh-CN" altLang="en-US" dirty="0"/>
              <a:t>语法的语言，且已经支持了</a:t>
            </a:r>
            <a:r>
              <a:rPr lang="en-US" altLang="zh-CN" dirty="0"/>
              <a:t>ES6</a:t>
            </a:r>
            <a:r>
              <a:rPr lang="zh-CN" altLang="en-US" dirty="0"/>
              <a:t>、</a:t>
            </a:r>
            <a:r>
              <a:rPr lang="en-US" altLang="zh-CN" dirty="0"/>
              <a:t>ES7</a:t>
            </a:r>
            <a:r>
              <a:rPr lang="zh-CN" altLang="en-US" dirty="0"/>
              <a:t>语法。你可以理解它为 </a:t>
            </a:r>
            <a:r>
              <a:rPr lang="en-US" altLang="zh-CN" dirty="0"/>
              <a:t>JavaScript </a:t>
            </a:r>
            <a:r>
              <a:rPr lang="zh-CN" altLang="en-US" dirty="0"/>
              <a:t>的超集，也可以理解为 </a:t>
            </a:r>
            <a:r>
              <a:rPr lang="en-US" altLang="zh-CN" dirty="0"/>
              <a:t>JavaScript </a:t>
            </a:r>
            <a:r>
              <a:rPr lang="zh-CN" altLang="en-US" dirty="0"/>
              <a:t>的增强版。</a:t>
            </a:r>
            <a:r>
              <a:rPr lang="en-US" altLang="zh-CN" dirty="0" err="1"/>
              <a:t>TypeScript</a:t>
            </a:r>
            <a:r>
              <a:rPr lang="en-US" altLang="zh-CN" dirty="0"/>
              <a:t> </a:t>
            </a:r>
            <a:r>
              <a:rPr lang="zh-CN" altLang="en-US" dirty="0"/>
              <a:t>代码不能直接运行，需要通过编译器编译成 </a:t>
            </a:r>
            <a:r>
              <a:rPr lang="en-US" altLang="zh-CN" dirty="0"/>
              <a:t>JavaScript </a:t>
            </a:r>
            <a:r>
              <a:rPr lang="zh-CN" altLang="en-US" dirty="0"/>
              <a:t>文件才能使用，所以依然可以在浏览器环境或者 </a:t>
            </a:r>
            <a:r>
              <a:rPr lang="en-US" altLang="zh-CN" dirty="0"/>
              <a:t>node </a:t>
            </a:r>
            <a:r>
              <a:rPr lang="zh-CN" altLang="en-US" dirty="0"/>
              <a:t>环境下无缝使用。</a:t>
            </a:r>
          </a:p>
        </p:txBody>
      </p:sp>
      <p:sp>
        <p:nvSpPr>
          <p:cNvPr id="5" name="圆角矩形 4"/>
          <p:cNvSpPr/>
          <p:nvPr/>
        </p:nvSpPr>
        <p:spPr>
          <a:xfrm>
            <a:off x="236687" y="303957"/>
            <a:ext cx="3384376" cy="145608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TypeScript</a:t>
            </a:r>
            <a:r>
              <a:rPr lang="zh-CN" altLang="en-US" dirty="0"/>
              <a:t>是什么</a:t>
            </a: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511" y="2392189"/>
            <a:ext cx="4800600" cy="4610100"/>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90162"/>
            <a:ext cx="2468935" cy="1930219"/>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45029"/>
            <a:ext cx="2249140" cy="1728192"/>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8895" y="2392189"/>
            <a:ext cx="2232248" cy="1707297"/>
          </a:xfrm>
          <a:prstGeom prst="rect">
            <a:avLst/>
          </a:prstGeom>
        </p:spPr>
      </p:pic>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3062" y="2615211"/>
            <a:ext cx="1338241" cy="1080120"/>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643" y="4287217"/>
            <a:ext cx="1881797" cy="1487824"/>
          </a:xfrm>
          <a:prstGeom prst="rect">
            <a:avLst/>
          </a:prstGeom>
        </p:spPr>
      </p:pic>
      <p:pic>
        <p:nvPicPr>
          <p:cNvPr id="19" name="图片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1775" y="4099486"/>
            <a:ext cx="1886930" cy="1801110"/>
          </a:xfrm>
          <a:prstGeom prst="rect">
            <a:avLst/>
          </a:prstGeom>
        </p:spPr>
      </p:pic>
    </p:spTree>
    <p:extLst>
      <p:ext uri="{BB962C8B-B14F-4D97-AF65-F5344CB8AC3E}">
        <p14:creationId xmlns:p14="http://schemas.microsoft.com/office/powerpoint/2010/main" val="224770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2671" y="2968253"/>
            <a:ext cx="2160240" cy="1456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传统</a:t>
            </a:r>
            <a:r>
              <a:rPr lang="en-US" altLang="zh-CN" dirty="0"/>
              <a:t>JS</a:t>
            </a:r>
            <a:r>
              <a:rPr lang="zh-CN" altLang="en-US" dirty="0"/>
              <a:t>遇到的问题</a:t>
            </a:r>
            <a:endParaRPr lang="en-US" altLang="zh-CN" dirty="0"/>
          </a:p>
        </p:txBody>
      </p:sp>
      <p:sp>
        <p:nvSpPr>
          <p:cNvPr id="3" name="圆角矩形 2"/>
          <p:cNvSpPr/>
          <p:nvPr/>
        </p:nvSpPr>
        <p:spPr>
          <a:xfrm>
            <a:off x="2900983" y="86477"/>
            <a:ext cx="3384376" cy="6769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a:t>
            </a:r>
            <a:r>
              <a:rPr lang="zh-CN" altLang="en-US" dirty="0"/>
              <a:t>无法确认数据的类型用的是否正确；</a:t>
            </a:r>
            <a:endParaRPr lang="en-US" altLang="zh-CN" dirty="0"/>
          </a:p>
          <a:p>
            <a:r>
              <a:rPr lang="zh-CN" altLang="en-US" dirty="0"/>
              <a:t>    无法确认变量有没有重复定义，什么时候相互覆盖；</a:t>
            </a:r>
            <a:endParaRPr lang="en-US" altLang="zh-CN" dirty="0"/>
          </a:p>
          <a:p>
            <a:r>
              <a:rPr lang="zh-CN" altLang="en-US" dirty="0"/>
              <a:t>    无法在编译前</a:t>
            </a:r>
            <a:r>
              <a:rPr lang="en-US" altLang="zh-CN" dirty="0"/>
              <a:t>debugger</a:t>
            </a:r>
            <a:r>
              <a:rPr lang="zh-CN" altLang="en-US" dirty="0"/>
              <a:t>；</a:t>
            </a:r>
            <a:endParaRPr lang="en-US" altLang="zh-CN" dirty="0"/>
          </a:p>
          <a:p>
            <a:r>
              <a:rPr lang="zh-CN" altLang="en-US" dirty="0"/>
              <a:t>    大型</a:t>
            </a:r>
            <a:r>
              <a:rPr lang="en-US" altLang="zh-CN" dirty="0"/>
              <a:t>JS</a:t>
            </a:r>
            <a:r>
              <a:rPr lang="zh-CN" altLang="en-US" dirty="0"/>
              <a:t>系统稳定性无法保证；</a:t>
            </a:r>
            <a:endParaRPr lang="en-US" altLang="zh-CN" dirty="0"/>
          </a:p>
          <a:p>
            <a:r>
              <a:rPr lang="en-US" altLang="zh-CN" dirty="0"/>
              <a:t>    </a:t>
            </a:r>
            <a:r>
              <a:rPr lang="zh-CN" altLang="en-US" dirty="0"/>
              <a:t>模块，命名空间，面向对象的支持不够，构建大型应用程序代码比较吃力（参考</a:t>
            </a:r>
            <a:r>
              <a:rPr lang="en-US" altLang="zh-CN" dirty="0" err="1"/>
              <a:t>jquery</a:t>
            </a:r>
            <a:r>
              <a:rPr lang="zh-CN" altLang="en-US" dirty="0"/>
              <a:t>插件实现方式，</a:t>
            </a:r>
            <a:r>
              <a:rPr lang="en-US" altLang="zh-CN" dirty="0"/>
              <a:t>es6</a:t>
            </a:r>
            <a:r>
              <a:rPr lang="zh-CN" altLang="en-US" dirty="0"/>
              <a:t>增加原声</a:t>
            </a:r>
            <a:r>
              <a:rPr lang="en-US" altLang="zh-CN" dirty="0"/>
              <a:t>class</a:t>
            </a:r>
            <a:r>
              <a:rPr lang="zh-CN" altLang="en-US" dirty="0"/>
              <a:t>后有所改善）</a:t>
            </a:r>
          </a:p>
        </p:txBody>
      </p:sp>
      <p:sp>
        <p:nvSpPr>
          <p:cNvPr id="22" name="圆角矩形 21"/>
          <p:cNvSpPr/>
          <p:nvPr/>
        </p:nvSpPr>
        <p:spPr>
          <a:xfrm>
            <a:off x="9093671" y="0"/>
            <a:ext cx="2880320" cy="6712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TypeScript </a:t>
            </a:r>
            <a:r>
              <a:rPr lang="zh-CN" altLang="en-US" dirty="0"/>
              <a:t>增加了代码的可读性和可维护性；</a:t>
            </a:r>
          </a:p>
          <a:p>
            <a:r>
              <a:rPr lang="zh-CN" altLang="en-US" dirty="0"/>
              <a:t>    类型系统实际上是最好的文档，大部分的函数看看类型的定义就可以知道如何使用了；</a:t>
            </a:r>
          </a:p>
          <a:p>
            <a:r>
              <a:rPr lang="zh-CN" altLang="en-US" dirty="0"/>
              <a:t>    可以在编译阶段就发现大部分错误，这总比在运行时候出错好；</a:t>
            </a:r>
          </a:p>
          <a:p>
            <a:r>
              <a:rPr lang="zh-CN" altLang="en-US" dirty="0"/>
              <a:t>    增强了编辑器和 </a:t>
            </a:r>
            <a:r>
              <a:rPr lang="en-US" altLang="zh-CN" dirty="0"/>
              <a:t>IDE </a:t>
            </a:r>
            <a:r>
              <a:rPr lang="zh-CN" altLang="en-US" dirty="0"/>
              <a:t>的功能，包括代码补全、接口提示、跳转到定义、重构等；</a:t>
            </a:r>
          </a:p>
        </p:txBody>
      </p:sp>
      <p:sp>
        <p:nvSpPr>
          <p:cNvPr id="23" name="椭圆 22"/>
          <p:cNvSpPr/>
          <p:nvPr/>
        </p:nvSpPr>
        <p:spPr>
          <a:xfrm>
            <a:off x="7376002" y="2824237"/>
            <a:ext cx="864096" cy="125904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解决方式</a:t>
            </a:r>
          </a:p>
        </p:txBody>
      </p:sp>
      <p:cxnSp>
        <p:nvCxnSpPr>
          <p:cNvPr id="14" name="直接箭头连接符 13">
            <a:extLst>
              <a:ext uri="{FF2B5EF4-FFF2-40B4-BE49-F238E27FC236}">
                <a16:creationId xmlns:a16="http://schemas.microsoft.com/office/drawing/2014/main" id="{222A2099-2119-4DB0-B960-F23CE75BD301}"/>
              </a:ext>
            </a:extLst>
          </p:cNvPr>
          <p:cNvCxnSpPr>
            <a:cxnSpLocks/>
            <a:stCxn id="2" idx="3"/>
          </p:cNvCxnSpPr>
          <p:nvPr/>
        </p:nvCxnSpPr>
        <p:spPr>
          <a:xfrm flipV="1">
            <a:off x="2252911" y="3696295"/>
            <a:ext cx="6480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F8D0AF7-E42B-4438-8AC7-0B23FEA88F99}"/>
              </a:ext>
            </a:extLst>
          </p:cNvPr>
          <p:cNvCxnSpPr>
            <a:cxnSpLocks/>
            <a:stCxn id="3" idx="3"/>
            <a:endCxn id="23" idx="2"/>
          </p:cNvCxnSpPr>
          <p:nvPr/>
        </p:nvCxnSpPr>
        <p:spPr>
          <a:xfrm flipV="1">
            <a:off x="6285359" y="3453761"/>
            <a:ext cx="1090643" cy="1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圆角矩形 4">
            <a:extLst>
              <a:ext uri="{FF2B5EF4-FFF2-40B4-BE49-F238E27FC236}">
                <a16:creationId xmlns:a16="http://schemas.microsoft.com/office/drawing/2014/main" id="{6C44E49E-C14F-4B4C-81A8-A07571AC5202}"/>
              </a:ext>
            </a:extLst>
          </p:cNvPr>
          <p:cNvSpPr/>
          <p:nvPr/>
        </p:nvSpPr>
        <p:spPr>
          <a:xfrm>
            <a:off x="164679" y="231950"/>
            <a:ext cx="2016224" cy="12241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为什么用</a:t>
            </a:r>
            <a:r>
              <a:rPr lang="en-US" altLang="zh-CN" dirty="0"/>
              <a:t>TypeScript</a:t>
            </a:r>
            <a:endParaRPr lang="zh-CN" altLang="en-US" dirty="0"/>
          </a:p>
        </p:txBody>
      </p:sp>
      <p:cxnSp>
        <p:nvCxnSpPr>
          <p:cNvPr id="5" name="直接箭头连接符 4">
            <a:extLst>
              <a:ext uri="{FF2B5EF4-FFF2-40B4-BE49-F238E27FC236}">
                <a16:creationId xmlns:a16="http://schemas.microsoft.com/office/drawing/2014/main" id="{F60BA0DB-82FA-4838-93E6-7D7AF57E37B5}"/>
              </a:ext>
            </a:extLst>
          </p:cNvPr>
          <p:cNvCxnSpPr>
            <a:stCxn id="9" idx="2"/>
            <a:endCxn id="2" idx="0"/>
          </p:cNvCxnSpPr>
          <p:nvPr/>
        </p:nvCxnSpPr>
        <p:spPr>
          <a:xfrm>
            <a:off x="1172791" y="1456086"/>
            <a:ext cx="0" cy="151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37900B9-237F-48DE-BD9E-263E9328A738}"/>
              </a:ext>
            </a:extLst>
          </p:cNvPr>
          <p:cNvCxnSpPr>
            <a:stCxn id="23" idx="6"/>
          </p:cNvCxnSpPr>
          <p:nvPr/>
        </p:nvCxnSpPr>
        <p:spPr>
          <a:xfrm>
            <a:off x="8240098" y="3453761"/>
            <a:ext cx="853573" cy="1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54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2671" y="159941"/>
            <a:ext cx="3384376" cy="145608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TypeScript</a:t>
            </a:r>
            <a:r>
              <a:rPr lang="zh-CN" altLang="en-US" dirty="0"/>
              <a:t>还能做什么</a:t>
            </a:r>
            <a:r>
              <a:rPr lang="en-US" altLang="zh-CN" dirty="0"/>
              <a:t>?</a:t>
            </a:r>
            <a:endParaRPr lang="zh-CN" altLang="en-US" dirty="0"/>
          </a:p>
        </p:txBody>
      </p:sp>
      <p:sp>
        <p:nvSpPr>
          <p:cNvPr id="3" name="矩形 2"/>
          <p:cNvSpPr/>
          <p:nvPr/>
        </p:nvSpPr>
        <p:spPr>
          <a:xfrm>
            <a:off x="3837087" y="0"/>
            <a:ext cx="8928992"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更人性化的开发过程：想在编译前就能看到报错信息</a:t>
            </a:r>
            <a:r>
              <a:rPr lang="en-US" altLang="zh-CN" dirty="0"/>
              <a:t>?React</a:t>
            </a:r>
            <a:r>
              <a:rPr lang="zh-CN" altLang="en-US" dirty="0"/>
              <a:t>的报错让人头疼</a:t>
            </a:r>
            <a:r>
              <a:rPr lang="en-US" altLang="zh-CN" dirty="0"/>
              <a:t>?</a:t>
            </a:r>
          </a:p>
          <a:p>
            <a:r>
              <a:rPr lang="zh-CN" altLang="en-US" dirty="0"/>
              <a:t>必要的需求：</a:t>
            </a:r>
            <a:r>
              <a:rPr lang="en-US" altLang="zh-CN" dirty="0"/>
              <a:t>Angular2.x </a:t>
            </a:r>
            <a:r>
              <a:rPr lang="zh-CN" altLang="en-US" dirty="0"/>
              <a:t>开始用</a:t>
            </a:r>
            <a:r>
              <a:rPr lang="en-US" altLang="zh-CN" dirty="0" err="1"/>
              <a:t>TypeScript</a:t>
            </a:r>
            <a:r>
              <a:rPr lang="zh-CN" altLang="en-US" dirty="0"/>
              <a:t>语言来开发（如果你要用这个框架）；</a:t>
            </a:r>
          </a:p>
          <a:p>
            <a:r>
              <a:rPr lang="zh-CN" altLang="en-US" dirty="0"/>
              <a:t>方便转换： </a:t>
            </a:r>
            <a:r>
              <a:rPr lang="en-US" altLang="zh-CN" dirty="0"/>
              <a:t>TypeScript </a:t>
            </a:r>
            <a:r>
              <a:rPr lang="zh-CN" altLang="en-US" dirty="0"/>
              <a:t>非常包容 </a:t>
            </a:r>
            <a:r>
              <a:rPr lang="en-US" altLang="zh-CN" dirty="0"/>
              <a:t>.</a:t>
            </a:r>
            <a:r>
              <a:rPr lang="en-US" altLang="zh-CN" dirty="0" err="1"/>
              <a:t>js</a:t>
            </a:r>
            <a:r>
              <a:rPr lang="en-US" altLang="zh-CN" dirty="0"/>
              <a:t> </a:t>
            </a:r>
            <a:r>
              <a:rPr lang="zh-CN" altLang="en-US" dirty="0"/>
              <a:t>文件可以直接重命名为 </a:t>
            </a:r>
            <a:r>
              <a:rPr lang="en-US" altLang="zh-CN" dirty="0"/>
              <a:t>.</a:t>
            </a:r>
            <a:r>
              <a:rPr lang="en-US" altLang="zh-CN" dirty="0" err="1"/>
              <a:t>ts</a:t>
            </a:r>
            <a:r>
              <a:rPr lang="zh-CN" altLang="en-US" dirty="0"/>
              <a:t> ； </a:t>
            </a:r>
            <a:endParaRPr lang="en-US" altLang="zh-CN" dirty="0"/>
          </a:p>
          <a:p>
            <a:r>
              <a:rPr lang="zh-CN" altLang="en-US" dirty="0"/>
              <a:t>解决</a:t>
            </a:r>
            <a:r>
              <a:rPr lang="en-US" altLang="zh-CN" dirty="0"/>
              <a:t>JS</a:t>
            </a:r>
            <a:r>
              <a:rPr lang="zh-CN" altLang="en-US" dirty="0"/>
              <a:t>的痛点：静态语言</a:t>
            </a:r>
            <a:r>
              <a:rPr lang="en-US" altLang="zh-CN" dirty="0"/>
              <a:t>==&gt;&gt;</a:t>
            </a:r>
            <a:r>
              <a:rPr lang="zh-CN" altLang="en-US" dirty="0"/>
              <a:t>强类型语言的</a:t>
            </a:r>
            <a:r>
              <a:rPr lang="en-US" altLang="zh-CN" dirty="0"/>
              <a:t>TypeScript</a:t>
            </a:r>
            <a:r>
              <a:rPr lang="zh-CN" altLang="en-US" dirty="0"/>
              <a:t> ； </a:t>
            </a:r>
            <a:r>
              <a:rPr lang="en-US" altLang="zh-CN" dirty="0"/>
              <a:t>	</a:t>
            </a:r>
            <a:br>
              <a:rPr lang="en-US" altLang="zh-CN" dirty="0"/>
            </a:br>
            <a:r>
              <a:rPr lang="zh-CN" altLang="en-US" dirty="0"/>
              <a:t>核心思想解释：</a:t>
            </a:r>
            <a:r>
              <a:rPr lang="zh-CN" altLang="en-US" b="1" dirty="0"/>
              <a:t>动态语言</a:t>
            </a:r>
            <a:r>
              <a:rPr lang="zh-CN" altLang="en-US" dirty="0"/>
              <a:t>和</a:t>
            </a:r>
            <a:r>
              <a:rPr lang="zh-CN" altLang="en-US" b="1" dirty="0"/>
              <a:t>静态语言</a:t>
            </a:r>
            <a:r>
              <a:rPr lang="zh-CN" altLang="en-US" dirty="0"/>
              <a:t>，</a:t>
            </a:r>
            <a:r>
              <a:rPr lang="zh-CN" altLang="en-US" b="1" dirty="0"/>
              <a:t>强类型语言</a:t>
            </a:r>
            <a:r>
              <a:rPr lang="zh-CN" altLang="en-US" dirty="0"/>
              <a:t>和</a:t>
            </a:r>
            <a:r>
              <a:rPr lang="zh-CN" altLang="en-US" b="1" dirty="0"/>
              <a:t>弱类型语言</a:t>
            </a:r>
            <a:r>
              <a:rPr lang="zh-CN" altLang="en-US" dirty="0"/>
              <a:t>；</a:t>
            </a:r>
          </a:p>
        </p:txBody>
      </p:sp>
      <p:sp>
        <p:nvSpPr>
          <p:cNvPr id="4" name="圆角矩形 3"/>
          <p:cNvSpPr/>
          <p:nvPr/>
        </p:nvSpPr>
        <p:spPr>
          <a:xfrm>
            <a:off x="200683" y="2412086"/>
            <a:ext cx="12457384" cy="2268252"/>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zh-CN" altLang="en-US" dirty="0"/>
              <a:t>动态语言：动态语言是指在运行期间才去做数据类型检查的语言，也就是说，在用动态类型的语言编程时，永远也不用给任何变量指定数据类型，该语言会在你第一次赋值给变量时，在内部将数据类型记录下来。</a:t>
            </a:r>
          </a:p>
          <a:p>
            <a:r>
              <a:rPr lang="zh-CN" altLang="en-US" dirty="0"/>
              <a:t>静态语言：静态语言与动态类型语言刚好相反，它的数据类型是在编译其间检的，也就是说在写程序时要声明所有变量的数据类型</a:t>
            </a:r>
            <a:r>
              <a:rPr lang="en-US" altLang="zh-CN" dirty="0"/>
              <a:t>.</a:t>
            </a:r>
          </a:p>
        </p:txBody>
      </p:sp>
      <p:sp>
        <p:nvSpPr>
          <p:cNvPr id="5" name="圆角矩形 4"/>
          <p:cNvSpPr/>
          <p:nvPr/>
        </p:nvSpPr>
        <p:spPr>
          <a:xfrm>
            <a:off x="200683" y="4964398"/>
            <a:ext cx="12457384" cy="2268252"/>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zh-CN" altLang="en-US" dirty="0"/>
              <a:t>强类型定义语言：强制数据类型定义的语言。也就是说，一旦一个变量被指定了某个数据类型，如果不经过强制转换，那么它就永远是这个数据类型了。</a:t>
            </a:r>
          </a:p>
          <a:p>
            <a:r>
              <a:rPr lang="zh-CN" altLang="en-US" dirty="0"/>
              <a:t>弱类型定义语言：数据类型可以被忽略的语言。它与强类型定义语言相反</a:t>
            </a:r>
            <a:r>
              <a:rPr lang="en-US" altLang="zh-CN" dirty="0"/>
              <a:t>, </a:t>
            </a:r>
            <a:r>
              <a:rPr lang="zh-CN" altLang="en-US" dirty="0"/>
              <a:t>一个变量可以赋不同数据类型的值。</a:t>
            </a:r>
          </a:p>
        </p:txBody>
      </p:sp>
    </p:spTree>
    <p:extLst>
      <p:ext uri="{BB962C8B-B14F-4D97-AF65-F5344CB8AC3E}">
        <p14:creationId xmlns:p14="http://schemas.microsoft.com/office/powerpoint/2010/main" val="7666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3247158" y="5006216"/>
            <a:ext cx="2217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3"/>
          <p:cNvSpPr txBox="1">
            <a:spLocks/>
          </p:cNvSpPr>
          <p:nvPr/>
        </p:nvSpPr>
        <p:spPr>
          <a:xfrm>
            <a:off x="3130692" y="4221373"/>
            <a:ext cx="2449974" cy="51937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337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PART</a:t>
            </a:r>
          </a:p>
        </p:txBody>
      </p:sp>
      <p:sp>
        <p:nvSpPr>
          <p:cNvPr id="11" name="TextBox 48"/>
          <p:cNvSpPr txBox="1"/>
          <p:nvPr/>
        </p:nvSpPr>
        <p:spPr>
          <a:xfrm>
            <a:off x="3405039" y="2377901"/>
            <a:ext cx="5925319" cy="738664"/>
          </a:xfrm>
          <a:prstGeom prst="rect">
            <a:avLst/>
          </a:prstGeom>
          <a:noFill/>
        </p:spPr>
        <p:txBody>
          <a:bodyPr wrap="square" lIns="0" tIns="0" rIns="0" bIns="0" rtlCol="0">
            <a:spAutoFit/>
          </a:bodyPr>
          <a:lstStyle/>
          <a:p>
            <a:pPr lvl="0"/>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快速搭建</a:t>
            </a:r>
            <a:r>
              <a:rPr lang="en-US" altLang="zh-CN"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TS</a:t>
            </a:r>
            <a:r>
              <a:rPr lang="zh-CN" altLang="en-US" sz="4800" dirty="0">
                <a:solidFill>
                  <a:schemeClr val="accent2"/>
                </a:solidFill>
                <a:latin typeface="Arial" panose="020B0604020202020204" pitchFamily="34" charset="0"/>
                <a:ea typeface="微软雅黑" panose="020B0503020204020204" pitchFamily="34" charset="-122"/>
                <a:sym typeface="Arial" panose="020B0604020202020204" pitchFamily="34" charset="0"/>
              </a:rPr>
              <a:t>运行环境</a:t>
            </a:r>
            <a:endParaRPr lang="zh-CN" altLang="en-US" sz="2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1"/>
          <p:cNvSpPr txBox="1"/>
          <p:nvPr/>
        </p:nvSpPr>
        <p:spPr>
          <a:xfrm>
            <a:off x="3563906" y="3895989"/>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命令行</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txBox="1"/>
          <p:nvPr/>
        </p:nvSpPr>
        <p:spPr>
          <a:xfrm>
            <a:off x="7077447" y="3954076"/>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项目运用（</a:t>
            </a:r>
            <a:r>
              <a:rPr lang="en-US" altLang="zh-CN" sz="1400" dirty="0" err="1">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tsconfig</a:t>
            </a: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1">
            <a:extLst>
              <a:ext uri="{FF2B5EF4-FFF2-40B4-BE49-F238E27FC236}">
                <a16:creationId xmlns:a16="http://schemas.microsoft.com/office/drawing/2014/main" id="{6050875B-690B-4C27-8AF4-AA9C650A3718}"/>
              </a:ext>
            </a:extLst>
          </p:cNvPr>
          <p:cNvSpPr txBox="1"/>
          <p:nvPr/>
        </p:nvSpPr>
        <p:spPr>
          <a:xfrm>
            <a:off x="5493386" y="3954076"/>
            <a:ext cx="1837447" cy="215444"/>
          </a:xfrm>
          <a:prstGeom prst="rect">
            <a:avLst/>
          </a:prstGeom>
          <a:noFill/>
        </p:spPr>
        <p:txBody>
          <a:bodyPr wrap="square" lIns="0" tIns="0" rIns="0" bIns="0" rtlCol="0">
            <a:spAutoFit/>
          </a:bodyPr>
          <a:lstStyle/>
          <a:p>
            <a:pPr marL="171450" lvl="1" indent="-171450">
              <a:buFont typeface="Arial" panose="020B0604020202020204" pitchFamily="34" charset="0"/>
              <a:buChar char="•"/>
            </a:pPr>
            <a:r>
              <a:rPr lang="zh-CN" altLang="en-US" sz="1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在线编译</a:t>
            </a:r>
            <a:endParaRPr lang="en-US" altLang="zh-CN" sz="1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77952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1"/>
                                        </p:tgtEl>
                                        <p:attrNameLst>
                                          <p:attrName>style.visibility</p:attrName>
                                        </p:attrNameLst>
                                      </p:cBhvr>
                                      <p:to>
                                        <p:strVal val="visible"/>
                                      </p:to>
                                    </p:set>
                                    <p:animEffect transition="in" filter="wipe(left)">
                                      <p:cBhvr>
                                        <p:cTn id="16" dur="200"/>
                                        <p:tgtEl>
                                          <p:spTgt spid="11"/>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1"/>
                                        </p:tgtEl>
                                      </p:cBhvr>
                                      <p:to x="80000" y="100000"/>
                                    </p:animScale>
                                    <p:anim by="(#ppt_w*0.10)" calcmode="lin" valueType="num">
                                      <p:cBhvr>
                                        <p:cTn id="19" dur="50" autoRev="1" fill="hold">
                                          <p:stCondLst>
                                            <p:cond delay="0"/>
                                          </p:stCondLst>
                                        </p:cTn>
                                        <p:tgtEl>
                                          <p:spTgt spid="11"/>
                                        </p:tgtEl>
                                        <p:attrNameLst>
                                          <p:attrName>ppt_x</p:attrName>
                                        </p:attrNameLst>
                                      </p:cBhvr>
                                    </p:anim>
                                    <p:anim by="(-#ppt_w*0.10)" calcmode="lin" valueType="num">
                                      <p:cBhvr>
                                        <p:cTn id="20" dur="50" autoRev="1" fill="hold">
                                          <p:stCondLst>
                                            <p:cond delay="0"/>
                                          </p:stCondLst>
                                        </p:cTn>
                                        <p:tgtEl>
                                          <p:spTgt spid="11"/>
                                        </p:tgtEl>
                                        <p:attrNameLst>
                                          <p:attrName>ppt_y</p:attrName>
                                        </p:attrNameLst>
                                      </p:cBhvr>
                                    </p:anim>
                                    <p:animRot by="-480000">
                                      <p:cBhvr>
                                        <p:cTn id="21" dur="50" autoRev="1" fill="hold">
                                          <p:stCondLst>
                                            <p:cond delay="0"/>
                                          </p:stCondLst>
                                        </p:cTn>
                                        <p:tgtEl>
                                          <p:spTgt spid="11"/>
                                        </p:tgtEl>
                                        <p:attrNameLst>
                                          <p:attrName>r</p:attrName>
                                        </p:attrNameLst>
                                      </p:cBhvr>
                                    </p:animRot>
                                  </p:childTnLst>
                                </p:cTn>
                              </p:par>
                            </p:childTnLst>
                          </p:cTn>
                        </p:par>
                        <p:par>
                          <p:cTn id="22" fill="hold">
                            <p:stCondLst>
                              <p:cond delay="1240"/>
                            </p:stCondLst>
                            <p:childTnLst>
                              <p:par>
                                <p:cTn id="23" presetID="1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ppt_x</p:attrName>
                                        </p:attrNameLst>
                                      </p:cBhvr>
                                      <p:tavLst>
                                        <p:tav tm="0">
                                          <p:val>
                                            <p:strVal val="#ppt_x-#ppt_w*1.125000"/>
                                          </p:val>
                                        </p:tav>
                                        <p:tav tm="100000">
                                          <p:val>
                                            <p:strVal val="#ppt_x"/>
                                          </p:val>
                                        </p:tav>
                                      </p:tavLst>
                                    </p:anim>
                                    <p:animEffect transition="in" filter="wipe(right)">
                                      <p:cBhvr>
                                        <p:cTn id="26" dur="500"/>
                                        <p:tgtEl>
                                          <p:spTgt spid="15"/>
                                        </p:tgtEl>
                                      </p:cBhvr>
                                    </p:animEffect>
                                  </p:childTnLst>
                                </p:cTn>
                              </p:par>
                            </p:childTnLst>
                          </p:cTn>
                        </p:par>
                        <p:par>
                          <p:cTn id="27" fill="hold">
                            <p:stCondLst>
                              <p:cond delay="1740"/>
                            </p:stCondLst>
                            <p:childTnLst>
                              <p:par>
                                <p:cTn id="28" presetID="1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p:tgtEl>
                                          <p:spTgt spid="16"/>
                                        </p:tgtEl>
                                        <p:attrNameLst>
                                          <p:attrName>ppt_x</p:attrName>
                                        </p:attrNameLst>
                                      </p:cBhvr>
                                      <p:tavLst>
                                        <p:tav tm="0">
                                          <p:val>
                                            <p:strVal val="#ppt_x-#ppt_w*1.125000"/>
                                          </p:val>
                                        </p:tav>
                                        <p:tav tm="100000">
                                          <p:val>
                                            <p:strVal val="#ppt_x"/>
                                          </p:val>
                                        </p:tav>
                                      </p:tavLst>
                                    </p:anim>
                                    <p:animEffect transition="in" filter="wipe(right)">
                                      <p:cBhvr>
                                        <p:cTn id="31" dur="500"/>
                                        <p:tgtEl>
                                          <p:spTgt spid="16"/>
                                        </p:tgtEl>
                                      </p:cBhvr>
                                    </p:animEffect>
                                  </p:childTnLst>
                                </p:cTn>
                              </p:par>
                            </p:childTnLst>
                          </p:cTn>
                        </p:par>
                        <p:par>
                          <p:cTn id="32" fill="hold">
                            <p:stCondLst>
                              <p:cond delay="2240"/>
                            </p:stCondLst>
                            <p:childTnLst>
                              <p:par>
                                <p:cTn id="33" presetID="1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p:tgtEl>
                                          <p:spTgt spid="9"/>
                                        </p:tgtEl>
                                        <p:attrNameLst>
                                          <p:attrName>ppt_x</p:attrName>
                                        </p:attrNameLst>
                                      </p:cBhvr>
                                      <p:tavLst>
                                        <p:tav tm="0">
                                          <p:val>
                                            <p:strVal val="#ppt_x-#ppt_w*1.125000"/>
                                          </p:val>
                                        </p:tav>
                                        <p:tav tm="100000">
                                          <p:val>
                                            <p:strVal val="#ppt_x"/>
                                          </p:val>
                                        </p:tav>
                                      </p:tavLst>
                                    </p:anim>
                                    <p:animEffect transition="in" filter="wipe(right)">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1" grpId="1"/>
      <p:bldP spid="15" grpId="0"/>
      <p:bldP spid="16"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24719" y="1168053"/>
            <a:ext cx="201622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a:t>安装 </a:t>
            </a:r>
            <a:r>
              <a:rPr lang="en-US" altLang="zh-CN" b="1"/>
              <a:t>TypeScript</a:t>
            </a:r>
          </a:p>
        </p:txBody>
      </p:sp>
      <p:sp>
        <p:nvSpPr>
          <p:cNvPr id="4" name="圆角矩形 3"/>
          <p:cNvSpPr/>
          <p:nvPr/>
        </p:nvSpPr>
        <p:spPr>
          <a:xfrm>
            <a:off x="524719" y="2176165"/>
            <a:ext cx="201622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执行 </a:t>
            </a:r>
            <a:r>
              <a:rPr lang="en-US" altLang="zh-CN" b="1" dirty="0" err="1"/>
              <a:t>tsc</a:t>
            </a:r>
            <a:r>
              <a:rPr lang="en-US" altLang="zh-CN" b="1" dirty="0"/>
              <a:t> </a:t>
            </a:r>
            <a:r>
              <a:rPr lang="zh-CN" altLang="en-US" b="1" dirty="0"/>
              <a:t>命令</a:t>
            </a:r>
            <a:endParaRPr lang="en-US" altLang="zh-CN" b="1" dirty="0"/>
          </a:p>
        </p:txBody>
      </p:sp>
      <p:sp>
        <p:nvSpPr>
          <p:cNvPr id="5" name="圆角矩形 4"/>
          <p:cNvSpPr/>
          <p:nvPr/>
        </p:nvSpPr>
        <p:spPr>
          <a:xfrm>
            <a:off x="3261023" y="1168053"/>
            <a:ext cx="4968552" cy="792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t>npm</a:t>
            </a:r>
            <a:r>
              <a:rPr lang="en-US" altLang="zh-CN" dirty="0"/>
              <a:t> install -g typescript</a:t>
            </a:r>
            <a:endParaRPr lang="zh-CN" altLang="en-US" dirty="0"/>
          </a:p>
        </p:txBody>
      </p:sp>
      <p:sp>
        <p:nvSpPr>
          <p:cNvPr id="8" name="圆角矩形 7"/>
          <p:cNvSpPr/>
          <p:nvPr/>
        </p:nvSpPr>
        <p:spPr>
          <a:xfrm>
            <a:off x="3261023" y="2176165"/>
            <a:ext cx="4968552" cy="792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t>tsc</a:t>
            </a:r>
            <a:r>
              <a:rPr lang="en-US" altLang="zh-CN" dirty="0"/>
              <a:t> </a:t>
            </a:r>
            <a:r>
              <a:rPr lang="en-US" altLang="zh-CN" dirty="0" err="1"/>
              <a:t>helloWorld.ts</a:t>
            </a:r>
            <a:endParaRPr lang="zh-CN" altLang="en-US" dirty="0"/>
          </a:p>
        </p:txBody>
      </p:sp>
      <p:sp>
        <p:nvSpPr>
          <p:cNvPr id="6" name="圆角矩形 3">
            <a:extLst>
              <a:ext uri="{FF2B5EF4-FFF2-40B4-BE49-F238E27FC236}">
                <a16:creationId xmlns:a16="http://schemas.microsoft.com/office/drawing/2014/main" id="{FD8BA82C-7A5C-41D1-B904-6ABE47359740}"/>
              </a:ext>
            </a:extLst>
          </p:cNvPr>
          <p:cNvSpPr/>
          <p:nvPr/>
        </p:nvSpPr>
        <p:spPr>
          <a:xfrm>
            <a:off x="530815" y="3976365"/>
            <a:ext cx="201622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常用</a:t>
            </a:r>
            <a:r>
              <a:rPr lang="en-US" altLang="zh-CN" b="1" dirty="0" err="1"/>
              <a:t>tsc</a:t>
            </a:r>
            <a:r>
              <a:rPr lang="zh-CN" altLang="en-US" b="1" dirty="0"/>
              <a:t>命令</a:t>
            </a:r>
            <a:endParaRPr lang="en-US" altLang="zh-CN" b="1" dirty="0"/>
          </a:p>
        </p:txBody>
      </p:sp>
      <p:sp>
        <p:nvSpPr>
          <p:cNvPr id="9" name="圆角矩形 7">
            <a:extLst>
              <a:ext uri="{FF2B5EF4-FFF2-40B4-BE49-F238E27FC236}">
                <a16:creationId xmlns:a16="http://schemas.microsoft.com/office/drawing/2014/main" id="{0A56B676-5FA0-4266-8875-6A2D3AD161E4}"/>
              </a:ext>
            </a:extLst>
          </p:cNvPr>
          <p:cNvSpPr/>
          <p:nvPr/>
        </p:nvSpPr>
        <p:spPr>
          <a:xfrm>
            <a:off x="3261023" y="3580321"/>
            <a:ext cx="4968552" cy="226825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t>Tsc</a:t>
            </a:r>
            <a:r>
              <a:rPr lang="en-US" altLang="zh-CN" dirty="0"/>
              <a:t> –-h //</a:t>
            </a:r>
            <a:r>
              <a:rPr lang="zh-CN" altLang="en-US" dirty="0"/>
              <a:t>查看帮助</a:t>
            </a:r>
            <a:endParaRPr lang="en-US" altLang="zh-CN" dirty="0"/>
          </a:p>
          <a:p>
            <a:pPr algn="ctr"/>
            <a:r>
              <a:rPr lang="en-US" altLang="zh-CN" dirty="0" err="1"/>
              <a:t>Tsc</a:t>
            </a:r>
            <a:r>
              <a:rPr lang="en-US" altLang="zh-CN" dirty="0"/>
              <a:t> </a:t>
            </a:r>
            <a:r>
              <a:rPr lang="en-US" altLang="zh-CN" dirty="0" err="1"/>
              <a:t>xxx.ts</a:t>
            </a:r>
            <a:r>
              <a:rPr lang="en-US" altLang="zh-CN" dirty="0"/>
              <a:t> –-watch //</a:t>
            </a:r>
            <a:r>
              <a:rPr lang="zh-CN" altLang="en-US" dirty="0"/>
              <a:t>监听编译</a:t>
            </a:r>
            <a:endParaRPr lang="en-US" altLang="zh-CN" dirty="0"/>
          </a:p>
          <a:p>
            <a:pPr algn="ctr"/>
            <a:r>
              <a:rPr lang="en-US" altLang="zh-CN" dirty="0" err="1"/>
              <a:t>Tsc</a:t>
            </a:r>
            <a:r>
              <a:rPr lang="en-US" altLang="zh-CN" dirty="0"/>
              <a:t> *.</a:t>
            </a:r>
            <a:r>
              <a:rPr lang="en-US" altLang="zh-CN" dirty="0" err="1"/>
              <a:t>ts</a:t>
            </a:r>
            <a:r>
              <a:rPr lang="en-US" altLang="zh-CN" dirty="0"/>
              <a:t> //</a:t>
            </a:r>
            <a:r>
              <a:rPr lang="zh-CN" altLang="en-US" dirty="0"/>
              <a:t>编译所有</a:t>
            </a:r>
            <a:endParaRPr lang="en-US" altLang="zh-CN" dirty="0"/>
          </a:p>
          <a:p>
            <a:pPr algn="ctr"/>
            <a:r>
              <a:rPr lang="en-US" altLang="zh-CN" dirty="0" err="1"/>
              <a:t>Tsc</a:t>
            </a:r>
            <a:r>
              <a:rPr lang="en-US" altLang="zh-CN" dirty="0"/>
              <a:t> –</a:t>
            </a:r>
            <a:r>
              <a:rPr lang="en-US" altLang="zh-CN" dirty="0" err="1"/>
              <a:t>declarationDir</a:t>
            </a:r>
            <a:r>
              <a:rPr lang="en-US" altLang="zh-CN" dirty="0"/>
              <a:t> //</a:t>
            </a:r>
            <a:r>
              <a:rPr lang="zh-CN" altLang="en-US" dirty="0"/>
              <a:t>设置输出目录</a:t>
            </a:r>
            <a:endParaRPr lang="en-US" altLang="zh-CN" dirty="0"/>
          </a:p>
          <a:p>
            <a:pPr algn="ctr"/>
            <a:endParaRPr lang="en-US" altLang="zh-CN" dirty="0"/>
          </a:p>
          <a:p>
            <a:pPr algn="ctr"/>
            <a:r>
              <a:rPr lang="zh-CN" altLang="en-US" dirty="0"/>
              <a:t>更多查看</a:t>
            </a:r>
            <a:r>
              <a:rPr lang="zh-CN" altLang="en-US" dirty="0">
                <a:hlinkClick r:id="rId2"/>
              </a:rPr>
              <a:t>官方文档</a:t>
            </a:r>
            <a:endParaRPr lang="zh-CN" altLang="en-US" dirty="0"/>
          </a:p>
        </p:txBody>
      </p:sp>
    </p:spTree>
    <p:extLst>
      <p:ext uri="{BB962C8B-B14F-4D97-AF65-F5344CB8AC3E}">
        <p14:creationId xmlns:p14="http://schemas.microsoft.com/office/powerpoint/2010/main" val="116728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1DAEB0-B631-48B2-AC23-7ACD064B4FFD}"/>
              </a:ext>
            </a:extLst>
          </p:cNvPr>
          <p:cNvPicPr>
            <a:picLocks noChangeAspect="1"/>
          </p:cNvPicPr>
          <p:nvPr/>
        </p:nvPicPr>
        <p:blipFill>
          <a:blip r:embed="rId2"/>
          <a:stretch>
            <a:fillRect/>
          </a:stretch>
        </p:blipFill>
        <p:spPr>
          <a:xfrm>
            <a:off x="524719" y="663997"/>
            <a:ext cx="12858750" cy="6355705"/>
          </a:xfrm>
          <a:prstGeom prst="rect">
            <a:avLst/>
          </a:prstGeom>
        </p:spPr>
      </p:pic>
      <p:sp>
        <p:nvSpPr>
          <p:cNvPr id="4" name="文本框 3">
            <a:extLst>
              <a:ext uri="{FF2B5EF4-FFF2-40B4-BE49-F238E27FC236}">
                <a16:creationId xmlns:a16="http://schemas.microsoft.com/office/drawing/2014/main" id="{4D70783B-F71A-41BA-9D70-84077DB5C6E0}"/>
              </a:ext>
            </a:extLst>
          </p:cNvPr>
          <p:cNvSpPr txBox="1"/>
          <p:nvPr/>
        </p:nvSpPr>
        <p:spPr>
          <a:xfrm>
            <a:off x="4341143" y="211292"/>
            <a:ext cx="5008615" cy="369332"/>
          </a:xfrm>
          <a:prstGeom prst="rect">
            <a:avLst/>
          </a:prstGeom>
          <a:noFill/>
        </p:spPr>
        <p:txBody>
          <a:bodyPr wrap="none" rtlCol="0">
            <a:spAutoFit/>
          </a:bodyPr>
          <a:lstStyle/>
          <a:p>
            <a:r>
              <a:rPr lang="zh-CN" altLang="en-US" dirty="0"/>
              <a:t>官方编译网站</a:t>
            </a:r>
            <a:r>
              <a:rPr lang="en-US" altLang="zh-CN" dirty="0"/>
              <a:t>http://www.typescriptlang.org/play/</a:t>
            </a:r>
            <a:endParaRPr lang="zh-CN" altLang="en-US" dirty="0"/>
          </a:p>
        </p:txBody>
      </p:sp>
    </p:spTree>
    <p:extLst>
      <p:ext uri="{BB962C8B-B14F-4D97-AF65-F5344CB8AC3E}">
        <p14:creationId xmlns:p14="http://schemas.microsoft.com/office/powerpoint/2010/main" val="3898984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266"/>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自定义设计方案">
  <a:themeElements>
    <a:clrScheme name="自定义 6">
      <a:dk1>
        <a:sysClr val="windowText" lastClr="000000"/>
      </a:dk1>
      <a:lt1>
        <a:sysClr val="window" lastClr="FFFFFF"/>
      </a:lt1>
      <a:dk2>
        <a:srgbClr val="44546A"/>
      </a:dk2>
      <a:lt2>
        <a:srgbClr val="E7E6E6"/>
      </a:lt2>
      <a:accent1>
        <a:srgbClr val="333F50"/>
      </a:accent1>
      <a:accent2>
        <a:srgbClr val="CA8F45"/>
      </a:accent2>
      <a:accent3>
        <a:srgbClr val="333F50"/>
      </a:accent3>
      <a:accent4>
        <a:srgbClr val="CA8F45"/>
      </a:accent4>
      <a:accent5>
        <a:srgbClr val="333F50"/>
      </a:accent5>
      <a:accent6>
        <a:srgbClr val="CA8F45"/>
      </a:accent6>
      <a:hlink>
        <a:srgbClr val="333F50"/>
      </a:hlink>
      <a:folHlink>
        <a:srgbClr val="CA8F4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1266</Words>
  <Application>Microsoft Office PowerPoint</Application>
  <PresentationFormat>自定义</PresentationFormat>
  <Paragraphs>129</Paragraphs>
  <Slides>34</Slides>
  <Notes>11</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Helvetica Neue</vt:lpstr>
      <vt:lpstr>宋体</vt:lpstr>
      <vt:lpstr>微软雅黑</vt:lpstr>
      <vt:lpstr>Arial</vt:lpstr>
      <vt:lpstr>Calibri</vt:lpstr>
      <vt:lpstr>Calibri Light</vt:lpstr>
      <vt:lpstr>Impact</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bt266</dc:title>
  <dc:creator/>
  <cp:lastModifiedBy/>
  <cp:revision>1</cp:revision>
  <dcterms:created xsi:type="dcterms:W3CDTF">2016-12-12T17:32:18Z</dcterms:created>
  <dcterms:modified xsi:type="dcterms:W3CDTF">2018-01-26T06:05:04Z</dcterms:modified>
</cp:coreProperties>
</file>