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300" r:id="rId3"/>
    <p:sldId id="358" r:id="rId4"/>
    <p:sldId id="359" r:id="rId5"/>
    <p:sldId id="360" r:id="rId6"/>
    <p:sldId id="361" r:id="rId7"/>
    <p:sldId id="362" r:id="rId8"/>
    <p:sldId id="363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3" r:id="rId17"/>
    <p:sldId id="374" r:id="rId18"/>
    <p:sldId id="375" r:id="rId19"/>
    <p:sldId id="376" r:id="rId20"/>
    <p:sldId id="377" r:id="rId21"/>
    <p:sldId id="332" r:id="rId22"/>
    <p:sldId id="378" r:id="rId23"/>
    <p:sldId id="379" r:id="rId24"/>
    <p:sldId id="380" r:id="rId25"/>
    <p:sldId id="357" r:id="rId26"/>
    <p:sldId id="38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BAC2"/>
    <a:srgbClr val="FFA000"/>
    <a:srgbClr val="5B9BD5"/>
    <a:srgbClr val="C4DDE6"/>
    <a:srgbClr val="319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ADCB-A622-4434-8726-EC9620C28725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9897-9F06-42D5-AE75-4DBEB6557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7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ADCB-A622-4434-8726-EC9620C28725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9897-9F06-42D5-AE75-4DBEB6557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04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ADCB-A622-4434-8726-EC9620C28725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9897-9F06-42D5-AE75-4DBEB6557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5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ADCB-A622-4434-8726-EC9620C28725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9897-9F06-42D5-AE75-4DBEB6557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45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ADCB-A622-4434-8726-EC9620C28725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9897-9F06-42D5-AE75-4DBEB6557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8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ADCB-A622-4434-8726-EC9620C28725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9897-9F06-42D5-AE75-4DBEB6557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05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ADCB-A622-4434-8726-EC9620C28725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9897-9F06-42D5-AE75-4DBEB6557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2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ADCB-A622-4434-8726-EC9620C28725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9897-9F06-42D5-AE75-4DBEB6557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55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ADCB-A622-4434-8726-EC9620C28725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9897-9F06-42D5-AE75-4DBEB6557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6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ADCB-A622-4434-8726-EC9620C28725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9897-9F06-42D5-AE75-4DBEB6557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12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ADCB-A622-4434-8726-EC9620C28725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9897-9F06-42D5-AE75-4DBEB6557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8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0ADCB-A622-4434-8726-EC9620C28725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9897-9F06-42D5-AE75-4DBEB6557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3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5542150" y="4868248"/>
            <a:ext cx="2634572" cy="793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>
                <a:srgbClr val="51CDD3"/>
              </a:buClr>
            </a:pPr>
            <a:r>
              <a:rPr lang="ko-KR" altLang="en-US" sz="18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김대겸</a:t>
            </a:r>
            <a:endParaRPr lang="en-US" altLang="ko-KR" sz="18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buClr>
                <a:srgbClr val="51CDD3"/>
              </a:buClr>
            </a:pPr>
            <a:r>
              <a:rPr lang="en-US" altLang="ko-KR" sz="18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gyeom_91@korea.ac.kr</a:t>
            </a:r>
          </a:p>
          <a:p>
            <a:pPr algn="r">
              <a:buClr>
                <a:srgbClr val="51CDD3"/>
              </a:buClr>
            </a:pPr>
            <a:endParaRPr lang="en-US" altLang="ko-KR" sz="18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432" y="315122"/>
            <a:ext cx="4078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EIEN171</a:t>
            </a:r>
            <a:r>
              <a:rPr lang="ko-KR" altLang="en-US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 </a:t>
            </a:r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- </a:t>
            </a:r>
            <a:r>
              <a:rPr lang="ko-KR" altLang="en-US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프로그래밍언어의 기초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66706" y="260648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포인터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11224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2022</a:t>
            </a:r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학년도 </a:t>
            </a:r>
            <a:r>
              <a:rPr lang="en-US" altLang="ko-KR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1</a:t>
            </a:r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학기</a:t>
            </a:r>
          </a:p>
        </p:txBody>
      </p:sp>
      <p:cxnSp>
        <p:nvCxnSpPr>
          <p:cNvPr id="19" name="직선 연결선 16">
            <a:extLst>
              <a:ext uri="{FF2B5EF4-FFF2-40B4-BE49-F238E27FC236}">
                <a16:creationId xmlns:a16="http://schemas.microsoft.com/office/drawing/2014/main" id="{1C654EA7-E78E-9648-A636-A72D72185F48}"/>
              </a:ext>
            </a:extLst>
          </p:cNvPr>
          <p:cNvCxnSpPr/>
          <p:nvPr/>
        </p:nvCxnSpPr>
        <p:spPr>
          <a:xfrm>
            <a:off x="224780" y="6621397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1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2.4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7047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키워드의 또 다른 이름</a:t>
            </a:r>
            <a:r>
              <a:rPr lang="en-US" altLang="ko-KR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번지 지정 연산자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포인터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649701-C06A-50A8-F2F1-AE0F18853626}"/>
              </a:ext>
            </a:extLst>
          </p:cNvPr>
          <p:cNvSpPr/>
          <p:nvPr/>
        </p:nvSpPr>
        <p:spPr>
          <a:xfrm>
            <a:off x="660204" y="1418075"/>
            <a:ext cx="7903484" cy="1473200"/>
          </a:xfrm>
          <a:prstGeom prst="rect">
            <a:avLst/>
          </a:prstGeom>
          <a:solidFill>
            <a:srgbClr val="EAF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+mj-ea"/>
              <a:ea typeface="+mj-ea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F41E6D-AF93-8F68-04F5-34F08E51443A}"/>
              </a:ext>
            </a:extLst>
          </p:cNvPr>
          <p:cNvSpPr txBox="1"/>
          <p:nvPr/>
        </p:nvSpPr>
        <p:spPr>
          <a:xfrm>
            <a:off x="745653" y="1549117"/>
            <a:ext cx="7732586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short</a:t>
            </a:r>
            <a:r>
              <a:rPr lang="ko-KR" altLang="en-US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birthday;    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/*short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형 변수 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birthday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를 선언함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*/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short *</a:t>
            </a:r>
            <a:r>
              <a:rPr lang="en-US" altLang="ko-KR" sz="14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ptr</a:t>
            </a: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;          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/*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포인터가 가리키는 대상의 크기가 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2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바이트인 포인터 변수를 선언함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*/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ptr</a:t>
            </a: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= &amp;birthday;  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/* birthday 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변수의 주소를 </a:t>
            </a:r>
            <a:r>
              <a:rPr lang="en-US" altLang="ko-KR" sz="1400" dirty="0" err="1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ptr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변수에 대입함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(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주소는 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108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번지라고 가정함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)*/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*</a:t>
            </a:r>
            <a:r>
              <a:rPr lang="en-US" altLang="ko-KR" sz="14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ptr</a:t>
            </a: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= 1042;        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/*</a:t>
            </a:r>
            <a:r>
              <a:rPr lang="en-US" altLang="ko-KR" sz="1400" dirty="0" err="1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ptr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에 저장된 주소에 가서 값 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1042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를 대입함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즉 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birthday = 1042*/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38D16DE-60D5-6E1A-BCD9-482895812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619493"/>
              </p:ext>
            </p:extLst>
          </p:nvPr>
        </p:nvGraphicFramePr>
        <p:xfrm>
          <a:off x="860623" y="3140286"/>
          <a:ext cx="864000" cy="32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···</a:t>
                      </a:r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···</a:t>
                      </a:r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8124C78-7D16-A2E0-A6A9-828113B65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69131"/>
              </p:ext>
            </p:extLst>
          </p:nvPr>
        </p:nvGraphicFramePr>
        <p:xfrm>
          <a:off x="2978034" y="3140286"/>
          <a:ext cx="864000" cy="32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···</a:t>
                      </a:r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···</a:t>
                      </a:r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FFB1A6C-7A84-A0A2-3E67-16E585DB2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21680"/>
              </p:ext>
            </p:extLst>
          </p:nvPr>
        </p:nvGraphicFramePr>
        <p:xfrm>
          <a:off x="5137793" y="3128368"/>
          <a:ext cx="864000" cy="32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···</a:t>
                      </a:r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108</a:t>
                      </a:r>
                      <a:r>
                        <a:rPr lang="ko-KR" altLang="en-US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번지</a:t>
                      </a:r>
                      <a:endParaRPr lang="en-US" altLang="ko-KR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(0x0000006C</a:t>
                      </a:r>
                      <a:r>
                        <a:rPr lang="ko-KR" altLang="en-US" sz="1400" b="0" baseline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번지</a:t>
                      </a:r>
                      <a:r>
                        <a:rPr lang="en-US" altLang="ko-KR" sz="1400" b="0" baseline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···</a:t>
                      </a:r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3E1E93C-8266-63A2-D3CB-2F1F4FDE2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5100"/>
              </p:ext>
            </p:extLst>
          </p:nvPr>
        </p:nvGraphicFramePr>
        <p:xfrm>
          <a:off x="7176977" y="3140286"/>
          <a:ext cx="864000" cy="327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···</a:t>
                      </a:r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1042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(0x0412)</a:t>
                      </a:r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108</a:t>
                      </a:r>
                      <a:r>
                        <a:rPr lang="ko-KR" altLang="en-US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번지</a:t>
                      </a:r>
                      <a:endParaRPr lang="en-US" altLang="ko-KR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(0x0000006C</a:t>
                      </a:r>
                      <a:r>
                        <a:rPr lang="ko-KR" altLang="en-US" sz="1400" b="0" baseline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번지</a:t>
                      </a:r>
                      <a:r>
                        <a:rPr lang="en-US" altLang="ko-KR" sz="1400" b="0" baseline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95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···</a:t>
                      </a:r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C3B83AF-8BE5-FE5B-D11E-F853C693FD4E}"/>
              </a:ext>
            </a:extLst>
          </p:cNvPr>
          <p:cNvSpPr txBox="1"/>
          <p:nvPr/>
        </p:nvSpPr>
        <p:spPr>
          <a:xfrm>
            <a:off x="1701232" y="3701798"/>
            <a:ext cx="120616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①</a:t>
            </a:r>
            <a:endParaRPr lang="en-US" altLang="ko-KR" sz="1300" dirty="0">
              <a:ln w="3175">
                <a:solidFill>
                  <a:srgbClr val="31979D"/>
                </a:solidFill>
              </a:ln>
              <a:solidFill>
                <a:srgbClr val="31979D"/>
              </a:solidFill>
              <a:latin typeface="+mj-ea"/>
              <a:ea typeface="+mj-ea"/>
            </a:endParaRPr>
          </a:p>
          <a:p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birthday</a:t>
            </a:r>
          </a:p>
          <a:p>
            <a:r>
              <a:rPr lang="en-US" altLang="ko-KR" sz="13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short</a:t>
            </a:r>
            <a:r>
              <a:rPr lang="ko-KR" altLang="en-US" sz="13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형 변수</a:t>
            </a:r>
            <a:endParaRPr lang="en-US" altLang="ko-KR" sz="1300" dirty="0">
              <a:ln w="3175">
                <a:solidFill>
                  <a:srgbClr val="31979D"/>
                </a:solidFill>
              </a:ln>
              <a:solidFill>
                <a:srgbClr val="31979D"/>
              </a:solidFill>
              <a:latin typeface="+mj-ea"/>
              <a:ea typeface="+mj-ea"/>
            </a:endParaRPr>
          </a:p>
          <a:p>
            <a:r>
              <a:rPr lang="en-US" altLang="ko-KR" sz="13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birthday </a:t>
            </a:r>
            <a:r>
              <a:rPr lang="ko-KR" altLang="en-US" sz="13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선언</a:t>
            </a:r>
          </a:p>
        </p:txBody>
      </p:sp>
      <p:sp>
        <p:nvSpPr>
          <p:cNvPr id="23" name="오른쪽 화살표 25">
            <a:extLst>
              <a:ext uri="{FF2B5EF4-FFF2-40B4-BE49-F238E27FC236}">
                <a16:creationId xmlns:a16="http://schemas.microsoft.com/office/drawing/2014/main" id="{A4B6AD6E-0E89-F75A-D766-A01E71E93DC2}"/>
              </a:ext>
            </a:extLst>
          </p:cNvPr>
          <p:cNvSpPr/>
          <p:nvPr/>
        </p:nvSpPr>
        <p:spPr>
          <a:xfrm>
            <a:off x="2065238" y="5771789"/>
            <a:ext cx="524933" cy="496743"/>
          </a:xfrm>
          <a:prstGeom prst="rightArrow">
            <a:avLst/>
          </a:prstGeom>
          <a:solidFill>
            <a:srgbClr val="31979D"/>
          </a:solidFill>
          <a:ln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CAEFEE-58CD-369A-BEE4-5BF2EA638BCC}"/>
              </a:ext>
            </a:extLst>
          </p:cNvPr>
          <p:cNvSpPr txBox="1"/>
          <p:nvPr/>
        </p:nvSpPr>
        <p:spPr>
          <a:xfrm>
            <a:off x="3797638" y="4764602"/>
            <a:ext cx="124425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②</a:t>
            </a:r>
            <a:endParaRPr lang="en-US" altLang="ko-KR" sz="1300" dirty="0">
              <a:ln w="3175">
                <a:solidFill>
                  <a:srgbClr val="31979D"/>
                </a:solidFill>
              </a:ln>
              <a:solidFill>
                <a:srgbClr val="31979D"/>
              </a:solidFill>
              <a:latin typeface="+mj-ea"/>
              <a:ea typeface="+mj-ea"/>
            </a:endParaRPr>
          </a:p>
          <a:p>
            <a:r>
              <a:rPr lang="en-US" altLang="ko-KR" sz="1300" dirty="0" err="1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ptr</a:t>
            </a:r>
            <a:endParaRPr lang="en-US" altLang="ko-KR" sz="13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포인터 변수를</a:t>
            </a:r>
            <a:endParaRPr lang="en-US" altLang="ko-KR" sz="1300" dirty="0">
              <a:ln w="3175">
                <a:solidFill>
                  <a:srgbClr val="31979D"/>
                </a:solidFill>
              </a:ln>
              <a:solidFill>
                <a:srgbClr val="31979D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선언함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2B9325-85FC-03AA-F7B1-AA9E0C7571D6}"/>
              </a:ext>
            </a:extLst>
          </p:cNvPr>
          <p:cNvSpPr/>
          <p:nvPr/>
        </p:nvSpPr>
        <p:spPr>
          <a:xfrm>
            <a:off x="5089841" y="4751460"/>
            <a:ext cx="959904" cy="1365204"/>
          </a:xfrm>
          <a:prstGeom prst="rect">
            <a:avLst/>
          </a:prstGeom>
          <a:noFill/>
          <a:ln w="28575">
            <a:solidFill>
              <a:srgbClr val="31979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F07F1F7-16D2-77B5-FBBE-86CC8C12D85B}"/>
              </a:ext>
            </a:extLst>
          </p:cNvPr>
          <p:cNvSpPr/>
          <p:nvPr/>
        </p:nvSpPr>
        <p:spPr>
          <a:xfrm>
            <a:off x="4086004" y="4019868"/>
            <a:ext cx="1268142" cy="731592"/>
          </a:xfrm>
          <a:prstGeom prst="ellipse">
            <a:avLst/>
          </a:prstGeom>
          <a:noFill/>
          <a:ln w="28575">
            <a:solidFill>
              <a:srgbClr val="31979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93BD88-4EAE-74AE-8922-54CCFE35E2AA}"/>
              </a:ext>
            </a:extLst>
          </p:cNvPr>
          <p:cNvSpPr txBox="1"/>
          <p:nvPr/>
        </p:nvSpPr>
        <p:spPr>
          <a:xfrm>
            <a:off x="4010899" y="4148074"/>
            <a:ext cx="13244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108</a:t>
            </a:r>
            <a:r>
              <a:rPr lang="ko-KR" altLang="en-US" sz="11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번지</a:t>
            </a:r>
            <a:endParaRPr lang="en-US" altLang="ko-KR" sz="11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en-US" altLang="ko-KR" sz="11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(0x0000006C</a:t>
            </a:r>
            <a:r>
              <a:rPr lang="ko-KR" altLang="en-US" sz="11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번지</a:t>
            </a:r>
            <a:r>
              <a:rPr lang="en-US" altLang="ko-KR" sz="11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1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8" name="구부러진 연결선 33">
            <a:extLst>
              <a:ext uri="{FF2B5EF4-FFF2-40B4-BE49-F238E27FC236}">
                <a16:creationId xmlns:a16="http://schemas.microsoft.com/office/drawing/2014/main" id="{D9E425A2-F693-8BC5-A1B3-2B17D4E23BFF}"/>
              </a:ext>
            </a:extLst>
          </p:cNvPr>
          <p:cNvCxnSpPr>
            <a:stCxn id="26" idx="4"/>
            <a:endCxn id="25" idx="1"/>
          </p:cNvCxnSpPr>
          <p:nvPr/>
        </p:nvCxnSpPr>
        <p:spPr>
          <a:xfrm rot="16200000" flipH="1">
            <a:off x="4563657" y="4907878"/>
            <a:ext cx="682602" cy="369766"/>
          </a:xfrm>
          <a:prstGeom prst="curvedConnector2">
            <a:avLst/>
          </a:prstGeom>
          <a:ln w="28575">
            <a:solidFill>
              <a:srgbClr val="3197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A3DEA34-1C5A-C9F8-0BD4-FB17455165E9}"/>
              </a:ext>
            </a:extLst>
          </p:cNvPr>
          <p:cNvSpPr txBox="1"/>
          <p:nvPr/>
        </p:nvSpPr>
        <p:spPr>
          <a:xfrm>
            <a:off x="6015554" y="4630149"/>
            <a:ext cx="112723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③</a:t>
            </a:r>
            <a:endParaRPr lang="en-US" altLang="ko-KR" sz="1300" dirty="0">
              <a:ln w="3175">
                <a:solidFill>
                  <a:srgbClr val="31979D"/>
                </a:solidFill>
              </a:ln>
              <a:solidFill>
                <a:srgbClr val="31979D"/>
              </a:solidFill>
              <a:latin typeface="+mj-ea"/>
              <a:ea typeface="+mj-ea"/>
            </a:endParaRPr>
          </a:p>
          <a:p>
            <a:r>
              <a:rPr lang="en-US" altLang="ko-KR" sz="1300" dirty="0" err="1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ptr</a:t>
            </a:r>
            <a:endParaRPr lang="en-US" altLang="ko-KR" sz="13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3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birthday </a:t>
            </a:r>
          </a:p>
          <a:p>
            <a:r>
              <a:rPr lang="ko-KR" altLang="en-US" sz="13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변수 주소를</a:t>
            </a:r>
            <a:endParaRPr lang="en-US" altLang="ko-KR" sz="1300" dirty="0">
              <a:ln w="3175">
                <a:solidFill>
                  <a:srgbClr val="31979D"/>
                </a:solidFill>
              </a:ln>
              <a:solidFill>
                <a:srgbClr val="31979D"/>
              </a:solidFill>
              <a:latin typeface="+mj-ea"/>
              <a:ea typeface="+mj-ea"/>
            </a:endParaRPr>
          </a:p>
          <a:p>
            <a:r>
              <a:rPr lang="en-US" altLang="ko-KR" sz="1300" dirty="0" err="1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ptr</a:t>
            </a:r>
            <a:r>
              <a:rPr lang="ko-KR" altLang="en-US" sz="13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에 대입함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466A36-B87A-1F4A-3DF1-2E438F7A8FE7}"/>
              </a:ext>
            </a:extLst>
          </p:cNvPr>
          <p:cNvSpPr/>
          <p:nvPr/>
        </p:nvSpPr>
        <p:spPr>
          <a:xfrm>
            <a:off x="7129025" y="4768148"/>
            <a:ext cx="959904" cy="1365204"/>
          </a:xfrm>
          <a:prstGeom prst="rect">
            <a:avLst/>
          </a:prstGeom>
          <a:noFill/>
          <a:ln w="28575">
            <a:solidFill>
              <a:srgbClr val="31979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5A903DE-BBF5-74FE-403F-FC511781D900}"/>
              </a:ext>
            </a:extLst>
          </p:cNvPr>
          <p:cNvSpPr/>
          <p:nvPr/>
        </p:nvSpPr>
        <p:spPr>
          <a:xfrm>
            <a:off x="7115264" y="3756429"/>
            <a:ext cx="959904" cy="733352"/>
          </a:xfrm>
          <a:prstGeom prst="rect">
            <a:avLst/>
          </a:prstGeom>
          <a:noFill/>
          <a:ln w="28575">
            <a:solidFill>
              <a:srgbClr val="31979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32" name="구부러진 연결선 42">
            <a:extLst>
              <a:ext uri="{FF2B5EF4-FFF2-40B4-BE49-F238E27FC236}">
                <a16:creationId xmlns:a16="http://schemas.microsoft.com/office/drawing/2014/main" id="{2F7D3E5C-9D23-0665-BD33-CFCB50C30509}"/>
              </a:ext>
            </a:extLst>
          </p:cNvPr>
          <p:cNvCxnSpPr>
            <a:stCxn id="30" idx="3"/>
            <a:endCxn id="31" idx="3"/>
          </p:cNvCxnSpPr>
          <p:nvPr/>
        </p:nvCxnSpPr>
        <p:spPr>
          <a:xfrm flipH="1" flipV="1">
            <a:off x="8075168" y="4123105"/>
            <a:ext cx="13761" cy="1327645"/>
          </a:xfrm>
          <a:prstGeom prst="curvedConnector3">
            <a:avLst>
              <a:gd name="adj1" fmla="val -1661216"/>
            </a:avLst>
          </a:prstGeom>
          <a:ln w="28575">
            <a:solidFill>
              <a:srgbClr val="3197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CFA13AC-04B1-F566-A2E1-618F9C492E55}"/>
              </a:ext>
            </a:extLst>
          </p:cNvPr>
          <p:cNvSpPr txBox="1"/>
          <p:nvPr/>
        </p:nvSpPr>
        <p:spPr>
          <a:xfrm>
            <a:off x="8156694" y="4578961"/>
            <a:ext cx="351378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④</a:t>
            </a:r>
          </a:p>
        </p:txBody>
      </p:sp>
      <p:sp>
        <p:nvSpPr>
          <p:cNvPr id="34" name="오른쪽 화살표 45">
            <a:extLst>
              <a:ext uri="{FF2B5EF4-FFF2-40B4-BE49-F238E27FC236}">
                <a16:creationId xmlns:a16="http://schemas.microsoft.com/office/drawing/2014/main" id="{2D0F0959-ADF0-AB4D-F52B-0120D3CF7CD0}"/>
              </a:ext>
            </a:extLst>
          </p:cNvPr>
          <p:cNvSpPr/>
          <p:nvPr/>
        </p:nvSpPr>
        <p:spPr>
          <a:xfrm>
            <a:off x="4226930" y="5771209"/>
            <a:ext cx="524933" cy="496743"/>
          </a:xfrm>
          <a:prstGeom prst="rightArrow">
            <a:avLst/>
          </a:prstGeom>
          <a:solidFill>
            <a:srgbClr val="31979D"/>
          </a:solidFill>
          <a:ln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6" name="오른쪽 화살표 46">
            <a:extLst>
              <a:ext uri="{FF2B5EF4-FFF2-40B4-BE49-F238E27FC236}">
                <a16:creationId xmlns:a16="http://schemas.microsoft.com/office/drawing/2014/main" id="{50FCC0AB-809F-68C7-F373-1330E1A6EA77}"/>
              </a:ext>
            </a:extLst>
          </p:cNvPr>
          <p:cNvSpPr/>
          <p:nvPr/>
        </p:nvSpPr>
        <p:spPr>
          <a:xfrm>
            <a:off x="6328638" y="5771789"/>
            <a:ext cx="524933" cy="496743"/>
          </a:xfrm>
          <a:prstGeom prst="rightArrow">
            <a:avLst/>
          </a:prstGeom>
          <a:solidFill>
            <a:srgbClr val="31979D"/>
          </a:solidFill>
          <a:ln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D72BE9E-BEB2-8211-45D2-4751DA616829}"/>
              </a:ext>
            </a:extLst>
          </p:cNvPr>
          <p:cNvCxnSpPr/>
          <p:nvPr/>
        </p:nvCxnSpPr>
        <p:spPr>
          <a:xfrm>
            <a:off x="252000" y="6402732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77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 animBg="1"/>
      <p:bldP spid="26" grpId="0" animBg="1"/>
      <p:bldP spid="27" grpId="0"/>
      <p:bldP spid="29" grpId="0"/>
      <p:bldP spid="30" grpId="0" animBg="1"/>
      <p:bldP spid="31" grpId="0" animBg="1"/>
      <p:bldP spid="33" grpId="0" animBg="1"/>
      <p:bldP spid="34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2.5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4976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에</a:t>
            </a:r>
            <a:r>
              <a:rPr lang="en-US" altLang="ko-KR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따른 차이점 확인하기 </a:t>
            </a:r>
            <a:r>
              <a:rPr lang="en-US" altLang="ko-KR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(1)</a:t>
            </a:r>
            <a:endParaRPr lang="ko-KR" altLang="en-US" sz="2800" dirty="0"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포인터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97EBACB-EF0F-B10B-75C9-26D0382BCDFC}"/>
              </a:ext>
            </a:extLst>
          </p:cNvPr>
          <p:cNvSpPr/>
          <p:nvPr/>
        </p:nvSpPr>
        <p:spPr>
          <a:xfrm>
            <a:off x="988516" y="1600577"/>
            <a:ext cx="6903457" cy="128827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FBFBFB"/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9482B5-C0C4-D029-B665-4D8B85975D13}"/>
              </a:ext>
            </a:extLst>
          </p:cNvPr>
          <p:cNvSpPr txBox="1"/>
          <p:nvPr/>
        </p:nvSpPr>
        <p:spPr>
          <a:xfrm>
            <a:off x="1049000" y="1734262"/>
            <a:ext cx="6819873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메모리 크기 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: 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4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바이트로 고정</a:t>
            </a:r>
            <a:endParaRPr lang="en-US" altLang="ko-KR" sz="1600" dirty="0">
              <a:ln w="3175"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포인터 변수에 저장된 주소의 의미</a:t>
            </a:r>
            <a:endParaRPr lang="en-US" altLang="ko-KR" sz="1600" dirty="0">
              <a:ln w="3175"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577A196-1565-7EEF-D27C-7950EF7A4DFF}"/>
              </a:ext>
            </a:extLst>
          </p:cNvPr>
          <p:cNvSpPr/>
          <p:nvPr/>
        </p:nvSpPr>
        <p:spPr>
          <a:xfrm>
            <a:off x="1072100" y="1667677"/>
            <a:ext cx="6748803" cy="11341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FBFB"/>
              </a:solidFill>
              <a:latin typeface="+mj-ea"/>
              <a:ea typeface="+mj-ea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0DEF0FC-80BA-115B-6CCF-D210A166C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44" y="4217893"/>
            <a:ext cx="5492284" cy="1992776"/>
          </a:xfrm>
          <a:prstGeom prst="rect">
            <a:avLst/>
          </a:prstGeom>
        </p:spPr>
      </p:pic>
      <p:sp>
        <p:nvSpPr>
          <p:cNvPr id="40" name="양쪽 모서리가 둥근 사각형 12">
            <a:extLst>
              <a:ext uri="{FF2B5EF4-FFF2-40B4-BE49-F238E27FC236}">
                <a16:creationId xmlns:a16="http://schemas.microsoft.com/office/drawing/2014/main" id="{3D70BD97-EE77-AA16-B82E-3E09D83D8C43}"/>
              </a:ext>
            </a:extLst>
          </p:cNvPr>
          <p:cNvSpPr/>
          <p:nvPr/>
        </p:nvSpPr>
        <p:spPr>
          <a:xfrm>
            <a:off x="1049000" y="1234788"/>
            <a:ext cx="1330059" cy="432889"/>
          </a:xfrm>
          <a:prstGeom prst="round2SameRect">
            <a:avLst/>
          </a:prstGeom>
          <a:solidFill>
            <a:srgbClr val="319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B15F7B-D078-50A7-6B24-8AD674F40140}"/>
              </a:ext>
            </a:extLst>
          </p:cNvPr>
          <p:cNvSpPr txBox="1"/>
          <p:nvPr/>
        </p:nvSpPr>
        <p:spPr>
          <a:xfrm>
            <a:off x="1072101" y="1288865"/>
            <a:ext cx="1306958" cy="34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포인터 변수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ACB430-FE56-33AD-DB89-13FD509A52E6}"/>
              </a:ext>
            </a:extLst>
          </p:cNvPr>
          <p:cNvSpPr/>
          <p:nvPr/>
        </p:nvSpPr>
        <p:spPr>
          <a:xfrm>
            <a:off x="4569059" y="1782677"/>
            <a:ext cx="2175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주소를 저장하기 때문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C0F9A3-ACBF-A1A1-69C4-D7E44B0DFF9A}"/>
              </a:ext>
            </a:extLst>
          </p:cNvPr>
          <p:cNvSpPr/>
          <p:nvPr/>
        </p:nvSpPr>
        <p:spPr>
          <a:xfrm>
            <a:off x="1319526" y="2350597"/>
            <a:ext cx="49922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→ ‘</a:t>
            </a:r>
            <a:r>
              <a:rPr lang="ko-KR" altLang="en-US" sz="16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포인터가 가리키는 대상 메모리</a:t>
            </a:r>
            <a:r>
              <a:rPr lang="en-US" altLang="ko-KR" sz="16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’ </a:t>
            </a:r>
            <a:r>
              <a:rPr lang="ko-KR" altLang="en-US" sz="16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의 시작 주소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8C3EF2-FB12-20D8-82F7-14A64D030577}"/>
              </a:ext>
            </a:extLst>
          </p:cNvPr>
          <p:cNvSpPr/>
          <p:nvPr/>
        </p:nvSpPr>
        <p:spPr>
          <a:xfrm>
            <a:off x="1319526" y="3109155"/>
            <a:ext cx="6078613" cy="761480"/>
          </a:xfrm>
          <a:prstGeom prst="rect">
            <a:avLst/>
          </a:prstGeom>
          <a:solidFill>
            <a:srgbClr val="EA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7E147C-5D20-7036-4C88-F5C8F9ED7C75}"/>
              </a:ext>
            </a:extLst>
          </p:cNvPr>
          <p:cNvSpPr txBox="1"/>
          <p:nvPr/>
        </p:nvSpPr>
        <p:spPr>
          <a:xfrm>
            <a:off x="1400446" y="3228285"/>
            <a:ext cx="5916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short *</a:t>
            </a:r>
            <a:r>
              <a:rPr lang="en-US" altLang="ko-KR" sz="1400" dirty="0" err="1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ptr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ko-KR" sz="1400" dirty="0" err="1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ptr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= (short *)0x0000006C;  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/* 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포인터 변수 </a:t>
            </a:r>
            <a:r>
              <a:rPr lang="en-US" altLang="ko-KR" sz="1400" dirty="0" err="1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ptr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에 주소를 직접 대입 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*/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D77C815-A543-ABD8-D1B6-33CF587E3F77}"/>
              </a:ext>
            </a:extLst>
          </p:cNvPr>
          <p:cNvCxnSpPr/>
          <p:nvPr/>
        </p:nvCxnSpPr>
        <p:spPr>
          <a:xfrm>
            <a:off x="252000" y="6402732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73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 animBg="1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2.6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4976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에</a:t>
            </a:r>
            <a:r>
              <a:rPr lang="en-US" altLang="ko-KR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따른 차이점 확인하기 </a:t>
            </a:r>
            <a:r>
              <a:rPr lang="en-US" altLang="ko-KR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(2)</a:t>
            </a:r>
            <a:endParaRPr lang="ko-KR" altLang="en-US" sz="2800" dirty="0"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포인터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D77C815-A543-ABD8-D1B6-33CF587E3F77}"/>
              </a:ext>
            </a:extLst>
          </p:cNvPr>
          <p:cNvCxnSpPr/>
          <p:nvPr/>
        </p:nvCxnSpPr>
        <p:spPr>
          <a:xfrm>
            <a:off x="252000" y="6402732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237BEC-A926-3653-E682-BBAB2FF1C3FC}"/>
              </a:ext>
            </a:extLst>
          </p:cNvPr>
          <p:cNvSpPr/>
          <p:nvPr/>
        </p:nvSpPr>
        <p:spPr>
          <a:xfrm>
            <a:off x="688594" y="1246464"/>
            <a:ext cx="7532475" cy="145375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ln>
                <a:solidFill>
                  <a:srgbClr val="1D5A5D"/>
                </a:solidFill>
              </a:ln>
              <a:solidFill>
                <a:srgbClr val="1D5A5D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0BE322-7BE7-6028-7C14-91D559720DD2}"/>
              </a:ext>
            </a:extLst>
          </p:cNvPr>
          <p:cNvSpPr/>
          <p:nvPr/>
        </p:nvSpPr>
        <p:spPr>
          <a:xfrm>
            <a:off x="835558" y="1361807"/>
            <a:ext cx="7292952" cy="12742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FBFB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517D8E-8E46-E242-B2FA-E2783154DDB1}"/>
              </a:ext>
            </a:extLst>
          </p:cNvPr>
          <p:cNvSpPr txBox="1"/>
          <p:nvPr/>
        </p:nvSpPr>
        <p:spPr>
          <a:xfrm>
            <a:off x="965521" y="1446140"/>
            <a:ext cx="47852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ptr</a:t>
            </a:r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</a:t>
            </a:r>
            <a:r>
              <a:rPr lang="ko-KR" altLang="en-US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형태는 포인터 변수에 대상의 주소를 넣는 것</a:t>
            </a:r>
            <a:endParaRPr lang="en-US" altLang="ko-KR" sz="1600" dirty="0">
              <a:ln>
                <a:solidFill>
                  <a:srgbClr val="1D5A5D"/>
                </a:solidFill>
              </a:ln>
              <a:solidFill>
                <a:srgbClr val="1D5A5D"/>
              </a:solidFill>
              <a:latin typeface="+mn-ea"/>
            </a:endParaRPr>
          </a:p>
          <a:p>
            <a:endParaRPr lang="en-US" altLang="ko-KR" sz="1600" dirty="0">
              <a:ln>
                <a:solidFill>
                  <a:srgbClr val="1D5A5D"/>
                </a:solidFill>
              </a:ln>
              <a:solidFill>
                <a:srgbClr val="1D5A5D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포인터가 가리키는 대상의 값을 변경할 경우</a:t>
            </a:r>
            <a:endParaRPr lang="en-US" altLang="ko-KR" sz="1600" dirty="0">
              <a:ln>
                <a:solidFill>
                  <a:srgbClr val="1D5A5D"/>
                </a:solidFill>
              </a:ln>
              <a:solidFill>
                <a:srgbClr val="1D5A5D"/>
              </a:solidFill>
              <a:latin typeface="+mn-ea"/>
            </a:endParaRPr>
          </a:p>
          <a:p>
            <a:r>
              <a:rPr lang="ko-KR" altLang="en-US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    </a:t>
            </a:r>
            <a:r>
              <a:rPr lang="ko-KR" altLang="en-US" sz="1600" dirty="0">
                <a:ln>
                  <a:solidFill>
                    <a:srgbClr val="31979D"/>
                  </a:solidFill>
                </a:ln>
                <a:solidFill>
                  <a:srgbClr val="31979D"/>
                </a:solidFill>
                <a:latin typeface="+mn-ea"/>
              </a:rPr>
              <a:t>→ 변수 앞에 </a:t>
            </a:r>
            <a:r>
              <a:rPr lang="en-US" altLang="ko-KR" sz="1600" dirty="0">
                <a:ln>
                  <a:solidFill>
                    <a:srgbClr val="31979D"/>
                  </a:solidFill>
                </a:ln>
                <a:solidFill>
                  <a:srgbClr val="31979D"/>
                </a:solidFill>
                <a:latin typeface="+mn-ea"/>
              </a:rPr>
              <a:t>*(</a:t>
            </a:r>
            <a:r>
              <a:rPr lang="ko-KR" altLang="en-US" sz="1600" dirty="0">
                <a:ln>
                  <a:solidFill>
                    <a:srgbClr val="31979D"/>
                  </a:solidFill>
                </a:ln>
                <a:solidFill>
                  <a:srgbClr val="31979D"/>
                </a:solidFill>
                <a:latin typeface="+mn-ea"/>
              </a:rPr>
              <a:t>번지 지정</a:t>
            </a:r>
            <a:r>
              <a:rPr lang="en-US" altLang="ko-KR" sz="1600" dirty="0">
                <a:ln>
                  <a:solidFill>
                    <a:srgbClr val="31979D"/>
                  </a:solidFill>
                </a:ln>
                <a:solidFill>
                  <a:srgbClr val="31979D"/>
                </a:solidFill>
                <a:latin typeface="+mn-ea"/>
              </a:rPr>
              <a:t>) </a:t>
            </a:r>
            <a:r>
              <a:rPr lang="ko-KR" altLang="en-US" sz="1600" dirty="0">
                <a:ln>
                  <a:solidFill>
                    <a:srgbClr val="31979D"/>
                  </a:solidFill>
                </a:ln>
                <a:solidFill>
                  <a:srgbClr val="31979D"/>
                </a:solidFill>
                <a:latin typeface="+mn-ea"/>
              </a:rPr>
              <a:t>연산자를 추가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D7A35AF-D73A-9E3D-7BCA-FA2BC6D6D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315" y="4345778"/>
            <a:ext cx="4441031" cy="193357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51C81C-FB9C-A9BF-AC23-F9C3A2833916}"/>
              </a:ext>
            </a:extLst>
          </p:cNvPr>
          <p:cNvSpPr/>
          <p:nvPr/>
        </p:nvSpPr>
        <p:spPr>
          <a:xfrm>
            <a:off x="1301323" y="3026812"/>
            <a:ext cx="6078613" cy="992370"/>
          </a:xfrm>
          <a:prstGeom prst="rect">
            <a:avLst/>
          </a:prstGeom>
          <a:solidFill>
            <a:srgbClr val="EA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494649-D0CD-F870-8829-C0674460F346}"/>
              </a:ext>
            </a:extLst>
          </p:cNvPr>
          <p:cNvSpPr txBox="1"/>
          <p:nvPr/>
        </p:nvSpPr>
        <p:spPr>
          <a:xfrm>
            <a:off x="1382243" y="3152052"/>
            <a:ext cx="5916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short *</a:t>
            </a:r>
            <a:r>
              <a:rPr lang="en-US" altLang="ko-KR" sz="1400" dirty="0" err="1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ptr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;</a:t>
            </a:r>
          </a:p>
          <a:p>
            <a:r>
              <a:rPr lang="en-US" altLang="ko-KR" sz="1400" dirty="0" err="1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ptr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= (short *)0x0000006C;  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/* </a:t>
            </a:r>
            <a:r>
              <a:rPr lang="en-US" altLang="ko-KR" sz="1400" dirty="0" err="1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ptr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 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변수에 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0x0000006C 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값을 대입함 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*/</a:t>
            </a: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</a:t>
            </a:r>
            <a:r>
              <a:rPr lang="en-US" altLang="ko-KR" sz="1400" dirty="0" err="1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ptr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= 0x0412;           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/*0x0000006C 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번지에 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0x0412 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값을 대입함 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*/      </a:t>
            </a:r>
          </a:p>
        </p:txBody>
      </p:sp>
    </p:spTree>
    <p:extLst>
      <p:ext uri="{BB962C8B-B14F-4D97-AF65-F5344CB8AC3E}">
        <p14:creationId xmlns:p14="http://schemas.microsoft.com/office/powerpoint/2010/main" val="2177715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2.7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6922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다른 함수에서 선언된 지역 변수 사용하기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포인터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D77C815-A543-ABD8-D1B6-33CF587E3F77}"/>
              </a:ext>
            </a:extLst>
          </p:cNvPr>
          <p:cNvCxnSpPr/>
          <p:nvPr/>
        </p:nvCxnSpPr>
        <p:spPr>
          <a:xfrm>
            <a:off x="252000" y="6402732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08EE57-761F-B33B-E0CA-3A28879CBAE1}"/>
              </a:ext>
            </a:extLst>
          </p:cNvPr>
          <p:cNvGrpSpPr/>
          <p:nvPr/>
        </p:nvGrpSpPr>
        <p:grpSpPr>
          <a:xfrm>
            <a:off x="781435" y="2129562"/>
            <a:ext cx="3056351" cy="3354765"/>
            <a:chOff x="1305542" y="1994998"/>
            <a:chExt cx="3056351" cy="33547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36EB32-24AB-13B6-E9CB-A18070433A4F}"/>
                </a:ext>
              </a:extLst>
            </p:cNvPr>
            <p:cNvSpPr txBox="1"/>
            <p:nvPr/>
          </p:nvSpPr>
          <p:spPr>
            <a:xfrm>
              <a:off x="1305542" y="2302775"/>
              <a:ext cx="3056351" cy="3046988"/>
            </a:xfrm>
            <a:prstGeom prst="rect">
              <a:avLst/>
            </a:prstGeom>
            <a:solidFill>
              <a:srgbClr val="EAF3F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n-ea"/>
                </a:rPr>
                <a:t>#include &lt;</a:t>
              </a:r>
              <a:r>
                <a:rPr lang="en-US" altLang="ko-KR" sz="1600" dirty="0" err="1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n-ea"/>
                </a:rPr>
                <a:t>stdio.h</a:t>
              </a:r>
              <a:r>
                <a:rPr lang="en-US" altLang="ko-KR" sz="1600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n-ea"/>
                </a:rPr>
                <a:t>&gt;</a:t>
              </a:r>
            </a:p>
            <a:p>
              <a:r>
                <a:rPr lang="en-US" altLang="ko-KR" sz="1600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n-ea"/>
                </a:rPr>
                <a:t>void Test( )</a:t>
              </a:r>
            </a:p>
            <a:p>
              <a:r>
                <a:rPr lang="en-US" altLang="ko-KR" sz="1600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n-ea"/>
                </a:rPr>
                <a:t>{</a:t>
              </a:r>
            </a:p>
            <a:p>
              <a:r>
                <a:rPr lang="en-US" altLang="ko-KR" sz="1600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n-ea"/>
                </a:rPr>
                <a:t>      short soft = 0;</a:t>
              </a:r>
            </a:p>
            <a:p>
              <a:r>
                <a:rPr lang="en-US" altLang="ko-KR" sz="1600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n-ea"/>
                </a:rPr>
                <a:t>      soft = tips   </a:t>
              </a:r>
              <a:r>
                <a:rPr lang="en-US" altLang="ko-KR" sz="1600" dirty="0">
                  <a:ln>
                    <a:solidFill>
                      <a:srgbClr val="35A166"/>
                    </a:solidFill>
                  </a:ln>
                  <a:solidFill>
                    <a:srgbClr val="35A166"/>
                  </a:solidFill>
                  <a:latin typeface="+mn-ea"/>
                </a:rPr>
                <a:t>/*</a:t>
              </a:r>
              <a:r>
                <a:rPr lang="ko-KR" altLang="en-US" sz="1600" dirty="0">
                  <a:ln>
                    <a:solidFill>
                      <a:srgbClr val="35A166"/>
                    </a:solidFill>
                  </a:ln>
                  <a:solidFill>
                    <a:srgbClr val="35A166"/>
                  </a:solidFill>
                  <a:latin typeface="+mn-ea"/>
                </a:rPr>
                <a:t>오류 발생</a:t>
              </a:r>
              <a:r>
                <a:rPr lang="en-US" altLang="ko-KR" sz="1600" dirty="0">
                  <a:ln>
                    <a:solidFill>
                      <a:srgbClr val="35A166"/>
                    </a:solidFill>
                  </a:ln>
                  <a:solidFill>
                    <a:srgbClr val="35A166"/>
                  </a:solidFill>
                  <a:latin typeface="+mn-ea"/>
                </a:rPr>
                <a:t>*/</a:t>
              </a:r>
            </a:p>
            <a:p>
              <a:r>
                <a:rPr lang="en-US" altLang="ko-KR" sz="1600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n-ea"/>
                </a:rPr>
                <a:t>}</a:t>
              </a:r>
            </a:p>
            <a:p>
              <a:endPara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endParaRPr>
            </a:p>
            <a:p>
              <a:r>
                <a:rPr lang="en-US" altLang="ko-KR" sz="1600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n-ea"/>
                </a:rPr>
                <a:t>void</a:t>
              </a:r>
              <a:r>
                <a:rPr lang="ko-KR" altLang="en-US" sz="1600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n-ea"/>
                </a:rPr>
                <a:t> </a:t>
              </a:r>
              <a:r>
                <a:rPr lang="en-US" altLang="ko-KR" sz="1600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n-ea"/>
                </a:rPr>
                <a:t>main()</a:t>
              </a:r>
            </a:p>
            <a:p>
              <a:r>
                <a:rPr lang="en-US" altLang="ko-KR" sz="1600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n-ea"/>
                </a:rPr>
                <a:t>{</a:t>
              </a:r>
            </a:p>
            <a:p>
              <a:r>
                <a:rPr lang="en-US" altLang="ko-KR" sz="1600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n-ea"/>
                </a:rPr>
                <a:t>     short tips =5;</a:t>
              </a:r>
            </a:p>
            <a:p>
              <a:r>
                <a:rPr lang="en-US" altLang="ko-KR" sz="1600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n-ea"/>
                </a:rPr>
                <a:t>     Test( )</a:t>
              </a:r>
            </a:p>
            <a:p>
              <a:r>
                <a:rPr lang="en-US" altLang="ko-KR" sz="1600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n-ea"/>
                </a:rPr>
                <a:t>}</a:t>
              </a:r>
              <a:endParaRPr lang="ko-KR" altLang="en-US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EA8FE7-2287-4138-EC33-90040AD93B8B}"/>
                </a:ext>
              </a:extLst>
            </p:cNvPr>
            <p:cNvSpPr txBox="1"/>
            <p:nvPr/>
          </p:nvSpPr>
          <p:spPr>
            <a:xfrm>
              <a:off x="1305542" y="1994998"/>
              <a:ext cx="3056351" cy="307777"/>
            </a:xfrm>
            <a:prstGeom prst="rect">
              <a:avLst/>
            </a:prstGeom>
            <a:solidFill>
              <a:srgbClr val="C4DDE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n-ea"/>
                </a:rPr>
                <a:t>A</a:t>
              </a:r>
              <a:r>
                <a:rPr lang="ko-KR" altLang="en-US" sz="1400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n-ea"/>
                </a:rPr>
                <a:t>형</a:t>
              </a:r>
              <a:r>
                <a:rPr lang="en-US" altLang="ko-KR" sz="1400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n-ea"/>
                </a:rPr>
                <a:t>- </a:t>
              </a:r>
              <a:r>
                <a:rPr lang="ko-KR" altLang="en-US" sz="1400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n-ea"/>
                </a:rPr>
                <a:t>다른 함수의 변수 사용시 오류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7012773-6FAE-95A1-E889-0821CE5C435D}"/>
              </a:ext>
            </a:extLst>
          </p:cNvPr>
          <p:cNvSpPr txBox="1"/>
          <p:nvPr/>
        </p:nvSpPr>
        <p:spPr>
          <a:xfrm>
            <a:off x="4454590" y="2437338"/>
            <a:ext cx="3625841" cy="3046988"/>
          </a:xfrm>
          <a:prstGeom prst="rect">
            <a:avLst/>
          </a:prstGeom>
          <a:solidFill>
            <a:srgbClr val="EAF3F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#include &lt;</a:t>
            </a:r>
            <a:r>
              <a:rPr lang="en-US" altLang="ko-KR" sz="16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stdio.h</a:t>
            </a:r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&gt;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void Test(short data)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{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     short soft = 0;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     soft = data  </a:t>
            </a:r>
            <a:r>
              <a:rPr lang="en-US" altLang="ko-KR" sz="16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/*</a:t>
            </a:r>
            <a:r>
              <a:rPr lang="ko-KR" altLang="en-US" sz="16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가능</a:t>
            </a:r>
            <a:r>
              <a:rPr lang="en-US" altLang="ko-KR" sz="16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,soft =5*/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}</a:t>
            </a:r>
          </a:p>
          <a:p>
            <a:endParaRPr lang="en-US" altLang="ko-KR" sz="1600" dirty="0">
              <a:ln>
                <a:solidFill>
                  <a:srgbClr val="1D5A5D"/>
                </a:solidFill>
              </a:ln>
              <a:solidFill>
                <a:srgbClr val="1D5A5D"/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void</a:t>
            </a:r>
            <a:r>
              <a:rPr lang="ko-KR" altLang="en-US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</a:t>
            </a:r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main()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{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    short tips =5;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   Test(tips)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}</a:t>
            </a:r>
            <a:endParaRPr lang="ko-KR" altLang="en-US" sz="1600" dirty="0">
              <a:ln>
                <a:solidFill>
                  <a:srgbClr val="1D5A5D"/>
                </a:solidFill>
              </a:ln>
              <a:solidFill>
                <a:srgbClr val="1D5A5D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789D25-60CA-A8D2-742D-D1C4076157C1}"/>
              </a:ext>
            </a:extLst>
          </p:cNvPr>
          <p:cNvSpPr txBox="1"/>
          <p:nvPr/>
        </p:nvSpPr>
        <p:spPr>
          <a:xfrm>
            <a:off x="4455737" y="2129561"/>
            <a:ext cx="3625842" cy="307777"/>
          </a:xfrm>
          <a:prstGeom prst="rect">
            <a:avLst/>
          </a:prstGeom>
          <a:solidFill>
            <a:srgbClr val="C4DD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B</a:t>
            </a:r>
            <a:r>
              <a:rPr lang="ko-KR" altLang="en-US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형</a:t>
            </a:r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- </a:t>
            </a:r>
            <a:r>
              <a:rPr lang="ko-KR" altLang="en-US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매개변수로 다른 함수의 변수 값 받기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4B631C7-D37A-4C3C-0B1E-A51D72908E07}"/>
              </a:ext>
            </a:extLst>
          </p:cNvPr>
          <p:cNvCxnSpPr/>
          <p:nvPr/>
        </p:nvCxnSpPr>
        <p:spPr>
          <a:xfrm flipV="1">
            <a:off x="5455907" y="2977278"/>
            <a:ext cx="660286" cy="1979851"/>
          </a:xfrm>
          <a:prstGeom prst="straightConnector1">
            <a:avLst/>
          </a:prstGeom>
          <a:ln w="28575">
            <a:solidFill>
              <a:srgbClr val="319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16">
            <a:extLst>
              <a:ext uri="{FF2B5EF4-FFF2-40B4-BE49-F238E27FC236}">
                <a16:creationId xmlns:a16="http://schemas.microsoft.com/office/drawing/2014/main" id="{F6F227D7-BE54-FBEF-9B08-5E8E2645C224}"/>
              </a:ext>
            </a:extLst>
          </p:cNvPr>
          <p:cNvSpPr/>
          <p:nvPr/>
        </p:nvSpPr>
        <p:spPr>
          <a:xfrm>
            <a:off x="5957623" y="3951301"/>
            <a:ext cx="1159887" cy="297105"/>
          </a:xfrm>
          <a:prstGeom prst="roundRect">
            <a:avLst/>
          </a:prstGeom>
          <a:solidFill>
            <a:schemeClr val="bg1"/>
          </a:solidFill>
          <a:ln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data = tips;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21D50D-9B63-E338-AE28-753F7E236346}"/>
              </a:ext>
            </a:extLst>
          </p:cNvPr>
          <p:cNvSpPr txBox="1"/>
          <p:nvPr/>
        </p:nvSpPr>
        <p:spPr>
          <a:xfrm>
            <a:off x="791347" y="1184421"/>
            <a:ext cx="7682740" cy="329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# 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직접 주소 지정 방식으로 다른 함수에 선언한 변수 사용하기</a:t>
            </a:r>
            <a:endParaRPr lang="en-US" altLang="ko-KR" sz="1600" dirty="0">
              <a:ln w="3175"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2607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2.8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6922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다른 함수에서 선언된 지역 변수 사용하기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포인터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D77C815-A543-ABD8-D1B6-33CF587E3F77}"/>
              </a:ext>
            </a:extLst>
          </p:cNvPr>
          <p:cNvCxnSpPr/>
          <p:nvPr/>
        </p:nvCxnSpPr>
        <p:spPr>
          <a:xfrm>
            <a:off x="252000" y="6402732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21D50D-9B63-E338-AE28-753F7E236346}"/>
              </a:ext>
            </a:extLst>
          </p:cNvPr>
          <p:cNvSpPr txBox="1"/>
          <p:nvPr/>
        </p:nvSpPr>
        <p:spPr>
          <a:xfrm>
            <a:off x="791347" y="1184421"/>
            <a:ext cx="7682740" cy="329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# 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간접 주소 지정 방식으로 다른 함수에 선언한 변수 사용하기</a:t>
            </a:r>
            <a:endParaRPr lang="en-US" altLang="ko-KR" sz="1600" dirty="0">
              <a:ln w="3175"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8A728-AC6C-E129-9D81-3B97B28B6113}"/>
              </a:ext>
            </a:extLst>
          </p:cNvPr>
          <p:cNvSpPr txBox="1"/>
          <p:nvPr/>
        </p:nvSpPr>
        <p:spPr>
          <a:xfrm>
            <a:off x="4637314" y="1985203"/>
            <a:ext cx="3832381" cy="307777"/>
          </a:xfrm>
          <a:prstGeom prst="rect">
            <a:avLst/>
          </a:prstGeom>
          <a:solidFill>
            <a:srgbClr val="C4DD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C</a:t>
            </a:r>
            <a:r>
              <a:rPr lang="ko-KR" altLang="en-US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형</a:t>
            </a:r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- </a:t>
            </a:r>
            <a:r>
              <a:rPr lang="ko-KR" altLang="en-US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매개변수로 다른 함수의 변수 주소 받기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C11C12-7480-9BC8-AB16-1E36704058C2}"/>
              </a:ext>
            </a:extLst>
          </p:cNvPr>
          <p:cNvSpPr/>
          <p:nvPr/>
        </p:nvSpPr>
        <p:spPr>
          <a:xfrm>
            <a:off x="4637313" y="2292979"/>
            <a:ext cx="3832381" cy="3293209"/>
          </a:xfrm>
          <a:prstGeom prst="rect">
            <a:avLst/>
          </a:prstGeom>
          <a:solidFill>
            <a:srgbClr val="EAF3F6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77920C-C849-3955-0200-CF89B805B48C}"/>
              </a:ext>
            </a:extLst>
          </p:cNvPr>
          <p:cNvSpPr/>
          <p:nvPr/>
        </p:nvSpPr>
        <p:spPr>
          <a:xfrm>
            <a:off x="6228202" y="2595052"/>
            <a:ext cx="404602" cy="2499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3936FA-99CE-D568-6947-6B2DD55F60A0}"/>
              </a:ext>
            </a:extLst>
          </p:cNvPr>
          <p:cNvSpPr/>
          <p:nvPr/>
        </p:nvSpPr>
        <p:spPr>
          <a:xfrm>
            <a:off x="5908470" y="3322900"/>
            <a:ext cx="404602" cy="2499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360448-C311-E70E-67D5-25AE17E2DB51}"/>
              </a:ext>
            </a:extLst>
          </p:cNvPr>
          <p:cNvSpPr/>
          <p:nvPr/>
        </p:nvSpPr>
        <p:spPr>
          <a:xfrm>
            <a:off x="5233633" y="3592737"/>
            <a:ext cx="823901" cy="2262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4729FC-0CBE-A9F2-25AA-A0F5D4D967D7}"/>
              </a:ext>
            </a:extLst>
          </p:cNvPr>
          <p:cNvSpPr/>
          <p:nvPr/>
        </p:nvSpPr>
        <p:spPr>
          <a:xfrm>
            <a:off x="5525132" y="5051497"/>
            <a:ext cx="509999" cy="23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AC2866-BE1F-94A4-3ACE-C66C3F08F587}"/>
              </a:ext>
            </a:extLst>
          </p:cNvPr>
          <p:cNvSpPr/>
          <p:nvPr/>
        </p:nvSpPr>
        <p:spPr>
          <a:xfrm>
            <a:off x="4739268" y="2292979"/>
            <a:ext cx="324895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#include &lt;</a:t>
            </a:r>
            <a:r>
              <a:rPr lang="en-US" altLang="ko-KR" sz="16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stdio.h</a:t>
            </a:r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&gt;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void Test(short *</a:t>
            </a:r>
            <a:r>
              <a:rPr lang="en-US" altLang="ko-KR" sz="16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ptr</a:t>
            </a:r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)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{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     short soft = 0;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     soft = *</a:t>
            </a:r>
            <a:r>
              <a:rPr lang="en-US" altLang="ko-KR" sz="16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ptr</a:t>
            </a:r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</a:t>
            </a:r>
            <a:r>
              <a:rPr lang="en-US" altLang="ko-KR" sz="16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 /*soft = tips */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     *</a:t>
            </a:r>
            <a:r>
              <a:rPr lang="en-US" altLang="ko-KR" sz="16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ptr</a:t>
            </a:r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= 3;   </a:t>
            </a:r>
            <a:r>
              <a:rPr lang="en-US" altLang="ko-KR" sz="16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/* tips = 3 */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}</a:t>
            </a:r>
          </a:p>
          <a:p>
            <a:endParaRPr lang="en-US" altLang="ko-KR" sz="1600" dirty="0">
              <a:ln>
                <a:solidFill>
                  <a:srgbClr val="1D5A5D"/>
                </a:solidFill>
              </a:ln>
              <a:solidFill>
                <a:srgbClr val="1D5A5D"/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void</a:t>
            </a:r>
            <a:r>
              <a:rPr lang="ko-KR" altLang="en-US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</a:t>
            </a:r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main()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{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    short tips =5;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    Test(&amp;tips)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}</a:t>
            </a:r>
            <a:endParaRPr lang="ko-KR" altLang="en-US" sz="1600" dirty="0">
              <a:ln>
                <a:solidFill>
                  <a:srgbClr val="1D5A5D"/>
                </a:solidFill>
              </a:ln>
              <a:solidFill>
                <a:srgbClr val="1D5A5D"/>
              </a:solidFill>
              <a:latin typeface="+mn-ea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2B9F5B5-F55C-E57B-A05D-5559AA2F27F4}"/>
              </a:ext>
            </a:extLst>
          </p:cNvPr>
          <p:cNvCxnSpPr/>
          <p:nvPr/>
        </p:nvCxnSpPr>
        <p:spPr>
          <a:xfrm flipV="1">
            <a:off x="5749987" y="2841264"/>
            <a:ext cx="660286" cy="2221611"/>
          </a:xfrm>
          <a:prstGeom prst="straightConnector1">
            <a:avLst/>
          </a:prstGeom>
          <a:ln w="28575">
            <a:solidFill>
              <a:srgbClr val="319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A14A623-A01C-4F15-2443-8EE3B8316F5E}"/>
              </a:ext>
            </a:extLst>
          </p:cNvPr>
          <p:cNvSpPr txBox="1"/>
          <p:nvPr/>
        </p:nvSpPr>
        <p:spPr>
          <a:xfrm>
            <a:off x="770643" y="2320067"/>
            <a:ext cx="3625841" cy="3293209"/>
          </a:xfrm>
          <a:prstGeom prst="rect">
            <a:avLst/>
          </a:prstGeom>
          <a:solidFill>
            <a:srgbClr val="EAF3F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#include &lt;</a:t>
            </a:r>
            <a:r>
              <a:rPr lang="en-US" altLang="ko-KR" sz="16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stdio.h</a:t>
            </a:r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&gt;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void Test(short data)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{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 short soft = 0;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 soft = data  </a:t>
            </a:r>
            <a:r>
              <a:rPr lang="en-US" altLang="ko-KR" sz="16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/*</a:t>
            </a:r>
            <a:r>
              <a:rPr lang="ko-KR" altLang="en-US" sz="16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가능</a:t>
            </a:r>
            <a:r>
              <a:rPr lang="en-US" altLang="ko-KR" sz="16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,soft =5*/</a:t>
            </a:r>
          </a:p>
          <a:p>
            <a:r>
              <a:rPr lang="en-US" altLang="ko-KR" sz="16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      </a:t>
            </a:r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tips = 3;    </a:t>
            </a:r>
            <a:r>
              <a:rPr lang="en-US" altLang="ko-KR" sz="16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/*</a:t>
            </a:r>
            <a:r>
              <a:rPr lang="ko-KR" altLang="en-US" sz="16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오류 발생</a:t>
            </a:r>
            <a:r>
              <a:rPr lang="en-US" altLang="ko-KR" sz="16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*/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}</a:t>
            </a:r>
          </a:p>
          <a:p>
            <a:endParaRPr lang="en-US" altLang="ko-KR" sz="1600" dirty="0">
              <a:ln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void</a:t>
            </a:r>
            <a:r>
              <a:rPr lang="ko-KR" altLang="en-US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main()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{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short tips =5;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Test(tips)</a:t>
            </a:r>
          </a:p>
          <a:p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}</a:t>
            </a:r>
            <a:endParaRPr lang="ko-KR" altLang="en-US" sz="1600" dirty="0">
              <a:ln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DA970A-8952-193B-C369-220BBB39BBA5}"/>
              </a:ext>
            </a:extLst>
          </p:cNvPr>
          <p:cNvSpPr txBox="1"/>
          <p:nvPr/>
        </p:nvSpPr>
        <p:spPr>
          <a:xfrm>
            <a:off x="771790" y="2012290"/>
            <a:ext cx="3625842" cy="307777"/>
          </a:xfrm>
          <a:prstGeom prst="rect">
            <a:avLst/>
          </a:prstGeom>
          <a:solidFill>
            <a:srgbClr val="C4DD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B</a:t>
            </a:r>
            <a:r>
              <a:rPr lang="ko-KR" altLang="en-US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형</a:t>
            </a:r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- </a:t>
            </a:r>
            <a:r>
              <a:rPr lang="ko-KR" altLang="en-US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매개변수로 다른 함수의 변수 값 받기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44E7703-29B7-420F-5C03-8E6870FEF93E}"/>
              </a:ext>
            </a:extLst>
          </p:cNvPr>
          <p:cNvCxnSpPr/>
          <p:nvPr/>
        </p:nvCxnSpPr>
        <p:spPr>
          <a:xfrm flipV="1">
            <a:off x="1771960" y="2860007"/>
            <a:ext cx="660286" cy="1979851"/>
          </a:xfrm>
          <a:prstGeom prst="straightConnector1">
            <a:avLst/>
          </a:prstGeom>
          <a:ln w="28575">
            <a:solidFill>
              <a:srgbClr val="319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24">
            <a:extLst>
              <a:ext uri="{FF2B5EF4-FFF2-40B4-BE49-F238E27FC236}">
                <a16:creationId xmlns:a16="http://schemas.microsoft.com/office/drawing/2014/main" id="{EB307E9F-686A-4873-D504-916983FB065C}"/>
              </a:ext>
            </a:extLst>
          </p:cNvPr>
          <p:cNvSpPr/>
          <p:nvPr/>
        </p:nvSpPr>
        <p:spPr>
          <a:xfrm>
            <a:off x="6430503" y="3869871"/>
            <a:ext cx="1159887" cy="297105"/>
          </a:xfrm>
          <a:prstGeom prst="roundRect">
            <a:avLst/>
          </a:prstGeom>
          <a:solidFill>
            <a:schemeClr val="bg1"/>
          </a:solidFill>
          <a:ln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ptr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= &amp;tips;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7" name="모서리가 둥근 직사각형 25">
            <a:extLst>
              <a:ext uri="{FF2B5EF4-FFF2-40B4-BE49-F238E27FC236}">
                <a16:creationId xmlns:a16="http://schemas.microsoft.com/office/drawing/2014/main" id="{301362A4-0A01-8481-454D-252F9606A4A7}"/>
              </a:ext>
            </a:extLst>
          </p:cNvPr>
          <p:cNvSpPr/>
          <p:nvPr/>
        </p:nvSpPr>
        <p:spPr>
          <a:xfrm>
            <a:off x="2252784" y="3843561"/>
            <a:ext cx="1159887" cy="297105"/>
          </a:xfrm>
          <a:prstGeom prst="roundRect">
            <a:avLst/>
          </a:prstGeom>
          <a:solidFill>
            <a:schemeClr val="bg1"/>
          </a:solidFill>
          <a:ln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data = tips;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5518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1" grpId="0"/>
      <p:bldP spid="36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2.9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5448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두 변수의 값 서로 바꾸기 </a:t>
            </a:r>
            <a:r>
              <a:rPr lang="en-US" altLang="ko-KR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(swap)</a:t>
            </a:r>
            <a:endParaRPr lang="ko-KR" altLang="en-US" sz="2800" dirty="0"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포인터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D77C815-A543-ABD8-D1B6-33CF587E3F77}"/>
              </a:ext>
            </a:extLst>
          </p:cNvPr>
          <p:cNvCxnSpPr/>
          <p:nvPr/>
        </p:nvCxnSpPr>
        <p:spPr>
          <a:xfrm>
            <a:off x="252000" y="6402732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A98ECA-6343-7BAE-9F3E-30D2C0CB66F6}"/>
              </a:ext>
            </a:extLst>
          </p:cNvPr>
          <p:cNvSpPr txBox="1"/>
          <p:nvPr/>
        </p:nvSpPr>
        <p:spPr>
          <a:xfrm>
            <a:off x="736438" y="1405505"/>
            <a:ext cx="6902443" cy="4185761"/>
          </a:xfrm>
          <a:prstGeom prst="rect">
            <a:avLst/>
          </a:prstGeom>
          <a:solidFill>
            <a:srgbClr val="EAF3F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#include &lt;</a:t>
            </a:r>
            <a:r>
              <a:rPr lang="en-US" altLang="ko-KR" sz="14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stdio.h</a:t>
            </a:r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&gt;</a:t>
            </a:r>
          </a:p>
          <a:p>
            <a:r>
              <a:rPr lang="en-US" altLang="ko-KR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/* temp </a:t>
            </a:r>
            <a:r>
              <a:rPr lang="ko-KR" altLang="en-US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변수를 이용하여 </a:t>
            </a:r>
            <a:r>
              <a:rPr lang="en-US" altLang="ko-KR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a</a:t>
            </a:r>
            <a:r>
              <a:rPr lang="ko-KR" altLang="en-US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와 </a:t>
            </a:r>
            <a:r>
              <a:rPr lang="en-US" altLang="ko-KR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b</a:t>
            </a:r>
            <a:r>
              <a:rPr lang="ko-KR" altLang="en-US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값을 서로 바꾸는 함수</a:t>
            </a:r>
            <a:r>
              <a:rPr lang="en-US" altLang="ko-KR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*/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void swap(</a:t>
            </a:r>
            <a:r>
              <a:rPr lang="en-US" altLang="ko-KR" sz="14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int</a:t>
            </a:r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a, </a:t>
            </a:r>
            <a:r>
              <a:rPr lang="en-US" altLang="ko-KR" sz="14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int</a:t>
            </a:r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b)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{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</a:t>
            </a:r>
            <a:r>
              <a:rPr lang="en-US" altLang="ko-KR" sz="14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int</a:t>
            </a:r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temp = a;  </a:t>
            </a:r>
            <a:r>
              <a:rPr lang="en-US" altLang="ko-KR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 /*a = 96, b = 5*/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a = b;	          </a:t>
            </a:r>
            <a:r>
              <a:rPr lang="en-US" altLang="ko-KR" sz="1400" dirty="0">
                <a:ln>
                  <a:solidFill>
                    <a:srgbClr val="35A166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/*a = 5 ,  b = 5*/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b = temp;       </a:t>
            </a:r>
            <a:r>
              <a:rPr lang="en-US" altLang="ko-KR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/* a = 5, b = 96 */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}</a:t>
            </a:r>
          </a:p>
          <a:p>
            <a:endParaRPr lang="en-US" altLang="ko-KR" sz="1400" dirty="0">
              <a:ln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void main()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{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   </a:t>
            </a:r>
            <a:r>
              <a:rPr lang="en-US" altLang="ko-KR" sz="14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int</a:t>
            </a:r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start = 96, end = 5;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    </a:t>
            </a:r>
            <a:r>
              <a:rPr lang="en-US" altLang="ko-KR" sz="14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printf</a:t>
            </a:r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(“before : start = %d, end = %d\n”, start, end);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    if(start &gt; end) { 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	Swap(start, end);   </a:t>
            </a:r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/*start</a:t>
            </a:r>
            <a:r>
              <a:rPr lang="ko-KR" altLang="en-US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와 </a:t>
            </a:r>
            <a:r>
              <a:rPr lang="en-US" altLang="ko-KR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end</a:t>
            </a:r>
            <a:r>
              <a:rPr lang="ko-KR" altLang="en-US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의 값을 바꾸기 위해 </a:t>
            </a:r>
            <a:r>
              <a:rPr lang="en-US" altLang="ko-KR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Swap</a:t>
            </a:r>
            <a:r>
              <a:rPr lang="ko-KR" altLang="en-US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을 호출함</a:t>
            </a:r>
            <a:r>
              <a:rPr lang="en-US" altLang="ko-KR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*/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	}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         </a:t>
            </a:r>
            <a:r>
              <a:rPr lang="en-US" altLang="ko-KR" sz="14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printf</a:t>
            </a:r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(”after : start = %d”, end = %d\n”, start, end);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645BDC-A187-7EBF-2A17-669C6CCA9103}"/>
              </a:ext>
            </a:extLst>
          </p:cNvPr>
          <p:cNvSpPr txBox="1"/>
          <p:nvPr/>
        </p:nvSpPr>
        <p:spPr>
          <a:xfrm>
            <a:off x="736438" y="1097728"/>
            <a:ext cx="6902443" cy="307777"/>
          </a:xfrm>
          <a:prstGeom prst="rect">
            <a:avLst/>
          </a:prstGeom>
          <a:solidFill>
            <a:srgbClr val="C4DD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직접 주소 지정 방식으로 변수 값 교환하기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758B7A9-6C2B-6CEE-481F-530E9760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386" y="1097728"/>
            <a:ext cx="1609725" cy="3533775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AC54EF-9A87-CB3E-100A-37C35DEBD63F}"/>
              </a:ext>
            </a:extLst>
          </p:cNvPr>
          <p:cNvCxnSpPr/>
          <p:nvPr/>
        </p:nvCxnSpPr>
        <p:spPr>
          <a:xfrm flipH="1">
            <a:off x="4845566" y="2480526"/>
            <a:ext cx="7834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8120EE0-F09C-BA2A-920F-1F3B7B16610E}"/>
              </a:ext>
            </a:extLst>
          </p:cNvPr>
          <p:cNvCxnSpPr/>
          <p:nvPr/>
        </p:nvCxnSpPr>
        <p:spPr>
          <a:xfrm flipH="1">
            <a:off x="4904771" y="2745532"/>
            <a:ext cx="7834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05110CE-BBB5-3EFE-5EDC-D71316E523F6}"/>
              </a:ext>
            </a:extLst>
          </p:cNvPr>
          <p:cNvCxnSpPr/>
          <p:nvPr/>
        </p:nvCxnSpPr>
        <p:spPr>
          <a:xfrm flipH="1">
            <a:off x="4904771" y="3035719"/>
            <a:ext cx="7834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F3382E81-DFA9-AF12-8DB1-B26E5B574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585" y="1192977"/>
            <a:ext cx="695325" cy="334327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1B68C92-1AC0-CB48-6848-7D8493A18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968" y="1192977"/>
            <a:ext cx="704850" cy="33147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C797F49-0B53-8012-BE00-4633FD311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584" y="1164402"/>
            <a:ext cx="695325" cy="332422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31A3BF5-E702-6453-8D70-2F25CDFE8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294" y="5414645"/>
            <a:ext cx="5342544" cy="131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3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2.10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6203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포인터를 이용한 두 변수의 값 바꾸기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포인터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D77C815-A543-ABD8-D1B6-33CF587E3F77}"/>
              </a:ext>
            </a:extLst>
          </p:cNvPr>
          <p:cNvCxnSpPr/>
          <p:nvPr/>
        </p:nvCxnSpPr>
        <p:spPr>
          <a:xfrm>
            <a:off x="252000" y="6402732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DA86AE-5EDF-944E-0330-DD639216BB6B}"/>
              </a:ext>
            </a:extLst>
          </p:cNvPr>
          <p:cNvSpPr txBox="1"/>
          <p:nvPr/>
        </p:nvSpPr>
        <p:spPr>
          <a:xfrm>
            <a:off x="655716" y="1703132"/>
            <a:ext cx="7700673" cy="4401205"/>
          </a:xfrm>
          <a:prstGeom prst="rect">
            <a:avLst/>
          </a:prstGeom>
          <a:solidFill>
            <a:srgbClr val="EAF3F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#include &lt;</a:t>
            </a:r>
            <a:r>
              <a:rPr lang="en-US" altLang="ko-KR" sz="14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stdio.h</a:t>
            </a:r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&gt;</a:t>
            </a:r>
          </a:p>
          <a:p>
            <a:endParaRPr lang="en-US" altLang="ko-KR" sz="1400" dirty="0">
              <a:ln>
                <a:solidFill>
                  <a:srgbClr val="1D5A5D"/>
                </a:solidFill>
              </a:ln>
              <a:solidFill>
                <a:srgbClr val="1D5A5D"/>
              </a:solidFill>
              <a:latin typeface="+mn-ea"/>
            </a:endParaRPr>
          </a:p>
          <a:p>
            <a:r>
              <a:rPr lang="en-US" altLang="ko-KR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/* temp </a:t>
            </a:r>
            <a:r>
              <a:rPr lang="ko-KR" altLang="en-US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변수를 이용하여 </a:t>
            </a:r>
            <a:r>
              <a:rPr lang="en-US" altLang="ko-KR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a</a:t>
            </a:r>
            <a:r>
              <a:rPr lang="ko-KR" altLang="en-US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와 </a:t>
            </a:r>
            <a:r>
              <a:rPr lang="en-US" altLang="ko-KR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b</a:t>
            </a:r>
            <a:r>
              <a:rPr lang="ko-KR" altLang="en-US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값을 서로 바꾸는 함수</a:t>
            </a:r>
            <a:r>
              <a:rPr lang="en-US" altLang="ko-KR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*/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void swap(</a:t>
            </a:r>
            <a:r>
              <a:rPr lang="en-US" altLang="ko-KR" sz="14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int</a:t>
            </a:r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a, </a:t>
            </a:r>
            <a:r>
              <a:rPr lang="en-US" altLang="ko-KR" sz="14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int</a:t>
            </a:r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b)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{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      </a:t>
            </a:r>
            <a:r>
              <a:rPr lang="en-US" altLang="ko-KR" sz="14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int</a:t>
            </a:r>
            <a:r>
              <a:rPr lang="ko-KR" altLang="en-US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</a:t>
            </a:r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temp = *pa;   /* *pa(start) = 96, * </a:t>
            </a:r>
            <a:r>
              <a:rPr lang="en-US" altLang="ko-KR" sz="14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pb</a:t>
            </a:r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(end) = 5 */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     *pa = *</a:t>
            </a:r>
            <a:r>
              <a:rPr lang="en-US" altLang="ko-KR" sz="14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pb</a:t>
            </a:r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;          /* *pa(start) = 5, *</a:t>
            </a:r>
            <a:r>
              <a:rPr lang="en-US" altLang="ko-KR" sz="14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pb</a:t>
            </a:r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(end) = 5 */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     *</a:t>
            </a:r>
            <a:r>
              <a:rPr lang="en-US" altLang="ko-KR" sz="14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pb</a:t>
            </a:r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= temp;       /* *pa(start) = 5, *</a:t>
            </a:r>
            <a:r>
              <a:rPr lang="en-US" altLang="ko-KR" sz="14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pb</a:t>
            </a:r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(end) = 96 */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}</a:t>
            </a:r>
          </a:p>
          <a:p>
            <a:endParaRPr lang="en-US" altLang="ko-KR" sz="1400" dirty="0">
              <a:ln>
                <a:solidFill>
                  <a:srgbClr val="1D5A5D"/>
                </a:solidFill>
              </a:ln>
              <a:solidFill>
                <a:srgbClr val="1D5A5D"/>
              </a:solidFill>
              <a:latin typeface="+mn-ea"/>
            </a:endParaRP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void main()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{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       </a:t>
            </a:r>
            <a:r>
              <a:rPr lang="en-US" altLang="ko-KR" sz="14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int</a:t>
            </a:r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start = 96, end = 5;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    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        </a:t>
            </a:r>
            <a:r>
              <a:rPr lang="en-US" altLang="ko-KR" sz="14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printf</a:t>
            </a:r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(“before : start = %d, end = %d\n”, start, end);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        if(start &gt; end) { 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	Swap(&amp;start, end);    </a:t>
            </a:r>
            <a:r>
              <a:rPr lang="en-US" altLang="ko-KR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/*start</a:t>
            </a:r>
            <a:r>
              <a:rPr lang="ko-KR" altLang="en-US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와 </a:t>
            </a:r>
            <a:r>
              <a:rPr lang="en-US" altLang="ko-KR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end</a:t>
            </a:r>
            <a:r>
              <a:rPr lang="ko-KR" altLang="en-US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의 값을 바꾸기 위해 </a:t>
            </a:r>
            <a:r>
              <a:rPr lang="en-US" altLang="ko-KR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Swap</a:t>
            </a:r>
            <a:r>
              <a:rPr lang="ko-KR" altLang="en-US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을 호출함</a:t>
            </a:r>
            <a:r>
              <a:rPr lang="en-US" altLang="ko-KR" sz="1400" dirty="0">
                <a:ln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*/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	}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              </a:t>
            </a:r>
            <a:r>
              <a:rPr lang="en-US" altLang="ko-KR" sz="14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printf</a:t>
            </a:r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(”after : start = %d”, end = %d\n”, start, end);</a:t>
            </a:r>
          </a:p>
          <a:p>
            <a:r>
              <a:rPr lang="en-US" altLang="ko-KR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0215D9-7528-C378-40FB-A073818FFDB2}"/>
              </a:ext>
            </a:extLst>
          </p:cNvPr>
          <p:cNvSpPr txBox="1"/>
          <p:nvPr/>
        </p:nvSpPr>
        <p:spPr>
          <a:xfrm>
            <a:off x="655716" y="1395355"/>
            <a:ext cx="7700673" cy="307777"/>
          </a:xfrm>
          <a:prstGeom prst="rect">
            <a:avLst/>
          </a:prstGeom>
          <a:solidFill>
            <a:srgbClr val="C4DD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직접 주소 지정 방식으로 변수 값 교환하기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7661020-95F3-46C8-F8AE-AC55A42ED8C2}"/>
              </a:ext>
            </a:extLst>
          </p:cNvPr>
          <p:cNvCxnSpPr/>
          <p:nvPr/>
        </p:nvCxnSpPr>
        <p:spPr>
          <a:xfrm flipH="1">
            <a:off x="5525083" y="2688035"/>
            <a:ext cx="7834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5D82F51-C288-C06B-B569-FB0DF0938BA8}"/>
              </a:ext>
            </a:extLst>
          </p:cNvPr>
          <p:cNvCxnSpPr/>
          <p:nvPr/>
        </p:nvCxnSpPr>
        <p:spPr>
          <a:xfrm flipH="1">
            <a:off x="5494561" y="2942475"/>
            <a:ext cx="7834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9F02F90B-BEA4-31CC-7F95-25801B812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045" y="1128907"/>
            <a:ext cx="2143125" cy="34861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2B2BEC1-FD2A-AA7C-88BE-B7E3A401A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443" y="1065106"/>
            <a:ext cx="1362265" cy="363905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55E2295-4477-AD80-2655-439001656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56" y="1217194"/>
            <a:ext cx="1346758" cy="3343352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6C2CC45-ED4A-C6D0-D5FE-C83992213BC5}"/>
              </a:ext>
            </a:extLst>
          </p:cNvPr>
          <p:cNvCxnSpPr/>
          <p:nvPr/>
        </p:nvCxnSpPr>
        <p:spPr>
          <a:xfrm flipH="1">
            <a:off x="5525083" y="3172810"/>
            <a:ext cx="7834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432C6BEB-572B-6A3F-42D5-82FD27131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958" y="1200111"/>
            <a:ext cx="1162212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2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2.11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6922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포인터를 사용할 때 자주 발생하는 실수들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포인터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D77C815-A543-ABD8-D1B6-33CF587E3F77}"/>
              </a:ext>
            </a:extLst>
          </p:cNvPr>
          <p:cNvCxnSpPr/>
          <p:nvPr/>
        </p:nvCxnSpPr>
        <p:spPr>
          <a:xfrm>
            <a:off x="252000" y="6402732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EF1748-63E7-3FC3-5415-76A243A1A573}"/>
              </a:ext>
            </a:extLst>
          </p:cNvPr>
          <p:cNvSpPr/>
          <p:nvPr/>
        </p:nvSpPr>
        <p:spPr>
          <a:xfrm>
            <a:off x="1131215" y="1500846"/>
            <a:ext cx="6903457" cy="878017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n w="3175">
                <a:solidFill>
                  <a:schemeClr val="tx1"/>
                </a:solidFill>
              </a:ln>
              <a:solidFill>
                <a:srgbClr val="FBFBFB"/>
              </a:solidFill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C762EE-F572-8DE6-C8F0-662086FC93B7}"/>
              </a:ext>
            </a:extLst>
          </p:cNvPr>
          <p:cNvSpPr txBox="1"/>
          <p:nvPr/>
        </p:nvSpPr>
        <p:spPr>
          <a:xfrm>
            <a:off x="1265620" y="1632931"/>
            <a:ext cx="6819873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포인터를 사용하거나 대입할 때 두 가지 표현이 가능</a:t>
            </a:r>
            <a:endParaRPr lang="en-US" altLang="ko-KR" sz="1600" dirty="0">
              <a:ln w="3175"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  <a:p>
            <a:pPr>
              <a:lnSpc>
                <a:spcPts val="2000"/>
              </a:lnSpc>
            </a:pP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* 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연산자를 사용해야하는 곳에 실수로 누락할 시 </a:t>
            </a:r>
            <a:r>
              <a:rPr lang="ko-KR" altLang="en-US" sz="1600" dirty="0">
                <a:ln w="3175">
                  <a:solidFill>
                    <a:srgbClr val="C00000"/>
                  </a:solidFill>
                </a:ln>
                <a:solidFill>
                  <a:srgbClr val="C00000"/>
                </a:solidFill>
                <a:latin typeface="+mj-ea"/>
                <a:ea typeface="+mj-ea"/>
              </a:rPr>
              <a:t>문제 발생</a:t>
            </a:r>
            <a:endParaRPr lang="en-US" altLang="ko-KR" sz="1600" dirty="0">
              <a:ln w="3175">
                <a:solidFill>
                  <a:srgbClr val="C00000"/>
                </a:solidFill>
              </a:ln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8CD4DD-9AC9-2DCF-D476-1F0528235B1D}"/>
              </a:ext>
            </a:extLst>
          </p:cNvPr>
          <p:cNvSpPr/>
          <p:nvPr/>
        </p:nvSpPr>
        <p:spPr>
          <a:xfrm>
            <a:off x="1214799" y="1567946"/>
            <a:ext cx="6748803" cy="72163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  <a:solidFill>
                <a:srgbClr val="FBFBFB"/>
              </a:solidFill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207E21-D03E-F6A6-C4BF-4AA6A878DAEE}"/>
              </a:ext>
            </a:extLst>
          </p:cNvPr>
          <p:cNvSpPr/>
          <p:nvPr/>
        </p:nvSpPr>
        <p:spPr>
          <a:xfrm>
            <a:off x="954052" y="3028003"/>
            <a:ext cx="7266485" cy="1915610"/>
          </a:xfrm>
          <a:prstGeom prst="rect">
            <a:avLst/>
          </a:prstGeom>
          <a:solidFill>
            <a:srgbClr val="EAF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+mj-ea"/>
              <a:ea typeface="+mj-ea"/>
              <a:cs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16860D-B604-FA82-9D8D-C8C2458116DD}"/>
              </a:ext>
            </a:extLst>
          </p:cNvPr>
          <p:cNvSpPr txBox="1"/>
          <p:nvPr/>
        </p:nvSpPr>
        <p:spPr>
          <a:xfrm>
            <a:off x="1029570" y="3199162"/>
            <a:ext cx="7005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void Swap(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int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*pa, 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int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*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pb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{</a:t>
            </a:r>
          </a:p>
          <a:p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  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int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temp = *pa;  </a:t>
            </a:r>
          </a:p>
          <a:p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  pa = 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pb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;	</a:t>
            </a:r>
          </a:p>
          <a:p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 *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pb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= temp;</a:t>
            </a:r>
          </a:p>
          <a:p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2E0CFC-AAA5-5310-467D-524AE328289C}"/>
              </a:ext>
            </a:extLst>
          </p:cNvPr>
          <p:cNvSpPr/>
          <p:nvPr/>
        </p:nvSpPr>
        <p:spPr>
          <a:xfrm>
            <a:off x="5246610" y="5008937"/>
            <a:ext cx="3064152" cy="823871"/>
          </a:xfrm>
          <a:prstGeom prst="rect">
            <a:avLst/>
          </a:prstGeom>
          <a:solidFill>
            <a:srgbClr val="EAF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+mj-ea"/>
              <a:ea typeface="+mj-ea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87BBBE-176B-6899-2C40-2E501A51AA0B}"/>
              </a:ext>
            </a:extLst>
          </p:cNvPr>
          <p:cNvSpPr txBox="1"/>
          <p:nvPr/>
        </p:nvSpPr>
        <p:spPr>
          <a:xfrm>
            <a:off x="5345156" y="5128035"/>
            <a:ext cx="286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before : start = 96, end = 5</a:t>
            </a:r>
          </a:p>
          <a:p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after : start = 96, end = 96</a:t>
            </a:r>
          </a:p>
        </p:txBody>
      </p:sp>
      <p:sp>
        <p:nvSpPr>
          <p:cNvPr id="35" name="양쪽 모서리가 둥근 사각형 12">
            <a:extLst>
              <a:ext uri="{FF2B5EF4-FFF2-40B4-BE49-F238E27FC236}">
                <a16:creationId xmlns:a16="http://schemas.microsoft.com/office/drawing/2014/main" id="{1E006DEA-B9D5-5DEF-71B9-C937EA29CC80}"/>
              </a:ext>
            </a:extLst>
          </p:cNvPr>
          <p:cNvSpPr/>
          <p:nvPr/>
        </p:nvSpPr>
        <p:spPr>
          <a:xfrm>
            <a:off x="5246610" y="4579620"/>
            <a:ext cx="792821" cy="432889"/>
          </a:xfrm>
          <a:prstGeom prst="round2SameRect">
            <a:avLst/>
          </a:prstGeom>
          <a:solidFill>
            <a:srgbClr val="319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175"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38CE2B-7A62-6593-357C-77BB2FFFE5F8}"/>
              </a:ext>
            </a:extLst>
          </p:cNvPr>
          <p:cNvSpPr txBox="1"/>
          <p:nvPr/>
        </p:nvSpPr>
        <p:spPr>
          <a:xfrm>
            <a:off x="5246610" y="4620462"/>
            <a:ext cx="792821" cy="34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결과값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925B2D-60B3-7E2E-1635-CE7A86E340F7}"/>
              </a:ext>
            </a:extLst>
          </p:cNvPr>
          <p:cNvSpPr txBox="1"/>
          <p:nvPr/>
        </p:nvSpPr>
        <p:spPr>
          <a:xfrm>
            <a:off x="1021249" y="3087551"/>
            <a:ext cx="71909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void Swap(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int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*pa, 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int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*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pb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{</a:t>
            </a:r>
          </a:p>
          <a:p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  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int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temp = *pa;   /*pa(start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=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96,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*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pb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(end)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=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5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*/ </a:t>
            </a:r>
          </a:p>
          <a:p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  pa = 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pb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;            /*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pb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에 저장되어 있던 주소가 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pa 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포인터 변수에 복사</a:t>
            </a:r>
            <a:endParaRPr lang="en-US" altLang="ko-KR" sz="1600" dirty="0">
              <a:ln w="3175"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                          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pa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도 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end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를 가리키게 됨 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*/</a:t>
            </a:r>
          </a:p>
          <a:p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 *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pb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= temp;       /*  *pa(end)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=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96,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*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pb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(end)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=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96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*/</a:t>
            </a:r>
          </a:p>
          <a:p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1BFD74-7C06-C031-C579-0E6CDD4CD5C8}"/>
              </a:ext>
            </a:extLst>
          </p:cNvPr>
          <p:cNvSpPr txBox="1"/>
          <p:nvPr/>
        </p:nvSpPr>
        <p:spPr>
          <a:xfrm>
            <a:off x="1080392" y="3256181"/>
            <a:ext cx="7005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void Swap(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int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*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pb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, 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int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*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pb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){</a:t>
            </a:r>
          </a:p>
          <a:p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  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int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temp = *pa;  /* *pa(start) = 96, *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pb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(end) = 5*/</a:t>
            </a:r>
          </a:p>
          <a:p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 *pa = *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pb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;	/* *pa(start) = 5, *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pb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(end) = 5 */</a:t>
            </a:r>
          </a:p>
          <a:p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 *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pb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= temp;       /* *pa(start) = 5, *</a:t>
            </a:r>
            <a:r>
              <a:rPr lang="en-US" altLang="ko-KR" sz="16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pb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(end) = 96*/</a:t>
            </a:r>
          </a:p>
          <a:p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39" name="양쪽 모서리가 둥근 사각형 12">
            <a:extLst>
              <a:ext uri="{FF2B5EF4-FFF2-40B4-BE49-F238E27FC236}">
                <a16:creationId xmlns:a16="http://schemas.microsoft.com/office/drawing/2014/main" id="{ED0A5735-B914-76D9-791B-06C8BF32C5A5}"/>
              </a:ext>
            </a:extLst>
          </p:cNvPr>
          <p:cNvSpPr/>
          <p:nvPr/>
        </p:nvSpPr>
        <p:spPr>
          <a:xfrm>
            <a:off x="955186" y="2613394"/>
            <a:ext cx="1115388" cy="432889"/>
          </a:xfrm>
          <a:prstGeom prst="round2SameRect">
            <a:avLst/>
          </a:prstGeom>
          <a:solidFill>
            <a:srgbClr val="319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175"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6602BE-ABF1-B94A-2323-1FA2456AEFF4}"/>
              </a:ext>
            </a:extLst>
          </p:cNvPr>
          <p:cNvSpPr txBox="1"/>
          <p:nvPr/>
        </p:nvSpPr>
        <p:spPr>
          <a:xfrm>
            <a:off x="963252" y="2667751"/>
            <a:ext cx="110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올바른 값</a:t>
            </a:r>
          </a:p>
        </p:txBody>
      </p:sp>
    </p:spTree>
    <p:extLst>
      <p:ext uri="{BB962C8B-B14F-4D97-AF65-F5344CB8AC3E}">
        <p14:creationId xmlns:p14="http://schemas.microsoft.com/office/powerpoint/2010/main" val="62984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29" grpId="1"/>
      <p:bldP spid="33" grpId="0" animBg="1"/>
      <p:bldP spid="34" grpId="0"/>
      <p:bldP spid="35" grpId="0" animBg="1"/>
      <p:bldP spid="36" grpId="0"/>
      <p:bldP spid="37" grpId="0"/>
      <p:bldP spid="37" grpId="1"/>
      <p:bldP spid="38" grpId="0"/>
      <p:bldP spid="39" grpId="0" animBg="1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2.12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6436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사용할 메모리의 범위를 기억하는 방법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포인터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D77C815-A543-ABD8-D1B6-33CF587E3F77}"/>
              </a:ext>
            </a:extLst>
          </p:cNvPr>
          <p:cNvCxnSpPr/>
          <p:nvPr/>
        </p:nvCxnSpPr>
        <p:spPr>
          <a:xfrm>
            <a:off x="252000" y="6402732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0C650E-57D0-C73C-72BD-BFA89574A0DD}"/>
              </a:ext>
            </a:extLst>
          </p:cNvPr>
          <p:cNvSpPr txBox="1"/>
          <p:nvPr/>
        </p:nvSpPr>
        <p:spPr>
          <a:xfrm>
            <a:off x="679614" y="1603332"/>
            <a:ext cx="483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j-ea"/>
                <a:ea typeface="+mj-ea"/>
              </a:rPr>
              <a:t>시작 주소와 끝 주소로 메모리 범위 기억하기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7AEBD48-C79F-EEF0-78D3-D9B0ACAD7C80}"/>
              </a:ext>
            </a:extLst>
          </p:cNvPr>
          <p:cNvGraphicFramePr>
            <a:graphicFrameLocks noGrp="1"/>
          </p:cNvGraphicFramePr>
          <p:nvPr/>
        </p:nvGraphicFramePr>
        <p:xfrm>
          <a:off x="1611602" y="279619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909076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047582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02789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50313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78012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716683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94141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725642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36927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2403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CDD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CDD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CDD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CDD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06718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F3A81FD-E993-6EC6-8411-5F0352100833}"/>
              </a:ext>
            </a:extLst>
          </p:cNvPr>
          <p:cNvSpPr txBox="1"/>
          <p:nvPr/>
        </p:nvSpPr>
        <p:spPr>
          <a:xfrm>
            <a:off x="4401661" y="3252006"/>
            <a:ext cx="62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j-ea"/>
                <a:ea typeface="+mj-ea"/>
              </a:rPr>
              <a:t>102 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j-ea"/>
                <a:ea typeface="+mj-ea"/>
              </a:rPr>
              <a:t>        </a:t>
            </a:r>
            <a:endParaRPr lang="ko-KR" altLang="en-US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C1BF57-9769-7CE0-DBBF-9B105DDB21BD}"/>
              </a:ext>
            </a:extLst>
          </p:cNvPr>
          <p:cNvSpPr txBox="1"/>
          <p:nvPr/>
        </p:nvSpPr>
        <p:spPr>
          <a:xfrm>
            <a:off x="3802174" y="3252006"/>
            <a:ext cx="62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j-ea"/>
                <a:ea typeface="+mj-ea"/>
              </a:rPr>
              <a:t>101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j-ea"/>
                <a:ea typeface="+mj-ea"/>
              </a:rPr>
              <a:t>        </a:t>
            </a:r>
            <a:endParaRPr lang="ko-KR" altLang="en-US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AA35A-96DC-9165-F7AD-268187B7AEB9}"/>
              </a:ext>
            </a:extLst>
          </p:cNvPr>
          <p:cNvSpPr txBox="1"/>
          <p:nvPr/>
        </p:nvSpPr>
        <p:spPr>
          <a:xfrm>
            <a:off x="5001148" y="3244310"/>
            <a:ext cx="62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j-ea"/>
                <a:ea typeface="+mj-ea"/>
              </a:rPr>
              <a:t>103 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j-ea"/>
                <a:ea typeface="+mj-ea"/>
              </a:rPr>
              <a:t>        </a:t>
            </a:r>
            <a:endParaRPr lang="ko-KR" altLang="en-US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B3B52A-B22A-5C24-AFD4-2FD691F29589}"/>
              </a:ext>
            </a:extLst>
          </p:cNvPr>
          <p:cNvSpPr txBox="1"/>
          <p:nvPr/>
        </p:nvSpPr>
        <p:spPr>
          <a:xfrm>
            <a:off x="5570275" y="3248158"/>
            <a:ext cx="62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j-ea"/>
                <a:ea typeface="+mj-ea"/>
              </a:rPr>
              <a:t>104 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j-ea"/>
                <a:ea typeface="+mj-ea"/>
              </a:rPr>
              <a:t>        </a:t>
            </a:r>
            <a:endParaRPr lang="ko-KR" altLang="en-US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510DE4-D114-5992-7C24-5CFCB0BF51C4}"/>
              </a:ext>
            </a:extLst>
          </p:cNvPr>
          <p:cNvSpPr txBox="1"/>
          <p:nvPr/>
        </p:nvSpPr>
        <p:spPr>
          <a:xfrm>
            <a:off x="3132493" y="3240551"/>
            <a:ext cx="62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j-ea"/>
                <a:ea typeface="+mj-ea"/>
              </a:rPr>
              <a:t>100 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j-ea"/>
                <a:ea typeface="+mj-ea"/>
              </a:rPr>
              <a:t>        </a:t>
            </a:r>
            <a:endParaRPr lang="ko-KR" altLang="en-US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latin typeface="+mj-ea"/>
              <a:ea typeface="+mj-ea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C08E4B-AD53-6918-A870-6517E49A6D0C}"/>
              </a:ext>
            </a:extLst>
          </p:cNvPr>
          <p:cNvCxnSpPr/>
          <p:nvPr/>
        </p:nvCxnSpPr>
        <p:spPr>
          <a:xfrm>
            <a:off x="3465710" y="2299035"/>
            <a:ext cx="0" cy="338203"/>
          </a:xfrm>
          <a:prstGeom prst="straightConnector1">
            <a:avLst/>
          </a:prstGeom>
          <a:ln w="38100">
            <a:solidFill>
              <a:srgbClr val="319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87A8F5B-DE93-057C-95BC-6BACBAB5F35E}"/>
              </a:ext>
            </a:extLst>
          </p:cNvPr>
          <p:cNvCxnSpPr/>
          <p:nvPr/>
        </p:nvCxnSpPr>
        <p:spPr>
          <a:xfrm>
            <a:off x="5241253" y="2257697"/>
            <a:ext cx="0" cy="372023"/>
          </a:xfrm>
          <a:prstGeom prst="straightConnector1">
            <a:avLst/>
          </a:prstGeom>
          <a:ln w="38100">
            <a:solidFill>
              <a:srgbClr val="319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C520942-3109-C719-2A5C-BD97502BD5F9}"/>
              </a:ext>
            </a:extLst>
          </p:cNvPr>
          <p:cNvSpPr txBox="1"/>
          <p:nvPr/>
        </p:nvSpPr>
        <p:spPr>
          <a:xfrm>
            <a:off x="2552095" y="2200318"/>
            <a:ext cx="1013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j-ea"/>
                <a:ea typeface="+mj-ea"/>
              </a:rPr>
              <a:t>시작주소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AC07B9-F6CA-9933-9825-8BFABBEF5BF2}"/>
              </a:ext>
            </a:extLst>
          </p:cNvPr>
          <p:cNvSpPr txBox="1"/>
          <p:nvPr/>
        </p:nvSpPr>
        <p:spPr>
          <a:xfrm>
            <a:off x="4501037" y="2175890"/>
            <a:ext cx="74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j-ea"/>
                <a:ea typeface="+mj-ea"/>
              </a:rPr>
              <a:t>끝주소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latin typeface="+mj-ea"/>
              <a:ea typeface="+mj-ea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EE213F07-E967-0830-C2B8-26949688A4E1}"/>
              </a:ext>
            </a:extLst>
          </p:cNvPr>
          <p:cNvGraphicFramePr>
            <a:graphicFrameLocks noGrp="1"/>
          </p:cNvGraphicFramePr>
          <p:nvPr/>
        </p:nvGraphicFramePr>
        <p:xfrm>
          <a:off x="1611602" y="463931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909076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047582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02789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50313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78012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716683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94141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725642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36927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2403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CDD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CDD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CDD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CDD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06718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4B77EC9-C6BB-E36D-CB19-B05581C68155}"/>
              </a:ext>
            </a:extLst>
          </p:cNvPr>
          <p:cNvSpPr txBox="1"/>
          <p:nvPr/>
        </p:nvSpPr>
        <p:spPr>
          <a:xfrm>
            <a:off x="2998373" y="5383729"/>
            <a:ext cx="8980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시작주소</a:t>
            </a:r>
            <a:endParaRPr lang="en-US" altLang="ko-KR" sz="1400" dirty="0">
              <a:ln w="3175">
                <a:solidFill>
                  <a:srgbClr val="31979D"/>
                </a:solidFill>
              </a:ln>
              <a:solidFill>
                <a:srgbClr val="31979D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(100)</a:t>
            </a:r>
            <a:endParaRPr lang="ko-KR" altLang="en-US" sz="1400" dirty="0">
              <a:ln w="3175">
                <a:solidFill>
                  <a:srgbClr val="31979D"/>
                </a:solidFill>
              </a:ln>
              <a:solidFill>
                <a:srgbClr val="31979D"/>
              </a:solidFill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B81D9B-C828-6E78-342C-1B18A6BE9C1A}"/>
              </a:ext>
            </a:extLst>
          </p:cNvPr>
          <p:cNvSpPr txBox="1"/>
          <p:nvPr/>
        </p:nvSpPr>
        <p:spPr>
          <a:xfrm>
            <a:off x="5088337" y="5486349"/>
            <a:ext cx="19628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사용할 크기 </a:t>
            </a:r>
            <a:r>
              <a:rPr lang="en-US" altLang="ko-KR" sz="14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(</a:t>
            </a:r>
            <a:r>
              <a:rPr lang="ko-KR" altLang="en-US" sz="14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바이트</a:t>
            </a:r>
            <a:r>
              <a:rPr lang="en-US" altLang="ko-KR" sz="14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)</a:t>
            </a:r>
            <a:endParaRPr lang="ko-KR" altLang="en-US" sz="1400" dirty="0">
              <a:ln w="3175">
                <a:solidFill>
                  <a:srgbClr val="31979D"/>
                </a:solidFill>
              </a:ln>
              <a:solidFill>
                <a:srgbClr val="31979D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A765BD-145B-9628-16DA-106572031C46}"/>
              </a:ext>
            </a:extLst>
          </p:cNvPr>
          <p:cNvSpPr txBox="1"/>
          <p:nvPr/>
        </p:nvSpPr>
        <p:spPr>
          <a:xfrm>
            <a:off x="679613" y="3912870"/>
            <a:ext cx="55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j-ea"/>
                <a:ea typeface="+mj-ea"/>
              </a:rPr>
              <a:t>시작 주소와 사용할 크기로 메모리 범위 기억하기</a:t>
            </a: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D4B75D20-BC93-9298-B682-71D5FBE0BBA3}"/>
              </a:ext>
            </a:extLst>
          </p:cNvPr>
          <p:cNvSpPr/>
          <p:nvPr/>
        </p:nvSpPr>
        <p:spPr>
          <a:xfrm>
            <a:off x="3428916" y="5006463"/>
            <a:ext cx="2430049" cy="601293"/>
          </a:xfrm>
          <a:custGeom>
            <a:avLst/>
            <a:gdLst>
              <a:gd name="connsiteX0" fmla="*/ 0 w 2430049"/>
              <a:gd name="connsiteY0" fmla="*/ 25052 h 601293"/>
              <a:gd name="connsiteX1" fmla="*/ 1189973 w 2430049"/>
              <a:gd name="connsiteY1" fmla="*/ 601249 h 601293"/>
              <a:gd name="connsiteX2" fmla="*/ 2430049 w 2430049"/>
              <a:gd name="connsiteY2" fmla="*/ 0 h 601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0049" h="601293">
                <a:moveTo>
                  <a:pt x="0" y="25052"/>
                </a:moveTo>
                <a:cubicBezTo>
                  <a:pt x="392482" y="315238"/>
                  <a:pt x="784965" y="605424"/>
                  <a:pt x="1189973" y="601249"/>
                </a:cubicBezTo>
                <a:cubicBezTo>
                  <a:pt x="1594981" y="597074"/>
                  <a:pt x="2012515" y="298537"/>
                  <a:pt x="2430049" y="0"/>
                </a:cubicBezTo>
              </a:path>
            </a:pathLst>
          </a:custGeom>
          <a:noFill/>
          <a:ln w="28575"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위쪽 화살표 8">
            <a:extLst>
              <a:ext uri="{FF2B5EF4-FFF2-40B4-BE49-F238E27FC236}">
                <a16:creationId xmlns:a16="http://schemas.microsoft.com/office/drawing/2014/main" id="{9CCBDF9E-08AF-84DB-4843-3261E3865948}"/>
              </a:ext>
            </a:extLst>
          </p:cNvPr>
          <p:cNvSpPr/>
          <p:nvPr/>
        </p:nvSpPr>
        <p:spPr>
          <a:xfrm>
            <a:off x="3348061" y="5093989"/>
            <a:ext cx="177894" cy="236395"/>
          </a:xfrm>
          <a:prstGeom prst="upArrow">
            <a:avLst/>
          </a:prstGeom>
          <a:solidFill>
            <a:srgbClr val="31979D"/>
          </a:solidFill>
          <a:ln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6817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5" grpId="0"/>
      <p:bldP spid="47" grpId="0"/>
      <p:bldP spid="48" grpId="0"/>
      <p:bldP spid="49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2.13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포인터 변수의 주소 연산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포인터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D77C815-A543-ABD8-D1B6-33CF587E3F77}"/>
              </a:ext>
            </a:extLst>
          </p:cNvPr>
          <p:cNvCxnSpPr/>
          <p:nvPr/>
        </p:nvCxnSpPr>
        <p:spPr>
          <a:xfrm>
            <a:off x="252000" y="6402732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2BAEF8-E308-69A3-E85E-6C711CE0C646}"/>
              </a:ext>
            </a:extLst>
          </p:cNvPr>
          <p:cNvSpPr/>
          <p:nvPr/>
        </p:nvSpPr>
        <p:spPr>
          <a:xfrm>
            <a:off x="995290" y="2118889"/>
            <a:ext cx="7532369" cy="1194910"/>
          </a:xfrm>
          <a:prstGeom prst="rect">
            <a:avLst/>
          </a:prstGeom>
          <a:solidFill>
            <a:srgbClr val="EAF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ln w="3175"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  <a:cs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CB2BB5-9747-60C7-7BDA-18AE7F98B7CA}"/>
              </a:ext>
            </a:extLst>
          </p:cNvPr>
          <p:cNvSpPr/>
          <p:nvPr/>
        </p:nvSpPr>
        <p:spPr>
          <a:xfrm>
            <a:off x="601508" y="1164013"/>
            <a:ext cx="8079029" cy="726427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FBFBFB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3C885F-201A-5214-BBE6-867476A4F9E6}"/>
              </a:ext>
            </a:extLst>
          </p:cNvPr>
          <p:cNvSpPr txBox="1"/>
          <p:nvPr/>
        </p:nvSpPr>
        <p:spPr>
          <a:xfrm>
            <a:off x="741998" y="1356243"/>
            <a:ext cx="7733486" cy="323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포인터가 자신이 가리킬 대상 메모리의 시작 주소만 기억하면 되어서 그에 따른 특성이 있음</a:t>
            </a:r>
            <a:endParaRPr lang="en-US" altLang="ko-KR" sz="1400" dirty="0">
              <a:ln w="3175"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8039B1-B6BA-61A7-1F2C-B50644087F44}"/>
              </a:ext>
            </a:extLst>
          </p:cNvPr>
          <p:cNvSpPr/>
          <p:nvPr/>
        </p:nvSpPr>
        <p:spPr>
          <a:xfrm>
            <a:off x="685091" y="1231113"/>
            <a:ext cx="7847301" cy="5990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FBFB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5B0622-92E2-02F7-077F-C32F619B64FD}"/>
              </a:ext>
            </a:extLst>
          </p:cNvPr>
          <p:cNvSpPr txBox="1"/>
          <p:nvPr/>
        </p:nvSpPr>
        <p:spPr>
          <a:xfrm>
            <a:off x="1236454" y="2379024"/>
            <a:ext cx="7044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short data = 0;</a:t>
            </a:r>
          </a:p>
          <a:p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short *p = &amp;data;</a:t>
            </a:r>
          </a:p>
          <a:p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 = p + 1;  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 /*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포인터 변수에 저장된 주소 값을 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1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만큼 증가시킴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*/</a:t>
            </a:r>
            <a:endParaRPr lang="ko-KR" altLang="en-US" sz="1400" dirty="0">
              <a:ln w="3175">
                <a:solidFill>
                  <a:srgbClr val="35A166"/>
                </a:solidFill>
              </a:ln>
              <a:solidFill>
                <a:srgbClr val="35A166"/>
              </a:solidFill>
              <a:latin typeface="+mj-ea"/>
              <a:ea typeface="+mj-ea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895F721F-2938-5DA9-1955-A85157F3C461}"/>
              </a:ext>
            </a:extLst>
          </p:cNvPr>
          <p:cNvGraphicFramePr>
            <a:graphicFrameLocks noGrp="1"/>
          </p:cNvGraphicFramePr>
          <p:nvPr/>
        </p:nvGraphicFramePr>
        <p:xfrm>
          <a:off x="1684390" y="2620093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16606856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0246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751754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9108026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128488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36673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3638468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124419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99452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rgbClr val="1D5A5D"/>
                            </a:solidFill>
                          </a:ln>
                          <a:solidFill>
                            <a:srgbClr val="1D5A5D"/>
                          </a:solidFill>
                        </a:rPr>
                        <a:t>…</a:t>
                      </a:r>
                      <a:endParaRPr lang="ko-KR" altLang="en-US" dirty="0">
                        <a:ln>
                          <a:solidFill>
                            <a:srgbClr val="1D5A5D"/>
                          </a:solidFill>
                        </a:ln>
                        <a:solidFill>
                          <a:srgbClr val="1D5A5D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rgbClr val="1D5A5D"/>
                          </a:solidFill>
                        </a:ln>
                        <a:solidFill>
                          <a:srgbClr val="1D5A5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rgbClr val="1D5A5D"/>
                          </a:solidFill>
                        </a:ln>
                        <a:solidFill>
                          <a:srgbClr val="1D5A5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D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rgbClr val="1D5A5D"/>
                          </a:solidFill>
                        </a:ln>
                        <a:solidFill>
                          <a:srgbClr val="1D5A5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D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rgbClr val="1D5A5D"/>
                          </a:solidFill>
                        </a:ln>
                        <a:solidFill>
                          <a:srgbClr val="1D5A5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rgbClr val="1D5A5D"/>
                          </a:solidFill>
                        </a:ln>
                        <a:solidFill>
                          <a:srgbClr val="1D5A5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rgbClr val="1D5A5D"/>
                          </a:solidFill>
                        </a:ln>
                        <a:solidFill>
                          <a:srgbClr val="1D5A5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rgbClr val="1D5A5D"/>
                          </a:solidFill>
                        </a:ln>
                        <a:solidFill>
                          <a:srgbClr val="1D5A5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rgbClr val="1D5A5D"/>
                            </a:solidFill>
                          </a:ln>
                          <a:solidFill>
                            <a:srgbClr val="1D5A5D"/>
                          </a:solidFill>
                        </a:rPr>
                        <a:t>…</a:t>
                      </a:r>
                      <a:endParaRPr lang="ko-KR" altLang="en-US" dirty="0">
                        <a:ln>
                          <a:solidFill>
                            <a:srgbClr val="1D5A5D"/>
                          </a:solidFill>
                        </a:ln>
                        <a:solidFill>
                          <a:srgbClr val="1D5A5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12191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id="{7E3E9EDE-0890-2C70-0398-C5456EC0E6EF}"/>
              </a:ext>
            </a:extLst>
          </p:cNvPr>
          <p:cNvGrpSpPr/>
          <p:nvPr/>
        </p:nvGrpSpPr>
        <p:grpSpPr>
          <a:xfrm>
            <a:off x="2099962" y="2159772"/>
            <a:ext cx="5260377" cy="1682958"/>
            <a:chOff x="1982266" y="3482236"/>
            <a:chExt cx="5260377" cy="1682958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9B62062-6D53-66E9-C0AD-B40EDDFD8EBF}"/>
                </a:ext>
              </a:extLst>
            </p:cNvPr>
            <p:cNvGrpSpPr/>
            <p:nvPr/>
          </p:nvGrpSpPr>
          <p:grpSpPr>
            <a:xfrm>
              <a:off x="1982266" y="3482236"/>
              <a:ext cx="5260377" cy="410000"/>
              <a:chOff x="1982266" y="3482236"/>
              <a:chExt cx="5260377" cy="41000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C8583F-CD75-9611-E6DA-752B4B5AB9F7}"/>
                  </a:ext>
                </a:extLst>
              </p:cNvPr>
              <p:cNvSpPr txBox="1"/>
              <p:nvPr/>
            </p:nvSpPr>
            <p:spPr>
              <a:xfrm>
                <a:off x="4011175" y="3515254"/>
                <a:ext cx="629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n>
                      <a:solidFill>
                        <a:srgbClr val="1D5A5D"/>
                      </a:solidFill>
                    </a:ln>
                    <a:solidFill>
                      <a:srgbClr val="1D5A5D"/>
                    </a:solidFill>
                    <a:latin typeface="+mj-ea"/>
                    <a:ea typeface="+mj-ea"/>
                  </a:rPr>
                  <a:t>102  </a:t>
                </a:r>
                <a:r>
                  <a:rPr lang="en-US" altLang="ko-KR" dirty="0">
                    <a:ln>
                      <a:solidFill>
                        <a:srgbClr val="1D5A5D"/>
                      </a:solidFill>
                    </a:ln>
                    <a:solidFill>
                      <a:srgbClr val="1D5A5D"/>
                    </a:solidFill>
                    <a:latin typeface="+mj-ea"/>
                    <a:ea typeface="+mj-ea"/>
                  </a:rPr>
                  <a:t>        </a:t>
                </a:r>
                <a:endParaRPr lang="ko-KR" altLang="en-US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FBC6ED5-9FA7-B7B3-85EF-8F8EC0A6A91D}"/>
                  </a:ext>
                </a:extLst>
              </p:cNvPr>
              <p:cNvSpPr txBox="1"/>
              <p:nvPr/>
            </p:nvSpPr>
            <p:spPr>
              <a:xfrm>
                <a:off x="3349125" y="3514222"/>
                <a:ext cx="629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n>
                      <a:solidFill>
                        <a:srgbClr val="1D5A5D"/>
                      </a:solidFill>
                    </a:ln>
                    <a:solidFill>
                      <a:srgbClr val="1D5A5D"/>
                    </a:solidFill>
                    <a:latin typeface="+mj-ea"/>
                    <a:ea typeface="+mj-ea"/>
                  </a:rPr>
                  <a:t>101 </a:t>
                </a:r>
                <a:r>
                  <a:rPr lang="en-US" altLang="ko-KR" dirty="0">
                    <a:ln>
                      <a:solidFill>
                        <a:srgbClr val="1D5A5D"/>
                      </a:solidFill>
                    </a:ln>
                    <a:solidFill>
                      <a:srgbClr val="1D5A5D"/>
                    </a:solidFill>
                    <a:latin typeface="+mj-ea"/>
                    <a:ea typeface="+mj-ea"/>
                  </a:rPr>
                  <a:t>        </a:t>
                </a:r>
                <a:endParaRPr lang="ko-KR" altLang="en-US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AC34C1-A88D-6F65-87BD-CA7D3D701266}"/>
                  </a:ext>
                </a:extLst>
              </p:cNvPr>
              <p:cNvSpPr txBox="1"/>
              <p:nvPr/>
            </p:nvSpPr>
            <p:spPr>
              <a:xfrm>
                <a:off x="4671564" y="3508738"/>
                <a:ext cx="526738" cy="383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n>
                      <a:solidFill>
                        <a:srgbClr val="1D5A5D"/>
                      </a:solidFill>
                    </a:ln>
                    <a:solidFill>
                      <a:srgbClr val="1D5A5D"/>
                    </a:solidFill>
                    <a:latin typeface="+mj-ea"/>
                    <a:ea typeface="+mj-ea"/>
                  </a:rPr>
                  <a:t>103  </a:t>
                </a:r>
                <a:r>
                  <a:rPr lang="en-US" altLang="ko-KR" dirty="0">
                    <a:ln>
                      <a:solidFill>
                        <a:srgbClr val="1D5A5D"/>
                      </a:solidFill>
                    </a:ln>
                    <a:solidFill>
                      <a:srgbClr val="1D5A5D"/>
                    </a:solidFill>
                    <a:latin typeface="+mj-ea"/>
                    <a:ea typeface="+mj-ea"/>
                  </a:rPr>
                  <a:t>        </a:t>
                </a:r>
                <a:endParaRPr lang="ko-KR" altLang="en-US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47B1A1-A5F6-DFA7-C12C-3C323C0F04DB}"/>
                  </a:ext>
                </a:extLst>
              </p:cNvPr>
              <p:cNvSpPr txBox="1"/>
              <p:nvPr/>
            </p:nvSpPr>
            <p:spPr>
              <a:xfrm>
                <a:off x="5359820" y="3500462"/>
                <a:ext cx="557280" cy="37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n>
                      <a:solidFill>
                        <a:srgbClr val="1D5A5D"/>
                      </a:solidFill>
                    </a:ln>
                    <a:solidFill>
                      <a:srgbClr val="1D5A5D"/>
                    </a:solidFill>
                    <a:latin typeface="+mj-ea"/>
                    <a:ea typeface="+mj-ea"/>
                  </a:rPr>
                  <a:t>104  </a:t>
                </a:r>
                <a:r>
                  <a:rPr lang="en-US" altLang="ko-KR" dirty="0">
                    <a:ln>
                      <a:solidFill>
                        <a:srgbClr val="1D5A5D"/>
                      </a:solidFill>
                    </a:ln>
                    <a:solidFill>
                      <a:srgbClr val="1D5A5D"/>
                    </a:solidFill>
                    <a:latin typeface="+mj-ea"/>
                    <a:ea typeface="+mj-ea"/>
                  </a:rPr>
                  <a:t>        </a:t>
                </a:r>
                <a:endParaRPr lang="ko-KR" altLang="en-US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9EB61F-A589-4480-1AF0-713B184D5AE5}"/>
                  </a:ext>
                </a:extLst>
              </p:cNvPr>
              <p:cNvSpPr txBox="1"/>
              <p:nvPr/>
            </p:nvSpPr>
            <p:spPr>
              <a:xfrm>
                <a:off x="2649084" y="3506615"/>
                <a:ext cx="629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n>
                      <a:solidFill>
                        <a:srgbClr val="1D5A5D"/>
                      </a:solidFill>
                    </a:ln>
                    <a:solidFill>
                      <a:srgbClr val="1D5A5D"/>
                    </a:solidFill>
                    <a:latin typeface="+mj-ea"/>
                    <a:ea typeface="+mj-ea"/>
                  </a:rPr>
                  <a:t>100  </a:t>
                </a:r>
                <a:r>
                  <a:rPr lang="en-US" altLang="ko-KR" dirty="0">
                    <a:ln>
                      <a:solidFill>
                        <a:srgbClr val="1D5A5D"/>
                      </a:solidFill>
                    </a:ln>
                    <a:solidFill>
                      <a:srgbClr val="1D5A5D"/>
                    </a:solidFill>
                    <a:latin typeface="+mj-ea"/>
                    <a:ea typeface="+mj-ea"/>
                  </a:rPr>
                  <a:t>        </a:t>
                </a:r>
                <a:endParaRPr lang="ko-KR" altLang="en-US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C0B0BC1-8A82-CE09-0DEB-2484F5891C54}"/>
                  </a:ext>
                </a:extLst>
              </p:cNvPr>
              <p:cNvSpPr txBox="1"/>
              <p:nvPr/>
            </p:nvSpPr>
            <p:spPr>
              <a:xfrm>
                <a:off x="6013005" y="3503901"/>
                <a:ext cx="557280" cy="37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n>
                      <a:solidFill>
                        <a:srgbClr val="1D5A5D"/>
                      </a:solidFill>
                    </a:ln>
                    <a:solidFill>
                      <a:srgbClr val="1D5A5D"/>
                    </a:solidFill>
                    <a:latin typeface="+mj-ea"/>
                    <a:ea typeface="+mj-ea"/>
                  </a:rPr>
                  <a:t>105  </a:t>
                </a:r>
                <a:r>
                  <a:rPr lang="en-US" altLang="ko-KR" dirty="0">
                    <a:ln>
                      <a:solidFill>
                        <a:srgbClr val="1D5A5D"/>
                      </a:solidFill>
                    </a:ln>
                    <a:solidFill>
                      <a:srgbClr val="1D5A5D"/>
                    </a:solidFill>
                    <a:latin typeface="+mj-ea"/>
                    <a:ea typeface="+mj-ea"/>
                  </a:rPr>
                  <a:t>        </a:t>
                </a:r>
                <a:endParaRPr lang="ko-KR" altLang="en-US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5B83581-4908-2121-6612-8CDF24154AE7}"/>
                  </a:ext>
                </a:extLst>
              </p:cNvPr>
              <p:cNvSpPr txBox="1"/>
              <p:nvPr/>
            </p:nvSpPr>
            <p:spPr>
              <a:xfrm>
                <a:off x="1982266" y="3482236"/>
                <a:ext cx="557280" cy="37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n>
                      <a:solidFill>
                        <a:srgbClr val="1D5A5D"/>
                      </a:solidFill>
                    </a:ln>
                    <a:solidFill>
                      <a:srgbClr val="1D5A5D"/>
                    </a:solidFill>
                    <a:latin typeface="+mj-ea"/>
                    <a:ea typeface="+mj-ea"/>
                  </a:rPr>
                  <a:t> 99  </a:t>
                </a:r>
                <a:r>
                  <a:rPr lang="en-US" altLang="ko-KR" dirty="0">
                    <a:ln>
                      <a:solidFill>
                        <a:srgbClr val="1D5A5D"/>
                      </a:solidFill>
                    </a:ln>
                    <a:solidFill>
                      <a:srgbClr val="1D5A5D"/>
                    </a:solidFill>
                    <a:latin typeface="+mj-ea"/>
                    <a:ea typeface="+mj-ea"/>
                  </a:rPr>
                  <a:t>        </a:t>
                </a:r>
                <a:endParaRPr lang="ko-KR" altLang="en-US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29DF56A-72FE-CA29-E80A-4116923BC796}"/>
                  </a:ext>
                </a:extLst>
              </p:cNvPr>
              <p:cNvSpPr txBox="1"/>
              <p:nvPr/>
            </p:nvSpPr>
            <p:spPr>
              <a:xfrm>
                <a:off x="6685363" y="3492606"/>
                <a:ext cx="557280" cy="37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n>
                      <a:solidFill>
                        <a:srgbClr val="1D5A5D"/>
                      </a:solidFill>
                    </a:ln>
                    <a:solidFill>
                      <a:srgbClr val="1D5A5D"/>
                    </a:solidFill>
                    <a:latin typeface="+mj-ea"/>
                    <a:ea typeface="+mj-ea"/>
                  </a:rPr>
                  <a:t>106  </a:t>
                </a:r>
                <a:r>
                  <a:rPr lang="en-US" altLang="ko-KR" dirty="0">
                    <a:ln>
                      <a:solidFill>
                        <a:srgbClr val="1D5A5D"/>
                      </a:solidFill>
                    </a:ln>
                    <a:solidFill>
                      <a:srgbClr val="1D5A5D"/>
                    </a:solidFill>
                    <a:latin typeface="+mj-ea"/>
                    <a:ea typeface="+mj-ea"/>
                  </a:rPr>
                  <a:t>        </a:t>
                </a:r>
                <a:endParaRPr lang="ko-KR" altLang="en-US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48E78EB-AB1F-AAE6-2BB5-FFF2606689BD}"/>
                </a:ext>
              </a:extLst>
            </p:cNvPr>
            <p:cNvGrpSpPr/>
            <p:nvPr/>
          </p:nvGrpSpPr>
          <p:grpSpPr>
            <a:xfrm>
              <a:off x="2260906" y="4286880"/>
              <a:ext cx="3853216" cy="878314"/>
              <a:chOff x="2260906" y="4286880"/>
              <a:chExt cx="3853216" cy="878314"/>
            </a:xfrm>
          </p:grpSpPr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34398579-11FB-E8D7-51FF-D0D7DA84DFEB}"/>
                  </a:ext>
                </a:extLst>
              </p:cNvPr>
              <p:cNvCxnSpPr/>
              <p:nvPr/>
            </p:nvCxnSpPr>
            <p:spPr>
              <a:xfrm flipV="1">
                <a:off x="2920560" y="4314403"/>
                <a:ext cx="0" cy="320228"/>
              </a:xfrm>
              <a:prstGeom prst="straightConnector1">
                <a:avLst/>
              </a:prstGeom>
              <a:ln w="28575">
                <a:solidFill>
                  <a:srgbClr val="31979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84976B25-90E1-AF4E-DF20-64321991BA7B}"/>
                  </a:ext>
                </a:extLst>
              </p:cNvPr>
              <p:cNvCxnSpPr/>
              <p:nvPr/>
            </p:nvCxnSpPr>
            <p:spPr>
              <a:xfrm flipV="1">
                <a:off x="4293139" y="4301877"/>
                <a:ext cx="0" cy="320228"/>
              </a:xfrm>
              <a:prstGeom prst="straightConnector1">
                <a:avLst/>
              </a:prstGeom>
              <a:ln w="28575">
                <a:solidFill>
                  <a:srgbClr val="31979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E7F3F178-B2AF-6092-0760-3C9F3691C1FB}"/>
                  </a:ext>
                </a:extLst>
              </p:cNvPr>
              <p:cNvCxnSpPr/>
              <p:nvPr/>
            </p:nvCxnSpPr>
            <p:spPr>
              <a:xfrm flipV="1">
                <a:off x="5638460" y="4286880"/>
                <a:ext cx="0" cy="320228"/>
              </a:xfrm>
              <a:prstGeom prst="straightConnector1">
                <a:avLst/>
              </a:prstGeom>
              <a:ln w="28575">
                <a:solidFill>
                  <a:srgbClr val="31979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CC493AA-03A5-2BA5-2C2B-A5B23AFD7446}"/>
                  </a:ext>
                </a:extLst>
              </p:cNvPr>
              <p:cNvSpPr txBox="1"/>
              <p:nvPr/>
            </p:nvSpPr>
            <p:spPr>
              <a:xfrm>
                <a:off x="2260906" y="4641178"/>
                <a:ext cx="12536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n>
                      <a:solidFill>
                        <a:srgbClr val="1D5A5D"/>
                      </a:solidFill>
                    </a:ln>
                    <a:solidFill>
                      <a:srgbClr val="1D5A5D"/>
                    </a:solidFill>
                    <a:latin typeface="+mj-ea"/>
                    <a:ea typeface="+mj-ea"/>
                  </a:rPr>
                  <a:t>p</a:t>
                </a:r>
                <a:r>
                  <a:rPr lang="ko-KR" altLang="en-US" sz="1400" dirty="0">
                    <a:ln>
                      <a:solidFill>
                        <a:srgbClr val="1D5A5D"/>
                      </a:solidFill>
                    </a:ln>
                    <a:solidFill>
                      <a:srgbClr val="1D5A5D"/>
                    </a:solidFill>
                    <a:latin typeface="+mj-ea"/>
                    <a:ea typeface="+mj-ea"/>
                  </a:rPr>
                  <a:t>에 저장된 </a:t>
                </a:r>
                <a:r>
                  <a:rPr lang="ko-KR" altLang="en-US" sz="1400" dirty="0" err="1">
                    <a:ln>
                      <a:solidFill>
                        <a:srgbClr val="1D5A5D"/>
                      </a:solidFill>
                    </a:ln>
                    <a:solidFill>
                      <a:srgbClr val="1D5A5D"/>
                    </a:solidFill>
                    <a:latin typeface="+mj-ea"/>
                    <a:ea typeface="+mj-ea"/>
                  </a:rPr>
                  <a:t>주소값</a:t>
                </a:r>
                <a:endParaRPr lang="ko-KR" altLang="en-US" sz="1400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B57CB94-A05E-0735-6927-605232C0B336}"/>
                  </a:ext>
                </a:extLst>
              </p:cNvPr>
              <p:cNvSpPr txBox="1"/>
              <p:nvPr/>
            </p:nvSpPr>
            <p:spPr>
              <a:xfrm>
                <a:off x="3878804" y="4634631"/>
                <a:ext cx="8286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n>
                      <a:solidFill>
                        <a:srgbClr val="1D5A5D"/>
                      </a:solidFill>
                    </a:ln>
                    <a:solidFill>
                      <a:srgbClr val="1D5A5D"/>
                    </a:solidFill>
                    <a:latin typeface="+mj-ea"/>
                    <a:ea typeface="+mj-ea"/>
                  </a:rPr>
                  <a:t>p + 1</a:t>
                </a:r>
                <a:r>
                  <a:rPr lang="ko-KR" altLang="en-US" sz="1400" dirty="0">
                    <a:ln>
                      <a:solidFill>
                        <a:srgbClr val="1D5A5D"/>
                      </a:solidFill>
                    </a:ln>
                    <a:solidFill>
                      <a:srgbClr val="1D5A5D"/>
                    </a:solidFill>
                    <a:latin typeface="+mj-ea"/>
                    <a:ea typeface="+mj-ea"/>
                  </a:rPr>
                  <a:t>의 위치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E53EAE-96E7-8E39-F372-A79BECBEBAB8}"/>
                  </a:ext>
                </a:extLst>
              </p:cNvPr>
              <p:cNvSpPr txBox="1"/>
              <p:nvPr/>
            </p:nvSpPr>
            <p:spPr>
              <a:xfrm>
                <a:off x="5224930" y="4641974"/>
                <a:ext cx="8891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n>
                      <a:solidFill>
                        <a:srgbClr val="1D5A5D"/>
                      </a:solidFill>
                    </a:ln>
                    <a:solidFill>
                      <a:srgbClr val="1D5A5D"/>
                    </a:solidFill>
                    <a:latin typeface="+mj-ea"/>
                    <a:ea typeface="+mj-ea"/>
                  </a:rPr>
                  <a:t>p + 2</a:t>
                </a:r>
                <a:r>
                  <a:rPr lang="ko-KR" altLang="en-US" sz="1400" dirty="0">
                    <a:ln>
                      <a:solidFill>
                        <a:srgbClr val="1D5A5D"/>
                      </a:solidFill>
                    </a:ln>
                    <a:solidFill>
                      <a:srgbClr val="1D5A5D"/>
                    </a:solidFill>
                    <a:latin typeface="+mj-ea"/>
                    <a:ea typeface="+mj-ea"/>
                  </a:rPr>
                  <a:t>의</a:t>
                </a:r>
                <a:endParaRPr lang="en-US" altLang="ko-KR" sz="1400" dirty="0">
                  <a:ln>
                    <a:solidFill>
                      <a:srgbClr val="1D5A5D"/>
                    </a:solidFill>
                  </a:ln>
                  <a:solidFill>
                    <a:srgbClr val="1D5A5D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ko-KR" altLang="en-US" sz="1400" dirty="0">
                    <a:ln>
                      <a:solidFill>
                        <a:srgbClr val="1D5A5D"/>
                      </a:solidFill>
                    </a:ln>
                    <a:solidFill>
                      <a:srgbClr val="1D5A5D"/>
                    </a:solidFill>
                    <a:latin typeface="+mj-ea"/>
                    <a:ea typeface="+mj-ea"/>
                  </a:rPr>
                  <a:t>위치</a:t>
                </a:r>
              </a:p>
            </p:txBody>
          </p:sp>
        </p:grp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0ADEFA3-52D7-A019-B454-4018C153CE28}"/>
              </a:ext>
            </a:extLst>
          </p:cNvPr>
          <p:cNvSpPr/>
          <p:nvPr/>
        </p:nvSpPr>
        <p:spPr>
          <a:xfrm>
            <a:off x="954052" y="3941886"/>
            <a:ext cx="7532369" cy="1991207"/>
          </a:xfrm>
          <a:prstGeom prst="rect">
            <a:avLst/>
          </a:prstGeom>
          <a:solidFill>
            <a:srgbClr val="EAF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ln w="3175"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  <a:cs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D08FC7-1C9E-DBF8-CC14-025640FFA14F}"/>
              </a:ext>
            </a:extLst>
          </p:cNvPr>
          <p:cNvSpPr txBox="1"/>
          <p:nvPr/>
        </p:nvSpPr>
        <p:spPr>
          <a:xfrm>
            <a:off x="964315" y="3984248"/>
            <a:ext cx="758880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char *p1 = (char*) 100;	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               /*p1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에 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100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번지를 저장함 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*/</a:t>
            </a:r>
          </a:p>
          <a:p>
            <a:r>
              <a:rPr lang="en-US" altLang="ko-KR" sz="13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short *p2 = (short *)100;	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/*p2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에 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100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번지를 저장함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*/</a:t>
            </a:r>
          </a:p>
          <a:p>
            <a:r>
              <a:rPr lang="en-US" altLang="ko-KR" sz="13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int</a:t>
            </a:r>
            <a:r>
              <a:rPr lang="en-US" altLang="ko-KR" sz="13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*p3 = (</a:t>
            </a:r>
            <a:r>
              <a:rPr lang="en-US" altLang="ko-KR" sz="13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int</a:t>
            </a:r>
            <a:r>
              <a:rPr lang="en-US" altLang="ko-KR" sz="13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*)100;		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/*p3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에 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100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번지를 저장함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*/</a:t>
            </a:r>
          </a:p>
          <a:p>
            <a:r>
              <a:rPr lang="en-US" altLang="ko-KR" sz="13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double</a:t>
            </a:r>
            <a:r>
              <a:rPr lang="ko-KR" altLang="en-US" sz="13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</a:t>
            </a:r>
            <a:r>
              <a:rPr lang="en-US" altLang="ko-KR" sz="13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*p4</a:t>
            </a:r>
            <a:r>
              <a:rPr lang="ko-KR" altLang="en-US" sz="13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</a:t>
            </a:r>
            <a:r>
              <a:rPr lang="en-US" altLang="ko-KR" sz="13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=</a:t>
            </a:r>
            <a:r>
              <a:rPr lang="ko-KR" altLang="en-US" sz="13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</a:t>
            </a:r>
            <a:r>
              <a:rPr lang="en-US" altLang="ko-KR" sz="13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(double</a:t>
            </a:r>
            <a:r>
              <a:rPr lang="ko-KR" altLang="en-US" sz="13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</a:t>
            </a:r>
            <a:r>
              <a:rPr lang="en-US" altLang="ko-KR" sz="13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*)100;          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/*p4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에 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100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번지를 저장함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*/</a:t>
            </a:r>
          </a:p>
          <a:p>
            <a:endParaRPr lang="en-US" altLang="ko-KR" sz="1300" dirty="0">
              <a:ln w="3175"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  <a:p>
            <a:r>
              <a:rPr lang="en-US" altLang="ko-KR" sz="13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p1++;  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/*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가리키는 대상의 크기가 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char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형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(1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바이트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)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이기 때문에  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p1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에 저장된 주소 값이 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101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이 됨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*/</a:t>
            </a:r>
          </a:p>
          <a:p>
            <a:r>
              <a:rPr lang="en-US" altLang="ko-KR" sz="13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p2++;  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/*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가리키는 대상의 크기가 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shot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형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(2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바이트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)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이기 때문에 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p2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에 저장된 주소 값이 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102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가 됨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*/</a:t>
            </a:r>
          </a:p>
          <a:p>
            <a:r>
              <a:rPr lang="en-US" altLang="ko-KR" sz="13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p3++;  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/*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가리키는 대상의 크기가 </a:t>
            </a:r>
            <a:r>
              <a:rPr lang="en-US" altLang="ko-KR" sz="1300" dirty="0" err="1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int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형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(4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바이트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)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이기 때문에 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p3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에 저장된 주소 값이 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104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가 됨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*/</a:t>
            </a:r>
          </a:p>
          <a:p>
            <a:r>
              <a:rPr lang="en-US" altLang="ko-KR" sz="13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p4++; 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 /*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가리키는 대상의 크기가 </a:t>
            </a:r>
            <a:r>
              <a:rPr lang="en-US" altLang="ko-KR" sz="1300" dirty="0" err="1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doubl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형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(8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바이트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)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이기 때문에 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p4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에 저장된 주소 값이 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108</a:t>
            </a:r>
            <a:r>
              <a:rPr lang="ko-KR" altLang="en-US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이 됨</a:t>
            </a:r>
            <a:r>
              <a:rPr lang="en-US" altLang="ko-KR" sz="13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*/</a:t>
            </a:r>
          </a:p>
          <a:p>
            <a:endParaRPr lang="ko-KR" altLang="en-US" sz="1300" dirty="0">
              <a:ln w="3175"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7429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9" grpId="0"/>
      <p:bldP spid="29" grpId="1"/>
      <p:bldP spid="61" grpId="0" animBg="1"/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1.1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메모리주소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메모리주소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55FC12-7B8A-F0CB-25B7-FA42D4B03009}"/>
              </a:ext>
            </a:extLst>
          </p:cNvPr>
          <p:cNvSpPr/>
          <p:nvPr/>
        </p:nvSpPr>
        <p:spPr>
          <a:xfrm>
            <a:off x="825811" y="1332155"/>
            <a:ext cx="7668930" cy="1550957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FBFBFB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EF4065-DA77-02AE-98B7-FE89AD5B1453}"/>
              </a:ext>
            </a:extLst>
          </p:cNvPr>
          <p:cNvSpPr txBox="1"/>
          <p:nvPr/>
        </p:nvSpPr>
        <p:spPr>
          <a:xfrm>
            <a:off x="988516" y="1447186"/>
            <a:ext cx="7429963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운영체제는 메모리 주소를 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1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바이트 단위로 관리</a:t>
            </a:r>
            <a:endParaRPr lang="en-US" altLang="ko-KR" sz="1600" dirty="0">
              <a:ln w="3175"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n w="3175"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  <a:p>
            <a:pPr>
              <a:lnSpc>
                <a:spcPts val="2000"/>
              </a:lnSpc>
            </a:pP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32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비트 운영체제의 경우 </a:t>
            </a:r>
            <a:endParaRPr lang="en-US" altLang="ko-KR" sz="1600" dirty="0">
              <a:ln w="3175"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0 ~ 4,2,94,967,295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번까지 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1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바이트 단위로 주소가 매겨짐</a:t>
            </a:r>
            <a:endParaRPr lang="en-US" altLang="ko-KR" sz="1600" dirty="0">
              <a:ln w="3175"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메모리를 사용하기 위해서 사용할 주소를 지정하고 크기를 명시</a:t>
            </a:r>
            <a:endParaRPr lang="en-US" altLang="ko-KR" sz="1600" dirty="0">
              <a:ln w="3175"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A80E16-5F0D-016D-FCD3-E540FA129E66}"/>
              </a:ext>
            </a:extLst>
          </p:cNvPr>
          <p:cNvSpPr/>
          <p:nvPr/>
        </p:nvSpPr>
        <p:spPr>
          <a:xfrm>
            <a:off x="909395" y="1399255"/>
            <a:ext cx="7497128" cy="1422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FBFB"/>
              </a:solidFill>
              <a:latin typeface="+mj-ea"/>
              <a:ea typeface="+mj-ea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100C750-5E62-50A5-B744-C4D062E4A7CD}"/>
              </a:ext>
            </a:extLst>
          </p:cNvPr>
          <p:cNvGraphicFramePr>
            <a:graphicFrameLocks noGrp="1"/>
          </p:cNvGraphicFramePr>
          <p:nvPr/>
        </p:nvGraphicFramePr>
        <p:xfrm>
          <a:off x="3727669" y="3376437"/>
          <a:ext cx="1145501" cy="257403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45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···</a:t>
                      </a:r>
                      <a:endParaRPr lang="ko-KR" altLang="en-US" sz="14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80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80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80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80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···</a:t>
                      </a:r>
                      <a:endParaRPr lang="ko-KR" altLang="en-US" sz="14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원호 22">
            <a:extLst>
              <a:ext uri="{FF2B5EF4-FFF2-40B4-BE49-F238E27FC236}">
                <a16:creationId xmlns:a16="http://schemas.microsoft.com/office/drawing/2014/main" id="{FD95571C-345E-755A-4C38-F469A2FCD097}"/>
              </a:ext>
            </a:extLst>
          </p:cNvPr>
          <p:cNvSpPr/>
          <p:nvPr/>
        </p:nvSpPr>
        <p:spPr>
          <a:xfrm>
            <a:off x="4674215" y="4918499"/>
            <a:ext cx="397910" cy="517890"/>
          </a:xfrm>
          <a:prstGeom prst="arc">
            <a:avLst>
              <a:gd name="adj1" fmla="val 16200000"/>
              <a:gd name="adj2" fmla="val 5341772"/>
            </a:avLst>
          </a:prstGeom>
          <a:ln w="19050">
            <a:solidFill>
              <a:srgbClr val="31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6A2D0E88-30EC-65FB-840D-65223D4EE386}"/>
              </a:ext>
            </a:extLst>
          </p:cNvPr>
          <p:cNvSpPr/>
          <p:nvPr/>
        </p:nvSpPr>
        <p:spPr>
          <a:xfrm>
            <a:off x="4674215" y="4400609"/>
            <a:ext cx="397910" cy="517890"/>
          </a:xfrm>
          <a:prstGeom prst="arc">
            <a:avLst>
              <a:gd name="adj1" fmla="val 16200000"/>
              <a:gd name="adj2" fmla="val 5341772"/>
            </a:avLst>
          </a:prstGeom>
          <a:ln w="19050">
            <a:solidFill>
              <a:srgbClr val="31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9" name="모서리가 둥근 직사각형 8">
            <a:extLst>
              <a:ext uri="{FF2B5EF4-FFF2-40B4-BE49-F238E27FC236}">
                <a16:creationId xmlns:a16="http://schemas.microsoft.com/office/drawing/2014/main" id="{677A85DB-BA31-BEC4-0948-007D2A2841EA}"/>
              </a:ext>
            </a:extLst>
          </p:cNvPr>
          <p:cNvSpPr/>
          <p:nvPr/>
        </p:nvSpPr>
        <p:spPr>
          <a:xfrm>
            <a:off x="5180850" y="5014587"/>
            <a:ext cx="899295" cy="325713"/>
          </a:xfrm>
          <a:prstGeom prst="roundRect">
            <a:avLst/>
          </a:prstGeom>
          <a:noFill/>
          <a:ln w="19050"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바이트</a:t>
            </a:r>
          </a:p>
        </p:txBody>
      </p:sp>
      <p:sp>
        <p:nvSpPr>
          <p:cNvPr id="30" name="모서리가 둥근 직사각형 15">
            <a:extLst>
              <a:ext uri="{FF2B5EF4-FFF2-40B4-BE49-F238E27FC236}">
                <a16:creationId xmlns:a16="http://schemas.microsoft.com/office/drawing/2014/main" id="{114E1E23-D08B-ADCE-2011-D8AEF2CB9118}"/>
              </a:ext>
            </a:extLst>
          </p:cNvPr>
          <p:cNvSpPr/>
          <p:nvPr/>
        </p:nvSpPr>
        <p:spPr>
          <a:xfrm>
            <a:off x="5180850" y="4504423"/>
            <a:ext cx="899295" cy="325713"/>
          </a:xfrm>
          <a:prstGeom prst="roundRect">
            <a:avLst/>
          </a:prstGeom>
          <a:noFill/>
          <a:ln w="19050"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바이트</a:t>
            </a:r>
          </a:p>
        </p:txBody>
      </p:sp>
      <p:cxnSp>
        <p:nvCxnSpPr>
          <p:cNvPr id="31" name="꺾인 연결선 11">
            <a:extLst>
              <a:ext uri="{FF2B5EF4-FFF2-40B4-BE49-F238E27FC236}">
                <a16:creationId xmlns:a16="http://schemas.microsoft.com/office/drawing/2014/main" id="{E99FC5E2-078F-E24B-D498-8DA9FB261D8A}"/>
              </a:ext>
            </a:extLst>
          </p:cNvPr>
          <p:cNvCxnSpPr>
            <a:stCxn id="30" idx="3"/>
            <a:endCxn id="29" idx="3"/>
          </p:cNvCxnSpPr>
          <p:nvPr/>
        </p:nvCxnSpPr>
        <p:spPr>
          <a:xfrm>
            <a:off x="6080145" y="4667280"/>
            <a:ext cx="12700" cy="510164"/>
          </a:xfrm>
          <a:prstGeom prst="bentConnector3">
            <a:avLst>
              <a:gd name="adj1" fmla="val 1800000"/>
            </a:avLst>
          </a:prstGeom>
          <a:ln w="19050">
            <a:solidFill>
              <a:srgbClr val="31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18">
            <a:extLst>
              <a:ext uri="{FF2B5EF4-FFF2-40B4-BE49-F238E27FC236}">
                <a16:creationId xmlns:a16="http://schemas.microsoft.com/office/drawing/2014/main" id="{E2BE6237-1FB1-5460-6E1B-20ED46F13CCD}"/>
              </a:ext>
            </a:extLst>
          </p:cNvPr>
          <p:cNvSpPr/>
          <p:nvPr/>
        </p:nvSpPr>
        <p:spPr>
          <a:xfrm>
            <a:off x="6449951" y="4755642"/>
            <a:ext cx="899295" cy="325713"/>
          </a:xfrm>
          <a:prstGeom prst="roundRect">
            <a:avLst/>
          </a:prstGeom>
          <a:noFill/>
          <a:ln w="19050"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바이트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E1F9FA-FE5F-A787-2CF8-01D589F242F4}"/>
              </a:ext>
            </a:extLst>
          </p:cNvPr>
          <p:cNvSpPr txBox="1"/>
          <p:nvPr/>
        </p:nvSpPr>
        <p:spPr>
          <a:xfrm>
            <a:off x="2621555" y="520868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100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번지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16EFF1-C6F9-9215-471F-B1B37799E95E}"/>
              </a:ext>
            </a:extLst>
          </p:cNvPr>
          <p:cNvSpPr txBox="1"/>
          <p:nvPr/>
        </p:nvSpPr>
        <p:spPr>
          <a:xfrm>
            <a:off x="2621554" y="4215943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102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번지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53448A-C9B6-7A1C-3415-4CCCE2DCBC8B}"/>
              </a:ext>
            </a:extLst>
          </p:cNvPr>
          <p:cNvSpPr txBox="1"/>
          <p:nvPr/>
        </p:nvSpPr>
        <p:spPr>
          <a:xfrm>
            <a:off x="2621553" y="472874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101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번지</a:t>
            </a:r>
          </a:p>
        </p:txBody>
      </p:sp>
    </p:spTree>
    <p:extLst>
      <p:ext uri="{BB962C8B-B14F-4D97-AF65-F5344CB8AC3E}">
        <p14:creationId xmlns:p14="http://schemas.microsoft.com/office/powerpoint/2010/main" val="329711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2.14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포인터와 대상의 크기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포인터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D77C815-A543-ABD8-D1B6-33CF587E3F77}"/>
              </a:ext>
            </a:extLst>
          </p:cNvPr>
          <p:cNvCxnSpPr/>
          <p:nvPr/>
        </p:nvCxnSpPr>
        <p:spPr>
          <a:xfrm>
            <a:off x="252000" y="6402732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B22541-8DD7-8442-315F-2C4A15FF56EB}"/>
              </a:ext>
            </a:extLst>
          </p:cNvPr>
          <p:cNvSpPr/>
          <p:nvPr/>
        </p:nvSpPr>
        <p:spPr>
          <a:xfrm>
            <a:off x="748822" y="1427698"/>
            <a:ext cx="2133571" cy="937039"/>
          </a:xfrm>
          <a:prstGeom prst="rect">
            <a:avLst/>
          </a:prstGeom>
          <a:solidFill>
            <a:srgbClr val="EAF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+mj-ea"/>
              <a:ea typeface="+mj-ea"/>
              <a:cs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F600E3-0AF1-DDAA-50B3-CB73C84CA2D3}"/>
              </a:ext>
            </a:extLst>
          </p:cNvPr>
          <p:cNvSpPr txBox="1"/>
          <p:nvPr/>
        </p:nvSpPr>
        <p:spPr>
          <a:xfrm>
            <a:off x="801565" y="1480718"/>
            <a:ext cx="1931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int</a:t>
            </a:r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data = 0;</a:t>
            </a:r>
          </a:p>
          <a:p>
            <a:endParaRPr lang="en-US" altLang="ko-KR" sz="1600" dirty="0">
              <a:ln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  <a:p>
            <a:r>
              <a:rPr lang="en-US" altLang="ko-KR" sz="1600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int</a:t>
            </a:r>
            <a:r>
              <a:rPr lang="en-US" altLang="ko-KR" sz="1600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*p = &amp;data;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B5B6CFE-CC37-49B8-6D13-3C87F1B8E31A}"/>
              </a:ext>
            </a:extLst>
          </p:cNvPr>
          <p:cNvGraphicFramePr>
            <a:graphicFrameLocks noGrp="1"/>
          </p:cNvGraphicFramePr>
          <p:nvPr/>
        </p:nvGraphicFramePr>
        <p:xfrm>
          <a:off x="3112430" y="1661102"/>
          <a:ext cx="5462226" cy="470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371">
                  <a:extLst>
                    <a:ext uri="{9D8B030D-6E8A-4147-A177-3AD203B41FA5}">
                      <a16:colId xmlns:a16="http://schemas.microsoft.com/office/drawing/2014/main" val="714360679"/>
                    </a:ext>
                  </a:extLst>
                </a:gridCol>
                <a:gridCol w="910371">
                  <a:extLst>
                    <a:ext uri="{9D8B030D-6E8A-4147-A177-3AD203B41FA5}">
                      <a16:colId xmlns:a16="http://schemas.microsoft.com/office/drawing/2014/main" val="619902188"/>
                    </a:ext>
                  </a:extLst>
                </a:gridCol>
                <a:gridCol w="910371">
                  <a:extLst>
                    <a:ext uri="{9D8B030D-6E8A-4147-A177-3AD203B41FA5}">
                      <a16:colId xmlns:a16="http://schemas.microsoft.com/office/drawing/2014/main" val="303120185"/>
                    </a:ext>
                  </a:extLst>
                </a:gridCol>
                <a:gridCol w="910371">
                  <a:extLst>
                    <a:ext uri="{9D8B030D-6E8A-4147-A177-3AD203B41FA5}">
                      <a16:colId xmlns:a16="http://schemas.microsoft.com/office/drawing/2014/main" val="3327050417"/>
                    </a:ext>
                  </a:extLst>
                </a:gridCol>
                <a:gridCol w="910371">
                  <a:extLst>
                    <a:ext uri="{9D8B030D-6E8A-4147-A177-3AD203B41FA5}">
                      <a16:colId xmlns:a16="http://schemas.microsoft.com/office/drawing/2014/main" val="751685974"/>
                    </a:ext>
                  </a:extLst>
                </a:gridCol>
                <a:gridCol w="910371">
                  <a:extLst>
                    <a:ext uri="{9D8B030D-6E8A-4147-A177-3AD203B41FA5}">
                      <a16:colId xmlns:a16="http://schemas.microsoft.com/office/drawing/2014/main" val="3960505370"/>
                    </a:ext>
                  </a:extLst>
                </a:gridCol>
              </a:tblGrid>
              <a:tr h="470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D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D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D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D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812314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CB5F6F-9EC4-97F6-6CE6-AA6C4FDF94F7}"/>
              </a:ext>
            </a:extLst>
          </p:cNvPr>
          <p:cNvSpPr/>
          <p:nvPr/>
        </p:nvSpPr>
        <p:spPr>
          <a:xfrm>
            <a:off x="3945732" y="1531419"/>
            <a:ext cx="3795622" cy="72551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FBFB"/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DE8F88-297B-EFB8-4879-E7812117AB0A}"/>
              </a:ext>
            </a:extLst>
          </p:cNvPr>
          <p:cNvSpPr txBox="1"/>
          <p:nvPr/>
        </p:nvSpPr>
        <p:spPr>
          <a:xfrm>
            <a:off x="3657599" y="1127342"/>
            <a:ext cx="207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data</a:t>
            </a:r>
            <a:r>
              <a:rPr lang="ko-KR" altLang="en-US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변수</a:t>
            </a:r>
            <a:r>
              <a:rPr lang="en-US" altLang="ko-KR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(4</a:t>
            </a:r>
            <a:r>
              <a:rPr lang="ko-KR" altLang="en-US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바이트</a:t>
            </a:r>
            <a:r>
              <a:rPr lang="en-US" altLang="ko-KR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)</a:t>
            </a:r>
            <a:endParaRPr lang="ko-KR" altLang="en-US" dirty="0">
              <a:ln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B5AA77-E26F-037B-6CF8-9ADB37E8721F}"/>
              </a:ext>
            </a:extLst>
          </p:cNvPr>
          <p:cNvSpPr txBox="1"/>
          <p:nvPr/>
        </p:nvSpPr>
        <p:spPr>
          <a:xfrm>
            <a:off x="3532339" y="2364737"/>
            <a:ext cx="24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+mj-ea"/>
                <a:ea typeface="+mj-ea"/>
              </a:rPr>
              <a:t>*</a:t>
            </a:r>
            <a:r>
              <a:rPr lang="ko-KR" altLang="en-US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+mj-ea"/>
                <a:ea typeface="+mj-ea"/>
              </a:rPr>
              <a:t>형 포인터 변수</a:t>
            </a:r>
            <a:r>
              <a:rPr lang="en-US" altLang="ko-KR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+mj-ea"/>
                <a:ea typeface="+mj-ea"/>
              </a:rPr>
              <a:t>p</a:t>
            </a:r>
            <a:endParaRPr lang="ko-KR" altLang="en-US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F550C85-7AA4-0588-EBF8-9266D226955C}"/>
              </a:ext>
            </a:extLst>
          </p:cNvPr>
          <p:cNvSpPr/>
          <p:nvPr/>
        </p:nvSpPr>
        <p:spPr>
          <a:xfrm>
            <a:off x="492775" y="4029279"/>
            <a:ext cx="3234462" cy="900602"/>
          </a:xfrm>
          <a:prstGeom prst="rect">
            <a:avLst/>
          </a:prstGeom>
          <a:solidFill>
            <a:srgbClr val="EAF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ln w="3175"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  <a:cs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ED6295-2C53-C649-20CD-4845B553DE14}"/>
              </a:ext>
            </a:extLst>
          </p:cNvPr>
          <p:cNvSpPr txBox="1"/>
          <p:nvPr/>
        </p:nvSpPr>
        <p:spPr>
          <a:xfrm>
            <a:off x="640043" y="4154690"/>
            <a:ext cx="293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data = 0;</a:t>
            </a:r>
          </a:p>
          <a:p>
            <a:r>
              <a:rPr lang="en-US" altLang="ko-KR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short *p = (short *)&amp;data;</a:t>
            </a:r>
            <a:endParaRPr lang="ko-KR" altLang="en-US" dirty="0">
              <a:ln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08F71F7-4CBA-EC37-6FB5-61826B78A25F}"/>
              </a:ext>
            </a:extLst>
          </p:cNvPr>
          <p:cNvGraphicFramePr>
            <a:graphicFrameLocks noGrp="1"/>
          </p:cNvGraphicFramePr>
          <p:nvPr/>
        </p:nvGraphicFramePr>
        <p:xfrm>
          <a:off x="3977769" y="4209951"/>
          <a:ext cx="462892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487">
                  <a:extLst>
                    <a:ext uri="{9D8B030D-6E8A-4147-A177-3AD203B41FA5}">
                      <a16:colId xmlns:a16="http://schemas.microsoft.com/office/drawing/2014/main" val="714360679"/>
                    </a:ext>
                  </a:extLst>
                </a:gridCol>
                <a:gridCol w="771487">
                  <a:extLst>
                    <a:ext uri="{9D8B030D-6E8A-4147-A177-3AD203B41FA5}">
                      <a16:colId xmlns:a16="http://schemas.microsoft.com/office/drawing/2014/main" val="619902188"/>
                    </a:ext>
                  </a:extLst>
                </a:gridCol>
                <a:gridCol w="771487">
                  <a:extLst>
                    <a:ext uri="{9D8B030D-6E8A-4147-A177-3AD203B41FA5}">
                      <a16:colId xmlns:a16="http://schemas.microsoft.com/office/drawing/2014/main" val="303120185"/>
                    </a:ext>
                  </a:extLst>
                </a:gridCol>
                <a:gridCol w="771487">
                  <a:extLst>
                    <a:ext uri="{9D8B030D-6E8A-4147-A177-3AD203B41FA5}">
                      <a16:colId xmlns:a16="http://schemas.microsoft.com/office/drawing/2014/main" val="3327050417"/>
                    </a:ext>
                  </a:extLst>
                </a:gridCol>
                <a:gridCol w="771487">
                  <a:extLst>
                    <a:ext uri="{9D8B030D-6E8A-4147-A177-3AD203B41FA5}">
                      <a16:colId xmlns:a16="http://schemas.microsoft.com/office/drawing/2014/main" val="751685974"/>
                    </a:ext>
                  </a:extLst>
                </a:gridCol>
                <a:gridCol w="771487">
                  <a:extLst>
                    <a:ext uri="{9D8B030D-6E8A-4147-A177-3AD203B41FA5}">
                      <a16:colId xmlns:a16="http://schemas.microsoft.com/office/drawing/2014/main" val="3960505370"/>
                    </a:ext>
                  </a:extLst>
                </a:gridCol>
              </a:tblGrid>
              <a:tr h="301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D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D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D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D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812314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93528497-EEBB-7A65-1FE6-28F80ADBE109}"/>
              </a:ext>
            </a:extLst>
          </p:cNvPr>
          <p:cNvSpPr/>
          <p:nvPr/>
        </p:nvSpPr>
        <p:spPr>
          <a:xfrm>
            <a:off x="4657441" y="4163724"/>
            <a:ext cx="1699397" cy="46446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24C592-383D-D0A5-B712-A4C081BA3E2D}"/>
              </a:ext>
            </a:extLst>
          </p:cNvPr>
          <p:cNvSpPr txBox="1"/>
          <p:nvPr/>
        </p:nvSpPr>
        <p:spPr>
          <a:xfrm>
            <a:off x="4522939" y="3740916"/>
            <a:ext cx="199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data</a:t>
            </a:r>
            <a:r>
              <a:rPr lang="ko-KR" altLang="en-US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변수</a:t>
            </a:r>
            <a:r>
              <a:rPr lang="en-US" altLang="ko-KR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(4</a:t>
            </a:r>
            <a:r>
              <a:rPr lang="ko-KR" altLang="en-US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바이트</a:t>
            </a:r>
            <a:r>
              <a:rPr lang="en-US" altLang="ko-KR" dirty="0">
                <a:ln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)</a:t>
            </a:r>
            <a:endParaRPr lang="ko-KR" altLang="en-US" dirty="0">
              <a:ln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C05C35-0AE7-C561-7AE0-8E59420AEE90}"/>
              </a:ext>
            </a:extLst>
          </p:cNvPr>
          <p:cNvSpPr txBox="1"/>
          <p:nvPr/>
        </p:nvSpPr>
        <p:spPr>
          <a:xfrm>
            <a:off x="4367564" y="4664081"/>
            <a:ext cx="279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+mj-ea"/>
                <a:ea typeface="+mj-ea"/>
              </a:rPr>
              <a:t>short*</a:t>
            </a:r>
            <a:r>
              <a:rPr lang="ko-KR" altLang="en-US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+mj-ea"/>
                <a:ea typeface="+mj-ea"/>
              </a:rPr>
              <a:t>형 포인터 변수</a:t>
            </a:r>
            <a:r>
              <a:rPr lang="en-US" altLang="ko-KR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+mj-ea"/>
                <a:ea typeface="+mj-ea"/>
              </a:rPr>
              <a:t>p</a:t>
            </a:r>
            <a:endParaRPr lang="ko-KR" altLang="en-US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6761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/>
      <p:bldP spid="47" grpId="0" animBg="1"/>
      <p:bldP spid="48" grpId="0"/>
      <p:bldP spid="50" grpId="0" animBg="1"/>
      <p:bldP spid="63" grpId="0"/>
      <p:bldP spid="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3.1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421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실습하기 전 이해하기 </a:t>
            </a:r>
            <a:r>
              <a:rPr lang="en-US" altLang="ko-KR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(1)</a:t>
            </a:r>
            <a:endParaRPr lang="ko-KR" altLang="en-US" sz="2800" dirty="0"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실습전에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4084D6-BEC5-5FB9-8612-1E7C73B3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13" y="1692002"/>
            <a:ext cx="8117973" cy="41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5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3.2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421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실습하기 전 이해하기 </a:t>
            </a:r>
            <a:r>
              <a:rPr lang="en-US" altLang="ko-KR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(2)</a:t>
            </a:r>
            <a:endParaRPr lang="ko-KR" altLang="en-US" sz="2800" dirty="0"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실습전에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EDC846-D3D1-A318-1B3C-FCCCB06D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63" y="1292077"/>
            <a:ext cx="7547502" cy="53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60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3.3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421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실습하기 전 이해하기 </a:t>
            </a:r>
            <a:r>
              <a:rPr lang="en-US" altLang="ko-KR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(3)</a:t>
            </a:r>
            <a:endParaRPr lang="ko-KR" altLang="en-US" sz="2800" dirty="0"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실습전에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837B22-ABDA-A0F3-F0C1-8A1BD9EE9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1" y="1532979"/>
            <a:ext cx="8748518" cy="37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19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3.4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421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실습하기 전 이해하기 </a:t>
            </a:r>
            <a:r>
              <a:rPr lang="en-US" altLang="ko-KR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(4)</a:t>
            </a:r>
            <a:endParaRPr lang="ko-KR" altLang="en-US" sz="2800" dirty="0"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실습전에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837B22-ABDA-A0F3-F0C1-8A1BD9EE9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1" y="1532979"/>
            <a:ext cx="8748518" cy="37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50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3.5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실습문제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실습문제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DA811A-A523-4B22-6378-5C705F7EE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91" y="1340978"/>
            <a:ext cx="8047417" cy="44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1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3.6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추가문제 </a:t>
            </a:r>
            <a:r>
              <a:rPr lang="en-US" altLang="ko-KR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(Extra)</a:t>
            </a:r>
            <a:endParaRPr lang="ko-KR" altLang="en-US" sz="2800" dirty="0"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추가문제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5CA9A6-0CFB-EB75-EFD6-59CC749DF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2" y="1213144"/>
            <a:ext cx="7253920" cy="33801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A891D15-FABA-6164-2666-2E53A4FB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035" y="3703093"/>
            <a:ext cx="4287826" cy="27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60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1.2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직접 주소 지정 방식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메모리주소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C90116-3C2A-9C5C-0C78-E9AE96296ED7}"/>
              </a:ext>
            </a:extLst>
          </p:cNvPr>
          <p:cNvSpPr/>
          <p:nvPr/>
        </p:nvSpPr>
        <p:spPr>
          <a:xfrm>
            <a:off x="1153614" y="1311776"/>
            <a:ext cx="6903457" cy="791467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FBFBFB"/>
              </a:solidFill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FA0BAA-EA78-8D0E-F818-045DB3379A75}"/>
              </a:ext>
            </a:extLst>
          </p:cNvPr>
          <p:cNvSpPr txBox="1"/>
          <p:nvPr/>
        </p:nvSpPr>
        <p:spPr>
          <a:xfrm>
            <a:off x="1243467" y="1542033"/>
            <a:ext cx="674253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메모리를 사용할 때 프로그래머가 사용할 메모리 주소를 직접 적는 방식</a:t>
            </a:r>
            <a:endParaRPr lang="en-US" altLang="ko-KR" sz="1600" dirty="0">
              <a:ln w="3175"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741EB6-466C-A1F7-4320-0635539CFEC8}"/>
              </a:ext>
            </a:extLst>
          </p:cNvPr>
          <p:cNvSpPr/>
          <p:nvPr/>
        </p:nvSpPr>
        <p:spPr>
          <a:xfrm>
            <a:off x="1237198" y="1378876"/>
            <a:ext cx="6748803" cy="6239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FBFB"/>
              </a:solidFill>
              <a:latin typeface="+mj-ea"/>
              <a:ea typeface="+mj-ea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5129B845-F7D7-7663-51C9-E4F27983A12A}"/>
              </a:ext>
            </a:extLst>
          </p:cNvPr>
          <p:cNvGraphicFramePr>
            <a:graphicFrameLocks noGrp="1"/>
          </p:cNvGraphicFramePr>
          <p:nvPr/>
        </p:nvGraphicFramePr>
        <p:xfrm>
          <a:off x="3836184" y="2528533"/>
          <a:ext cx="1145501" cy="360364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45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···</a:t>
                      </a:r>
                      <a:endParaRPr lang="ko-KR" altLang="en-US" sz="14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80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1042</a:t>
                      </a:r>
                      <a:endParaRPr lang="ko-KR" altLang="en-US" sz="14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80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80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80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···</a:t>
                      </a:r>
                      <a:endParaRPr lang="ko-KR" altLang="en-US" sz="14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E52FA2C-C167-F6E7-ECC3-FDD40E6542AE}"/>
              </a:ext>
            </a:extLst>
          </p:cNvPr>
          <p:cNvSpPr txBox="1"/>
          <p:nvPr/>
        </p:nvSpPr>
        <p:spPr>
          <a:xfrm>
            <a:off x="2670802" y="539990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100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번지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063A25-AFA2-8D11-7456-DD5BBBDC11AD}"/>
              </a:ext>
            </a:extLst>
          </p:cNvPr>
          <p:cNvSpPr txBox="1"/>
          <p:nvPr/>
        </p:nvSpPr>
        <p:spPr>
          <a:xfrm>
            <a:off x="2670802" y="4382103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102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번지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A1D136-B461-A370-A010-13F5282FE0B5}"/>
              </a:ext>
            </a:extLst>
          </p:cNvPr>
          <p:cNvSpPr txBox="1"/>
          <p:nvPr/>
        </p:nvSpPr>
        <p:spPr>
          <a:xfrm>
            <a:off x="2670802" y="488933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101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번지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047540-6481-B43D-B4BC-35300831FED5}"/>
              </a:ext>
            </a:extLst>
          </p:cNvPr>
          <p:cNvSpPr txBox="1"/>
          <p:nvPr/>
        </p:nvSpPr>
        <p:spPr>
          <a:xfrm>
            <a:off x="2670802" y="388355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103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번지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A75726-5D18-D47A-05C8-A2B085EF51BC}"/>
              </a:ext>
            </a:extLst>
          </p:cNvPr>
          <p:cNvSpPr txBox="1"/>
          <p:nvPr/>
        </p:nvSpPr>
        <p:spPr>
          <a:xfrm>
            <a:off x="2670802" y="287954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105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번지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A18C00-B707-6BF1-9744-99C2D6DDF0EE}"/>
              </a:ext>
            </a:extLst>
          </p:cNvPr>
          <p:cNvSpPr txBox="1"/>
          <p:nvPr/>
        </p:nvSpPr>
        <p:spPr>
          <a:xfrm>
            <a:off x="2670802" y="338501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104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번지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622CC1A-727E-FFBC-7A85-C0BBB5D72F1C}"/>
              </a:ext>
            </a:extLst>
          </p:cNvPr>
          <p:cNvGraphicFramePr>
            <a:graphicFrameLocks noGrp="1"/>
          </p:cNvGraphicFramePr>
          <p:nvPr/>
        </p:nvGraphicFramePr>
        <p:xfrm>
          <a:off x="3841470" y="2528533"/>
          <a:ext cx="1145502" cy="360364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4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···</a:t>
                      </a:r>
                      <a:endParaRPr lang="ko-KR" altLang="en-US" sz="14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80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1042</a:t>
                      </a:r>
                      <a:endParaRPr lang="ko-KR" altLang="en-US" sz="14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80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80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80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···</a:t>
                      </a:r>
                      <a:endParaRPr lang="ko-KR" altLang="en-US" sz="14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원호 42">
            <a:extLst>
              <a:ext uri="{FF2B5EF4-FFF2-40B4-BE49-F238E27FC236}">
                <a16:creationId xmlns:a16="http://schemas.microsoft.com/office/drawing/2014/main" id="{C1FF26A3-F6F3-94C4-77F6-8152ED4957E6}"/>
              </a:ext>
            </a:extLst>
          </p:cNvPr>
          <p:cNvSpPr/>
          <p:nvPr/>
        </p:nvSpPr>
        <p:spPr>
          <a:xfrm>
            <a:off x="4750724" y="3560896"/>
            <a:ext cx="471529" cy="1013250"/>
          </a:xfrm>
          <a:prstGeom prst="arc">
            <a:avLst>
              <a:gd name="adj1" fmla="val 16200000"/>
              <a:gd name="adj2" fmla="val 5315103"/>
            </a:avLst>
          </a:prstGeom>
          <a:ln w="19050">
            <a:solidFill>
              <a:srgbClr val="31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4" name="모서리가 둥근 직사각형 9">
            <a:extLst>
              <a:ext uri="{FF2B5EF4-FFF2-40B4-BE49-F238E27FC236}">
                <a16:creationId xmlns:a16="http://schemas.microsoft.com/office/drawing/2014/main" id="{9C0611F6-6D07-CB60-E0E4-176C158CF2B0}"/>
              </a:ext>
            </a:extLst>
          </p:cNvPr>
          <p:cNvSpPr/>
          <p:nvPr/>
        </p:nvSpPr>
        <p:spPr>
          <a:xfrm>
            <a:off x="5436982" y="3924419"/>
            <a:ext cx="2149409" cy="286204"/>
          </a:xfrm>
          <a:prstGeom prst="roundRect">
            <a:avLst/>
          </a:prstGeom>
          <a:solidFill>
            <a:srgbClr val="FFFFFF"/>
          </a:solidFill>
          <a:ln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사용 범위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(2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바이트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short 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형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2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" name="모서리가 둥근 직사각형 27">
            <a:extLst>
              <a:ext uri="{FF2B5EF4-FFF2-40B4-BE49-F238E27FC236}">
                <a16:creationId xmlns:a16="http://schemas.microsoft.com/office/drawing/2014/main" id="{96EB01C6-40FF-D3D0-BCCC-6553B3520543}"/>
              </a:ext>
            </a:extLst>
          </p:cNvPr>
          <p:cNvSpPr/>
          <p:nvPr/>
        </p:nvSpPr>
        <p:spPr>
          <a:xfrm>
            <a:off x="5508209" y="4429307"/>
            <a:ext cx="2149409" cy="286204"/>
          </a:xfrm>
          <a:prstGeom prst="roundRect">
            <a:avLst/>
          </a:prstGeom>
          <a:solidFill>
            <a:srgbClr val="FFFFFF"/>
          </a:solidFill>
          <a:ln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사용할 메모리의 시작 주소</a:t>
            </a:r>
          </a:p>
        </p:txBody>
      </p:sp>
      <p:sp>
        <p:nvSpPr>
          <p:cNvPr id="46" name="오른쪽 화살표 14">
            <a:extLst>
              <a:ext uri="{FF2B5EF4-FFF2-40B4-BE49-F238E27FC236}">
                <a16:creationId xmlns:a16="http://schemas.microsoft.com/office/drawing/2014/main" id="{7979BA21-5F1D-A708-E4F0-FDFDDDBF4EF5}"/>
              </a:ext>
            </a:extLst>
          </p:cNvPr>
          <p:cNvSpPr/>
          <p:nvPr/>
        </p:nvSpPr>
        <p:spPr>
          <a:xfrm>
            <a:off x="5037945" y="4574146"/>
            <a:ext cx="384501" cy="45719"/>
          </a:xfrm>
          <a:prstGeom prst="rightArrow">
            <a:avLst/>
          </a:prstGeom>
          <a:solidFill>
            <a:srgbClr val="31979D"/>
          </a:solidFill>
          <a:ln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49013B8A-5373-DAB6-1D21-169DFEEA08E6}"/>
              </a:ext>
            </a:extLst>
          </p:cNvPr>
          <p:cNvGraphicFramePr>
            <a:graphicFrameLocks noGrp="1"/>
          </p:cNvGraphicFramePr>
          <p:nvPr/>
        </p:nvGraphicFramePr>
        <p:xfrm>
          <a:off x="3849562" y="2528533"/>
          <a:ext cx="1145502" cy="360364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4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···</a:t>
                      </a:r>
                      <a:endParaRPr lang="ko-KR" altLang="en-US" sz="14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80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140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18</a:t>
                      </a:r>
                      <a:endParaRPr lang="ko-KR" altLang="en-US" sz="140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214161"/>
                  </a:ext>
                </a:extLst>
              </a:tr>
              <a:tr h="51480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80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80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···</a:t>
                      </a:r>
                      <a:endParaRPr lang="ko-KR" altLang="en-US" sz="14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255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1.3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5626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</a:t>
            </a:r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진법으로 메모리 형태 표시하기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메모리주소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9FBFF1F-D438-1DEE-2639-4D7EAC591710}"/>
              </a:ext>
            </a:extLst>
          </p:cNvPr>
          <p:cNvCxnSpPr>
            <a:cxnSpLocks/>
          </p:cNvCxnSpPr>
          <p:nvPr/>
        </p:nvCxnSpPr>
        <p:spPr>
          <a:xfrm flipV="1">
            <a:off x="2399111" y="5270882"/>
            <a:ext cx="4693298" cy="75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AEDD1E-6415-340F-B6C6-674B01FA2EC4}"/>
              </a:ext>
            </a:extLst>
          </p:cNvPr>
          <p:cNvSpPr/>
          <p:nvPr/>
        </p:nvSpPr>
        <p:spPr>
          <a:xfrm>
            <a:off x="1153614" y="1311776"/>
            <a:ext cx="6903457" cy="9462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FBFBFB"/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A6AA93-6BE6-6E35-BF20-B19C0A6D6466}"/>
              </a:ext>
            </a:extLst>
          </p:cNvPr>
          <p:cNvSpPr txBox="1"/>
          <p:nvPr/>
        </p:nvSpPr>
        <p:spPr>
          <a:xfrm>
            <a:off x="1720830" y="1476825"/>
            <a:ext cx="595668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16</a:t>
            </a:r>
            <a:r>
              <a:rPr lang="ko-KR" altLang="en-US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진수로 표현된 숫자는 두 자리씩 자르면 </a:t>
            </a: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1 </a:t>
            </a:r>
            <a:r>
              <a:rPr lang="ko-KR" altLang="en-US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바이트를 의미</a:t>
            </a:r>
            <a:endParaRPr lang="en-US" altLang="ko-KR" sz="1400" dirty="0">
              <a:ln w="3175"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16</a:t>
            </a:r>
            <a:r>
              <a:rPr lang="ko-KR" altLang="en-US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진수는 숫자를 바이트 단위로 나누기 편리함</a:t>
            </a: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03ED9B-F382-F8E9-B882-46911B9D73C3}"/>
              </a:ext>
            </a:extLst>
          </p:cNvPr>
          <p:cNvSpPr/>
          <p:nvPr/>
        </p:nvSpPr>
        <p:spPr>
          <a:xfrm>
            <a:off x="1237198" y="1378876"/>
            <a:ext cx="6748803" cy="7904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FBFB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91C3D5-D07C-40C9-9A6A-45F99099551F}"/>
              </a:ext>
            </a:extLst>
          </p:cNvPr>
          <p:cNvSpPr txBox="1"/>
          <p:nvPr/>
        </p:nvSpPr>
        <p:spPr>
          <a:xfrm>
            <a:off x="2943302" y="2499424"/>
            <a:ext cx="93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27969C"/>
                  </a:solidFill>
                </a:ln>
                <a:solidFill>
                  <a:srgbClr val="27969C"/>
                </a:solidFill>
                <a:latin typeface="+mj-ea"/>
                <a:ea typeface="+mj-ea"/>
              </a:rPr>
              <a:t>10</a:t>
            </a:r>
            <a:r>
              <a:rPr lang="ko-KR" altLang="en-US" dirty="0">
                <a:ln>
                  <a:solidFill>
                    <a:srgbClr val="27969C"/>
                  </a:solidFill>
                </a:ln>
                <a:solidFill>
                  <a:srgbClr val="27969C"/>
                </a:solidFill>
                <a:latin typeface="+mj-ea"/>
                <a:ea typeface="+mj-ea"/>
              </a:rPr>
              <a:t>진수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C2C59B-E5C5-F6EC-A9B1-9429DEFDB3D1}"/>
              </a:ext>
            </a:extLst>
          </p:cNvPr>
          <p:cNvSpPr txBox="1"/>
          <p:nvPr/>
        </p:nvSpPr>
        <p:spPr>
          <a:xfrm>
            <a:off x="5059454" y="2502529"/>
            <a:ext cx="861932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27969C"/>
                  </a:solidFill>
                </a:ln>
                <a:solidFill>
                  <a:srgbClr val="27969C"/>
                </a:solidFill>
                <a:latin typeface="+mj-ea"/>
                <a:ea typeface="+mj-ea"/>
              </a:rPr>
              <a:t>1042</a:t>
            </a:r>
            <a:endParaRPr lang="ko-KR" altLang="en-US" dirty="0">
              <a:ln>
                <a:solidFill>
                  <a:srgbClr val="27969C"/>
                </a:solidFill>
              </a:ln>
              <a:solidFill>
                <a:srgbClr val="27969C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83EB8C-8AD0-164A-CD2B-18B54F4F9FF7}"/>
              </a:ext>
            </a:extLst>
          </p:cNvPr>
          <p:cNvSpPr txBox="1"/>
          <p:nvPr/>
        </p:nvSpPr>
        <p:spPr>
          <a:xfrm>
            <a:off x="2943302" y="3207034"/>
            <a:ext cx="851770" cy="375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27969C"/>
                  </a:solidFill>
                </a:ln>
                <a:solidFill>
                  <a:srgbClr val="27969C"/>
                </a:solidFill>
                <a:latin typeface="+mj-ea"/>
                <a:ea typeface="+mj-ea"/>
              </a:rPr>
              <a:t>2</a:t>
            </a:r>
            <a:r>
              <a:rPr lang="ko-KR" altLang="en-US" dirty="0">
                <a:ln>
                  <a:solidFill>
                    <a:srgbClr val="27969C"/>
                  </a:solidFill>
                </a:ln>
                <a:solidFill>
                  <a:srgbClr val="27969C"/>
                </a:solidFill>
                <a:latin typeface="+mj-ea"/>
                <a:ea typeface="+mj-ea"/>
              </a:rPr>
              <a:t>진수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9D2914-F6A2-AB8D-79FB-6CA108984BDE}"/>
              </a:ext>
            </a:extLst>
          </p:cNvPr>
          <p:cNvSpPr txBox="1"/>
          <p:nvPr/>
        </p:nvSpPr>
        <p:spPr>
          <a:xfrm>
            <a:off x="3999822" y="3242865"/>
            <a:ext cx="298119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27969C"/>
                  </a:solidFill>
                </a:ln>
                <a:solidFill>
                  <a:srgbClr val="27969C"/>
                </a:solidFill>
                <a:latin typeface="+mj-ea"/>
                <a:ea typeface="+mj-ea"/>
              </a:rPr>
              <a:t>0000 0100       0001 0010</a:t>
            </a:r>
            <a:endParaRPr lang="ko-KR" altLang="en-US" dirty="0">
              <a:ln>
                <a:solidFill>
                  <a:srgbClr val="27969C"/>
                </a:solidFill>
              </a:ln>
              <a:solidFill>
                <a:srgbClr val="27969C"/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A285CA-0622-33A7-C2B3-A0E8CF5B342E}"/>
              </a:ext>
            </a:extLst>
          </p:cNvPr>
          <p:cNvSpPr txBox="1"/>
          <p:nvPr/>
        </p:nvSpPr>
        <p:spPr>
          <a:xfrm>
            <a:off x="4457424" y="3904051"/>
            <a:ext cx="40512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27969C"/>
                  </a:solidFill>
                </a:ln>
                <a:solidFill>
                  <a:srgbClr val="27969C"/>
                </a:solidFill>
                <a:latin typeface="+mj-ea"/>
                <a:ea typeface="+mj-ea"/>
              </a:rPr>
              <a:t>4</a:t>
            </a:r>
            <a:endParaRPr lang="ko-KR" altLang="en-US" dirty="0">
              <a:ln>
                <a:solidFill>
                  <a:srgbClr val="27969C"/>
                </a:solidFill>
              </a:ln>
              <a:solidFill>
                <a:srgbClr val="27969C"/>
              </a:solidFill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A3A364-1516-B543-0657-DF6F55E1B0A6}"/>
              </a:ext>
            </a:extLst>
          </p:cNvPr>
          <p:cNvSpPr txBox="1"/>
          <p:nvPr/>
        </p:nvSpPr>
        <p:spPr>
          <a:xfrm>
            <a:off x="5909923" y="3904051"/>
            <a:ext cx="8393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27969C"/>
                  </a:solidFill>
                </a:ln>
                <a:solidFill>
                  <a:srgbClr val="27969C"/>
                </a:solidFill>
                <a:latin typeface="+mj-ea"/>
                <a:ea typeface="+mj-ea"/>
              </a:rPr>
              <a:t>18</a:t>
            </a:r>
            <a:endParaRPr lang="ko-KR" altLang="en-US" dirty="0">
              <a:ln>
                <a:solidFill>
                  <a:srgbClr val="27969C"/>
                </a:solidFill>
              </a:ln>
              <a:solidFill>
                <a:srgbClr val="27969C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B7087B-9824-9E7B-A2D0-9431A9DCF8E6}"/>
              </a:ext>
            </a:extLst>
          </p:cNvPr>
          <p:cNvSpPr txBox="1"/>
          <p:nvPr/>
        </p:nvSpPr>
        <p:spPr>
          <a:xfrm>
            <a:off x="2839134" y="3904051"/>
            <a:ext cx="96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27969C"/>
                  </a:solidFill>
                </a:ln>
                <a:solidFill>
                  <a:srgbClr val="27969C"/>
                </a:solidFill>
                <a:latin typeface="+mj-ea"/>
                <a:ea typeface="+mj-ea"/>
              </a:rPr>
              <a:t>10</a:t>
            </a:r>
            <a:r>
              <a:rPr lang="ko-KR" altLang="en-US" dirty="0">
                <a:ln>
                  <a:solidFill>
                    <a:srgbClr val="27969C"/>
                  </a:solidFill>
                </a:ln>
                <a:solidFill>
                  <a:srgbClr val="27969C"/>
                </a:solidFill>
                <a:latin typeface="+mj-ea"/>
                <a:ea typeface="+mj-ea"/>
              </a:rPr>
              <a:t>진수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66FEB1-B464-AFA3-30FE-8A3D9F1F7C7C}"/>
              </a:ext>
            </a:extLst>
          </p:cNvPr>
          <p:cNvSpPr txBox="1"/>
          <p:nvPr/>
        </p:nvSpPr>
        <p:spPr>
          <a:xfrm>
            <a:off x="2799724" y="4611661"/>
            <a:ext cx="104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27969C"/>
                  </a:solidFill>
                </a:ln>
                <a:solidFill>
                  <a:srgbClr val="27969C"/>
                </a:solidFill>
                <a:latin typeface="+mj-ea"/>
                <a:ea typeface="+mj-ea"/>
              </a:rPr>
              <a:t>16</a:t>
            </a:r>
            <a:r>
              <a:rPr lang="ko-KR" altLang="en-US" dirty="0">
                <a:ln>
                  <a:solidFill>
                    <a:srgbClr val="27969C"/>
                  </a:solidFill>
                </a:ln>
                <a:solidFill>
                  <a:srgbClr val="27969C"/>
                </a:solidFill>
                <a:latin typeface="+mj-ea"/>
                <a:ea typeface="+mj-ea"/>
              </a:rPr>
              <a:t>진수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49AAD3-EC78-8F0C-53F7-F1F334654D0C}"/>
              </a:ext>
            </a:extLst>
          </p:cNvPr>
          <p:cNvSpPr txBox="1"/>
          <p:nvPr/>
        </p:nvSpPr>
        <p:spPr>
          <a:xfrm>
            <a:off x="4234102" y="4640986"/>
            <a:ext cx="851770" cy="375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27969C"/>
                  </a:solidFill>
                </a:ln>
                <a:solidFill>
                  <a:srgbClr val="27969C"/>
                </a:solidFill>
                <a:latin typeface="+mj-ea"/>
                <a:ea typeface="+mj-ea"/>
              </a:rPr>
              <a:t>0x04</a:t>
            </a:r>
            <a:endParaRPr lang="ko-KR" altLang="en-US" dirty="0">
              <a:ln>
                <a:solidFill>
                  <a:srgbClr val="27969C"/>
                </a:solidFill>
              </a:ln>
              <a:solidFill>
                <a:srgbClr val="27969C"/>
              </a:solidFill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E49601-2333-7B8D-FA42-805E910A7292}"/>
              </a:ext>
            </a:extLst>
          </p:cNvPr>
          <p:cNvSpPr txBox="1"/>
          <p:nvPr/>
        </p:nvSpPr>
        <p:spPr>
          <a:xfrm>
            <a:off x="5905804" y="4635725"/>
            <a:ext cx="851770" cy="37578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27969C"/>
                  </a:solidFill>
                </a:ln>
                <a:solidFill>
                  <a:srgbClr val="27969C"/>
                </a:solidFill>
                <a:latin typeface="+mj-ea"/>
                <a:ea typeface="+mj-ea"/>
              </a:rPr>
              <a:t>0x12</a:t>
            </a:r>
            <a:endParaRPr lang="ko-KR" altLang="en-US" dirty="0">
              <a:ln>
                <a:solidFill>
                  <a:srgbClr val="27969C"/>
                </a:solidFill>
              </a:ln>
              <a:solidFill>
                <a:srgbClr val="27969C"/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7FC647-B0E2-1E32-E01E-0D0E5E6B16EC}"/>
              </a:ext>
            </a:extLst>
          </p:cNvPr>
          <p:cNvSpPr txBox="1"/>
          <p:nvPr/>
        </p:nvSpPr>
        <p:spPr>
          <a:xfrm>
            <a:off x="1837560" y="5410851"/>
            <a:ext cx="26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rgbClr val="27969C"/>
                  </a:solidFill>
                </a:ln>
                <a:solidFill>
                  <a:srgbClr val="27969C"/>
                </a:solidFill>
                <a:latin typeface="+mj-ea"/>
                <a:ea typeface="+mj-ea"/>
              </a:rPr>
              <a:t>바이트 단위로 저장 </a:t>
            </a:r>
            <a:r>
              <a:rPr lang="en-US" altLang="ko-KR" dirty="0">
                <a:ln>
                  <a:solidFill>
                    <a:srgbClr val="27969C"/>
                  </a:solidFill>
                </a:ln>
                <a:solidFill>
                  <a:srgbClr val="27969C"/>
                </a:solidFill>
                <a:latin typeface="+mj-ea"/>
                <a:ea typeface="+mj-ea"/>
              </a:rPr>
              <a:t>0x</a:t>
            </a:r>
            <a:endParaRPr lang="ko-KR" altLang="en-US" dirty="0">
              <a:ln>
                <a:solidFill>
                  <a:srgbClr val="27969C"/>
                </a:solidFill>
              </a:ln>
              <a:solidFill>
                <a:srgbClr val="27969C"/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1E63B9-E6FB-993E-821F-36FB4D40EC80}"/>
              </a:ext>
            </a:extLst>
          </p:cNvPr>
          <p:cNvSpPr txBox="1"/>
          <p:nvPr/>
        </p:nvSpPr>
        <p:spPr>
          <a:xfrm>
            <a:off x="5076962" y="5410851"/>
            <a:ext cx="40512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27969C"/>
                  </a:solidFill>
                </a:ln>
                <a:solidFill>
                  <a:srgbClr val="27969C"/>
                </a:solidFill>
                <a:latin typeface="+mj-ea"/>
                <a:ea typeface="+mj-ea"/>
              </a:rPr>
              <a:t>4</a:t>
            </a:r>
            <a:endParaRPr lang="ko-KR" altLang="en-US" dirty="0">
              <a:ln>
                <a:solidFill>
                  <a:srgbClr val="27969C"/>
                </a:solidFill>
              </a:ln>
              <a:solidFill>
                <a:srgbClr val="27969C"/>
              </a:solidFill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C23082-4619-F090-A314-4A9382C2164C}"/>
              </a:ext>
            </a:extLst>
          </p:cNvPr>
          <p:cNvSpPr txBox="1"/>
          <p:nvPr/>
        </p:nvSpPr>
        <p:spPr>
          <a:xfrm>
            <a:off x="4437794" y="5410851"/>
            <a:ext cx="40512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27969C"/>
                  </a:solidFill>
                </a:ln>
                <a:solidFill>
                  <a:srgbClr val="27969C"/>
                </a:solidFill>
                <a:latin typeface="+mj-ea"/>
                <a:ea typeface="+mj-ea"/>
              </a:rPr>
              <a:t>0</a:t>
            </a:r>
            <a:endParaRPr lang="ko-KR" altLang="en-US" dirty="0">
              <a:ln>
                <a:solidFill>
                  <a:srgbClr val="27969C"/>
                </a:solidFill>
              </a:ln>
              <a:solidFill>
                <a:srgbClr val="27969C"/>
              </a:solidFill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6D1A6C-5CBC-469F-0773-71CBD15DD7DD}"/>
              </a:ext>
            </a:extLst>
          </p:cNvPr>
          <p:cNvSpPr txBox="1"/>
          <p:nvPr/>
        </p:nvSpPr>
        <p:spPr>
          <a:xfrm>
            <a:off x="5634149" y="5410851"/>
            <a:ext cx="40512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27969C"/>
                  </a:solidFill>
                </a:ln>
                <a:solidFill>
                  <a:srgbClr val="27969C"/>
                </a:solidFill>
                <a:latin typeface="+mj-ea"/>
                <a:ea typeface="+mj-ea"/>
              </a:rPr>
              <a:t>1</a:t>
            </a:r>
            <a:endParaRPr lang="ko-KR" altLang="en-US" dirty="0">
              <a:ln>
                <a:solidFill>
                  <a:srgbClr val="27969C"/>
                </a:solidFill>
              </a:ln>
              <a:solidFill>
                <a:srgbClr val="27969C"/>
              </a:solidFill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DAA6D7-0047-4E0B-A04D-FFDA86B8DEFB}"/>
              </a:ext>
            </a:extLst>
          </p:cNvPr>
          <p:cNvSpPr txBox="1"/>
          <p:nvPr/>
        </p:nvSpPr>
        <p:spPr>
          <a:xfrm>
            <a:off x="6191336" y="5410851"/>
            <a:ext cx="40512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27969C"/>
                  </a:solidFill>
                </a:ln>
                <a:solidFill>
                  <a:srgbClr val="27969C"/>
                </a:solidFill>
                <a:latin typeface="+mj-ea"/>
                <a:ea typeface="+mj-ea"/>
              </a:rPr>
              <a:t>2</a:t>
            </a:r>
            <a:endParaRPr lang="ko-KR" altLang="en-US" dirty="0">
              <a:ln>
                <a:solidFill>
                  <a:srgbClr val="27969C"/>
                </a:solidFill>
              </a:ln>
              <a:solidFill>
                <a:srgbClr val="27969C"/>
              </a:solidFill>
              <a:latin typeface="+mj-ea"/>
              <a:ea typeface="+mj-ea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D4AFB00-9177-0F86-3D84-B25EDA6CAA4C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5490420" y="2871861"/>
            <a:ext cx="0" cy="371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F8F4637-D36A-7C03-DB4C-C0D54855DF64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4659987" y="3612197"/>
            <a:ext cx="0" cy="2918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AE93E71-5B14-635D-E1AB-AFE2ACCFB75E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325468" y="3582814"/>
            <a:ext cx="4115" cy="321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C52A6C6-4585-5CA2-B458-44C08A36FF02}"/>
              </a:ext>
            </a:extLst>
          </p:cNvPr>
          <p:cNvCxnSpPr>
            <a:stCxn id="34" idx="2"/>
            <a:endCxn id="50" idx="0"/>
          </p:cNvCxnSpPr>
          <p:nvPr/>
        </p:nvCxnSpPr>
        <p:spPr>
          <a:xfrm>
            <a:off x="4659987" y="4273383"/>
            <a:ext cx="0" cy="367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0D57043-CB64-2E44-A74F-C824F8DC7B18}"/>
              </a:ext>
            </a:extLst>
          </p:cNvPr>
          <p:cNvCxnSpPr>
            <a:cxnSpLocks/>
            <a:stCxn id="40" idx="2"/>
            <a:endCxn id="51" idx="0"/>
          </p:cNvCxnSpPr>
          <p:nvPr/>
        </p:nvCxnSpPr>
        <p:spPr>
          <a:xfrm>
            <a:off x="6329583" y="4273383"/>
            <a:ext cx="2106" cy="362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326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/>
      <p:bldP spid="33" grpId="0" animBg="1"/>
      <p:bldP spid="34" grpId="0" animBg="1"/>
      <p:bldP spid="40" grpId="0" animBg="1"/>
      <p:bldP spid="48" grpId="0"/>
      <p:bldP spid="49" grpId="0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1.4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직접 주소 지정 방식의 한계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메모리주소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093AFB4-5AE4-02C6-0E12-C3DD846C1155}"/>
              </a:ext>
            </a:extLst>
          </p:cNvPr>
          <p:cNvCxnSpPr/>
          <p:nvPr/>
        </p:nvCxnSpPr>
        <p:spPr>
          <a:xfrm>
            <a:off x="252000" y="6402732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468CBF9-DB03-4F54-2238-FBD0F96CB504}"/>
              </a:ext>
            </a:extLst>
          </p:cNvPr>
          <p:cNvSpPr/>
          <p:nvPr/>
        </p:nvSpPr>
        <p:spPr>
          <a:xfrm>
            <a:off x="988516" y="1357817"/>
            <a:ext cx="6903457" cy="9462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FBFBFB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64972B-6757-1FBB-7154-DFD8CA1640CA}"/>
              </a:ext>
            </a:extLst>
          </p:cNvPr>
          <p:cNvSpPr txBox="1"/>
          <p:nvPr/>
        </p:nvSpPr>
        <p:spPr>
          <a:xfrm>
            <a:off x="1292685" y="1517480"/>
            <a:ext cx="652821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직접 주소 지정 방식은 해당 함수에서만 사용 가능</a:t>
            </a:r>
            <a:endParaRPr lang="en-US" altLang="ko-KR" sz="1400" dirty="0">
              <a:ln w="3175">
                <a:solidFill>
                  <a:srgbClr val="1D5A5D"/>
                </a:solidFill>
              </a:ln>
              <a:solidFill>
                <a:srgbClr val="1D5A5D"/>
              </a:solidFill>
              <a:latin typeface="+mn-ea"/>
            </a:endParaRPr>
          </a:p>
          <a:p>
            <a:pPr>
              <a:lnSpc>
                <a:spcPts val="2000"/>
              </a:lnSpc>
            </a:pPr>
            <a:r>
              <a:rPr lang="ko-KR" altLang="en-US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n-ea"/>
              </a:rPr>
              <a:t>다른 함수에 선언한 변수에는 문법적으로 </a:t>
            </a:r>
            <a:r>
              <a:rPr lang="ko-KR" altLang="en-US" sz="1400" dirty="0">
                <a:ln w="3175">
                  <a:solidFill>
                    <a:srgbClr val="C00000"/>
                  </a:solidFill>
                </a:ln>
                <a:solidFill>
                  <a:srgbClr val="C00000"/>
                </a:solidFill>
                <a:latin typeface="+mn-ea"/>
              </a:rPr>
              <a:t>접근 불가</a:t>
            </a:r>
            <a:endParaRPr lang="en-US" altLang="ko-KR" sz="1400" dirty="0">
              <a:ln w="3175">
                <a:solidFill>
                  <a:srgbClr val="C00000"/>
                </a:solidFill>
              </a:ln>
              <a:solidFill>
                <a:srgbClr val="C00000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A90B74-C841-57DD-8076-3918A3C06FEC}"/>
              </a:ext>
            </a:extLst>
          </p:cNvPr>
          <p:cNvSpPr/>
          <p:nvPr/>
        </p:nvSpPr>
        <p:spPr>
          <a:xfrm>
            <a:off x="1072100" y="1517480"/>
            <a:ext cx="6748803" cy="7904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FBFB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4521F10-D53A-6884-E4BF-3B123011297B}"/>
              </a:ext>
            </a:extLst>
          </p:cNvPr>
          <p:cNvSpPr/>
          <p:nvPr/>
        </p:nvSpPr>
        <p:spPr>
          <a:xfrm>
            <a:off x="1072100" y="2690780"/>
            <a:ext cx="2722097" cy="321287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FBFBFB"/>
              </a:solidFill>
              <a:latin typeface="+mj-ea"/>
              <a:ea typeface="+mj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AECBC9-61EE-D8BD-FF9F-2D0859F5D92E}"/>
              </a:ext>
            </a:extLst>
          </p:cNvPr>
          <p:cNvSpPr/>
          <p:nvPr/>
        </p:nvSpPr>
        <p:spPr>
          <a:xfrm>
            <a:off x="1561655" y="3967153"/>
            <a:ext cx="1027689" cy="248369"/>
          </a:xfrm>
          <a:prstGeom prst="rect">
            <a:avLst/>
          </a:prstGeom>
          <a:solidFill>
            <a:srgbClr val="C4DDE6"/>
          </a:solidFill>
          <a:ln>
            <a:solidFill>
              <a:srgbClr val="C4D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1A971D-6567-CD04-1DD1-AD8AC4070F8B}"/>
              </a:ext>
            </a:extLst>
          </p:cNvPr>
          <p:cNvSpPr txBox="1"/>
          <p:nvPr/>
        </p:nvSpPr>
        <p:spPr>
          <a:xfrm>
            <a:off x="1292685" y="2876626"/>
            <a:ext cx="2257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#include &lt;</a:t>
            </a:r>
            <a:r>
              <a:rPr lang="en-US" altLang="ko-KR" sz="1400" dirty="0" err="1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stdio.h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&gt;</a:t>
            </a:r>
          </a:p>
          <a:p>
            <a:endParaRPr lang="en-US" altLang="ko-KR" sz="14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latin typeface="+mn-ea"/>
            </a:endParaRP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void Test(short data) </a:t>
            </a: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{</a:t>
            </a: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    short soft = 0x0000;</a:t>
            </a: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    soft = data;</a:t>
            </a: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}</a:t>
            </a:r>
          </a:p>
          <a:p>
            <a:endParaRPr lang="en-US" altLang="ko-KR" sz="14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latin typeface="+mn-ea"/>
            </a:endParaRP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void main( ) </a:t>
            </a: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{</a:t>
            </a: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    short tips = 0x0005;</a:t>
            </a: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    Test(tips); </a:t>
            </a: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177EF29-1499-D446-2BAD-F671EE88BE72}"/>
              </a:ext>
            </a:extLst>
          </p:cNvPr>
          <p:cNvSpPr/>
          <p:nvPr/>
        </p:nvSpPr>
        <p:spPr>
          <a:xfrm>
            <a:off x="1187033" y="2764318"/>
            <a:ext cx="2492232" cy="306580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FBFB"/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EF2DE6-74DC-3196-E7ED-FAEE8E52DF3A}"/>
              </a:ext>
            </a:extLst>
          </p:cNvPr>
          <p:cNvSpPr txBox="1"/>
          <p:nvPr/>
        </p:nvSpPr>
        <p:spPr>
          <a:xfrm>
            <a:off x="1292685" y="2876626"/>
            <a:ext cx="22583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#include &lt;</a:t>
            </a:r>
            <a:r>
              <a:rPr lang="en-US" altLang="ko-KR" sz="1400" dirty="0" err="1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stdio.h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&gt;</a:t>
            </a:r>
          </a:p>
          <a:p>
            <a:endParaRPr lang="en-US" altLang="ko-KR" sz="14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latin typeface="+mn-ea"/>
            </a:endParaRP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void Test( ) </a:t>
            </a: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{</a:t>
            </a: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    short soft = 0x0000;</a:t>
            </a: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    soft = tips;  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/* 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오류 *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n-ea"/>
              </a:rPr>
              <a:t>/</a:t>
            </a: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}</a:t>
            </a:r>
          </a:p>
          <a:p>
            <a:endParaRPr lang="en-US" altLang="ko-KR" sz="14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latin typeface="+mn-ea"/>
            </a:endParaRP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void main( ) </a:t>
            </a: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{</a:t>
            </a: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    short tips = 0x0005;</a:t>
            </a: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    Test( );</a:t>
            </a: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+mn-ea"/>
              </a:rPr>
              <a:t>}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954BF3A3-1640-E9B6-4935-F369C3D9795C}"/>
              </a:ext>
            </a:extLst>
          </p:cNvPr>
          <p:cNvGraphicFramePr>
            <a:graphicFrameLocks noGrp="1"/>
          </p:cNvGraphicFramePr>
          <p:nvPr/>
        </p:nvGraphicFramePr>
        <p:xfrm>
          <a:off x="5681257" y="2782123"/>
          <a:ext cx="830782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400" b="0" kern="120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0x00</a:t>
                      </a:r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0x00</a:t>
                      </a:r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0x00</a:t>
                      </a:r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0x00</a:t>
                      </a:r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···</a:t>
                      </a:r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D6A4090E-4676-D377-3211-354A1F2FE4B6}"/>
              </a:ext>
            </a:extLst>
          </p:cNvPr>
          <p:cNvSpPr txBox="1"/>
          <p:nvPr/>
        </p:nvSpPr>
        <p:spPr>
          <a:xfrm>
            <a:off x="4495983" y="5368555"/>
            <a:ext cx="10839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0x00100001</a:t>
            </a:r>
            <a:endParaRPr lang="ko-KR" altLang="en-US" sz="13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80930F-1443-8D1E-9A30-0AEC9A267F7C}"/>
              </a:ext>
            </a:extLst>
          </p:cNvPr>
          <p:cNvSpPr txBox="1"/>
          <p:nvPr/>
        </p:nvSpPr>
        <p:spPr>
          <a:xfrm>
            <a:off x="4495983" y="5066531"/>
            <a:ext cx="10839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0x00100002</a:t>
            </a:r>
            <a:endParaRPr lang="ko-KR" altLang="en-US" sz="13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3C6A57-70F1-BA7E-DF54-F75D4E51D3AE}"/>
              </a:ext>
            </a:extLst>
          </p:cNvPr>
          <p:cNvSpPr txBox="1"/>
          <p:nvPr/>
        </p:nvSpPr>
        <p:spPr>
          <a:xfrm>
            <a:off x="4495983" y="4754465"/>
            <a:ext cx="10839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0x00100003</a:t>
            </a:r>
            <a:endParaRPr lang="ko-KR" altLang="en-US" sz="13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BC494C-6C05-ED79-DEA7-B1DAB91B92E1}"/>
              </a:ext>
            </a:extLst>
          </p:cNvPr>
          <p:cNvSpPr txBox="1"/>
          <p:nvPr/>
        </p:nvSpPr>
        <p:spPr>
          <a:xfrm>
            <a:off x="4495984" y="4448145"/>
            <a:ext cx="10839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0x00100004</a:t>
            </a:r>
            <a:endParaRPr lang="ko-KR" altLang="en-US" sz="13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6BCE21-2EE1-B4AD-92FB-466520CE4D69}"/>
              </a:ext>
            </a:extLst>
          </p:cNvPr>
          <p:cNvSpPr txBox="1"/>
          <p:nvPr/>
        </p:nvSpPr>
        <p:spPr>
          <a:xfrm>
            <a:off x="4487893" y="4142218"/>
            <a:ext cx="10839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0x00100005</a:t>
            </a:r>
            <a:endParaRPr lang="ko-KR" altLang="en-US" sz="13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05DB87-9DAD-800D-63A0-DE27C3D3A63C}"/>
              </a:ext>
            </a:extLst>
          </p:cNvPr>
          <p:cNvSpPr txBox="1"/>
          <p:nvPr/>
        </p:nvSpPr>
        <p:spPr>
          <a:xfrm>
            <a:off x="4495983" y="3833229"/>
            <a:ext cx="10839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0x00100006</a:t>
            </a:r>
            <a:endParaRPr lang="ko-KR" altLang="en-US" sz="13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9F5B2DF-F2AC-6841-44A7-06733B3DA51C}"/>
              </a:ext>
            </a:extLst>
          </p:cNvPr>
          <p:cNvSpPr txBox="1"/>
          <p:nvPr/>
        </p:nvSpPr>
        <p:spPr>
          <a:xfrm>
            <a:off x="4495983" y="3527694"/>
            <a:ext cx="10839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0x00100007</a:t>
            </a:r>
            <a:endParaRPr lang="ko-KR" altLang="en-US" sz="13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A2B99B-CF12-81C5-6700-D30AFFB29E2C}"/>
              </a:ext>
            </a:extLst>
          </p:cNvPr>
          <p:cNvSpPr txBox="1"/>
          <p:nvPr/>
        </p:nvSpPr>
        <p:spPr>
          <a:xfrm>
            <a:off x="4495983" y="3231444"/>
            <a:ext cx="10839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0x00100008</a:t>
            </a:r>
            <a:endParaRPr lang="ko-KR" altLang="en-US" sz="13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E2CDAF-CDFD-B19E-A045-130B362E6C37}"/>
              </a:ext>
            </a:extLst>
          </p:cNvPr>
          <p:cNvSpPr txBox="1"/>
          <p:nvPr/>
        </p:nvSpPr>
        <p:spPr>
          <a:xfrm>
            <a:off x="4487893" y="2932918"/>
            <a:ext cx="10839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0x00100009</a:t>
            </a:r>
            <a:endParaRPr lang="ko-KR" altLang="en-US" sz="13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원호 68">
            <a:extLst>
              <a:ext uri="{FF2B5EF4-FFF2-40B4-BE49-F238E27FC236}">
                <a16:creationId xmlns:a16="http://schemas.microsoft.com/office/drawing/2014/main" id="{32D13155-58EA-5263-49E9-6FABEC199170}"/>
              </a:ext>
            </a:extLst>
          </p:cNvPr>
          <p:cNvSpPr/>
          <p:nvPr/>
        </p:nvSpPr>
        <p:spPr>
          <a:xfrm>
            <a:off x="6341081" y="3395613"/>
            <a:ext cx="341915" cy="601785"/>
          </a:xfrm>
          <a:prstGeom prst="arc">
            <a:avLst>
              <a:gd name="adj1" fmla="val 16200000"/>
              <a:gd name="adj2" fmla="val 5543033"/>
            </a:avLst>
          </a:prstGeom>
          <a:ln w="19050">
            <a:solidFill>
              <a:srgbClr val="31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원호 69">
            <a:extLst>
              <a:ext uri="{FF2B5EF4-FFF2-40B4-BE49-F238E27FC236}">
                <a16:creationId xmlns:a16="http://schemas.microsoft.com/office/drawing/2014/main" id="{4196F792-F1A3-4F15-E303-A3B686AAC5AA}"/>
              </a:ext>
            </a:extLst>
          </p:cNvPr>
          <p:cNvSpPr/>
          <p:nvPr/>
        </p:nvSpPr>
        <p:spPr>
          <a:xfrm>
            <a:off x="6341080" y="4620672"/>
            <a:ext cx="341915" cy="601785"/>
          </a:xfrm>
          <a:prstGeom prst="arc">
            <a:avLst>
              <a:gd name="adj1" fmla="val 16200000"/>
              <a:gd name="adj2" fmla="val 5543033"/>
            </a:avLst>
          </a:prstGeom>
          <a:ln w="19050">
            <a:solidFill>
              <a:srgbClr val="31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13">
            <a:extLst>
              <a:ext uri="{FF2B5EF4-FFF2-40B4-BE49-F238E27FC236}">
                <a16:creationId xmlns:a16="http://schemas.microsoft.com/office/drawing/2014/main" id="{C209D46C-150D-BFBE-66F3-A8A87A4B519D}"/>
              </a:ext>
            </a:extLst>
          </p:cNvPr>
          <p:cNvSpPr/>
          <p:nvPr/>
        </p:nvSpPr>
        <p:spPr>
          <a:xfrm>
            <a:off x="6839614" y="3478379"/>
            <a:ext cx="823543" cy="435323"/>
          </a:xfrm>
          <a:prstGeom prst="roundRect">
            <a:avLst/>
          </a:prstGeom>
          <a:solidFill>
            <a:srgbClr val="FFFFFF"/>
          </a:solidFill>
          <a:ln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soft</a:t>
            </a:r>
          </a:p>
          <a:p>
            <a:pPr algn="ctr"/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바이트</a:t>
            </a:r>
          </a:p>
        </p:txBody>
      </p:sp>
      <p:sp>
        <p:nvSpPr>
          <p:cNvPr id="72" name="모서리가 둥근 직사각형 32">
            <a:extLst>
              <a:ext uri="{FF2B5EF4-FFF2-40B4-BE49-F238E27FC236}">
                <a16:creationId xmlns:a16="http://schemas.microsoft.com/office/drawing/2014/main" id="{40E0FC6F-BE5E-B0C9-2186-8A1F9F842998}"/>
              </a:ext>
            </a:extLst>
          </p:cNvPr>
          <p:cNvSpPr/>
          <p:nvPr/>
        </p:nvSpPr>
        <p:spPr>
          <a:xfrm>
            <a:off x="6839614" y="4704368"/>
            <a:ext cx="823543" cy="435323"/>
          </a:xfrm>
          <a:prstGeom prst="roundRect">
            <a:avLst/>
          </a:prstGeom>
          <a:solidFill>
            <a:srgbClr val="FFFFFF"/>
          </a:solidFill>
          <a:ln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tips</a:t>
            </a:r>
          </a:p>
          <a:p>
            <a:pPr algn="ctr"/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바이트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BA02B8-6D26-9D6E-07ED-7CD20EA7BA91}"/>
              </a:ext>
            </a:extLst>
          </p:cNvPr>
          <p:cNvSpPr txBox="1"/>
          <p:nvPr/>
        </p:nvSpPr>
        <p:spPr>
          <a:xfrm>
            <a:off x="7730132" y="3443647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rgbClr val="31979D"/>
                  </a:solidFill>
                </a:ln>
                <a:solidFill>
                  <a:srgbClr val="31979D"/>
                </a:solidFill>
                <a:latin typeface="+mn-ea"/>
              </a:rPr>
              <a:t>Test</a:t>
            </a:r>
          </a:p>
          <a:p>
            <a:r>
              <a:rPr lang="ko-KR" altLang="en-US" sz="1200" dirty="0">
                <a:ln>
                  <a:solidFill>
                    <a:srgbClr val="31979D"/>
                  </a:solidFill>
                </a:ln>
                <a:solidFill>
                  <a:srgbClr val="31979D"/>
                </a:solidFill>
                <a:latin typeface="+mn-ea"/>
              </a:rPr>
              <a:t>함수 영역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C242221-5A0A-55C3-8A83-2257B54ACC8B}"/>
              </a:ext>
            </a:extLst>
          </p:cNvPr>
          <p:cNvSpPr txBox="1"/>
          <p:nvPr/>
        </p:nvSpPr>
        <p:spPr>
          <a:xfrm>
            <a:off x="7730132" y="4690615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rgbClr val="31979D"/>
                  </a:solidFill>
                </a:ln>
                <a:solidFill>
                  <a:srgbClr val="31979D"/>
                </a:solidFill>
                <a:latin typeface="+mn-ea"/>
              </a:rPr>
              <a:t>main</a:t>
            </a:r>
          </a:p>
          <a:p>
            <a:r>
              <a:rPr lang="ko-KR" altLang="en-US" sz="1200" dirty="0">
                <a:ln>
                  <a:solidFill>
                    <a:srgbClr val="31979D"/>
                  </a:solidFill>
                </a:ln>
                <a:solidFill>
                  <a:srgbClr val="31979D"/>
                </a:solidFill>
                <a:latin typeface="+mn-ea"/>
              </a:rPr>
              <a:t>함수 영역</a:t>
            </a: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1C188993-A668-3A9A-9941-C8733BB73879}"/>
              </a:ext>
            </a:extLst>
          </p:cNvPr>
          <p:cNvGraphicFramePr>
            <a:graphicFrameLocks noGrp="1"/>
          </p:cNvGraphicFramePr>
          <p:nvPr/>
        </p:nvGraphicFramePr>
        <p:xfrm>
          <a:off x="5673166" y="2524574"/>
          <a:ext cx="83078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400" b="0" kern="120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0x00</a:t>
                      </a:r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0x00</a:t>
                      </a:r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0x00</a:t>
                      </a:r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0x05</a:t>
                      </a:r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0x00</a:t>
                      </a:r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0x05</a:t>
                      </a:r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···</a:t>
                      </a:r>
                      <a:endParaRPr lang="ko-KR" altLang="en-US" sz="1400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D4F5CBE2-3042-0115-3889-566EEF8D7D4D}"/>
              </a:ext>
            </a:extLst>
          </p:cNvPr>
          <p:cNvSpPr txBox="1"/>
          <p:nvPr/>
        </p:nvSpPr>
        <p:spPr>
          <a:xfrm>
            <a:off x="4495983" y="5739450"/>
            <a:ext cx="10839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0x00100001</a:t>
            </a:r>
            <a:endParaRPr lang="ko-KR" altLang="en-US" sz="13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747B04-CF11-C69B-6FD9-8123EBB1033C}"/>
              </a:ext>
            </a:extLst>
          </p:cNvPr>
          <p:cNvSpPr txBox="1"/>
          <p:nvPr/>
        </p:nvSpPr>
        <p:spPr>
          <a:xfrm>
            <a:off x="4491824" y="5394402"/>
            <a:ext cx="10839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0x00100002</a:t>
            </a:r>
            <a:endParaRPr lang="ko-KR" altLang="en-US" sz="13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BDA18DC-581E-7C5F-0207-E6D7AF93FA47}"/>
              </a:ext>
            </a:extLst>
          </p:cNvPr>
          <p:cNvSpPr txBox="1"/>
          <p:nvPr/>
        </p:nvSpPr>
        <p:spPr>
          <a:xfrm>
            <a:off x="4483006" y="5125630"/>
            <a:ext cx="10839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0x00100003</a:t>
            </a:r>
            <a:endParaRPr lang="ko-KR" altLang="en-US" sz="13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FFBAA26-FA6B-090C-999D-6F03E5A4674D}"/>
              </a:ext>
            </a:extLst>
          </p:cNvPr>
          <p:cNvSpPr txBox="1"/>
          <p:nvPr/>
        </p:nvSpPr>
        <p:spPr>
          <a:xfrm>
            <a:off x="4483007" y="4818239"/>
            <a:ext cx="10839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0x00100004</a:t>
            </a:r>
            <a:endParaRPr lang="ko-KR" altLang="en-US" sz="13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C2F6FF-AFEB-C912-8B0F-CF9622705B7F}"/>
              </a:ext>
            </a:extLst>
          </p:cNvPr>
          <p:cNvSpPr txBox="1"/>
          <p:nvPr/>
        </p:nvSpPr>
        <p:spPr>
          <a:xfrm>
            <a:off x="4487893" y="4513113"/>
            <a:ext cx="10839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0x00100005</a:t>
            </a:r>
            <a:endParaRPr lang="ko-KR" altLang="en-US" sz="13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92EDCD-F826-E9C2-0BB7-8FE00D49C590}"/>
              </a:ext>
            </a:extLst>
          </p:cNvPr>
          <p:cNvSpPr txBox="1"/>
          <p:nvPr/>
        </p:nvSpPr>
        <p:spPr>
          <a:xfrm>
            <a:off x="4495983" y="4204124"/>
            <a:ext cx="10839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0x00100006</a:t>
            </a:r>
            <a:endParaRPr lang="ko-KR" altLang="en-US" sz="13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968265-80AF-AA75-9EAE-AA5BE0B3D1C2}"/>
              </a:ext>
            </a:extLst>
          </p:cNvPr>
          <p:cNvSpPr txBox="1"/>
          <p:nvPr/>
        </p:nvSpPr>
        <p:spPr>
          <a:xfrm>
            <a:off x="4495983" y="3898589"/>
            <a:ext cx="10839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0x00100007</a:t>
            </a:r>
            <a:endParaRPr lang="ko-KR" altLang="en-US" sz="13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CE75721-CE87-3F5A-C5D5-7DCDAB5F2898}"/>
              </a:ext>
            </a:extLst>
          </p:cNvPr>
          <p:cNvSpPr txBox="1"/>
          <p:nvPr/>
        </p:nvSpPr>
        <p:spPr>
          <a:xfrm>
            <a:off x="4495983" y="3602339"/>
            <a:ext cx="10839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0x00100008</a:t>
            </a:r>
            <a:endParaRPr lang="ko-KR" altLang="en-US" sz="13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E5DB70-7D0B-D4EC-0FE8-AABF323D79AA}"/>
              </a:ext>
            </a:extLst>
          </p:cNvPr>
          <p:cNvSpPr txBox="1"/>
          <p:nvPr/>
        </p:nvSpPr>
        <p:spPr>
          <a:xfrm>
            <a:off x="4487893" y="3303813"/>
            <a:ext cx="10839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0x00100009</a:t>
            </a:r>
            <a:endParaRPr lang="ko-KR" altLang="en-US" sz="13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DEBBD01-0D7F-58BE-5ABB-1A60CFD90042}"/>
              </a:ext>
            </a:extLst>
          </p:cNvPr>
          <p:cNvSpPr txBox="1"/>
          <p:nvPr/>
        </p:nvSpPr>
        <p:spPr>
          <a:xfrm>
            <a:off x="4474191" y="2993145"/>
            <a:ext cx="1101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0x0010000A</a:t>
            </a:r>
            <a:endParaRPr lang="ko-KR" altLang="en-US" sz="13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78324A2-C3D4-0128-99B3-5D434DD71183}"/>
              </a:ext>
            </a:extLst>
          </p:cNvPr>
          <p:cNvSpPr txBox="1"/>
          <p:nvPr/>
        </p:nvSpPr>
        <p:spPr>
          <a:xfrm>
            <a:off x="4479802" y="2691762"/>
            <a:ext cx="10903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0x0010000B</a:t>
            </a:r>
            <a:endParaRPr lang="ko-KR" altLang="en-US" sz="13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7" name="원호 86">
            <a:extLst>
              <a:ext uri="{FF2B5EF4-FFF2-40B4-BE49-F238E27FC236}">
                <a16:creationId xmlns:a16="http://schemas.microsoft.com/office/drawing/2014/main" id="{35B757AF-7B96-275B-C347-4A284A818081}"/>
              </a:ext>
            </a:extLst>
          </p:cNvPr>
          <p:cNvSpPr/>
          <p:nvPr/>
        </p:nvSpPr>
        <p:spPr>
          <a:xfrm>
            <a:off x="7280347" y="3144493"/>
            <a:ext cx="449785" cy="1230454"/>
          </a:xfrm>
          <a:prstGeom prst="arc">
            <a:avLst>
              <a:gd name="adj1" fmla="val 16200000"/>
              <a:gd name="adj2" fmla="val 5438097"/>
            </a:avLst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원호 87">
            <a:extLst>
              <a:ext uri="{FF2B5EF4-FFF2-40B4-BE49-F238E27FC236}">
                <a16:creationId xmlns:a16="http://schemas.microsoft.com/office/drawing/2014/main" id="{E7D96F3B-069A-778D-B529-AEF9A91A10DB}"/>
              </a:ext>
            </a:extLst>
          </p:cNvPr>
          <p:cNvSpPr/>
          <p:nvPr/>
        </p:nvSpPr>
        <p:spPr>
          <a:xfrm>
            <a:off x="6308515" y="3139339"/>
            <a:ext cx="376324" cy="602116"/>
          </a:xfrm>
          <a:prstGeom prst="arc">
            <a:avLst>
              <a:gd name="adj1" fmla="val 16200000"/>
              <a:gd name="adj2" fmla="val 5342562"/>
            </a:avLst>
          </a:prstGeom>
          <a:ln w="19050">
            <a:solidFill>
              <a:srgbClr val="31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원호 88">
            <a:extLst>
              <a:ext uri="{FF2B5EF4-FFF2-40B4-BE49-F238E27FC236}">
                <a16:creationId xmlns:a16="http://schemas.microsoft.com/office/drawing/2014/main" id="{014D739C-1138-04C9-7F3E-66A3CC2D8404}"/>
              </a:ext>
            </a:extLst>
          </p:cNvPr>
          <p:cNvSpPr/>
          <p:nvPr/>
        </p:nvSpPr>
        <p:spPr>
          <a:xfrm>
            <a:off x="6323616" y="3751792"/>
            <a:ext cx="376324" cy="602116"/>
          </a:xfrm>
          <a:prstGeom prst="arc">
            <a:avLst>
              <a:gd name="adj1" fmla="val 16200000"/>
              <a:gd name="adj2" fmla="val 5342562"/>
            </a:avLst>
          </a:prstGeom>
          <a:ln w="19050">
            <a:solidFill>
              <a:srgbClr val="31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원호 89">
            <a:extLst>
              <a:ext uri="{FF2B5EF4-FFF2-40B4-BE49-F238E27FC236}">
                <a16:creationId xmlns:a16="http://schemas.microsoft.com/office/drawing/2014/main" id="{894D548D-8FD6-58ED-F9DB-70C75D942406}"/>
              </a:ext>
            </a:extLst>
          </p:cNvPr>
          <p:cNvSpPr/>
          <p:nvPr/>
        </p:nvSpPr>
        <p:spPr>
          <a:xfrm>
            <a:off x="6306671" y="4972396"/>
            <a:ext cx="376324" cy="602116"/>
          </a:xfrm>
          <a:prstGeom prst="arc">
            <a:avLst>
              <a:gd name="adj1" fmla="val 16200000"/>
              <a:gd name="adj2" fmla="val 5342562"/>
            </a:avLst>
          </a:prstGeom>
          <a:ln w="19050">
            <a:solidFill>
              <a:srgbClr val="31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1">
            <a:extLst>
              <a:ext uri="{FF2B5EF4-FFF2-40B4-BE49-F238E27FC236}">
                <a16:creationId xmlns:a16="http://schemas.microsoft.com/office/drawing/2014/main" id="{48CA1E4C-EAEE-8E1B-2751-BD2AAB912DBB}"/>
              </a:ext>
            </a:extLst>
          </p:cNvPr>
          <p:cNvSpPr/>
          <p:nvPr/>
        </p:nvSpPr>
        <p:spPr>
          <a:xfrm>
            <a:off x="6851925" y="5093750"/>
            <a:ext cx="571049" cy="300652"/>
          </a:xfrm>
          <a:prstGeom prst="roundRect">
            <a:avLst/>
          </a:prstGeom>
          <a:solidFill>
            <a:srgbClr val="FFFFFF"/>
          </a:solidFill>
          <a:ln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tips</a:t>
            </a:r>
            <a:endParaRPr lang="ko-KR" altLang="en-US" sz="14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2" name="모서리가 둥근 직사각형 92">
            <a:extLst>
              <a:ext uri="{FF2B5EF4-FFF2-40B4-BE49-F238E27FC236}">
                <a16:creationId xmlns:a16="http://schemas.microsoft.com/office/drawing/2014/main" id="{B0DBF388-6915-D1B9-4D81-EFBB55ECC19D}"/>
              </a:ext>
            </a:extLst>
          </p:cNvPr>
          <p:cNvSpPr/>
          <p:nvPr/>
        </p:nvSpPr>
        <p:spPr>
          <a:xfrm>
            <a:off x="6851927" y="3903472"/>
            <a:ext cx="571049" cy="300652"/>
          </a:xfrm>
          <a:prstGeom prst="roundRect">
            <a:avLst/>
          </a:prstGeom>
          <a:solidFill>
            <a:srgbClr val="FFFFFF"/>
          </a:solidFill>
          <a:ln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data</a:t>
            </a:r>
            <a:endParaRPr lang="ko-KR" altLang="en-US" sz="14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3" name="모서리가 둥근 직사각형 93">
            <a:extLst>
              <a:ext uri="{FF2B5EF4-FFF2-40B4-BE49-F238E27FC236}">
                <a16:creationId xmlns:a16="http://schemas.microsoft.com/office/drawing/2014/main" id="{BA758749-B694-B5E7-BC60-90B1F890D6F2}"/>
              </a:ext>
            </a:extLst>
          </p:cNvPr>
          <p:cNvSpPr/>
          <p:nvPr/>
        </p:nvSpPr>
        <p:spPr>
          <a:xfrm>
            <a:off x="6851926" y="3303813"/>
            <a:ext cx="571049" cy="300652"/>
          </a:xfrm>
          <a:prstGeom prst="roundRect">
            <a:avLst/>
          </a:prstGeom>
          <a:solidFill>
            <a:srgbClr val="FFFFFF"/>
          </a:solidFill>
          <a:ln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soft</a:t>
            </a:r>
            <a:endParaRPr lang="ko-KR" altLang="en-US" sz="14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DE4253-4E22-DA33-04A9-A0F9FBE3650A}"/>
              </a:ext>
            </a:extLst>
          </p:cNvPr>
          <p:cNvSpPr txBox="1"/>
          <p:nvPr/>
        </p:nvSpPr>
        <p:spPr>
          <a:xfrm>
            <a:off x="7840459" y="3528887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+mj-ea"/>
                <a:ea typeface="+mj-ea"/>
              </a:rPr>
              <a:t>Test</a:t>
            </a:r>
          </a:p>
          <a:p>
            <a:r>
              <a:rPr lang="ko-KR" altLang="en-US" sz="12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+mj-ea"/>
                <a:ea typeface="+mj-ea"/>
              </a:rPr>
              <a:t>함수 영역</a:t>
            </a:r>
          </a:p>
        </p:txBody>
      </p:sp>
      <p:sp>
        <p:nvSpPr>
          <p:cNvPr id="95" name="원호 94">
            <a:extLst>
              <a:ext uri="{FF2B5EF4-FFF2-40B4-BE49-F238E27FC236}">
                <a16:creationId xmlns:a16="http://schemas.microsoft.com/office/drawing/2014/main" id="{62EF79E2-2716-50DB-80F4-5AF8C82BC160}"/>
              </a:ext>
            </a:extLst>
          </p:cNvPr>
          <p:cNvSpPr/>
          <p:nvPr/>
        </p:nvSpPr>
        <p:spPr>
          <a:xfrm>
            <a:off x="7337629" y="4910645"/>
            <a:ext cx="335220" cy="722357"/>
          </a:xfrm>
          <a:prstGeom prst="arc">
            <a:avLst>
              <a:gd name="adj1" fmla="val 16200000"/>
              <a:gd name="adj2" fmla="val 5100718"/>
            </a:avLst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C7D1C2F-645D-30AE-E370-36F89FD3EF08}"/>
              </a:ext>
            </a:extLst>
          </p:cNvPr>
          <p:cNvSpPr txBox="1"/>
          <p:nvPr/>
        </p:nvSpPr>
        <p:spPr>
          <a:xfrm>
            <a:off x="7742558" y="5013243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+mj-ea"/>
                <a:ea typeface="+mj-ea"/>
              </a:rPr>
              <a:t>main</a:t>
            </a:r>
          </a:p>
          <a:p>
            <a:r>
              <a:rPr lang="ko-KR" altLang="en-US" sz="12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+mj-ea"/>
                <a:ea typeface="+mj-ea"/>
              </a:rPr>
              <a:t>함수 영역</a:t>
            </a:r>
          </a:p>
        </p:txBody>
      </p:sp>
      <p:cxnSp>
        <p:nvCxnSpPr>
          <p:cNvPr id="97" name="구부러진 연결선 97">
            <a:extLst>
              <a:ext uri="{FF2B5EF4-FFF2-40B4-BE49-F238E27FC236}">
                <a16:creationId xmlns:a16="http://schemas.microsoft.com/office/drawing/2014/main" id="{83DB33ED-964A-138A-0279-B5862A6C13C5}"/>
              </a:ext>
            </a:extLst>
          </p:cNvPr>
          <p:cNvCxnSpPr/>
          <p:nvPr/>
        </p:nvCxnSpPr>
        <p:spPr>
          <a:xfrm flipV="1">
            <a:off x="7153210" y="4252819"/>
            <a:ext cx="2" cy="812976"/>
          </a:xfrm>
          <a:prstGeom prst="curvedConnector3">
            <a:avLst>
              <a:gd name="adj1" fmla="val 11430100000"/>
            </a:avLst>
          </a:prstGeom>
          <a:ln w="19050">
            <a:solidFill>
              <a:srgbClr val="319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DE5053D-EE96-4510-2DBE-080A40BA6570}"/>
              </a:ext>
            </a:extLst>
          </p:cNvPr>
          <p:cNvCxnSpPr/>
          <p:nvPr/>
        </p:nvCxnSpPr>
        <p:spPr>
          <a:xfrm>
            <a:off x="252000" y="6402732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9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/>
      <p:bldP spid="43" grpId="0" animBg="1"/>
      <p:bldP spid="44" grpId="0"/>
      <p:bldP spid="44" grpId="1"/>
      <p:bldP spid="46" grpId="0"/>
      <p:bldP spid="46" grpId="1"/>
      <p:bldP spid="47" grpId="0"/>
      <p:bldP spid="47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/>
      <p:bldP spid="73" grpId="1"/>
      <p:bldP spid="74" grpId="0"/>
      <p:bldP spid="74" grpId="1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/>
      <p:bldP spid="95" grpId="0" animBg="1"/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1.5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간접 주소 지정 방식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메모리주소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093AFB4-5AE4-02C6-0E12-C3DD846C1155}"/>
              </a:ext>
            </a:extLst>
          </p:cNvPr>
          <p:cNvCxnSpPr/>
          <p:nvPr/>
        </p:nvCxnSpPr>
        <p:spPr>
          <a:xfrm>
            <a:off x="252000" y="6402732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DE5053D-EE96-4510-2DBE-080A40BA6570}"/>
              </a:ext>
            </a:extLst>
          </p:cNvPr>
          <p:cNvCxnSpPr/>
          <p:nvPr/>
        </p:nvCxnSpPr>
        <p:spPr>
          <a:xfrm>
            <a:off x="252000" y="6402732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>
            <a:extLst>
              <a:ext uri="{FF2B5EF4-FFF2-40B4-BE49-F238E27FC236}">
                <a16:creationId xmlns:a16="http://schemas.microsoft.com/office/drawing/2014/main" id="{D06A55ED-D842-A73A-964F-091E6F8A7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5" y="2582062"/>
            <a:ext cx="3811200" cy="14912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27A6FA46-9BC3-920F-0295-797B22E77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51" y="2610920"/>
            <a:ext cx="3079920" cy="1708880"/>
          </a:xfrm>
          <a:prstGeom prst="rect">
            <a:avLst/>
          </a:prstGeom>
        </p:spPr>
      </p:pic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8586AC30-DF9D-7A50-1462-68A808C3C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899672"/>
              </p:ext>
            </p:extLst>
          </p:nvPr>
        </p:nvGraphicFramePr>
        <p:xfrm>
          <a:off x="4849896" y="1662997"/>
          <a:ext cx="761906" cy="4376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···</a:t>
                      </a:r>
                      <a:endParaRPr lang="ko-KR" altLang="en-US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1042</a:t>
                      </a:r>
                      <a:endParaRPr lang="ko-KR" altLang="en-US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108</a:t>
                      </a:r>
                      <a:endParaRPr lang="ko-KR" altLang="en-US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kern="120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2551F432-AF36-0020-0389-9E9E5E94EE98}"/>
              </a:ext>
            </a:extLst>
          </p:cNvPr>
          <p:cNvSpPr txBox="1"/>
          <p:nvPr/>
        </p:nvSpPr>
        <p:spPr>
          <a:xfrm>
            <a:off x="4356584" y="561798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100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287924-F65C-2FF1-33D8-DBCBDB22962A}"/>
              </a:ext>
            </a:extLst>
          </p:cNvPr>
          <p:cNvSpPr txBox="1"/>
          <p:nvPr/>
        </p:nvSpPr>
        <p:spPr>
          <a:xfrm>
            <a:off x="4352228" y="525262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101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3023F1-8EA4-BF10-89AB-51EA73036FF4}"/>
              </a:ext>
            </a:extLst>
          </p:cNvPr>
          <p:cNvSpPr txBox="1"/>
          <p:nvPr/>
        </p:nvSpPr>
        <p:spPr>
          <a:xfrm>
            <a:off x="4352228" y="489762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102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4FFEF8-A930-E39D-4DE8-D8683775FDAF}"/>
              </a:ext>
            </a:extLst>
          </p:cNvPr>
          <p:cNvSpPr txBox="1"/>
          <p:nvPr/>
        </p:nvSpPr>
        <p:spPr>
          <a:xfrm>
            <a:off x="4357693" y="4542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103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B1D2B1-7E72-227D-25AA-0A3BCD762FF7}"/>
              </a:ext>
            </a:extLst>
          </p:cNvPr>
          <p:cNvSpPr txBox="1"/>
          <p:nvPr/>
        </p:nvSpPr>
        <p:spPr>
          <a:xfrm>
            <a:off x="4363960" y="420166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104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32A745-60D5-FF24-1112-6DC1731E1606}"/>
              </a:ext>
            </a:extLst>
          </p:cNvPr>
          <p:cNvSpPr txBox="1"/>
          <p:nvPr/>
        </p:nvSpPr>
        <p:spPr>
          <a:xfrm>
            <a:off x="4360223" y="385142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105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D1FAE0A-F2EE-3E9E-B164-CEBBEE22B3BD}"/>
              </a:ext>
            </a:extLst>
          </p:cNvPr>
          <p:cNvSpPr txBox="1"/>
          <p:nvPr/>
        </p:nvSpPr>
        <p:spPr>
          <a:xfrm>
            <a:off x="4356584" y="351841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106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1F73A7-BD3D-8190-FE4B-47744D24114E}"/>
              </a:ext>
            </a:extLst>
          </p:cNvPr>
          <p:cNvSpPr txBox="1"/>
          <p:nvPr/>
        </p:nvSpPr>
        <p:spPr>
          <a:xfrm>
            <a:off x="4356583" y="3170777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107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8460A7-B987-BBA3-ABD2-2641DC78B41A}"/>
              </a:ext>
            </a:extLst>
          </p:cNvPr>
          <p:cNvSpPr txBox="1"/>
          <p:nvPr/>
        </p:nvSpPr>
        <p:spPr>
          <a:xfrm>
            <a:off x="4356583" y="2795478"/>
            <a:ext cx="43954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108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658B708-3CFE-B8F2-F26D-B1E081F19A74}"/>
              </a:ext>
            </a:extLst>
          </p:cNvPr>
          <p:cNvSpPr txBox="1"/>
          <p:nvPr/>
        </p:nvSpPr>
        <p:spPr>
          <a:xfrm>
            <a:off x="4363960" y="250566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109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A94D432-680F-4FFE-A4CF-6CF9F47732C9}"/>
              </a:ext>
            </a:extLst>
          </p:cNvPr>
          <p:cNvSpPr txBox="1"/>
          <p:nvPr/>
        </p:nvSpPr>
        <p:spPr>
          <a:xfrm>
            <a:off x="4349207" y="225399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110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6AA8876-8427-6708-ED98-8ACA657B392F}"/>
              </a:ext>
            </a:extLst>
          </p:cNvPr>
          <p:cNvSpPr txBox="1"/>
          <p:nvPr/>
        </p:nvSpPr>
        <p:spPr>
          <a:xfrm>
            <a:off x="4349207" y="188039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111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7" name="모서리가 둥근 직사각형 52">
            <a:extLst>
              <a:ext uri="{FF2B5EF4-FFF2-40B4-BE49-F238E27FC236}">
                <a16:creationId xmlns:a16="http://schemas.microsoft.com/office/drawing/2014/main" id="{337E0690-2E3A-9C70-2859-069B6382DF33}"/>
              </a:ext>
            </a:extLst>
          </p:cNvPr>
          <p:cNvSpPr/>
          <p:nvPr/>
        </p:nvSpPr>
        <p:spPr>
          <a:xfrm>
            <a:off x="5996160" y="2517622"/>
            <a:ext cx="1620546" cy="29766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사용 범위</a:t>
            </a:r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 ‘</a:t>
            </a:r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값</a:t>
            </a:r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’ 1042)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8" name="모서리가 둥근 직사각형 42">
            <a:extLst>
              <a:ext uri="{FF2B5EF4-FFF2-40B4-BE49-F238E27FC236}">
                <a16:creationId xmlns:a16="http://schemas.microsoft.com/office/drawing/2014/main" id="{ED7C33AB-3CD8-64D2-F32A-516C56423C74}"/>
              </a:ext>
            </a:extLst>
          </p:cNvPr>
          <p:cNvSpPr/>
          <p:nvPr/>
        </p:nvSpPr>
        <p:spPr>
          <a:xfrm>
            <a:off x="6006372" y="4017934"/>
            <a:ext cx="2410521" cy="51141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사물함 역할</a:t>
            </a:r>
            <a:endParaRPr lang="en-US" altLang="ko-KR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 </a:t>
            </a:r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사용할 메모리의 </a:t>
            </a:r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</a:t>
            </a:r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주소</a:t>
            </a:r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’</a:t>
            </a:r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 </a:t>
            </a:r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108)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9" name="모서리가 둥근 사각형 설명선 1">
            <a:extLst>
              <a:ext uri="{FF2B5EF4-FFF2-40B4-BE49-F238E27FC236}">
                <a16:creationId xmlns:a16="http://schemas.microsoft.com/office/drawing/2014/main" id="{14BA5414-AE6D-56C2-D152-B97B968857F5}"/>
              </a:ext>
            </a:extLst>
          </p:cNvPr>
          <p:cNvSpPr/>
          <p:nvPr/>
        </p:nvSpPr>
        <p:spPr>
          <a:xfrm>
            <a:off x="6285262" y="3212159"/>
            <a:ext cx="1431203" cy="294138"/>
          </a:xfrm>
          <a:prstGeom prst="wedgeRoundRectCallout">
            <a:avLst>
              <a:gd name="adj1" fmla="val -66775"/>
              <a:gd name="adj2" fmla="val -13596"/>
              <a:gd name="adj3" fmla="val 16667"/>
            </a:avLst>
          </a:prstGeom>
          <a:solidFill>
            <a:schemeClr val="bg1"/>
          </a:solidFill>
          <a:ln w="19050"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108</a:t>
            </a:r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번지를 찾아감</a:t>
            </a: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19200BA7-C449-1F79-FD91-0CE5DE422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966840"/>
              </p:ext>
            </p:extLst>
          </p:nvPr>
        </p:nvGraphicFramePr>
        <p:xfrm>
          <a:off x="4838164" y="1653996"/>
          <a:ext cx="782388" cy="4376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···</a:t>
                      </a:r>
                      <a:endParaRPr lang="ko-KR" altLang="en-US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0x04</a:t>
                      </a:r>
                      <a:endParaRPr lang="ko-KR" altLang="en-US" sz="160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0x12</a:t>
                      </a:r>
                      <a:endParaRPr lang="ko-KR" altLang="en-US" sz="160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6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96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0x00</a:t>
                      </a:r>
                      <a:endParaRPr lang="ko-KR" altLang="en-US" sz="160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0x00</a:t>
                      </a:r>
                      <a:endParaRPr lang="ko-KR" altLang="en-US" sz="160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0x00</a:t>
                      </a:r>
                      <a:endParaRPr lang="ko-KR" altLang="en-US" sz="160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0x6C</a:t>
                      </a:r>
                      <a:endParaRPr lang="ko-KR" altLang="en-US" sz="160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26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kern="120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CFAB3024-90B0-0698-4BF5-E092F8B907BC}"/>
              </a:ext>
            </a:extLst>
          </p:cNvPr>
          <p:cNvSpPr txBox="1"/>
          <p:nvPr/>
        </p:nvSpPr>
        <p:spPr>
          <a:xfrm>
            <a:off x="3827380" y="5562687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0x00000065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0A8C0D5-5DEC-0EEF-3A18-A8EAB619EB83}"/>
              </a:ext>
            </a:extLst>
          </p:cNvPr>
          <p:cNvSpPr txBox="1"/>
          <p:nvPr/>
        </p:nvSpPr>
        <p:spPr>
          <a:xfrm>
            <a:off x="3811133" y="5198056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0x00000066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23253B-B54E-F045-63B9-1A05DFC5F502}"/>
              </a:ext>
            </a:extLst>
          </p:cNvPr>
          <p:cNvSpPr txBox="1"/>
          <p:nvPr/>
        </p:nvSpPr>
        <p:spPr>
          <a:xfrm>
            <a:off x="3795293" y="4833189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0x00000067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F0BF67-538F-D3D6-93E0-8044A632FF86}"/>
              </a:ext>
            </a:extLst>
          </p:cNvPr>
          <p:cNvSpPr txBox="1"/>
          <p:nvPr/>
        </p:nvSpPr>
        <p:spPr>
          <a:xfrm>
            <a:off x="3834190" y="4468558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0x00000068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D98F5AA-03FD-7AF5-A286-A4DBB6562BDF}"/>
              </a:ext>
            </a:extLst>
          </p:cNvPr>
          <p:cNvSpPr txBox="1"/>
          <p:nvPr/>
        </p:nvSpPr>
        <p:spPr>
          <a:xfrm>
            <a:off x="3806874" y="4129892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0x00000069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1AF5B13-1ECB-CFFD-C072-C9D4EA4A047B}"/>
              </a:ext>
            </a:extLst>
          </p:cNvPr>
          <p:cNvSpPr txBox="1"/>
          <p:nvPr/>
        </p:nvSpPr>
        <p:spPr>
          <a:xfrm>
            <a:off x="3779285" y="3725509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0x0000006A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919438E-9FD8-C488-9DE6-8E61B70F28EE}"/>
              </a:ext>
            </a:extLst>
          </p:cNvPr>
          <p:cNvSpPr txBox="1"/>
          <p:nvPr/>
        </p:nvSpPr>
        <p:spPr>
          <a:xfrm>
            <a:off x="3810430" y="3360120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0x0000006B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E88CCA-BFE0-6E93-EE18-F8FBDBA3ADAD}"/>
              </a:ext>
            </a:extLst>
          </p:cNvPr>
          <p:cNvSpPr txBox="1"/>
          <p:nvPr/>
        </p:nvSpPr>
        <p:spPr>
          <a:xfrm>
            <a:off x="3820346" y="2992027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rgbClr val="27969C"/>
                  </a:solidFill>
                </a:ln>
                <a:solidFill>
                  <a:srgbClr val="27969C"/>
                </a:solidFill>
                <a:latin typeface="+mj-ea"/>
                <a:ea typeface="+mj-ea"/>
              </a:rPr>
              <a:t>0x0000006C</a:t>
            </a:r>
            <a:endParaRPr lang="ko-KR" altLang="en-US" sz="1200" dirty="0">
              <a:ln w="3175">
                <a:solidFill>
                  <a:srgbClr val="27969C"/>
                </a:solidFill>
              </a:ln>
              <a:solidFill>
                <a:srgbClr val="27969C"/>
              </a:solidFill>
              <a:latin typeface="+mj-ea"/>
              <a:ea typeface="+mj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056AB9D-8322-6CDB-3AC6-3E20569B3E86}"/>
              </a:ext>
            </a:extLst>
          </p:cNvPr>
          <p:cNvSpPr txBox="1"/>
          <p:nvPr/>
        </p:nvSpPr>
        <p:spPr>
          <a:xfrm>
            <a:off x="3782469" y="2682774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0x0000006D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B941F37-E5D6-32B8-08A1-17D4CBBDE25E}"/>
              </a:ext>
            </a:extLst>
          </p:cNvPr>
          <p:cNvSpPr txBox="1"/>
          <p:nvPr/>
        </p:nvSpPr>
        <p:spPr>
          <a:xfrm>
            <a:off x="3810430" y="2292998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0x0000006E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F5D4025-7A85-C074-8AFD-DC8DDEB410ED}"/>
              </a:ext>
            </a:extLst>
          </p:cNvPr>
          <p:cNvSpPr txBox="1"/>
          <p:nvPr/>
        </p:nvSpPr>
        <p:spPr>
          <a:xfrm>
            <a:off x="3834190" y="1880683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0x0000006F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2" name="모서리가 둥근 직사각형 96">
            <a:extLst>
              <a:ext uri="{FF2B5EF4-FFF2-40B4-BE49-F238E27FC236}">
                <a16:creationId xmlns:a16="http://schemas.microsoft.com/office/drawing/2014/main" id="{53DCDB2D-47D3-68E8-DEF3-892CA8B90640}"/>
              </a:ext>
            </a:extLst>
          </p:cNvPr>
          <p:cNvSpPr/>
          <p:nvPr/>
        </p:nvSpPr>
        <p:spPr>
          <a:xfrm>
            <a:off x="5996160" y="2502448"/>
            <a:ext cx="2015185" cy="48957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사용 범위</a:t>
            </a:r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(10</a:t>
            </a:r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진수 </a:t>
            </a:r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1042, </a:t>
            </a:r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즉 </a:t>
            </a:r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16</a:t>
            </a:r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진수 </a:t>
            </a:r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0x0412</a:t>
            </a:r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가 저장</a:t>
            </a:r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3" name="모서리가 둥근 직사각형 97">
            <a:extLst>
              <a:ext uri="{FF2B5EF4-FFF2-40B4-BE49-F238E27FC236}">
                <a16:creationId xmlns:a16="http://schemas.microsoft.com/office/drawing/2014/main" id="{C35BD840-059E-8368-E607-35919A099986}"/>
              </a:ext>
            </a:extLst>
          </p:cNvPr>
          <p:cNvSpPr/>
          <p:nvPr/>
        </p:nvSpPr>
        <p:spPr>
          <a:xfrm>
            <a:off x="6008802" y="4225252"/>
            <a:ext cx="2410521" cy="6188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사물함 역할</a:t>
            </a:r>
            <a:endParaRPr lang="en-US" altLang="ko-KR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 </a:t>
            </a:r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사용할 메모리의 </a:t>
            </a:r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10</a:t>
            </a:r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진수 </a:t>
            </a:r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108, </a:t>
            </a:r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즉 </a:t>
            </a:r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</a:t>
            </a:r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진수 </a:t>
            </a:r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0x0000006C</a:t>
            </a:r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 저장</a:t>
            </a:r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4" name="모서리가 둥근 사각형 설명선 98">
            <a:extLst>
              <a:ext uri="{FF2B5EF4-FFF2-40B4-BE49-F238E27FC236}">
                <a16:creationId xmlns:a16="http://schemas.microsoft.com/office/drawing/2014/main" id="{3DFD3FFE-FD28-33A4-7B40-CDF48FB9F221}"/>
              </a:ext>
            </a:extLst>
          </p:cNvPr>
          <p:cNvSpPr/>
          <p:nvPr/>
        </p:nvSpPr>
        <p:spPr>
          <a:xfrm>
            <a:off x="6401708" y="3417533"/>
            <a:ext cx="2085847" cy="294138"/>
          </a:xfrm>
          <a:prstGeom prst="wedgeRoundRectCallout">
            <a:avLst>
              <a:gd name="adj1" fmla="val -66775"/>
              <a:gd name="adj2" fmla="val -13596"/>
              <a:gd name="adj3" fmla="val 16667"/>
            </a:avLst>
          </a:prstGeom>
          <a:solidFill>
            <a:schemeClr val="bg1"/>
          </a:solidFill>
          <a:ln w="19050"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0x0000006C </a:t>
            </a:r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번지를 찾아감</a:t>
            </a:r>
          </a:p>
        </p:txBody>
      </p:sp>
      <p:sp>
        <p:nvSpPr>
          <p:cNvPr id="125" name="원호 124">
            <a:extLst>
              <a:ext uri="{FF2B5EF4-FFF2-40B4-BE49-F238E27FC236}">
                <a16:creationId xmlns:a16="http://schemas.microsoft.com/office/drawing/2014/main" id="{5B9058E4-8F7B-2E83-9316-427F43596B0B}"/>
              </a:ext>
            </a:extLst>
          </p:cNvPr>
          <p:cNvSpPr/>
          <p:nvPr/>
        </p:nvSpPr>
        <p:spPr>
          <a:xfrm>
            <a:off x="5380419" y="3675574"/>
            <a:ext cx="437839" cy="1338705"/>
          </a:xfrm>
          <a:prstGeom prst="arc">
            <a:avLst>
              <a:gd name="adj1" fmla="val 16200000"/>
              <a:gd name="adj2" fmla="val 5427705"/>
            </a:avLst>
          </a:prstGeom>
          <a:ln w="28575">
            <a:solidFill>
              <a:srgbClr val="2796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원호 125">
            <a:extLst>
              <a:ext uri="{FF2B5EF4-FFF2-40B4-BE49-F238E27FC236}">
                <a16:creationId xmlns:a16="http://schemas.microsoft.com/office/drawing/2014/main" id="{9C39079F-41AA-4737-9220-BD54276DAF8E}"/>
              </a:ext>
            </a:extLst>
          </p:cNvPr>
          <p:cNvSpPr/>
          <p:nvPr/>
        </p:nvSpPr>
        <p:spPr>
          <a:xfrm>
            <a:off x="5392882" y="2392495"/>
            <a:ext cx="437839" cy="547920"/>
          </a:xfrm>
          <a:prstGeom prst="arc">
            <a:avLst>
              <a:gd name="adj1" fmla="val 16200000"/>
              <a:gd name="adj2" fmla="val 5511285"/>
            </a:avLst>
          </a:prstGeom>
          <a:ln w="28575">
            <a:solidFill>
              <a:srgbClr val="2796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98C6549-F347-3987-D0C3-27599F304E40}"/>
              </a:ext>
            </a:extLst>
          </p:cNvPr>
          <p:cNvSpPr/>
          <p:nvPr/>
        </p:nvSpPr>
        <p:spPr>
          <a:xfrm>
            <a:off x="5380419" y="2582062"/>
            <a:ext cx="352166" cy="588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61B5EBF-C76C-A64A-46BE-DE5A7ADC52B9}"/>
              </a:ext>
            </a:extLst>
          </p:cNvPr>
          <p:cNvSpPr/>
          <p:nvPr/>
        </p:nvSpPr>
        <p:spPr>
          <a:xfrm>
            <a:off x="5391496" y="3548068"/>
            <a:ext cx="352166" cy="588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구부러진 연결선 24">
            <a:extLst>
              <a:ext uri="{FF2B5EF4-FFF2-40B4-BE49-F238E27FC236}">
                <a16:creationId xmlns:a16="http://schemas.microsoft.com/office/drawing/2014/main" id="{EECF424A-B920-B284-477F-2FFFB85BF3D2}"/>
              </a:ext>
            </a:extLst>
          </p:cNvPr>
          <p:cNvCxnSpPr>
            <a:stCxn id="128" idx="3"/>
            <a:endCxn id="127" idx="3"/>
          </p:cNvCxnSpPr>
          <p:nvPr/>
        </p:nvCxnSpPr>
        <p:spPr>
          <a:xfrm flipH="1" flipV="1">
            <a:off x="5732585" y="2876420"/>
            <a:ext cx="11077" cy="966006"/>
          </a:xfrm>
          <a:prstGeom prst="curvedConnector3">
            <a:avLst>
              <a:gd name="adj1" fmla="val -2063736"/>
            </a:avLst>
          </a:prstGeom>
          <a:ln w="28575">
            <a:solidFill>
              <a:srgbClr val="2796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원호 129">
            <a:extLst>
              <a:ext uri="{FF2B5EF4-FFF2-40B4-BE49-F238E27FC236}">
                <a16:creationId xmlns:a16="http://schemas.microsoft.com/office/drawing/2014/main" id="{96F9A7DF-66A9-99C6-D21F-C6D97D548128}"/>
              </a:ext>
            </a:extLst>
          </p:cNvPr>
          <p:cNvSpPr/>
          <p:nvPr/>
        </p:nvSpPr>
        <p:spPr>
          <a:xfrm>
            <a:off x="5442439" y="2431497"/>
            <a:ext cx="369024" cy="739280"/>
          </a:xfrm>
          <a:prstGeom prst="arc">
            <a:avLst>
              <a:gd name="adj1" fmla="val 16200000"/>
              <a:gd name="adj2" fmla="val 5339358"/>
            </a:avLst>
          </a:prstGeom>
          <a:ln w="28575">
            <a:solidFill>
              <a:srgbClr val="2796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원호 130">
            <a:extLst>
              <a:ext uri="{FF2B5EF4-FFF2-40B4-BE49-F238E27FC236}">
                <a16:creationId xmlns:a16="http://schemas.microsoft.com/office/drawing/2014/main" id="{F0398B7A-06CB-0475-FA19-F993FE757D09}"/>
              </a:ext>
            </a:extLst>
          </p:cNvPr>
          <p:cNvSpPr/>
          <p:nvPr/>
        </p:nvSpPr>
        <p:spPr>
          <a:xfrm>
            <a:off x="5406106" y="3886251"/>
            <a:ext cx="460301" cy="1423142"/>
          </a:xfrm>
          <a:prstGeom prst="arc">
            <a:avLst>
              <a:gd name="adj1" fmla="val 16200000"/>
              <a:gd name="adj2" fmla="val 5475518"/>
            </a:avLst>
          </a:prstGeom>
          <a:ln w="28575">
            <a:solidFill>
              <a:srgbClr val="2796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52FD9DA-4C7E-417B-0BD9-5D39CF445FDE}"/>
              </a:ext>
            </a:extLst>
          </p:cNvPr>
          <p:cNvSpPr/>
          <p:nvPr/>
        </p:nvSpPr>
        <p:spPr>
          <a:xfrm>
            <a:off x="5380419" y="2700358"/>
            <a:ext cx="352166" cy="765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11B3374-2356-29C8-098A-6AB59BC91F3A}"/>
              </a:ext>
            </a:extLst>
          </p:cNvPr>
          <p:cNvSpPr/>
          <p:nvPr/>
        </p:nvSpPr>
        <p:spPr>
          <a:xfrm>
            <a:off x="5391496" y="3600560"/>
            <a:ext cx="352166" cy="765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구부러진 연결선 31">
            <a:extLst>
              <a:ext uri="{FF2B5EF4-FFF2-40B4-BE49-F238E27FC236}">
                <a16:creationId xmlns:a16="http://schemas.microsoft.com/office/drawing/2014/main" id="{020C73AA-17E6-8F4C-69DE-2515FCF9D334}"/>
              </a:ext>
            </a:extLst>
          </p:cNvPr>
          <p:cNvCxnSpPr/>
          <p:nvPr/>
        </p:nvCxnSpPr>
        <p:spPr>
          <a:xfrm flipV="1">
            <a:off x="5732585" y="3082859"/>
            <a:ext cx="11077" cy="900202"/>
          </a:xfrm>
          <a:prstGeom prst="curvedConnector3">
            <a:avLst>
              <a:gd name="adj1" fmla="val 2163736"/>
            </a:avLst>
          </a:prstGeom>
          <a:ln w="28575">
            <a:solidFill>
              <a:srgbClr val="2796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2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2" grpId="1"/>
      <p:bldP spid="103" grpId="0" animBg="1"/>
      <p:bldP spid="103" grpId="1" animBg="1"/>
      <p:bldP spid="104" grpId="0"/>
      <p:bldP spid="104" grpId="1"/>
      <p:bldP spid="105" grpId="0"/>
      <p:bldP spid="105" grpId="1"/>
      <p:bldP spid="106" grpId="0"/>
      <p:bldP spid="106" grpId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 animBg="1"/>
      <p:bldP spid="123" grpId="0" animBg="1"/>
      <p:bldP spid="124" grpId="0" animBg="1"/>
      <p:bldP spid="125" grpId="0" animBg="1"/>
      <p:bldP spid="125" grpId="1" animBg="1"/>
      <p:bldP spid="126" grpId="0" animBg="1"/>
      <p:bldP spid="126" grpId="1" animBg="1"/>
      <p:bldP spid="127" grpId="0"/>
      <p:bldP spid="127" grpId="1"/>
      <p:bldP spid="128" grpId="0"/>
      <p:bldP spid="128" grpId="1"/>
      <p:bldP spid="130" grpId="0" animBg="1"/>
      <p:bldP spid="1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2.1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포인터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포인터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093AFB4-5AE4-02C6-0E12-C3DD846C1155}"/>
              </a:ext>
            </a:extLst>
          </p:cNvPr>
          <p:cNvCxnSpPr/>
          <p:nvPr/>
        </p:nvCxnSpPr>
        <p:spPr>
          <a:xfrm>
            <a:off x="252000" y="6402732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DE5053D-EE96-4510-2DBE-080A40BA6570}"/>
              </a:ext>
            </a:extLst>
          </p:cNvPr>
          <p:cNvCxnSpPr/>
          <p:nvPr/>
        </p:nvCxnSpPr>
        <p:spPr>
          <a:xfrm>
            <a:off x="252000" y="6402732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2188558-42C7-682A-3499-441B230D3E1A}"/>
              </a:ext>
            </a:extLst>
          </p:cNvPr>
          <p:cNvSpPr/>
          <p:nvPr/>
        </p:nvSpPr>
        <p:spPr>
          <a:xfrm>
            <a:off x="988516" y="1545790"/>
            <a:ext cx="7325666" cy="95505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FBFBFB"/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A852DD-59C3-D196-C75C-ADA563C12C64}"/>
              </a:ext>
            </a:extLst>
          </p:cNvPr>
          <p:cNvSpPr txBox="1"/>
          <p:nvPr/>
        </p:nvSpPr>
        <p:spPr>
          <a:xfrm>
            <a:off x="1219209" y="1734101"/>
            <a:ext cx="6864279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C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언어에서 표현하는 간접 주소 지정 방식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</a:t>
            </a:r>
          </a:p>
          <a:p>
            <a:pPr>
              <a:lnSpc>
                <a:spcPts val="2000"/>
              </a:lnSpc>
            </a:pP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프로그래머가 사용하고자 하는 메모리의 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‘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주소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’</a:t>
            </a: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를 저장하고 있는 메모리</a:t>
            </a:r>
            <a:endParaRPr lang="en-US" altLang="ko-KR" sz="1600" dirty="0">
              <a:ln w="3175">
                <a:solidFill>
                  <a:srgbClr val="1D5A5D"/>
                </a:solidFill>
              </a:ln>
              <a:solidFill>
                <a:srgbClr val="1D5A5D"/>
              </a:solidFill>
              <a:latin typeface="+mj-ea"/>
              <a:ea typeface="+mj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B5DE12-B960-345E-C765-CE2296816A2F}"/>
              </a:ext>
            </a:extLst>
          </p:cNvPr>
          <p:cNvSpPr/>
          <p:nvPr/>
        </p:nvSpPr>
        <p:spPr>
          <a:xfrm>
            <a:off x="1072100" y="1612891"/>
            <a:ext cx="7136479" cy="7697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FBFB"/>
              </a:solidFill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3B2694-B7E3-D0CB-8AB6-15FCF1BF939D}"/>
              </a:ext>
            </a:extLst>
          </p:cNvPr>
          <p:cNvSpPr txBox="1"/>
          <p:nvPr/>
        </p:nvSpPr>
        <p:spPr>
          <a:xfrm>
            <a:off x="2769995" y="4511579"/>
            <a:ext cx="2735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short    *   </a:t>
            </a:r>
            <a:r>
              <a:rPr lang="en-US" altLang="ko-KR" sz="2800" dirty="0" err="1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ptr</a:t>
            </a:r>
            <a:r>
              <a:rPr lang="en-US" altLang="ko-KR" sz="28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;</a:t>
            </a:r>
            <a:endParaRPr lang="ko-KR" altLang="en-US" sz="28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23D84E-40A2-99B3-E229-19E576BD28B7}"/>
              </a:ext>
            </a:extLst>
          </p:cNvPr>
          <p:cNvSpPr/>
          <p:nvPr/>
        </p:nvSpPr>
        <p:spPr>
          <a:xfrm>
            <a:off x="2674468" y="4511579"/>
            <a:ext cx="1177159" cy="523220"/>
          </a:xfrm>
          <a:prstGeom prst="rect">
            <a:avLst/>
          </a:prstGeom>
          <a:noFill/>
          <a:ln w="28575"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D91B416-912B-039C-8F39-A35FD7C87D27}"/>
              </a:ext>
            </a:extLst>
          </p:cNvPr>
          <p:cNvSpPr/>
          <p:nvPr/>
        </p:nvSpPr>
        <p:spPr>
          <a:xfrm>
            <a:off x="3947155" y="4511579"/>
            <a:ext cx="608666" cy="523220"/>
          </a:xfrm>
          <a:prstGeom prst="rect">
            <a:avLst/>
          </a:prstGeom>
          <a:noFill/>
          <a:ln w="28575"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09C9028-404B-5874-A484-28AB93DD7AF4}"/>
              </a:ext>
            </a:extLst>
          </p:cNvPr>
          <p:cNvSpPr/>
          <p:nvPr/>
        </p:nvSpPr>
        <p:spPr>
          <a:xfrm>
            <a:off x="4651349" y="4511579"/>
            <a:ext cx="640195" cy="523220"/>
          </a:xfrm>
          <a:prstGeom prst="rect">
            <a:avLst/>
          </a:prstGeom>
          <a:noFill/>
          <a:ln w="28575"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모서리가 둥근 직사각형 9">
            <a:extLst>
              <a:ext uri="{FF2B5EF4-FFF2-40B4-BE49-F238E27FC236}">
                <a16:creationId xmlns:a16="http://schemas.microsoft.com/office/drawing/2014/main" id="{9EE1D6DA-DB40-394A-C547-9F42AB81B121}"/>
              </a:ext>
            </a:extLst>
          </p:cNvPr>
          <p:cNvSpPr/>
          <p:nvPr/>
        </p:nvSpPr>
        <p:spPr>
          <a:xfrm>
            <a:off x="1402004" y="4551690"/>
            <a:ext cx="1002705" cy="442997"/>
          </a:xfrm>
          <a:prstGeom prst="roundRect">
            <a:avLst/>
          </a:prstGeom>
          <a:noFill/>
          <a:ln w="19050"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자료형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184CDF8-246F-0767-0471-89168518FDBD}"/>
              </a:ext>
            </a:extLst>
          </p:cNvPr>
          <p:cNvCxnSpPr>
            <a:stCxn id="65" idx="3"/>
            <a:endCxn id="62" idx="1"/>
          </p:cNvCxnSpPr>
          <p:nvPr/>
        </p:nvCxnSpPr>
        <p:spPr>
          <a:xfrm>
            <a:off x="2404709" y="4773189"/>
            <a:ext cx="269759" cy="0"/>
          </a:xfrm>
          <a:prstGeom prst="straightConnector1">
            <a:avLst/>
          </a:prstGeom>
          <a:ln w="28575">
            <a:solidFill>
              <a:srgbClr val="319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19">
            <a:extLst>
              <a:ext uri="{FF2B5EF4-FFF2-40B4-BE49-F238E27FC236}">
                <a16:creationId xmlns:a16="http://schemas.microsoft.com/office/drawing/2014/main" id="{1116CFE2-542D-B314-4A2F-FFDD3653B780}"/>
              </a:ext>
            </a:extLst>
          </p:cNvPr>
          <p:cNvSpPr/>
          <p:nvPr/>
        </p:nvSpPr>
        <p:spPr>
          <a:xfrm>
            <a:off x="2347601" y="3321533"/>
            <a:ext cx="3807773" cy="442997"/>
          </a:xfrm>
          <a:prstGeom prst="roundRect">
            <a:avLst/>
          </a:prstGeom>
          <a:noFill/>
          <a:ln w="19050"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포인터 변수임을 나타내는 기호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F42DC46-EECB-EE4B-DDC2-01A2C699610D}"/>
              </a:ext>
            </a:extLst>
          </p:cNvPr>
          <p:cNvCxnSpPr>
            <a:stCxn id="67" idx="2"/>
            <a:endCxn id="63" idx="0"/>
          </p:cNvCxnSpPr>
          <p:nvPr/>
        </p:nvCxnSpPr>
        <p:spPr>
          <a:xfrm>
            <a:off x="4251488" y="3764530"/>
            <a:ext cx="0" cy="747049"/>
          </a:xfrm>
          <a:prstGeom prst="straightConnector1">
            <a:avLst/>
          </a:prstGeom>
          <a:ln w="28575">
            <a:solidFill>
              <a:srgbClr val="319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26">
            <a:extLst>
              <a:ext uri="{FF2B5EF4-FFF2-40B4-BE49-F238E27FC236}">
                <a16:creationId xmlns:a16="http://schemas.microsoft.com/office/drawing/2014/main" id="{01ACA714-6AD8-FC7D-0B3B-38409B9DA433}"/>
              </a:ext>
            </a:extLst>
          </p:cNvPr>
          <p:cNvSpPr/>
          <p:nvPr/>
        </p:nvSpPr>
        <p:spPr>
          <a:xfrm>
            <a:off x="5600566" y="4547386"/>
            <a:ext cx="2258477" cy="442997"/>
          </a:xfrm>
          <a:prstGeom prst="roundRect">
            <a:avLst/>
          </a:prstGeom>
          <a:noFill/>
          <a:ln w="19050"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포인터 변수 이름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B753613-8AC9-5F36-855E-E75CE55DDDE7}"/>
              </a:ext>
            </a:extLst>
          </p:cNvPr>
          <p:cNvCxnSpPr>
            <a:stCxn id="69" idx="1"/>
            <a:endCxn id="64" idx="3"/>
          </p:cNvCxnSpPr>
          <p:nvPr/>
        </p:nvCxnSpPr>
        <p:spPr>
          <a:xfrm flipH="1">
            <a:off x="5291544" y="4768885"/>
            <a:ext cx="309022" cy="4304"/>
          </a:xfrm>
          <a:prstGeom prst="straightConnector1">
            <a:avLst/>
          </a:prstGeom>
          <a:ln w="28575">
            <a:solidFill>
              <a:srgbClr val="319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31">
            <a:extLst>
              <a:ext uri="{FF2B5EF4-FFF2-40B4-BE49-F238E27FC236}">
                <a16:creationId xmlns:a16="http://schemas.microsoft.com/office/drawing/2014/main" id="{9A902BA8-6E4E-4B48-97E8-A6E3CEF2AF30}"/>
              </a:ext>
            </a:extLst>
          </p:cNvPr>
          <p:cNvSpPr/>
          <p:nvPr/>
        </p:nvSpPr>
        <p:spPr>
          <a:xfrm>
            <a:off x="988516" y="2958398"/>
            <a:ext cx="7325666" cy="2795752"/>
          </a:xfrm>
          <a:prstGeom prst="roundRect">
            <a:avLst>
              <a:gd name="adj" fmla="val 8772"/>
            </a:avLst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2" name="양쪽 모서리가 둥근 사각형 32">
            <a:extLst>
              <a:ext uri="{FF2B5EF4-FFF2-40B4-BE49-F238E27FC236}">
                <a16:creationId xmlns:a16="http://schemas.microsoft.com/office/drawing/2014/main" id="{A04A9C83-7CBE-35E8-7650-BEFE3DD334EC}"/>
              </a:ext>
            </a:extLst>
          </p:cNvPr>
          <p:cNvSpPr/>
          <p:nvPr/>
        </p:nvSpPr>
        <p:spPr>
          <a:xfrm>
            <a:off x="1074651" y="1190830"/>
            <a:ext cx="817212" cy="432889"/>
          </a:xfrm>
          <a:prstGeom prst="round2SameRect">
            <a:avLst/>
          </a:prstGeom>
          <a:solidFill>
            <a:srgbClr val="319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6520D2-7126-77F3-F206-21FEC9E93A46}"/>
              </a:ext>
            </a:extLst>
          </p:cNvPr>
          <p:cNvSpPr txBox="1"/>
          <p:nvPr/>
        </p:nvSpPr>
        <p:spPr>
          <a:xfrm>
            <a:off x="1097751" y="1244907"/>
            <a:ext cx="794111" cy="34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포인터</a:t>
            </a:r>
          </a:p>
        </p:txBody>
      </p:sp>
    </p:spTree>
    <p:extLst>
      <p:ext uri="{BB962C8B-B14F-4D97-AF65-F5344CB8AC3E}">
        <p14:creationId xmlns:p14="http://schemas.microsoft.com/office/powerpoint/2010/main" val="293977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2" grpId="0" animBg="1"/>
      <p:bldP spid="63" grpId="0" animBg="1"/>
      <p:bldP spid="64" grpId="0" animBg="1"/>
      <p:bldP spid="65" grpId="0" animBg="1"/>
      <p:bldP spid="67" grpId="0" animBg="1"/>
      <p:bldP spid="69" grpId="0" animBg="1"/>
      <p:bldP spid="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2.2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포인터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포인터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3332C74-5A5B-E0BF-7E64-98EA3BA2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35357"/>
            <a:ext cx="4139760" cy="2319920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05149AD-3860-465E-FE09-02E9DD61F4D1}"/>
              </a:ext>
            </a:extLst>
          </p:cNvPr>
          <p:cNvGraphicFramePr>
            <a:graphicFrameLocks noGrp="1"/>
          </p:cNvGraphicFramePr>
          <p:nvPr/>
        </p:nvGraphicFramePr>
        <p:xfrm>
          <a:off x="2178936" y="2259152"/>
          <a:ext cx="749169" cy="432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···</a:t>
                      </a:r>
                      <a:endParaRPr lang="ko-KR" altLang="en-US" b="0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0x04</a:t>
                      </a:r>
                      <a:endParaRPr lang="ko-KR" altLang="en-US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0x12</a:t>
                      </a:r>
                      <a:endParaRPr lang="ko-KR" altLang="en-US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0x00</a:t>
                      </a:r>
                      <a:endParaRPr lang="ko-KR" altLang="en-US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0x00</a:t>
                      </a:r>
                      <a:endParaRPr lang="ko-KR" altLang="en-US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0x00</a:t>
                      </a:r>
                      <a:endParaRPr lang="ko-KR" altLang="en-US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0x6C</a:t>
                      </a:r>
                      <a:endParaRPr lang="ko-KR" altLang="en-US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kern="1200" dirty="0">
                          <a:ln w="3175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EADE50A-E236-27F6-EA29-3F788D09CD24}"/>
              </a:ext>
            </a:extLst>
          </p:cNvPr>
          <p:cNvSpPr txBox="1"/>
          <p:nvPr/>
        </p:nvSpPr>
        <p:spPr>
          <a:xfrm>
            <a:off x="1200648" y="6114632"/>
            <a:ext cx="1030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0x00000065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EBE3A8-83A0-1358-1420-5C35CA262801}"/>
              </a:ext>
            </a:extLst>
          </p:cNvPr>
          <p:cNvSpPr txBox="1"/>
          <p:nvPr/>
        </p:nvSpPr>
        <p:spPr>
          <a:xfrm>
            <a:off x="1200648" y="5753549"/>
            <a:ext cx="1030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0x00000066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CC8069-94B5-0A14-A505-ABE03D0FB1A6}"/>
              </a:ext>
            </a:extLst>
          </p:cNvPr>
          <p:cNvSpPr txBox="1"/>
          <p:nvPr/>
        </p:nvSpPr>
        <p:spPr>
          <a:xfrm>
            <a:off x="1194179" y="5377574"/>
            <a:ext cx="1030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0x00000067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43230E-D0B5-BB9A-46F3-CF38812EFEB9}"/>
              </a:ext>
            </a:extLst>
          </p:cNvPr>
          <p:cNvSpPr txBox="1"/>
          <p:nvPr/>
        </p:nvSpPr>
        <p:spPr>
          <a:xfrm>
            <a:off x="1178891" y="5035600"/>
            <a:ext cx="1030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0x00000068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D215E-22CD-18EE-0C44-4F1B1EC242AD}"/>
              </a:ext>
            </a:extLst>
          </p:cNvPr>
          <p:cNvSpPr txBox="1"/>
          <p:nvPr/>
        </p:nvSpPr>
        <p:spPr>
          <a:xfrm>
            <a:off x="1189183" y="4694353"/>
            <a:ext cx="1030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0x00000069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82860D-A0DD-215A-42B8-35B0577DFA66}"/>
              </a:ext>
            </a:extLst>
          </p:cNvPr>
          <p:cNvSpPr txBox="1"/>
          <p:nvPr/>
        </p:nvSpPr>
        <p:spPr>
          <a:xfrm>
            <a:off x="1186745" y="4335378"/>
            <a:ext cx="1046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0x0000006A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BA131F-C77B-2AD7-6F25-160BC0215882}"/>
              </a:ext>
            </a:extLst>
          </p:cNvPr>
          <p:cNvSpPr txBox="1"/>
          <p:nvPr/>
        </p:nvSpPr>
        <p:spPr>
          <a:xfrm>
            <a:off x="1176464" y="3941771"/>
            <a:ext cx="103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0x0000006B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D99335-AD58-FB4F-52D5-13F0A146F19B}"/>
              </a:ext>
            </a:extLst>
          </p:cNvPr>
          <p:cNvSpPr txBox="1"/>
          <p:nvPr/>
        </p:nvSpPr>
        <p:spPr>
          <a:xfrm>
            <a:off x="1187711" y="3572515"/>
            <a:ext cx="104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rgbClr val="27969C"/>
                  </a:solidFill>
                </a:ln>
                <a:solidFill>
                  <a:srgbClr val="27969C"/>
                </a:solidFill>
                <a:latin typeface="+mj-ea"/>
                <a:ea typeface="+mj-ea"/>
              </a:rPr>
              <a:t>0x0000006C</a:t>
            </a:r>
            <a:endParaRPr lang="ko-KR" altLang="en-US" sz="1200" dirty="0">
              <a:ln w="3175">
                <a:solidFill>
                  <a:srgbClr val="27969C"/>
                </a:solidFill>
              </a:ln>
              <a:solidFill>
                <a:srgbClr val="27969C"/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2D4306-6D51-92B7-63FB-EDFEB5836E1D}"/>
              </a:ext>
            </a:extLst>
          </p:cNvPr>
          <p:cNvSpPr txBox="1"/>
          <p:nvPr/>
        </p:nvSpPr>
        <p:spPr>
          <a:xfrm>
            <a:off x="1186220" y="3186176"/>
            <a:ext cx="10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0x0000006D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6F3B16-FCAB-E457-8633-204CF23DD56D}"/>
              </a:ext>
            </a:extLst>
          </p:cNvPr>
          <p:cNvSpPr txBox="1"/>
          <p:nvPr/>
        </p:nvSpPr>
        <p:spPr>
          <a:xfrm>
            <a:off x="1190496" y="2839567"/>
            <a:ext cx="1025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0x0000006E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4AEB56-E06D-D3AF-9EB8-7D0E8CFFDEC8}"/>
              </a:ext>
            </a:extLst>
          </p:cNvPr>
          <p:cNvSpPr txBox="1"/>
          <p:nvPr/>
        </p:nvSpPr>
        <p:spPr>
          <a:xfrm>
            <a:off x="1210105" y="2508230"/>
            <a:ext cx="102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0x0000006F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원호 37">
            <a:extLst>
              <a:ext uri="{FF2B5EF4-FFF2-40B4-BE49-F238E27FC236}">
                <a16:creationId xmlns:a16="http://schemas.microsoft.com/office/drawing/2014/main" id="{755C6A6B-6734-F750-E3A5-854CE630D7B9}"/>
              </a:ext>
            </a:extLst>
          </p:cNvPr>
          <p:cNvSpPr/>
          <p:nvPr/>
        </p:nvSpPr>
        <p:spPr>
          <a:xfrm>
            <a:off x="2705791" y="4440881"/>
            <a:ext cx="445832" cy="1476465"/>
          </a:xfrm>
          <a:prstGeom prst="arc">
            <a:avLst>
              <a:gd name="adj1" fmla="val 16200000"/>
              <a:gd name="adj2" fmla="val 5368147"/>
            </a:avLst>
          </a:prstGeom>
          <a:ln w="28575">
            <a:solidFill>
              <a:srgbClr val="31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원호 38">
            <a:extLst>
              <a:ext uri="{FF2B5EF4-FFF2-40B4-BE49-F238E27FC236}">
                <a16:creationId xmlns:a16="http://schemas.microsoft.com/office/drawing/2014/main" id="{72A392D9-6DDC-150A-5A12-E48794B073D7}"/>
              </a:ext>
            </a:extLst>
          </p:cNvPr>
          <p:cNvSpPr/>
          <p:nvPr/>
        </p:nvSpPr>
        <p:spPr>
          <a:xfrm>
            <a:off x="2705791" y="2980643"/>
            <a:ext cx="445832" cy="750389"/>
          </a:xfrm>
          <a:prstGeom prst="arc">
            <a:avLst>
              <a:gd name="adj1" fmla="val 16200000"/>
              <a:gd name="adj2" fmla="val 5583223"/>
            </a:avLst>
          </a:prstGeom>
          <a:ln w="28575">
            <a:solidFill>
              <a:srgbClr val="31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28">
            <a:extLst>
              <a:ext uri="{FF2B5EF4-FFF2-40B4-BE49-F238E27FC236}">
                <a16:creationId xmlns:a16="http://schemas.microsoft.com/office/drawing/2014/main" id="{099E3447-AB01-B0E5-2AC6-958909EF3066}"/>
              </a:ext>
            </a:extLst>
          </p:cNvPr>
          <p:cNvSpPr/>
          <p:nvPr/>
        </p:nvSpPr>
        <p:spPr>
          <a:xfrm>
            <a:off x="3373800" y="3079637"/>
            <a:ext cx="3653241" cy="33438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사용 범위</a:t>
            </a:r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(2</a:t>
            </a:r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바이트 </a:t>
            </a:r>
            <a:r>
              <a:rPr lang="ko-KR" altLang="en-US" sz="1200" dirty="0" err="1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자료형은</a:t>
            </a:r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short</a:t>
            </a:r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형으로 저장됨</a:t>
            </a:r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모서리가 둥근 직사각형 29">
            <a:extLst>
              <a:ext uri="{FF2B5EF4-FFF2-40B4-BE49-F238E27FC236}">
                <a16:creationId xmlns:a16="http://schemas.microsoft.com/office/drawing/2014/main" id="{DC18C28D-C359-7B1A-6B50-95E43917032F}"/>
              </a:ext>
            </a:extLst>
          </p:cNvPr>
          <p:cNvSpPr/>
          <p:nvPr/>
        </p:nvSpPr>
        <p:spPr>
          <a:xfrm>
            <a:off x="3127400" y="5680623"/>
            <a:ext cx="2431892" cy="6188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19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</a:t>
            </a:r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사물함 역할</a:t>
            </a:r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]</a:t>
            </a:r>
          </a:p>
          <a:p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사용할 메모리의 주소가 저장됨</a:t>
            </a:r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(4</a:t>
            </a:r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바이트</a:t>
            </a:r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32</a:t>
            </a:r>
            <a:r>
              <a:rPr lang="ko-KR" altLang="en-US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비트 운영체제 기준</a:t>
            </a:r>
            <a:r>
              <a:rPr lang="en-US" altLang="ko-KR" sz="12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ko-KR" altLang="en-US" sz="12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2" name="모서리가 둥근 직사각형 8">
            <a:extLst>
              <a:ext uri="{FF2B5EF4-FFF2-40B4-BE49-F238E27FC236}">
                <a16:creationId xmlns:a16="http://schemas.microsoft.com/office/drawing/2014/main" id="{8FE01ED8-9ABF-EA15-8638-B894B313034E}"/>
              </a:ext>
            </a:extLst>
          </p:cNvPr>
          <p:cNvSpPr>
            <a:spLocks/>
          </p:cNvSpPr>
          <p:nvPr/>
        </p:nvSpPr>
        <p:spPr>
          <a:xfrm>
            <a:off x="6067565" y="4013246"/>
            <a:ext cx="1918952" cy="512614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short *</a:t>
            </a:r>
            <a:r>
              <a:rPr lang="en-US" altLang="ko-KR" dirty="0" err="1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ptr</a:t>
            </a:r>
            <a:endParaRPr lang="ko-KR" altLang="en-US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58B86C2-875C-937F-A1CD-82125D3729D9}"/>
              </a:ext>
            </a:extLst>
          </p:cNvPr>
          <p:cNvSpPr/>
          <p:nvPr/>
        </p:nvSpPr>
        <p:spPr>
          <a:xfrm>
            <a:off x="2830115" y="3083594"/>
            <a:ext cx="147648" cy="371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0BB5C57-79A2-A441-D96A-6675A6991F9C}"/>
              </a:ext>
            </a:extLst>
          </p:cNvPr>
          <p:cNvSpPr/>
          <p:nvPr/>
        </p:nvSpPr>
        <p:spPr>
          <a:xfrm>
            <a:off x="2830115" y="4133286"/>
            <a:ext cx="147648" cy="371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구부러진 연결선 33">
            <a:extLst>
              <a:ext uri="{FF2B5EF4-FFF2-40B4-BE49-F238E27FC236}">
                <a16:creationId xmlns:a16="http://schemas.microsoft.com/office/drawing/2014/main" id="{61D48370-6C91-D852-A027-07E82742F42A}"/>
              </a:ext>
            </a:extLst>
          </p:cNvPr>
          <p:cNvCxnSpPr/>
          <p:nvPr/>
        </p:nvCxnSpPr>
        <p:spPr>
          <a:xfrm flipV="1">
            <a:off x="3100572" y="3590555"/>
            <a:ext cx="12700" cy="1049692"/>
          </a:xfrm>
          <a:prstGeom prst="curvedConnector3">
            <a:avLst>
              <a:gd name="adj1" fmla="val 1800000"/>
            </a:avLst>
          </a:prstGeom>
          <a:ln w="28575">
            <a:solidFill>
              <a:srgbClr val="319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7D129935-B926-5B8B-41E1-69E992A06CC7}"/>
              </a:ext>
            </a:extLst>
          </p:cNvPr>
          <p:cNvSpPr/>
          <p:nvPr/>
        </p:nvSpPr>
        <p:spPr>
          <a:xfrm>
            <a:off x="6395196" y="3923774"/>
            <a:ext cx="720000" cy="720000"/>
          </a:xfrm>
          <a:prstGeom prst="ellipse">
            <a:avLst/>
          </a:prstGeom>
          <a:noFill/>
          <a:ln w="28575">
            <a:solidFill>
              <a:srgbClr val="31979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54CE674-F2B9-0E30-3C4E-CDDDC4A09843}"/>
              </a:ext>
            </a:extLst>
          </p:cNvPr>
          <p:cNvSpPr/>
          <p:nvPr/>
        </p:nvSpPr>
        <p:spPr>
          <a:xfrm>
            <a:off x="7190827" y="4024821"/>
            <a:ext cx="504000" cy="504000"/>
          </a:xfrm>
          <a:prstGeom prst="ellipse">
            <a:avLst/>
          </a:prstGeom>
          <a:noFill/>
          <a:ln w="28575">
            <a:solidFill>
              <a:srgbClr val="31979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65B9CCC-C391-2148-0E86-28560C2B3950}"/>
              </a:ext>
            </a:extLst>
          </p:cNvPr>
          <p:cNvCxnSpPr>
            <a:stCxn id="46" idx="2"/>
          </p:cNvCxnSpPr>
          <p:nvPr/>
        </p:nvCxnSpPr>
        <p:spPr>
          <a:xfrm flipH="1" flipV="1">
            <a:off x="3178751" y="3429272"/>
            <a:ext cx="3216445" cy="854502"/>
          </a:xfrm>
          <a:prstGeom prst="straightConnector1">
            <a:avLst/>
          </a:prstGeom>
          <a:ln w="28575">
            <a:solidFill>
              <a:srgbClr val="3197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BD95602-97F1-0E29-EF14-F7C8034154EF}"/>
              </a:ext>
            </a:extLst>
          </p:cNvPr>
          <p:cNvCxnSpPr/>
          <p:nvPr/>
        </p:nvCxnSpPr>
        <p:spPr>
          <a:xfrm flipH="1">
            <a:off x="3097264" y="4537435"/>
            <a:ext cx="4314651" cy="1036956"/>
          </a:xfrm>
          <a:prstGeom prst="straightConnector1">
            <a:avLst/>
          </a:prstGeom>
          <a:ln w="28575">
            <a:solidFill>
              <a:srgbClr val="3197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41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432" y="31512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2.3</a:t>
            </a:r>
            <a:endParaRPr lang="ko-KR" altLang="en-US" sz="20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633" y="435262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포인터에 선언된 변수 이름 얻기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52000" y="266220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32" y="64871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Sans Serif" panose="020B0604020202020204" pitchFamily="34" charset="0"/>
              </a:rPr>
              <a:t>포인터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BAD1B77-237B-73FF-5C6D-1ECB7BE2110A}"/>
              </a:ext>
            </a:extLst>
          </p:cNvPr>
          <p:cNvSpPr/>
          <p:nvPr/>
        </p:nvSpPr>
        <p:spPr>
          <a:xfrm>
            <a:off x="707480" y="1320990"/>
            <a:ext cx="7729040" cy="1016996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FBFBFB"/>
              </a:solidFill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15C23F-6925-03A6-E674-C16C48253461}"/>
              </a:ext>
            </a:extLst>
          </p:cNvPr>
          <p:cNvSpPr txBox="1"/>
          <p:nvPr/>
        </p:nvSpPr>
        <p:spPr>
          <a:xfrm>
            <a:off x="988516" y="1533808"/>
            <a:ext cx="768274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프로그램을 실행할 때마다 사용할 메모리 공간의 주소가 다름</a:t>
            </a:r>
            <a:r>
              <a:rPr lang="en-US" altLang="ko-KR" sz="16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ts val="2000"/>
              </a:lnSpc>
            </a:pPr>
            <a:r>
              <a:rPr lang="ko-KR" altLang="en-US" sz="1600" dirty="0">
                <a:ln w="3175">
                  <a:solidFill>
                    <a:srgbClr val="31979D"/>
                  </a:solidFill>
                </a:ln>
                <a:solidFill>
                  <a:srgbClr val="31979D"/>
                </a:solidFill>
                <a:latin typeface="+mj-ea"/>
                <a:ea typeface="+mj-ea"/>
              </a:rPr>
              <a:t>→ 주소를 직접 입력하는 것보다 변수의 주소를 받아와서 사용하는 것이 안전함</a:t>
            </a:r>
            <a:endParaRPr lang="en-US" altLang="ko-KR" sz="1600" dirty="0">
              <a:ln w="3175">
                <a:solidFill>
                  <a:srgbClr val="31979D"/>
                </a:solidFill>
              </a:ln>
              <a:solidFill>
                <a:srgbClr val="31979D"/>
              </a:solidFill>
              <a:latin typeface="+mj-ea"/>
              <a:ea typeface="+mj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F2A4BAA-E845-D3BF-BF15-54D66E641D5A}"/>
              </a:ext>
            </a:extLst>
          </p:cNvPr>
          <p:cNvSpPr/>
          <p:nvPr/>
        </p:nvSpPr>
        <p:spPr>
          <a:xfrm>
            <a:off x="828872" y="1417743"/>
            <a:ext cx="7486256" cy="8374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FBFB"/>
              </a:solidFill>
              <a:latin typeface="+mj-ea"/>
              <a:ea typeface="+mj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91E7FB9-B145-F28D-0A1B-6CE51C178E88}"/>
              </a:ext>
            </a:extLst>
          </p:cNvPr>
          <p:cNvSpPr/>
          <p:nvPr/>
        </p:nvSpPr>
        <p:spPr>
          <a:xfrm>
            <a:off x="980763" y="2529408"/>
            <a:ext cx="7577593" cy="3293838"/>
          </a:xfrm>
          <a:prstGeom prst="rect">
            <a:avLst/>
          </a:prstGeom>
          <a:solidFill>
            <a:srgbClr val="EAF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+mj-ea"/>
              <a:ea typeface="+mj-ea"/>
              <a:cs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28AD12-C042-667C-3F66-8E24DA55F1A9}"/>
              </a:ext>
            </a:extLst>
          </p:cNvPr>
          <p:cNvSpPr txBox="1"/>
          <p:nvPr/>
        </p:nvSpPr>
        <p:spPr>
          <a:xfrm>
            <a:off x="988516" y="2627498"/>
            <a:ext cx="7605215" cy="319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#include &lt;</a:t>
            </a:r>
            <a:r>
              <a:rPr lang="en-US" altLang="ko-KR" sz="14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stdio.h</a:t>
            </a: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&gt;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void main()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 short birthday;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 short *</a:t>
            </a:r>
            <a:r>
              <a:rPr lang="en-US" altLang="ko-KR" sz="14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ptr</a:t>
            </a: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;        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/*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포인트 변수 선언함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*/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 </a:t>
            </a:r>
            <a:r>
              <a:rPr lang="en-US" altLang="ko-KR" sz="14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ptr</a:t>
            </a: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= &amp;birthday;  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/*birthday 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변수의 주소를 </a:t>
            </a:r>
            <a:r>
              <a:rPr lang="en-US" altLang="ko-KR" sz="1400" dirty="0" err="1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ptr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변수에 대입함 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*/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</a:t>
            </a:r>
            <a:endParaRPr lang="en-US" altLang="ko-KR" sz="1400" dirty="0">
              <a:ln w="3175">
                <a:solidFill>
                  <a:srgbClr val="35A166"/>
                </a:solidFill>
              </a:ln>
              <a:solidFill>
                <a:srgbClr val="35A166"/>
              </a:solidFill>
              <a:latin typeface="+mj-ea"/>
              <a:ea typeface="+mj-ea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      /* %p 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형식은 메모리 주소를 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16</a:t>
            </a:r>
            <a:r>
              <a:rPr lang="ko-KR" altLang="en-US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진수 형식으로 출력함</a:t>
            </a:r>
            <a:r>
              <a:rPr lang="en-US" altLang="ko-KR" sz="1400" dirty="0">
                <a:ln w="3175">
                  <a:solidFill>
                    <a:srgbClr val="35A166"/>
                  </a:solidFill>
                </a:ln>
                <a:solidFill>
                  <a:srgbClr val="35A166"/>
                </a:solidFill>
                <a:latin typeface="+mj-ea"/>
                <a:ea typeface="+mj-ea"/>
              </a:rPr>
              <a:t>*/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 </a:t>
            </a:r>
            <a:r>
              <a:rPr lang="en-US" altLang="ko-KR" sz="14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printf</a:t>
            </a: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(“birthday </a:t>
            </a:r>
            <a:r>
              <a:rPr lang="ko-KR" altLang="en-US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변수의 주소는 </a:t>
            </a: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%p </a:t>
            </a:r>
            <a:r>
              <a:rPr lang="ko-KR" altLang="en-US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입니다</a:t>
            </a: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.\n</a:t>
            </a:r>
            <a:r>
              <a:rPr lang="ko-KR" altLang="en-US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“</a:t>
            </a: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ptr</a:t>
            </a: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n w="3175">
                  <a:solidFill>
                    <a:srgbClr val="1D5A5D"/>
                  </a:solidFill>
                </a:ln>
                <a:solidFill>
                  <a:srgbClr val="1D5A5D"/>
                </a:solidFill>
                <a:latin typeface="+mj-ea"/>
                <a:ea typeface="+mj-ea"/>
              </a:rPr>
              <a:t>     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688924D6-9FEF-3B77-22FB-B8725FBE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559" y="5175327"/>
            <a:ext cx="3648075" cy="1038225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21FB631-AF3F-013C-9091-50B2E2A0D0B8}"/>
              </a:ext>
            </a:extLst>
          </p:cNvPr>
          <p:cNvCxnSpPr/>
          <p:nvPr/>
        </p:nvCxnSpPr>
        <p:spPr>
          <a:xfrm>
            <a:off x="252000" y="6402732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10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1659</TotalTime>
  <Words>2142</Words>
  <Application>Microsoft Office PowerPoint</Application>
  <PresentationFormat>화면 슬라이드 쇼(4:3)</PresentationFormat>
  <Paragraphs>516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TSP3</dc:creator>
  <cp:lastModifiedBy>gyeom_91@korea.edu</cp:lastModifiedBy>
  <cp:revision>24</cp:revision>
  <dcterms:created xsi:type="dcterms:W3CDTF">2017-01-04T10:40:08Z</dcterms:created>
  <dcterms:modified xsi:type="dcterms:W3CDTF">2022-05-18T03:23:12Z</dcterms:modified>
</cp:coreProperties>
</file>