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6"/>
  </p:notesMasterIdLst>
  <p:handoutMasterIdLst>
    <p:handoutMasterId r:id="rId7"/>
  </p:handoutMasterIdLst>
  <p:sldIdLst>
    <p:sldId id="256" r:id="rId3"/>
    <p:sldId id="309" r:id="rId4"/>
    <p:sldId id="260" r:id="rId5"/>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89" d="100"/>
          <a:sy n="89" d="100"/>
        </p:scale>
        <p:origin x="644" y="4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6/10/2020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6/10/2020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6/10/2020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457200" y="205981"/>
            <a:ext cx="8229601" cy="53697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23979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5"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b="1" dirty="0">
                <a:solidFill>
                  <a:schemeClr val="tx2">
                    <a:lumMod val="50000"/>
                  </a:schemeClr>
                </a:solidFill>
              </a:rPr>
              <a:t>SEAPIM</a:t>
            </a:r>
            <a:r>
              <a:rPr lang="en-US" dirty="0"/>
              <a:t> </a:t>
            </a:r>
            <a:r>
              <a:rPr lang="en-US" b="1" dirty="0">
                <a:solidFill>
                  <a:schemeClr val="tx2">
                    <a:lumMod val="50000"/>
                  </a:schemeClr>
                </a:solidFill>
              </a:rPr>
              <a:t>Standards</a:t>
            </a:r>
            <a:endParaRPr lang="en-US" dirty="0"/>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dirty="0"/>
              <a:t>Confidential Property of Schneider Electric  </a:t>
            </a:r>
          </a:p>
        </p:txBody>
      </p:sp>
      <p:sp>
        <p:nvSpPr>
          <p:cNvPr id="15" name="Text Placeholder 14"/>
          <p:cNvSpPr>
            <a:spLocks noGrp="1"/>
          </p:cNvSpPr>
          <p:nvPr>
            <p:ph type="body" sz="quarter" idx="15"/>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2">
                    <a:lumMod val="50000"/>
                  </a:schemeClr>
                </a:solidFill>
                <a:latin typeface="+mn-lt"/>
                <a:ea typeface="+mn-ea"/>
                <a:cs typeface="+mn-cs"/>
              </a:rPr>
              <a:t>SEAPIM</a:t>
            </a:r>
            <a:r>
              <a:rPr lang="en-US" dirty="0"/>
              <a:t> </a:t>
            </a:r>
            <a:r>
              <a:rPr lang="en-US" sz="2400" b="1" dirty="0">
                <a:solidFill>
                  <a:schemeClr val="tx2">
                    <a:lumMod val="50000"/>
                  </a:schemeClr>
                </a:solidFill>
                <a:latin typeface="+mn-lt"/>
                <a:ea typeface="+mn-ea"/>
                <a:cs typeface="+mn-cs"/>
              </a:rPr>
              <a:t>Standards</a:t>
            </a:r>
            <a:endParaRPr lang="es-UY" sz="2400" b="1" dirty="0">
              <a:solidFill>
                <a:schemeClr val="tx2">
                  <a:lumMod val="50000"/>
                </a:schemeClr>
              </a:solidFill>
              <a:latin typeface="+mn-lt"/>
              <a:ea typeface="+mn-ea"/>
              <a:cs typeface="+mn-cs"/>
            </a:endParaRPr>
          </a:p>
        </p:txBody>
      </p:sp>
      <p:sp>
        <p:nvSpPr>
          <p:cNvPr id="56" name="TextBox 55">
            <a:extLst>
              <a:ext uri="{FF2B5EF4-FFF2-40B4-BE49-F238E27FC236}">
                <a16:creationId xmlns:a16="http://schemas.microsoft.com/office/drawing/2014/main" id="{969E23E3-D62F-47C0-8545-7E17DC578E0D}"/>
              </a:ext>
            </a:extLst>
          </p:cNvPr>
          <p:cNvSpPr txBox="1"/>
          <p:nvPr/>
        </p:nvSpPr>
        <p:spPr>
          <a:xfrm>
            <a:off x="380076" y="851594"/>
            <a:ext cx="2450537" cy="307777"/>
          </a:xfrm>
          <a:prstGeom prst="rect">
            <a:avLst/>
          </a:prstGeom>
          <a:noFill/>
        </p:spPr>
        <p:txBody>
          <a:bodyPr wrap="square" rtlCol="0">
            <a:spAutoFit/>
          </a:bodyPr>
          <a:lstStyle/>
          <a:p>
            <a:r>
              <a:rPr lang="en-US" sz="1400" b="1" dirty="0">
                <a:solidFill>
                  <a:schemeClr val="tx2">
                    <a:lumMod val="50000"/>
                  </a:schemeClr>
                </a:solidFill>
              </a:rPr>
              <a:t>Governance</a:t>
            </a:r>
          </a:p>
        </p:txBody>
      </p:sp>
      <p:sp>
        <p:nvSpPr>
          <p:cNvPr id="63" name="TextBox 62">
            <a:extLst>
              <a:ext uri="{FF2B5EF4-FFF2-40B4-BE49-F238E27FC236}">
                <a16:creationId xmlns:a16="http://schemas.microsoft.com/office/drawing/2014/main" id="{DC0D66F2-44C1-4766-82F3-9CCE96797294}"/>
              </a:ext>
            </a:extLst>
          </p:cNvPr>
          <p:cNvSpPr txBox="1"/>
          <p:nvPr/>
        </p:nvSpPr>
        <p:spPr>
          <a:xfrm>
            <a:off x="286154" y="1115490"/>
            <a:ext cx="4607315" cy="3893374"/>
          </a:xfrm>
          <a:prstGeom prst="rect">
            <a:avLst/>
          </a:prstGeom>
          <a:noFill/>
          <a:ln>
            <a:solidFill>
              <a:srgbClr val="00B050"/>
            </a:solidFill>
          </a:ln>
        </p:spPr>
        <p:txBody>
          <a:bodyPr wrap="square" rtlCol="0">
            <a:spAutoFit/>
          </a:bodyPr>
          <a:lstStyle/>
          <a:p>
            <a:r>
              <a:rPr lang="en-US" sz="1000" b="1" dirty="0"/>
              <a:t>Demand &amp; Development</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API must have at-least one consumer app subscribed</a:t>
            </a:r>
          </a:p>
          <a:p>
            <a:pPr marL="342900" indent="-342900">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ADR must be approved to implement new API demand.</a:t>
            </a:r>
          </a:p>
          <a:p>
            <a:pPr marL="342900" indent="-342900">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Third party APIs are not mandatory to publish in SEAPIM</a:t>
            </a:r>
          </a:p>
          <a:p>
            <a:pPr marL="342900" marR="0" lvl="0" indent="-342900">
              <a:spcBef>
                <a:spcPts val="0"/>
              </a:spcBef>
              <a:spcAft>
                <a:spcPts val="0"/>
              </a:spcAft>
              <a:buFont typeface="Wingdings" panose="05000000000000000000" pitchFamily="2" charset="2"/>
              <a:buChar char="§"/>
            </a:pPr>
            <a:endParaRPr lang="en-US" sz="1100" dirty="0">
              <a:latin typeface="Calibri" panose="020F0502020204030204" pitchFamily="34" charset="0"/>
              <a:ea typeface="Times New Roman" panose="02020603050405020304" pitchFamily="18" charset="0"/>
            </a:endParaRPr>
          </a:p>
          <a:p>
            <a:pPr marR="0" lvl="0">
              <a:spcBef>
                <a:spcPts val="0"/>
              </a:spcBef>
              <a:spcAft>
                <a:spcPts val="0"/>
              </a:spcAft>
            </a:pPr>
            <a:r>
              <a:rPr lang="en-US" sz="1000" b="1" dirty="0"/>
              <a:t>Quality</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API QA sign off is mandatory to promote an API in UAT, Prod and publish in API Catalog</a:t>
            </a:r>
          </a:p>
          <a:p>
            <a:pPr marL="342900" marR="0" lvl="0" indent="-342900">
              <a:spcBef>
                <a:spcPts val="0"/>
              </a:spcBef>
              <a:spcAft>
                <a:spcPts val="0"/>
              </a:spcAft>
              <a:buFont typeface="Wingdings" panose="05000000000000000000" pitchFamily="2" charset="2"/>
              <a:buChar char="§"/>
            </a:pPr>
            <a:endParaRPr lang="en-US" sz="1100" dirty="0">
              <a:latin typeface="Calibri" panose="020F0502020204030204" pitchFamily="34" charset="0"/>
              <a:ea typeface="Times New Roman" panose="02020603050405020304" pitchFamily="18" charset="0"/>
            </a:endParaRPr>
          </a:p>
          <a:p>
            <a:pPr marR="0" lvl="0">
              <a:spcBef>
                <a:spcPts val="0"/>
              </a:spcBef>
              <a:spcAft>
                <a:spcPts val="0"/>
              </a:spcAft>
            </a:pPr>
            <a:r>
              <a:rPr lang="en-US" sz="1000" b="1" dirty="0"/>
              <a:t>Application On-Boarding</a:t>
            </a:r>
          </a:p>
          <a:p>
            <a:pPr marL="342900" indent="-342900">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SEAPIM application name must match with STAC portal</a:t>
            </a:r>
          </a:p>
          <a:p>
            <a:pPr marL="342900" indent="-342900">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SEAPIM application owner must match with application IT owner registered in STAC portal</a:t>
            </a:r>
          </a:p>
          <a:p>
            <a:endParaRPr lang="en-US" sz="1000" b="1" dirty="0"/>
          </a:p>
          <a:p>
            <a:r>
              <a:rPr lang="en-US" sz="1000" b="1" dirty="0"/>
              <a:t>Change Review</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Project, Process and Platform changes must be reviewed in Change Review Board (CRB)</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90 days In-active APIs in SEAPIM is subject to deprecation &amp; decommission</a:t>
            </a:r>
          </a:p>
          <a:p>
            <a:pPr marL="342900" marR="0" lvl="0" indent="-342900">
              <a:spcBef>
                <a:spcPts val="0"/>
              </a:spcBef>
              <a:spcAft>
                <a:spcPts val="0"/>
              </a:spcAft>
              <a:buFont typeface="Wingdings" panose="05000000000000000000" pitchFamily="2" charset="2"/>
              <a:buChar char="§"/>
            </a:pPr>
            <a:endParaRPr lang="en-US" sz="1100" dirty="0">
              <a:latin typeface="Calibri" panose="020F0502020204030204" pitchFamily="34" charset="0"/>
              <a:ea typeface="Times New Roman" panose="02020603050405020304" pitchFamily="18" charset="0"/>
            </a:endParaRPr>
          </a:p>
          <a:p>
            <a:r>
              <a:rPr lang="en-US" sz="1000" b="1" dirty="0"/>
              <a:t>Logging</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API logging is mandatory for all APIs published  in SEAPIM.</a:t>
            </a:r>
          </a:p>
          <a:p>
            <a:pPr marR="0" lvl="0">
              <a:spcBef>
                <a:spcPts val="0"/>
              </a:spcBef>
              <a:spcAft>
                <a:spcPts val="0"/>
              </a:spcAft>
            </a:pPr>
            <a:endParaRPr lang="en-US" sz="1100" dirty="0">
              <a:latin typeface="Calibri" panose="020F0502020204030204" pitchFamily="34" charset="0"/>
              <a:ea typeface="Times New Roman" panose="02020603050405020304" pitchFamily="18" charset="0"/>
            </a:endParaRPr>
          </a:p>
        </p:txBody>
      </p:sp>
      <p:sp>
        <p:nvSpPr>
          <p:cNvPr id="65" name="TextBox 64">
            <a:extLst>
              <a:ext uri="{FF2B5EF4-FFF2-40B4-BE49-F238E27FC236}">
                <a16:creationId xmlns:a16="http://schemas.microsoft.com/office/drawing/2014/main" id="{158D014C-9CCA-42D8-B099-99676E081EAC}"/>
              </a:ext>
            </a:extLst>
          </p:cNvPr>
          <p:cNvSpPr txBox="1"/>
          <p:nvPr/>
        </p:nvSpPr>
        <p:spPr>
          <a:xfrm>
            <a:off x="4977246" y="851594"/>
            <a:ext cx="2450537" cy="307777"/>
          </a:xfrm>
          <a:prstGeom prst="rect">
            <a:avLst/>
          </a:prstGeom>
          <a:noFill/>
        </p:spPr>
        <p:txBody>
          <a:bodyPr wrap="square" rtlCol="0">
            <a:spAutoFit/>
          </a:bodyPr>
          <a:lstStyle/>
          <a:p>
            <a:r>
              <a:rPr lang="en-US" sz="1400" b="1" dirty="0">
                <a:solidFill>
                  <a:schemeClr val="tx2">
                    <a:lumMod val="50000"/>
                  </a:schemeClr>
                </a:solidFill>
              </a:rPr>
              <a:t>Security</a:t>
            </a:r>
          </a:p>
        </p:txBody>
      </p:sp>
      <p:sp>
        <p:nvSpPr>
          <p:cNvPr id="66" name="TextBox 65">
            <a:extLst>
              <a:ext uri="{FF2B5EF4-FFF2-40B4-BE49-F238E27FC236}">
                <a16:creationId xmlns:a16="http://schemas.microsoft.com/office/drawing/2014/main" id="{DE5572A3-FBD3-45E7-8964-5250DD869836}"/>
              </a:ext>
            </a:extLst>
          </p:cNvPr>
          <p:cNvSpPr txBox="1"/>
          <p:nvPr/>
        </p:nvSpPr>
        <p:spPr>
          <a:xfrm>
            <a:off x="5034397" y="1122835"/>
            <a:ext cx="3652404" cy="1754326"/>
          </a:xfrm>
          <a:prstGeom prst="rect">
            <a:avLst/>
          </a:prstGeom>
          <a:noFill/>
          <a:ln>
            <a:solidFill>
              <a:srgbClr val="00B050"/>
            </a:solidFill>
          </a:ln>
        </p:spPr>
        <p:txBody>
          <a:bodyPr wrap="square" rtlCol="0">
            <a:spAutoFit/>
          </a:bodyPr>
          <a:lstStyle/>
          <a:p>
            <a:r>
              <a:rPr lang="en-US" sz="1000" b="1" dirty="0"/>
              <a:t>Oauth – Client Credentials</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All trusted internal and external applications where the credentials stored securely.</a:t>
            </a:r>
          </a:p>
          <a:p>
            <a:pPr marL="342900" marR="0" lvl="0" indent="-342900">
              <a:spcBef>
                <a:spcPts val="0"/>
              </a:spcBef>
              <a:spcAft>
                <a:spcPts val="0"/>
              </a:spcAft>
              <a:buFont typeface="Wingdings" panose="05000000000000000000" pitchFamily="2" charset="2"/>
              <a:buChar char="§"/>
            </a:pPr>
            <a:r>
              <a:rPr lang="en-US" sz="1100" dirty="0">
                <a:latin typeface="Calibri" panose="020F0502020204030204" pitchFamily="34" charset="0"/>
                <a:ea typeface="Times New Roman" panose="02020603050405020304" pitchFamily="18" charset="0"/>
              </a:rPr>
              <a:t>SEAPIM’s default authorization.</a:t>
            </a:r>
          </a:p>
          <a:p>
            <a:pPr marL="171450" indent="-171450">
              <a:buFont typeface="Wingdings" panose="05000000000000000000" pitchFamily="2" charset="2"/>
              <a:buChar char="§"/>
            </a:pPr>
            <a:endParaRPr lang="en-US" sz="1100" dirty="0"/>
          </a:p>
          <a:p>
            <a:r>
              <a:rPr lang="en-US" sz="1000" b="1" dirty="0"/>
              <a:t>Apikey</a:t>
            </a:r>
          </a:p>
          <a:p>
            <a:pPr marL="342900" indent="-342900">
              <a:buFont typeface="Wingdings" panose="05000000000000000000" pitchFamily="2" charset="2"/>
              <a:buChar char="§"/>
            </a:pPr>
            <a:r>
              <a:rPr lang="en-US" sz="1100" dirty="0">
                <a:latin typeface="Calibri" panose="020F0502020204030204" pitchFamily="34" charset="0"/>
              </a:rPr>
              <a:t>Native apps/Mobile Apps, SPA with anonymous users – Need to analyze case by case and decision will be decided during ADR. </a:t>
            </a:r>
          </a:p>
          <a:p>
            <a:pPr marL="342900" indent="-342900">
              <a:buFont typeface="Wingdings" panose="05000000000000000000" pitchFamily="2" charset="2"/>
              <a:buChar char="§"/>
            </a:pPr>
            <a:endParaRPr lang="en-US" sz="1100" dirty="0">
              <a:latin typeface="Calibri" panose="020F0502020204030204" pitchFamily="34" charset="0"/>
            </a:endParaRPr>
          </a:p>
        </p:txBody>
      </p:sp>
      <p:sp>
        <p:nvSpPr>
          <p:cNvPr id="67" name="TextBox 66">
            <a:extLst>
              <a:ext uri="{FF2B5EF4-FFF2-40B4-BE49-F238E27FC236}">
                <a16:creationId xmlns:a16="http://schemas.microsoft.com/office/drawing/2014/main" id="{3D3BA865-636F-452C-9BBC-9FCEA253338D}"/>
              </a:ext>
            </a:extLst>
          </p:cNvPr>
          <p:cNvSpPr txBox="1"/>
          <p:nvPr/>
        </p:nvSpPr>
        <p:spPr>
          <a:xfrm>
            <a:off x="4977246" y="2949267"/>
            <a:ext cx="2450537" cy="307777"/>
          </a:xfrm>
          <a:prstGeom prst="rect">
            <a:avLst/>
          </a:prstGeom>
          <a:noFill/>
        </p:spPr>
        <p:txBody>
          <a:bodyPr wrap="square" rtlCol="0">
            <a:spAutoFit/>
          </a:bodyPr>
          <a:lstStyle/>
          <a:p>
            <a:r>
              <a:rPr lang="en-US" sz="1400" b="1" dirty="0">
                <a:solidFill>
                  <a:schemeClr val="tx2">
                    <a:lumMod val="50000"/>
                  </a:schemeClr>
                </a:solidFill>
              </a:rPr>
              <a:t>Publish APIs</a:t>
            </a:r>
          </a:p>
        </p:txBody>
      </p:sp>
      <p:sp>
        <p:nvSpPr>
          <p:cNvPr id="68" name="TextBox 67">
            <a:extLst>
              <a:ext uri="{FF2B5EF4-FFF2-40B4-BE49-F238E27FC236}">
                <a16:creationId xmlns:a16="http://schemas.microsoft.com/office/drawing/2014/main" id="{42857C0A-9F69-4F80-B4F9-C0C0B1DEF454}"/>
              </a:ext>
            </a:extLst>
          </p:cNvPr>
          <p:cNvSpPr txBox="1"/>
          <p:nvPr/>
        </p:nvSpPr>
        <p:spPr>
          <a:xfrm>
            <a:off x="5034397" y="3254538"/>
            <a:ext cx="3652404" cy="1738938"/>
          </a:xfrm>
          <a:prstGeom prst="rect">
            <a:avLst/>
          </a:prstGeom>
          <a:noFill/>
          <a:ln>
            <a:solidFill>
              <a:srgbClr val="00B050"/>
            </a:solidFill>
          </a:ln>
        </p:spPr>
        <p:txBody>
          <a:bodyPr wrap="square" rtlCol="0">
            <a:spAutoFit/>
          </a:bodyPr>
          <a:lstStyle/>
          <a:p>
            <a:r>
              <a:rPr lang="en-US" sz="1000" b="1" dirty="0"/>
              <a:t>Portal</a:t>
            </a:r>
          </a:p>
          <a:p>
            <a:pPr marL="342900" indent="-342900">
              <a:buFont typeface="Wingdings" panose="05000000000000000000" pitchFamily="2" charset="2"/>
              <a:buChar char="§"/>
            </a:pPr>
            <a:r>
              <a:rPr lang="en-US" sz="1100" dirty="0">
                <a:latin typeface="Calibri" panose="020F0502020204030204" pitchFamily="34" charset="0"/>
              </a:rPr>
              <a:t>Partner APIs must be published in partner portal &amp; all IT other APIs in published in internal API catalog</a:t>
            </a:r>
          </a:p>
          <a:p>
            <a:endParaRPr lang="en-US" sz="1000" b="1" dirty="0"/>
          </a:p>
          <a:p>
            <a:r>
              <a:rPr lang="en-US" sz="1000" b="1" dirty="0"/>
              <a:t>APP Credentials</a:t>
            </a:r>
          </a:p>
          <a:p>
            <a:pPr marL="342900" indent="-342900">
              <a:buFont typeface="Wingdings" panose="05000000000000000000" pitchFamily="2" charset="2"/>
              <a:buChar char="§"/>
            </a:pPr>
            <a:r>
              <a:rPr lang="en-US" sz="1100" dirty="0">
                <a:latin typeface="Calibri" panose="020F0502020204030204" pitchFamily="34" charset="0"/>
              </a:rPr>
              <a:t>Developer app credentials should not shared in email, or any form of document. Credentials must be shared to app IT owner’s personal message.</a:t>
            </a:r>
          </a:p>
          <a:p>
            <a:endParaRPr lang="en-US" sz="1100" dirty="0"/>
          </a:p>
          <a:p>
            <a:pPr marL="342900" indent="-342900">
              <a:buFont typeface="Wingdings" panose="05000000000000000000" pitchFamily="2" charset="2"/>
              <a:buChar char="§"/>
            </a:pPr>
            <a:endParaRPr lang="en-US" sz="1100" dirty="0">
              <a:latin typeface="Calibri" panose="020F0502020204030204" pitchFamily="34" charset="0"/>
            </a:endParaRPr>
          </a:p>
        </p:txBody>
      </p:sp>
    </p:spTree>
    <p:extLst>
      <p:ext uri="{BB962C8B-B14F-4D97-AF65-F5344CB8AC3E}">
        <p14:creationId xmlns:p14="http://schemas.microsoft.com/office/powerpoint/2010/main" val="160553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80</TotalTime>
  <Words>324</Words>
  <Application>Microsoft Office PowerPoint</Application>
  <PresentationFormat>On-screen Show (16:9)</PresentationFormat>
  <Paragraphs>40</Paragraphs>
  <Slides>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Calibri</vt:lpstr>
      <vt:lpstr>Lucida Grande</vt:lpstr>
      <vt:lpstr>Wingdings</vt:lpstr>
      <vt:lpstr>SE15_LIO_TextOnly V3</vt:lpstr>
      <vt:lpstr>Schneider Text Slides</vt:lpstr>
      <vt:lpstr>SEAPIM Standards</vt:lpstr>
      <vt:lpstr>SEAPIM Standards</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Manavalan</dc:creator>
  <cp:lastModifiedBy>Mani Manavalan</cp:lastModifiedBy>
  <cp:revision>10</cp:revision>
  <dcterms:created xsi:type="dcterms:W3CDTF">2020-06-10T23:57:03Z</dcterms:created>
  <dcterms:modified xsi:type="dcterms:W3CDTF">2020-06-11T01:17:31Z</dcterms:modified>
</cp:coreProperties>
</file>