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48" r:id="rId2"/>
  </p:sldMasterIdLst>
  <p:notesMasterIdLst>
    <p:notesMasterId r:id="rId14"/>
  </p:notesMasterIdLst>
  <p:handoutMasterIdLst>
    <p:handoutMasterId r:id="rId15"/>
  </p:handoutMasterIdLst>
  <p:sldIdLst>
    <p:sldId id="256" r:id="rId3"/>
    <p:sldId id="274" r:id="rId4"/>
    <p:sldId id="262" r:id="rId5"/>
    <p:sldId id="273" r:id="rId6"/>
    <p:sldId id="266" r:id="rId7"/>
    <p:sldId id="267" r:id="rId8"/>
    <p:sldId id="263" r:id="rId9"/>
    <p:sldId id="270" r:id="rId10"/>
    <p:sldId id="264" r:id="rId11"/>
    <p:sldId id="258" r:id="rId12"/>
    <p:sldId id="260" r:id="rId13"/>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89" d="100"/>
          <a:sy n="89" d="100"/>
        </p:scale>
        <p:origin x="644" y="4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6/19/2020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6/19/2020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rgbClr val="36C746"/>
                </a:solidFill>
              </a:rPr>
              <a:t>API </a:t>
            </a:r>
            <a:r>
              <a:rPr lang="en-US" dirty="0" err="1">
                <a:solidFill>
                  <a:srgbClr val="36C746"/>
                </a:solidFill>
              </a:rPr>
              <a:t>Usecases</a:t>
            </a:r>
            <a:r>
              <a:rPr lang="en-US" dirty="0"/>
              <a:t>	</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dirty="0"/>
              <a:t>Confidential Property of Schneider Electric  </a:t>
            </a:r>
          </a:p>
        </p:txBody>
      </p:sp>
      <p:sp>
        <p:nvSpPr>
          <p:cNvPr id="15" name="Text Placeholder 14"/>
          <p:cNvSpPr>
            <a:spLocks noGrp="1"/>
          </p:cNvSpPr>
          <p:nvPr>
            <p:ph type="body" sz="quarter" idx="15"/>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10</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5" name="Content Placeholder 4"/>
          <p:cNvSpPr>
            <a:spLocks noGrp="1"/>
          </p:cNvSpPr>
          <p:nvPr>
            <p:ph sz="quarter" idx="31"/>
          </p:nvPr>
        </p:nvSpPr>
        <p:spPr>
          <a:xfrm>
            <a:off x="258055" y="1203325"/>
            <a:ext cx="8679570" cy="3176589"/>
          </a:xfrm>
        </p:spPr>
        <p:txBody>
          <a:bodyPr/>
          <a:lstStyle/>
          <a:p>
            <a:r>
              <a:rPr lang="en-US" sz="1400" b="1" dirty="0"/>
              <a:t>Overview</a:t>
            </a:r>
            <a:r>
              <a:rPr lang="en-US" sz="1400" dirty="0"/>
              <a:t>: Chatbot and LiveAgent are two APIs delivered for a troubleshooting Chatbot solution on </a:t>
            </a:r>
            <a:r>
              <a:rPr lang="en-US" sz="1400" dirty="0">
                <a:solidFill>
                  <a:srgbClr val="36C746"/>
                </a:solidFill>
              </a:rPr>
              <a:t>apc.com</a:t>
            </a:r>
            <a:r>
              <a:rPr lang="en-US" sz="1400" dirty="0"/>
              <a:t>. These APIs are needed to underpin the solution to troubleshoot APC Back-UPS devices. First API sends automated responses from a Bot and the second API connects to a real person.</a:t>
            </a:r>
          </a:p>
          <a:p>
            <a:r>
              <a:rPr lang="en-US" sz="1400" b="1" dirty="0"/>
              <a:t>Business Value Delivered: </a:t>
            </a:r>
          </a:p>
          <a:p>
            <a:pPr lvl="1"/>
            <a:r>
              <a:rPr lang="en-US" dirty="0"/>
              <a:t>The new API platform ensured that this API accessed the </a:t>
            </a:r>
            <a:r>
              <a:rPr lang="en-US" sz="1800" dirty="0">
                <a:solidFill>
                  <a:srgbClr val="36C746"/>
                </a:solidFill>
              </a:rPr>
              <a:t>Crown Jewel application</a:t>
            </a:r>
            <a:r>
              <a:rPr lang="en-US" dirty="0"/>
              <a:t> </a:t>
            </a:r>
            <a:r>
              <a:rPr lang="en-US" dirty="0" err="1"/>
              <a:t>bFO</a:t>
            </a:r>
            <a:r>
              <a:rPr lang="en-US" dirty="0"/>
              <a:t> </a:t>
            </a:r>
            <a:r>
              <a:rPr lang="en-US" sz="2000" dirty="0">
                <a:solidFill>
                  <a:srgbClr val="36C746"/>
                </a:solidFill>
              </a:rPr>
              <a:t>in a secure manner</a:t>
            </a:r>
            <a:r>
              <a:rPr lang="en-US" dirty="0"/>
              <a:t>.</a:t>
            </a:r>
          </a:p>
          <a:p>
            <a:pPr lvl="1"/>
            <a:r>
              <a:rPr lang="en-US" dirty="0"/>
              <a:t>Automatically creates cases in bFO from chat conversations. </a:t>
            </a:r>
          </a:p>
          <a:p>
            <a:pPr lvl="1"/>
            <a:r>
              <a:rPr lang="en-US" dirty="0"/>
              <a:t>API management platform analytics could provide business insights into products that need improvement.</a:t>
            </a:r>
          </a:p>
        </p:txBody>
      </p:sp>
      <p:sp>
        <p:nvSpPr>
          <p:cNvPr id="6" name="Text Placeholder 5"/>
          <p:cNvSpPr>
            <a:spLocks noGrp="1"/>
          </p:cNvSpPr>
          <p:nvPr>
            <p:ph type="body" sz="quarter" idx="32"/>
          </p:nvPr>
        </p:nvSpPr>
        <p:spPr/>
        <p:txBody>
          <a:bodyPr/>
          <a:lstStyle/>
          <a:p>
            <a:r>
              <a:rPr lang="en-US" dirty="0"/>
              <a:t>Chatbot and LiveAgent</a:t>
            </a:r>
          </a:p>
        </p:txBody>
      </p:sp>
      <p:pic>
        <p:nvPicPr>
          <p:cNvPr id="12" name="Picture 11">
            <a:hlinkClick r:id="rId3" action="ppaction://hlinksldjump"/>
            <a:extLst>
              <a:ext uri="{FF2B5EF4-FFF2-40B4-BE49-F238E27FC236}">
                <a16:creationId xmlns:a16="http://schemas.microsoft.com/office/drawing/2014/main" id="{C54816C7-DAD1-4200-8A4B-0439B03FCC83}"/>
              </a:ext>
            </a:extLst>
          </p:cNvPr>
          <p:cNvPicPr>
            <a:picLocks noChangeAspect="1"/>
          </p:cNvPicPr>
          <p:nvPr/>
        </p:nvPicPr>
        <p:blipFill>
          <a:blip r:embed="rId4"/>
          <a:stretch>
            <a:fillRect/>
          </a:stretch>
        </p:blipFill>
        <p:spPr>
          <a:xfrm>
            <a:off x="7261518" y="135722"/>
            <a:ext cx="1812411" cy="9275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196181"/>
            <a:ext cx="8679570" cy="3176589"/>
          </a:xfrm>
        </p:spPr>
        <p:txBody>
          <a:bodyPr/>
          <a:lstStyle/>
          <a:p>
            <a:r>
              <a:rPr lang="en-US" sz="1400" b="1" dirty="0"/>
              <a:t>Overview</a:t>
            </a:r>
            <a:r>
              <a:rPr lang="en-US" sz="1400" dirty="0"/>
              <a:t>: The aim of Price and Availability Multiple API is to provide products price and availability information for a given user in a given business unit (</a:t>
            </a:r>
            <a:r>
              <a:rPr lang="en-US" sz="1400" dirty="0" err="1"/>
              <a:t>mySE</a:t>
            </a:r>
            <a:r>
              <a:rPr lang="en-US" sz="1400" dirty="0"/>
              <a:t> country).</a:t>
            </a:r>
          </a:p>
          <a:p>
            <a:r>
              <a:rPr lang="en-US" sz="1400" b="1" dirty="0"/>
              <a:t>Business Value Delivered:</a:t>
            </a:r>
          </a:p>
          <a:p>
            <a:pPr marL="490530" lvl="1" indent="-285750"/>
            <a:r>
              <a:rPr lang="en-US" dirty="0"/>
              <a:t>A user can have access to multiple accounts in </a:t>
            </a:r>
            <a:r>
              <a:rPr lang="en-US" dirty="0" err="1"/>
              <a:t>mySE</a:t>
            </a:r>
            <a:r>
              <a:rPr lang="en-US" dirty="0"/>
              <a:t>.</a:t>
            </a:r>
          </a:p>
          <a:p>
            <a:pPr marL="490530" lvl="1" indent="-285750"/>
            <a:r>
              <a:rPr lang="en-US" dirty="0"/>
              <a:t>API is designed for seamless and one of the </a:t>
            </a:r>
            <a:r>
              <a:rPr lang="en-US" dirty="0" err="1"/>
              <a:t>highvalue</a:t>
            </a:r>
            <a:r>
              <a:rPr lang="en-US" dirty="0"/>
              <a:t>, secure and reusable  . Since user will get validated in IDMS and given access to multiple accounts like his home account and multiple account linked to his home account .</a:t>
            </a:r>
          </a:p>
          <a:p>
            <a:pPr marL="490530" lvl="1" indent="-285750"/>
            <a:r>
              <a:rPr lang="en-US" dirty="0"/>
              <a:t>API ensure getting information from multiple account like home account and all associate account like order management .</a:t>
            </a:r>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MYSE-PriceAndAvailabilityMultiple-V1</a:t>
            </a:r>
          </a:p>
        </p:txBody>
      </p:sp>
    </p:spTree>
    <p:extLst>
      <p:ext uri="{BB962C8B-B14F-4D97-AF65-F5344CB8AC3E}">
        <p14:creationId xmlns:p14="http://schemas.microsoft.com/office/powerpoint/2010/main" val="84789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196181"/>
            <a:ext cx="8679570" cy="3176589"/>
          </a:xfrm>
        </p:spPr>
        <p:txBody>
          <a:bodyPr/>
          <a:lstStyle/>
          <a:p>
            <a:r>
              <a:rPr lang="en-US" sz="1400" b="1" dirty="0"/>
              <a:t>Overview</a:t>
            </a:r>
            <a:r>
              <a:rPr lang="en-US" sz="1400" dirty="0"/>
              <a:t>: Distributor-SPJ-Rebate API will give distributors the ability to retrieve SPJ rebate information seamlessly in their ecosystem. This is available only for NAM distributors using SE Advantage application for quotation management </a:t>
            </a:r>
          </a:p>
          <a:p>
            <a:endParaRPr lang="en-US" sz="1400" b="1" dirty="0"/>
          </a:p>
          <a:p>
            <a:r>
              <a:rPr lang="en-US" sz="1400" b="1" dirty="0"/>
              <a:t>Business Value Delivered:</a:t>
            </a:r>
          </a:p>
          <a:p>
            <a:pPr marL="490530" lvl="1" indent="-285750"/>
            <a:r>
              <a:rPr lang="en-US" sz="1300" dirty="0"/>
              <a:t>API redesigned as part of the new architecture ESB layer removed for this API flow . Complete ESB mash up code implemented in Apigee layer.</a:t>
            </a:r>
          </a:p>
          <a:p>
            <a:pPr marL="490530" lvl="1" indent="-285750"/>
            <a:r>
              <a:rPr lang="en-US" sz="1300" dirty="0"/>
              <a:t>API Provide the updated of rebates information to the distributors in the US.</a:t>
            </a:r>
          </a:p>
          <a:p>
            <a:pPr marL="490530" lvl="1" indent="-285750"/>
            <a:endParaRPr lang="en-US" sz="1300" dirty="0"/>
          </a:p>
          <a:p>
            <a:pPr marL="490530" lvl="1" indent="-285750"/>
            <a:endParaRPr lang="en-US" dirty="0"/>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Distributor-SPJ-Rebate-V2</a:t>
            </a:r>
          </a:p>
        </p:txBody>
      </p:sp>
    </p:spTree>
    <p:extLst>
      <p:ext uri="{BB962C8B-B14F-4D97-AF65-F5344CB8AC3E}">
        <p14:creationId xmlns:p14="http://schemas.microsoft.com/office/powerpoint/2010/main" val="380079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196181"/>
            <a:ext cx="8679570" cy="3176589"/>
          </a:xfrm>
        </p:spPr>
        <p:txBody>
          <a:bodyPr/>
          <a:lstStyle/>
          <a:p>
            <a:r>
              <a:rPr lang="en-US" sz="1400" b="1" dirty="0"/>
              <a:t>Overview</a:t>
            </a:r>
            <a:r>
              <a:rPr lang="en-US" sz="1400" dirty="0"/>
              <a:t>: The QDO project leveraged the API First approach to quickly pilot a microservices-based quotation solution. It combines many existing APIs to create a holistic solution. </a:t>
            </a:r>
          </a:p>
          <a:p>
            <a:r>
              <a:rPr lang="en-US" sz="1400" b="1" dirty="0"/>
              <a:t>Business Value Delivered:</a:t>
            </a:r>
          </a:p>
          <a:p>
            <a:pPr marL="490530" lvl="1" indent="-285750"/>
            <a:r>
              <a:rPr lang="en-US" sz="1300" dirty="0"/>
              <a:t>Time to quote for SE’s new Digital Offers reduced from </a:t>
            </a:r>
            <a:r>
              <a:rPr lang="en-US" sz="1800" i="0" dirty="0">
                <a:solidFill>
                  <a:srgbClr val="36C746"/>
                </a:solidFill>
                <a:latin typeface="+mj-lt"/>
              </a:rPr>
              <a:t>4+ days to minutes</a:t>
            </a:r>
            <a:r>
              <a:rPr lang="en-US" sz="1300" dirty="0"/>
              <a:t>. It will support Assets Under Management with a </a:t>
            </a:r>
            <a:r>
              <a:rPr lang="en-US" sz="1800" dirty="0">
                <a:solidFill>
                  <a:srgbClr val="36C746"/>
                </a:solidFill>
              </a:rPr>
              <a:t>target of 40% growth</a:t>
            </a:r>
            <a:r>
              <a:rPr lang="en-US" sz="1300" dirty="0"/>
              <a:t>.</a:t>
            </a:r>
            <a:r>
              <a:rPr lang="en-US" dirty="0"/>
              <a:t> </a:t>
            </a:r>
          </a:p>
          <a:p>
            <a:pPr marL="490530" lvl="1" indent="-285750"/>
            <a:r>
              <a:rPr lang="en-US" dirty="0"/>
              <a:t>Enables country sales teams to grow digital offer sales</a:t>
            </a:r>
          </a:p>
          <a:p>
            <a:pPr marL="490530" lvl="1" indent="-285750"/>
            <a:r>
              <a:rPr lang="en-US" dirty="0"/>
              <a:t>Enables offer managers to mature and industrialize their digital offerings and pricing models.</a:t>
            </a:r>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Quotation for Digital Offers</a:t>
            </a:r>
          </a:p>
        </p:txBody>
      </p:sp>
    </p:spTree>
    <p:extLst>
      <p:ext uri="{BB962C8B-B14F-4D97-AF65-F5344CB8AC3E}">
        <p14:creationId xmlns:p14="http://schemas.microsoft.com/office/powerpoint/2010/main" val="424670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9DE14C-897F-402B-90D2-12891FDD32F6}"/>
              </a:ext>
            </a:extLst>
          </p:cNvPr>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0CEBFD49-8FE7-423A-8389-42F9BC120212}"/>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EC35B575-1E6F-4872-877A-C0E3F07398A1}"/>
              </a:ext>
            </a:extLst>
          </p:cNvPr>
          <p:cNvSpPr>
            <a:spLocks noGrp="1"/>
          </p:cNvSpPr>
          <p:nvPr>
            <p:ph sz="quarter" idx="31"/>
          </p:nvPr>
        </p:nvSpPr>
        <p:spPr>
          <a:xfrm>
            <a:off x="252413" y="1228725"/>
            <a:ext cx="8582266" cy="3628430"/>
          </a:xfrm>
        </p:spPr>
        <p:txBody>
          <a:bodyPr/>
          <a:lstStyle/>
          <a:p>
            <a:r>
              <a:rPr lang="en-US" sz="1400" b="1" dirty="0"/>
              <a:t>Overview</a:t>
            </a:r>
            <a:r>
              <a:rPr lang="en-US" sz="1400" dirty="0"/>
              <a:t>: This is a general purpose API which accepts events from pre-registered source systems to deliver events from them to one or more Schneider Electric systems. It is implemented to </a:t>
            </a:r>
            <a:r>
              <a:rPr lang="en-US" sz="1400" dirty="0">
                <a:solidFill>
                  <a:srgbClr val="36C746"/>
                </a:solidFill>
              </a:rPr>
              <a:t>satisfy a mandate by Apple, Inc. </a:t>
            </a:r>
            <a:r>
              <a:rPr lang="en-US" sz="1400" dirty="0"/>
              <a:t>to use a vendor system called Service Channel to automate field service callout requests and their check in/out time logging.</a:t>
            </a:r>
          </a:p>
          <a:p>
            <a:r>
              <a:rPr lang="en-US" sz="1400" b="1" dirty="0"/>
              <a:t>Business Value Delivered</a:t>
            </a:r>
            <a:r>
              <a:rPr lang="en-US" sz="1400" dirty="0"/>
              <a:t>:</a:t>
            </a:r>
          </a:p>
          <a:p>
            <a:pPr marL="490530" lvl="1" indent="-285750"/>
            <a:r>
              <a:rPr lang="en-US" sz="1300" dirty="0"/>
              <a:t>The </a:t>
            </a:r>
            <a:r>
              <a:rPr lang="en-US" sz="1300" b="1" dirty="0">
                <a:solidFill>
                  <a:srgbClr val="36C746"/>
                </a:solidFill>
              </a:rPr>
              <a:t>new API platform was the only viable and feasible way to quickly deliver this solution</a:t>
            </a:r>
            <a:r>
              <a:rPr lang="en-US" sz="1300" dirty="0"/>
              <a:t>. </a:t>
            </a:r>
          </a:p>
          <a:p>
            <a:pPr marL="490530" lvl="1" indent="-285750"/>
            <a:r>
              <a:rPr lang="en-US" sz="1300" dirty="0"/>
              <a:t>It provides a low barrier-to-entry to integrate external data sources into our IT ecosystem, where we adapt to the customer-preferred format, rather than requiring them to adapt to our standards. This mode is suited for VIP customers. </a:t>
            </a:r>
          </a:p>
          <a:p>
            <a:pPr marL="490530" lvl="1" indent="-285750"/>
            <a:r>
              <a:rPr lang="en-US" sz="1300" dirty="0"/>
              <a:t>This API is designed to be highly reusable and secure.</a:t>
            </a:r>
          </a:p>
        </p:txBody>
      </p:sp>
      <p:sp>
        <p:nvSpPr>
          <p:cNvPr id="5" name="Text Placeholder 4">
            <a:extLst>
              <a:ext uri="{FF2B5EF4-FFF2-40B4-BE49-F238E27FC236}">
                <a16:creationId xmlns:a16="http://schemas.microsoft.com/office/drawing/2014/main" id="{5DD2E258-17DF-4B85-BF8F-656654C0B81D}"/>
              </a:ext>
            </a:extLst>
          </p:cNvPr>
          <p:cNvSpPr>
            <a:spLocks noGrp="1"/>
          </p:cNvSpPr>
          <p:nvPr>
            <p:ph type="body" sz="quarter" idx="32"/>
          </p:nvPr>
        </p:nvSpPr>
        <p:spPr/>
        <p:txBody>
          <a:bodyPr/>
          <a:lstStyle/>
          <a:p>
            <a:r>
              <a:rPr lang="en-US" dirty="0"/>
              <a:t>Events – Apple.inc </a:t>
            </a:r>
            <a:r>
              <a:rPr lang="en-US" dirty="0" err="1"/>
              <a:t>usecase</a:t>
            </a:r>
            <a:endParaRPr lang="en-US" dirty="0"/>
          </a:p>
        </p:txBody>
      </p:sp>
      <p:pic>
        <p:nvPicPr>
          <p:cNvPr id="10" name="Picture 9">
            <a:hlinkClick r:id="" action="ppaction://noaction"/>
            <a:extLst>
              <a:ext uri="{FF2B5EF4-FFF2-40B4-BE49-F238E27FC236}">
                <a16:creationId xmlns:a16="http://schemas.microsoft.com/office/drawing/2014/main" id="{338D778B-68D2-4DA6-A4EF-052961786822}"/>
              </a:ext>
            </a:extLst>
          </p:cNvPr>
          <p:cNvPicPr>
            <a:picLocks noChangeAspect="1"/>
          </p:cNvPicPr>
          <p:nvPr/>
        </p:nvPicPr>
        <p:blipFill>
          <a:blip r:embed="rId2"/>
          <a:stretch>
            <a:fillRect/>
          </a:stretch>
        </p:blipFill>
        <p:spPr>
          <a:xfrm>
            <a:off x="7436223" y="97271"/>
            <a:ext cx="1623568" cy="816851"/>
          </a:xfrm>
          <a:prstGeom prst="rect">
            <a:avLst/>
          </a:prstGeom>
        </p:spPr>
      </p:pic>
    </p:spTree>
    <p:extLst>
      <p:ext uri="{BB962C8B-B14F-4D97-AF65-F5344CB8AC3E}">
        <p14:creationId xmlns:p14="http://schemas.microsoft.com/office/powerpoint/2010/main" val="139838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D33ADC-8328-47EA-B4B8-A4521088A73A}"/>
              </a:ext>
            </a:extLst>
          </p:cNvPr>
          <p:cNvSpPr>
            <a:spLocks noGrp="1"/>
          </p:cNvSpPr>
          <p:nvPr>
            <p:ph type="sldNum" sz="quarter" idx="4"/>
          </p:nvPr>
        </p:nvSpPr>
        <p:spPr/>
        <p:txBody>
          <a:bodyPr/>
          <a:lstStyle/>
          <a:p>
            <a:r>
              <a:rPr lang="en-US" dirty="0"/>
              <a:t>Page </a:t>
            </a:r>
            <a:fld id="{5A9C12DC-491F-9444-86A2-13AC5C62A2FC}" type="slidenum">
              <a:rPr lang="en-US" smtClean="0"/>
              <a:pPr/>
              <a:t>6</a:t>
            </a:fld>
            <a:endParaRPr lang="en-US" dirty="0"/>
          </a:p>
        </p:txBody>
      </p:sp>
      <p:sp>
        <p:nvSpPr>
          <p:cNvPr id="3" name="Footer Placeholder 2">
            <a:extLst>
              <a:ext uri="{FF2B5EF4-FFF2-40B4-BE49-F238E27FC236}">
                <a16:creationId xmlns:a16="http://schemas.microsoft.com/office/drawing/2014/main" id="{58A97277-5DB3-42AC-AFAD-06E772BFCCBE}"/>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744C8CB9-32BF-426B-A511-BB688991E6AB}"/>
              </a:ext>
            </a:extLst>
          </p:cNvPr>
          <p:cNvSpPr>
            <a:spLocks noGrp="1"/>
          </p:cNvSpPr>
          <p:nvPr>
            <p:ph sz="quarter" idx="31"/>
          </p:nvPr>
        </p:nvSpPr>
        <p:spPr>
          <a:xfrm>
            <a:off x="252413" y="1214438"/>
            <a:ext cx="8625610" cy="3508953"/>
          </a:xfrm>
        </p:spPr>
        <p:txBody>
          <a:bodyPr/>
          <a:lstStyle/>
          <a:p>
            <a:r>
              <a:rPr lang="en-US" sz="1400" b="1" dirty="0"/>
              <a:t>Overview</a:t>
            </a:r>
            <a:r>
              <a:rPr lang="en-US" sz="1400" dirty="0"/>
              <a:t>: This API enables near-real-time updates of ERP Sales Orders and Service Contracts to Customer Purchase Orders in ServiceNow. </a:t>
            </a:r>
          </a:p>
          <a:p>
            <a:r>
              <a:rPr lang="en-US" sz="1400" dirty="0"/>
              <a:t>	It alleviates manual order intake and provides accurate processing metrics, enabling continuous process improvements and efficient handling of customer orders. </a:t>
            </a:r>
          </a:p>
          <a:p>
            <a:r>
              <a:rPr lang="en-US" sz="1400" b="1" dirty="0"/>
              <a:t>Business Value Delivered</a:t>
            </a:r>
            <a:r>
              <a:rPr lang="en-US" sz="1400" dirty="0"/>
              <a:t>:</a:t>
            </a:r>
          </a:p>
          <a:p>
            <a:pPr marL="490530" lvl="1" indent="-285750"/>
            <a:r>
              <a:rPr lang="en-US" sz="1300" dirty="0"/>
              <a:t>The Customer Purchase Order Management solution replaces a 15-year old Lotus Notes database that processes an estimated </a:t>
            </a:r>
            <a:r>
              <a:rPr lang="en-US" sz="1800" dirty="0">
                <a:solidFill>
                  <a:srgbClr val="36C746"/>
                </a:solidFill>
              </a:rPr>
              <a:t>$3 billion USD annually</a:t>
            </a:r>
            <a:r>
              <a:rPr lang="en-US" sz="1300" dirty="0"/>
              <a:t>, the majority of Secure Power’s revenue.</a:t>
            </a:r>
          </a:p>
          <a:p>
            <a:pPr marL="490530" lvl="1" indent="-285750"/>
            <a:r>
              <a:rPr lang="en-US" sz="1300" dirty="0"/>
              <a:t>It was deemed business-critical to deploy the Oracle-to-ServiceNow solution in order to mitigate the risk of failure and lost revenue due to on-going issues with the existing legacy solution.</a:t>
            </a:r>
          </a:p>
        </p:txBody>
      </p:sp>
      <p:sp>
        <p:nvSpPr>
          <p:cNvPr id="5" name="Text Placeholder 4">
            <a:extLst>
              <a:ext uri="{FF2B5EF4-FFF2-40B4-BE49-F238E27FC236}">
                <a16:creationId xmlns:a16="http://schemas.microsoft.com/office/drawing/2014/main" id="{889F1650-1ACF-4C39-AB48-DBFFE9A51D5A}"/>
              </a:ext>
            </a:extLst>
          </p:cNvPr>
          <p:cNvSpPr>
            <a:spLocks noGrp="1"/>
          </p:cNvSpPr>
          <p:nvPr>
            <p:ph type="body" sz="quarter" idx="32"/>
          </p:nvPr>
        </p:nvSpPr>
        <p:spPr/>
        <p:txBody>
          <a:bodyPr/>
          <a:lstStyle/>
          <a:p>
            <a:r>
              <a:rPr lang="en-US" dirty="0" err="1"/>
              <a:t>PurchaseOrder</a:t>
            </a:r>
            <a:r>
              <a:rPr lang="en-US" dirty="0"/>
              <a:t> for </a:t>
            </a:r>
            <a:r>
              <a:rPr lang="en-US" dirty="0" err="1"/>
              <a:t>SecurePower</a:t>
            </a:r>
            <a:r>
              <a:rPr lang="en-US" dirty="0"/>
              <a:t>	</a:t>
            </a:r>
          </a:p>
        </p:txBody>
      </p:sp>
      <p:pic>
        <p:nvPicPr>
          <p:cNvPr id="10" name="Picture 9">
            <a:hlinkClick r:id="" action="ppaction://noaction"/>
            <a:extLst>
              <a:ext uri="{FF2B5EF4-FFF2-40B4-BE49-F238E27FC236}">
                <a16:creationId xmlns:a16="http://schemas.microsoft.com/office/drawing/2014/main" id="{86F218CF-E655-4CDE-A270-59B4761F49D1}"/>
              </a:ext>
            </a:extLst>
          </p:cNvPr>
          <p:cNvPicPr>
            <a:picLocks noChangeAspect="1"/>
          </p:cNvPicPr>
          <p:nvPr/>
        </p:nvPicPr>
        <p:blipFill>
          <a:blip r:embed="rId2"/>
          <a:stretch>
            <a:fillRect/>
          </a:stretch>
        </p:blipFill>
        <p:spPr>
          <a:xfrm>
            <a:off x="7197004" y="154460"/>
            <a:ext cx="1771399" cy="890117"/>
          </a:xfrm>
          <a:prstGeom prst="rect">
            <a:avLst/>
          </a:prstGeom>
        </p:spPr>
      </p:pic>
    </p:spTree>
    <p:extLst>
      <p:ext uri="{BB962C8B-B14F-4D97-AF65-F5344CB8AC3E}">
        <p14:creationId xmlns:p14="http://schemas.microsoft.com/office/powerpoint/2010/main" val="164720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233236"/>
            <a:ext cx="8679570" cy="3146677"/>
          </a:xfrm>
        </p:spPr>
        <p:txBody>
          <a:bodyPr/>
          <a:lstStyle/>
          <a:p>
            <a:r>
              <a:rPr lang="en-US" sz="1400" b="1" dirty="0"/>
              <a:t>Overview</a:t>
            </a:r>
            <a:r>
              <a:rPr lang="en-US" sz="1400" dirty="0"/>
              <a:t>: This API enables key distributors to generate and manage sales opportunities. It is used to connect mySchneider Opportunity with Graybar’s Customer details in US. </a:t>
            </a:r>
          </a:p>
          <a:p>
            <a:r>
              <a:rPr lang="en-US" sz="1400" b="1" dirty="0"/>
              <a:t>Business Value Delivered</a:t>
            </a:r>
            <a:r>
              <a:rPr lang="en-US" sz="1400" dirty="0"/>
              <a:t>:</a:t>
            </a:r>
          </a:p>
          <a:p>
            <a:pPr marL="301624" indent="-285750">
              <a:buFont typeface="Arial" panose="020B0604020202020204" pitchFamily="34" charset="0"/>
              <a:buChar char="•"/>
            </a:pPr>
            <a:r>
              <a:rPr lang="en-US" sz="1300" dirty="0"/>
              <a:t>This opportunity demonstrated collaboration between Schneider Electric and Graybar to CEOs of both companies.</a:t>
            </a:r>
          </a:p>
          <a:p>
            <a:pPr marL="301624" indent="-285750">
              <a:buFont typeface="Arial" panose="020B0604020202020204" pitchFamily="34" charset="0"/>
              <a:buChar char="•"/>
            </a:pPr>
            <a:r>
              <a:rPr lang="en-US" sz="1300" dirty="0"/>
              <a:t>This API </a:t>
            </a:r>
            <a:r>
              <a:rPr lang="en-US" sz="1300" b="1" dirty="0">
                <a:solidFill>
                  <a:srgbClr val="36C746"/>
                </a:solidFill>
              </a:rPr>
              <a:t>helped integrate real-time data exchange between Graybar’s CRM and Schneider Electric’s PRM</a:t>
            </a:r>
            <a:r>
              <a:rPr lang="en-US" sz="1300" dirty="0">
                <a:solidFill>
                  <a:schemeClr val="tx1"/>
                </a:solidFill>
              </a:rPr>
              <a:t>. </a:t>
            </a:r>
          </a:p>
          <a:p>
            <a:pPr marL="301624" indent="-285750">
              <a:buFont typeface="Arial" panose="020B0604020202020204" pitchFamily="34" charset="0"/>
              <a:buChar char="•"/>
            </a:pPr>
            <a:r>
              <a:rPr lang="en-US" sz="1300" dirty="0"/>
              <a:t>The API management platform’s analytics allow for insights into the usage of the API resulting in strategies based on opportunities.</a:t>
            </a:r>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Partner Opportunities</a:t>
            </a:r>
          </a:p>
        </p:txBody>
      </p:sp>
      <p:pic>
        <p:nvPicPr>
          <p:cNvPr id="9" name="Picture 8">
            <a:extLst>
              <a:ext uri="{FF2B5EF4-FFF2-40B4-BE49-F238E27FC236}">
                <a16:creationId xmlns:a16="http://schemas.microsoft.com/office/drawing/2014/main" id="{506C747B-C373-4DE4-BE7C-2E7ABE608BF6}"/>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0092" y="4177752"/>
            <a:ext cx="1139953" cy="440782"/>
          </a:xfrm>
          <a:prstGeom prst="rect">
            <a:avLst/>
          </a:prstGeom>
        </p:spPr>
      </p:pic>
      <p:pic>
        <p:nvPicPr>
          <p:cNvPr id="7" name="Picture 6">
            <a:hlinkClick r:id="" action="ppaction://noaction"/>
            <a:extLst>
              <a:ext uri="{FF2B5EF4-FFF2-40B4-BE49-F238E27FC236}">
                <a16:creationId xmlns:a16="http://schemas.microsoft.com/office/drawing/2014/main" id="{E9C7646C-AB6B-4499-AB8F-DB8AFBE4719F}"/>
              </a:ext>
            </a:extLst>
          </p:cNvPr>
          <p:cNvPicPr>
            <a:picLocks noChangeAspect="1"/>
          </p:cNvPicPr>
          <p:nvPr/>
        </p:nvPicPr>
        <p:blipFill>
          <a:blip r:embed="rId3"/>
          <a:stretch>
            <a:fillRect/>
          </a:stretch>
        </p:blipFill>
        <p:spPr>
          <a:xfrm>
            <a:off x="7066297" y="96138"/>
            <a:ext cx="1949991" cy="1006762"/>
          </a:xfrm>
          <a:prstGeom prst="rect">
            <a:avLst/>
          </a:prstGeom>
        </p:spPr>
      </p:pic>
    </p:spTree>
    <p:extLst>
      <p:ext uri="{BB962C8B-B14F-4D97-AF65-F5344CB8AC3E}">
        <p14:creationId xmlns:p14="http://schemas.microsoft.com/office/powerpoint/2010/main" val="41369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C23BF2-6CF9-4091-9F6F-C4C62A0E7807}"/>
              </a:ext>
            </a:extLst>
          </p:cNvPr>
          <p:cNvSpPr>
            <a:spLocks noGrp="1"/>
          </p:cNvSpPr>
          <p:nvPr>
            <p:ph type="sldNum" sz="quarter" idx="4"/>
          </p:nvPr>
        </p:nvSpPr>
        <p:spPr/>
        <p:txBody>
          <a:bodyPr/>
          <a:lstStyle/>
          <a:p>
            <a:r>
              <a:rPr lang="en-US" dirty="0"/>
              <a:t>Page </a:t>
            </a:r>
            <a:fld id="{5A9C12DC-491F-9444-86A2-13AC5C62A2FC}" type="slidenum">
              <a:rPr lang="en-US" smtClean="0"/>
              <a:pPr/>
              <a:t>8</a:t>
            </a:fld>
            <a:endParaRPr lang="en-US" dirty="0"/>
          </a:p>
        </p:txBody>
      </p:sp>
      <p:sp>
        <p:nvSpPr>
          <p:cNvPr id="3" name="Footer Placeholder 2">
            <a:extLst>
              <a:ext uri="{FF2B5EF4-FFF2-40B4-BE49-F238E27FC236}">
                <a16:creationId xmlns:a16="http://schemas.microsoft.com/office/drawing/2014/main" id="{AF6E8A81-F8EB-419E-A483-E3183F11B8A9}"/>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FE8977DC-A4E1-4AD5-834C-87DD127D45E2}"/>
              </a:ext>
            </a:extLst>
          </p:cNvPr>
          <p:cNvSpPr>
            <a:spLocks noGrp="1"/>
          </p:cNvSpPr>
          <p:nvPr>
            <p:ph sz="quarter" idx="31"/>
          </p:nvPr>
        </p:nvSpPr>
        <p:spPr/>
        <p:txBody>
          <a:bodyPr/>
          <a:lstStyle/>
          <a:p>
            <a:r>
              <a:rPr lang="en-US" sz="1400" b="1" dirty="0"/>
              <a:t>Overview </a:t>
            </a:r>
            <a:r>
              <a:rPr lang="en-US" sz="1400" dirty="0"/>
              <a:t>: Microsoft Translator API is a language translation service that can be integrated into applications to support website localization, e-commerce, customer support, messaging applications or internal communication. </a:t>
            </a:r>
          </a:p>
          <a:p>
            <a:r>
              <a:rPr lang="en-US" sz="1400" dirty="0"/>
              <a:t>	bFO is a subscriber to this API. This API is chargeable by Microsoft based on the number of words translated. </a:t>
            </a:r>
          </a:p>
          <a:p>
            <a:r>
              <a:rPr lang="en-US" sz="1400" b="1" dirty="0"/>
              <a:t>Business Value Delivered:</a:t>
            </a:r>
          </a:p>
          <a:p>
            <a:pPr marL="490530" lvl="1" indent="-285750"/>
            <a:r>
              <a:rPr lang="en-US" sz="1300" dirty="0"/>
              <a:t>Problem was that Azure provided only 1 key and we had 5 consumers (It is expected to grow further). The new API management platform enabled us to provide unique credentials to each application and track their usage individually.</a:t>
            </a:r>
          </a:p>
          <a:p>
            <a:pPr marL="490530" lvl="1" indent="-285750"/>
            <a:r>
              <a:rPr lang="en-US" sz="1300" dirty="0"/>
              <a:t>Previous system relied on Azure for billing. With moving to the new API management platform, bFO could compare billing information provided by Azure against that from the new API management platform statistics.</a:t>
            </a:r>
          </a:p>
        </p:txBody>
      </p:sp>
      <p:sp>
        <p:nvSpPr>
          <p:cNvPr id="5" name="Text Placeholder 4">
            <a:extLst>
              <a:ext uri="{FF2B5EF4-FFF2-40B4-BE49-F238E27FC236}">
                <a16:creationId xmlns:a16="http://schemas.microsoft.com/office/drawing/2014/main" id="{C0DAAFEC-8D98-44BF-9494-7C2ADA798387}"/>
              </a:ext>
            </a:extLst>
          </p:cNvPr>
          <p:cNvSpPr>
            <a:spLocks noGrp="1"/>
          </p:cNvSpPr>
          <p:nvPr>
            <p:ph type="body" sz="quarter" idx="32"/>
          </p:nvPr>
        </p:nvSpPr>
        <p:spPr/>
        <p:txBody>
          <a:bodyPr/>
          <a:lstStyle/>
          <a:p>
            <a:r>
              <a:rPr lang="en-US" dirty="0"/>
              <a:t>Language Translator	</a:t>
            </a:r>
          </a:p>
        </p:txBody>
      </p:sp>
      <p:pic>
        <p:nvPicPr>
          <p:cNvPr id="1026" name="Picture 2" descr="Image result for microsoft translator">
            <a:extLst>
              <a:ext uri="{FF2B5EF4-FFF2-40B4-BE49-F238E27FC236}">
                <a16:creationId xmlns:a16="http://schemas.microsoft.com/office/drawing/2014/main" id="{25C5195F-D3DB-4863-9B25-2A228F8CD70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8409" y="4106132"/>
            <a:ext cx="807181" cy="8071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hlinkClick r:id="" action="ppaction://noaction"/>
            <a:extLst>
              <a:ext uri="{FF2B5EF4-FFF2-40B4-BE49-F238E27FC236}">
                <a16:creationId xmlns:a16="http://schemas.microsoft.com/office/drawing/2014/main" id="{A11B41BC-68FC-44AA-B164-75D81231F9F0}"/>
              </a:ext>
            </a:extLst>
          </p:cNvPr>
          <p:cNvPicPr>
            <a:picLocks noChangeAspect="1"/>
          </p:cNvPicPr>
          <p:nvPr/>
        </p:nvPicPr>
        <p:blipFill>
          <a:blip r:embed="rId3"/>
          <a:stretch>
            <a:fillRect/>
          </a:stretch>
        </p:blipFill>
        <p:spPr>
          <a:xfrm>
            <a:off x="7138502" y="117987"/>
            <a:ext cx="1895514" cy="963063"/>
          </a:xfrm>
          <a:prstGeom prst="rect">
            <a:avLst/>
          </a:prstGeom>
        </p:spPr>
      </p:pic>
    </p:spTree>
    <p:extLst>
      <p:ext uri="{BB962C8B-B14F-4D97-AF65-F5344CB8AC3E}">
        <p14:creationId xmlns:p14="http://schemas.microsoft.com/office/powerpoint/2010/main" val="243144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9</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239253"/>
            <a:ext cx="8679570" cy="3140660"/>
          </a:xfrm>
        </p:spPr>
        <p:txBody>
          <a:bodyPr/>
          <a:lstStyle/>
          <a:p>
            <a:r>
              <a:rPr lang="en-US" sz="1400" b="1" dirty="0"/>
              <a:t>Overview</a:t>
            </a:r>
            <a:r>
              <a:rPr lang="en-US" sz="1400" dirty="0"/>
              <a:t>: This API exposes an existing application to the consumers outside SE network. It is built for Guided mySE search which is a valuable component to the mySE system.</a:t>
            </a:r>
          </a:p>
          <a:p>
            <a:r>
              <a:rPr lang="en-US" sz="1400" b="1" dirty="0"/>
              <a:t>Business Value Delivered</a:t>
            </a:r>
            <a:r>
              <a:rPr lang="en-US" sz="1400" dirty="0"/>
              <a:t>:</a:t>
            </a:r>
          </a:p>
          <a:p>
            <a:pPr marL="490530" lvl="1" indent="-285750"/>
            <a:r>
              <a:rPr lang="en-US" sz="1300" dirty="0"/>
              <a:t>Guided Search API is a key part of mySE performance improvement program. Its introduction will increase sales via the digital mySE channel and will lead to substantial financial benefits. </a:t>
            </a:r>
          </a:p>
          <a:p>
            <a:pPr marL="490530" lvl="1" indent="-285750"/>
            <a:r>
              <a:rPr lang="en-US" sz="1300" dirty="0"/>
              <a:t>Exposing this API to the internet was a need for mySE to use it. The new API management platform enabled the project team to accomplish this quickly and securely. The alternative solution would have taken more time and effort resulting in higher development costs.</a:t>
            </a:r>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mySE4Search</a:t>
            </a:r>
          </a:p>
        </p:txBody>
      </p:sp>
    </p:spTree>
    <p:extLst>
      <p:ext uri="{BB962C8B-B14F-4D97-AF65-F5344CB8AC3E}">
        <p14:creationId xmlns:p14="http://schemas.microsoft.com/office/powerpoint/2010/main" val="567299583"/>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1673</TotalTime>
  <Words>1016</Words>
  <Application>Microsoft Office PowerPoint</Application>
  <PresentationFormat>On-screen Show (16:9)</PresentationFormat>
  <Paragraphs>80</Paragraphs>
  <Slides>11</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Lucida Grande</vt:lpstr>
      <vt:lpstr>SE15_LIO_TextOnly V3</vt:lpstr>
      <vt:lpstr>Schneider Text Slides</vt:lpstr>
      <vt:lpstr>API Usecases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Competition</dc:title>
  <dc:creator>Connor Williams</dc:creator>
  <cp:lastModifiedBy>Dwitikrushna Pattanaik</cp:lastModifiedBy>
  <cp:revision>128</cp:revision>
  <dcterms:created xsi:type="dcterms:W3CDTF">2020-02-10T19:00:17Z</dcterms:created>
  <dcterms:modified xsi:type="dcterms:W3CDTF">2020-06-19T15:04:08Z</dcterms:modified>
</cp:coreProperties>
</file>