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9"/>
  </p:notesMasterIdLst>
  <p:handoutMasterIdLst>
    <p:handoutMasterId r:id="rId20"/>
  </p:handoutMasterIdLst>
  <p:sldIdLst>
    <p:sldId id="256" r:id="rId3"/>
    <p:sldId id="258" r:id="rId4"/>
    <p:sldId id="261" r:id="rId5"/>
    <p:sldId id="316" r:id="rId6"/>
    <p:sldId id="262" r:id="rId7"/>
    <p:sldId id="266" r:id="rId8"/>
    <p:sldId id="292" r:id="rId9"/>
    <p:sldId id="309" r:id="rId10"/>
    <p:sldId id="310" r:id="rId11"/>
    <p:sldId id="311" r:id="rId12"/>
    <p:sldId id="313" r:id="rId13"/>
    <p:sldId id="314" r:id="rId14"/>
    <p:sldId id="315" r:id="rId15"/>
    <p:sldId id="263" r:id="rId16"/>
    <p:sldId id="265" r:id="rId17"/>
    <p:sldId id="260" r:id="rId18"/>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3817" autoAdjust="0"/>
  </p:normalViewPr>
  <p:slideViewPr>
    <p:cSldViewPr snapToGrid="0">
      <p:cViewPr varScale="1">
        <p:scale>
          <a:sx n="89" d="100"/>
          <a:sy n="89" d="100"/>
        </p:scale>
        <p:origin x="604" y="4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2078" y="3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19-Mar-20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19-Mar-20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1752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a:t>APIs help organizations become more flexible. They simplify design and administration and offer opportunities for innovation.</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2473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14243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540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454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304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414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457184"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4"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5036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freencoa.com/wordpress/wp-content/uploads/2017/08/API_Screen.png"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7F8BB107-D333-48C7-AD8D-4418C22151F6}"/>
              </a:ext>
            </a:extLst>
          </p:cNvPr>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7881" b="7881"/>
          <a:stretch>
            <a:fillRect/>
          </a:stretch>
        </p:blipFill>
        <p:spPr>
          <a:xfrm>
            <a:off x="0" y="4725"/>
            <a:ext cx="9144000" cy="4330794"/>
          </a:xfrm>
        </p:spPr>
      </p:pic>
      <p:sp>
        <p:nvSpPr>
          <p:cNvPr id="12" name="Title 11"/>
          <p:cNvSpPr>
            <a:spLocks noGrp="1"/>
          </p:cNvSpPr>
          <p:nvPr>
            <p:ph type="ctrTitle"/>
          </p:nvPr>
        </p:nvSpPr>
        <p:spPr/>
        <p:txBody>
          <a:bodyPr/>
          <a:lstStyle/>
          <a:p>
            <a:r>
              <a:rPr lang="en-US" dirty="0"/>
              <a:t>API for Control Tower</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Abilasha Vediappan &amp; </a:t>
            </a:r>
            <a:r>
              <a:rPr lang="en-US"/>
              <a:t>Vikrant Kashyap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10</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Status and Next steps</a:t>
            </a:r>
          </a:p>
        </p:txBody>
      </p:sp>
      <p:pic>
        <p:nvPicPr>
          <p:cNvPr id="6" name="Picture 5">
            <a:extLst>
              <a:ext uri="{FF2B5EF4-FFF2-40B4-BE49-F238E27FC236}">
                <a16:creationId xmlns:a16="http://schemas.microsoft.com/office/drawing/2014/main" id="{FEA7732E-997A-4673-9DD9-6269FA675A37}"/>
              </a:ext>
            </a:extLst>
          </p:cNvPr>
          <p:cNvPicPr>
            <a:picLocks noChangeAspect="1"/>
          </p:cNvPicPr>
          <p:nvPr/>
        </p:nvPicPr>
        <p:blipFill>
          <a:blip r:embed="rId3"/>
          <a:stretch>
            <a:fillRect/>
          </a:stretch>
        </p:blipFill>
        <p:spPr>
          <a:xfrm>
            <a:off x="400844" y="528876"/>
            <a:ext cx="8285956" cy="4098430"/>
          </a:xfrm>
          <a:prstGeom prst="rect">
            <a:avLst/>
          </a:prstGeom>
          <a:noFill/>
          <a:ln w="15875">
            <a:solidFill>
              <a:srgbClr val="0070C0"/>
            </a:solidFill>
          </a:ln>
        </p:spPr>
      </p:pic>
    </p:spTree>
    <p:extLst>
      <p:ext uri="{BB962C8B-B14F-4D97-AF65-F5344CB8AC3E}">
        <p14:creationId xmlns:p14="http://schemas.microsoft.com/office/powerpoint/2010/main" val="125979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11</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Forwarder integration notes</a:t>
            </a:r>
          </a:p>
        </p:txBody>
      </p:sp>
      <p:graphicFrame>
        <p:nvGraphicFramePr>
          <p:cNvPr id="5" name="Table 4">
            <a:extLst>
              <a:ext uri="{FF2B5EF4-FFF2-40B4-BE49-F238E27FC236}">
                <a16:creationId xmlns:a16="http://schemas.microsoft.com/office/drawing/2014/main" id="{024A4ACB-BADD-4B6B-B4B4-677E70B85FDF}"/>
              </a:ext>
            </a:extLst>
          </p:cNvPr>
          <p:cNvGraphicFramePr>
            <a:graphicFrameLocks noGrp="1"/>
          </p:cNvGraphicFramePr>
          <p:nvPr>
            <p:extLst/>
          </p:nvPr>
        </p:nvGraphicFramePr>
        <p:xfrm>
          <a:off x="272256" y="590809"/>
          <a:ext cx="8458200" cy="4083920"/>
        </p:xfrm>
        <a:graphic>
          <a:graphicData uri="http://schemas.openxmlformats.org/drawingml/2006/table">
            <a:tbl>
              <a:tblPr firstRow="1" bandRow="1"/>
              <a:tblGrid>
                <a:gridCol w="946944">
                  <a:extLst>
                    <a:ext uri="{9D8B030D-6E8A-4147-A177-3AD203B41FA5}">
                      <a16:colId xmlns:a16="http://schemas.microsoft.com/office/drawing/2014/main" val="2813155760"/>
                    </a:ext>
                  </a:extLst>
                </a:gridCol>
                <a:gridCol w="7511256">
                  <a:extLst>
                    <a:ext uri="{9D8B030D-6E8A-4147-A177-3AD203B41FA5}">
                      <a16:colId xmlns:a16="http://schemas.microsoft.com/office/drawing/2014/main" val="3855702677"/>
                    </a:ext>
                  </a:extLst>
                </a:gridCol>
              </a:tblGrid>
              <a:tr h="289160">
                <a:tc>
                  <a:txBody>
                    <a:bodyPr/>
                    <a:lstStyle/>
                    <a:p>
                      <a:pPr algn="ctr"/>
                      <a:r>
                        <a:rPr lang="en-US" sz="1200" i="0" dirty="0"/>
                        <a:t>Forwarder</a:t>
                      </a:r>
                    </a:p>
                  </a:txBody>
                  <a:tcPr/>
                </a:tc>
                <a:tc>
                  <a:txBody>
                    <a:bodyPr/>
                    <a:lstStyle/>
                    <a:p>
                      <a:pPr algn="ctr"/>
                      <a:r>
                        <a:rPr lang="en-US" sz="1200" i="0" dirty="0"/>
                        <a:t>Approach</a:t>
                      </a:r>
                    </a:p>
                  </a:txBody>
                  <a:tcPr/>
                </a:tc>
                <a:extLst>
                  <a:ext uri="{0D108BD9-81ED-4DB2-BD59-A6C34878D82A}">
                    <a16:rowId xmlns:a16="http://schemas.microsoft.com/office/drawing/2014/main" val="1620766086"/>
                  </a:ext>
                </a:extLst>
              </a:tr>
              <a:tr h="489857">
                <a:tc>
                  <a:txBody>
                    <a:bodyPr/>
                    <a:lstStyle/>
                    <a:p>
                      <a:r>
                        <a:rPr lang="en-US" sz="900" b="0" i="0" dirty="0"/>
                        <a:t>DHL Express</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1) API web-services</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a) Supports SOAP/XML and REST/JSON protocols</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b) The API request needs to be sent from Schneider to DHL Express web-service end-point URL. And needs to contain:</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a:t>
                      </a:r>
                      <a:r>
                        <a:rPr lang="en-US" sz="900" b="0" i="0" dirty="0" err="1"/>
                        <a:t>i</a:t>
                      </a:r>
                      <a:r>
                        <a:rPr lang="en-US" sz="900" b="0" i="0" dirty="0"/>
                        <a:t>. Waybill# (internal DHL reference) Or,</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ii. Shipment reference together with account#</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c) The API request will be one shipment at a time. A request just with account# is not possible. This limitation is due to their current API configuration setup and cannot be modified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d) As of now, DHL Express API is available for use</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e) Missing data needs to be uploaded separately</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f) Going forward with API, will mean:</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 A Schneider platform that queries (ERP or some system?) for shipment reference. As there is no such shipment reference in TCT platform</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 Constructs the request message (XML/JSON) and posts to DHL Express API</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 Receives back the API response (XML/JSON)</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 Parses, transforms the response and posts it to SQL server/FTP site from where Alteryx can pull the data</a:t>
                      </a:r>
                    </a:p>
                    <a:p>
                      <a:pPr marL="0" marR="0" lvl="0" indent="0" algn="l" defTabSz="457184" rtl="0" eaLnBrk="1" fontAlgn="auto" latinLnBrk="0" hangingPunct="1">
                        <a:lnSpc>
                          <a:spcPct val="100000"/>
                        </a:lnSpc>
                        <a:spcBef>
                          <a:spcPts val="0"/>
                        </a:spcBef>
                        <a:spcAft>
                          <a:spcPts val="0"/>
                        </a:spcAft>
                        <a:buClrTx/>
                        <a:buSzTx/>
                        <a:buFontTx/>
                        <a:buNone/>
                        <a:tabLst/>
                        <a:defRPr/>
                      </a:pPr>
                      <a:endParaRPr lang="en-US" sz="900" b="0" i="0" dirty="0"/>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2) EDI-CSV connection</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a) EDI triggered CSV file can be pushed for account#. So, bulk tracking data can be supported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b) CSV files can be posted to Schneider MFT site. Frequency and check-point at which the file is shared can be setup</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c) Since there are lot of Schneider accounts in DHL Express (&gt;300), EDI-CSV tracking will need ~ 1 week to be ready</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d) Missing data needs to be uploaded separately - EDI standard spec does not allow new/custom fields to be mapped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e) Going forward with EDI-CSV, will mean:</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a:t>
                      </a:r>
                      <a:r>
                        <a:rPr lang="en-US" sz="900" b="0" i="0" dirty="0" err="1"/>
                        <a:t>i</a:t>
                      </a:r>
                      <a:r>
                        <a:rPr lang="en-US" sz="900" b="0" i="0" dirty="0"/>
                        <a:t>. DHL Express generates and sends the CSV file to Schneider MFT site</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ii. The frequency of posting data and required milestones can be configured on DHL Express side</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iii. Alteryx workflows connect to data</a:t>
                      </a:r>
                    </a:p>
                    <a:p>
                      <a:pPr marL="0" marR="0" lvl="0" indent="0" algn="l" defTabSz="457184" rtl="0" eaLnBrk="1" fontAlgn="auto" latinLnBrk="0" hangingPunct="1">
                        <a:lnSpc>
                          <a:spcPct val="100000"/>
                        </a:lnSpc>
                        <a:spcBef>
                          <a:spcPts val="0"/>
                        </a:spcBef>
                        <a:spcAft>
                          <a:spcPts val="0"/>
                        </a:spcAft>
                        <a:buClrTx/>
                        <a:buSzTx/>
                        <a:buFontTx/>
                        <a:buNone/>
                        <a:tabLst/>
                        <a:defRPr/>
                      </a:pPr>
                      <a:endParaRPr lang="en-US" sz="900" b="0" i="0" dirty="0"/>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3) Manual CSV upload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a) Missing data needs to be uploaded separately, with lesser frequency</a:t>
                      </a:r>
                    </a:p>
                  </a:txBody>
                  <a:tcPr/>
                </a:tc>
                <a:extLst>
                  <a:ext uri="{0D108BD9-81ED-4DB2-BD59-A6C34878D82A}">
                    <a16:rowId xmlns:a16="http://schemas.microsoft.com/office/drawing/2014/main" val="4116674622"/>
                  </a:ext>
                </a:extLst>
              </a:tr>
            </a:tbl>
          </a:graphicData>
        </a:graphic>
      </p:graphicFrame>
    </p:spTree>
    <p:extLst>
      <p:ext uri="{BB962C8B-B14F-4D97-AF65-F5344CB8AC3E}">
        <p14:creationId xmlns:p14="http://schemas.microsoft.com/office/powerpoint/2010/main" val="24957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12</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Forwarder integration notes</a:t>
            </a:r>
          </a:p>
        </p:txBody>
      </p:sp>
      <p:graphicFrame>
        <p:nvGraphicFramePr>
          <p:cNvPr id="5" name="Table 4">
            <a:extLst>
              <a:ext uri="{FF2B5EF4-FFF2-40B4-BE49-F238E27FC236}">
                <a16:creationId xmlns:a16="http://schemas.microsoft.com/office/drawing/2014/main" id="{024A4ACB-BADD-4B6B-B4B4-677E70B85FDF}"/>
              </a:ext>
            </a:extLst>
          </p:cNvPr>
          <p:cNvGraphicFramePr>
            <a:graphicFrameLocks noGrp="1"/>
          </p:cNvGraphicFramePr>
          <p:nvPr>
            <p:extLst/>
          </p:nvPr>
        </p:nvGraphicFramePr>
        <p:xfrm>
          <a:off x="272256" y="590809"/>
          <a:ext cx="8458200" cy="2849480"/>
        </p:xfrm>
        <a:graphic>
          <a:graphicData uri="http://schemas.openxmlformats.org/drawingml/2006/table">
            <a:tbl>
              <a:tblPr firstRow="1" bandRow="1"/>
              <a:tblGrid>
                <a:gridCol w="1018117">
                  <a:extLst>
                    <a:ext uri="{9D8B030D-6E8A-4147-A177-3AD203B41FA5}">
                      <a16:colId xmlns:a16="http://schemas.microsoft.com/office/drawing/2014/main" val="2813155760"/>
                    </a:ext>
                  </a:extLst>
                </a:gridCol>
                <a:gridCol w="7440083">
                  <a:extLst>
                    <a:ext uri="{9D8B030D-6E8A-4147-A177-3AD203B41FA5}">
                      <a16:colId xmlns:a16="http://schemas.microsoft.com/office/drawing/2014/main" val="3855702677"/>
                    </a:ext>
                  </a:extLst>
                </a:gridCol>
              </a:tblGrid>
              <a:tr h="289160">
                <a:tc>
                  <a:txBody>
                    <a:bodyPr/>
                    <a:lstStyle/>
                    <a:p>
                      <a:pPr algn="ctr"/>
                      <a:r>
                        <a:rPr lang="en-US" sz="1200" i="0" dirty="0"/>
                        <a:t>Forwarder</a:t>
                      </a:r>
                    </a:p>
                  </a:txBody>
                  <a:tcPr/>
                </a:tc>
                <a:tc>
                  <a:txBody>
                    <a:bodyPr/>
                    <a:lstStyle/>
                    <a:p>
                      <a:pPr algn="ctr"/>
                      <a:r>
                        <a:rPr lang="en-US" sz="1200" i="0" dirty="0"/>
                        <a:t>Approach</a:t>
                      </a:r>
                    </a:p>
                  </a:txBody>
                  <a:tcPr/>
                </a:tc>
                <a:extLst>
                  <a:ext uri="{0D108BD9-81ED-4DB2-BD59-A6C34878D82A}">
                    <a16:rowId xmlns:a16="http://schemas.microsoft.com/office/drawing/2014/main" val="1620766086"/>
                  </a:ext>
                </a:extLst>
              </a:tr>
              <a:tr h="489857">
                <a:tc>
                  <a:txBody>
                    <a:bodyPr/>
                    <a:lstStyle/>
                    <a:p>
                      <a:r>
                        <a:rPr lang="en-US" sz="900" b="0" i="0" dirty="0"/>
                        <a:t>Maersk</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1) API web-services</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a) Supports SOAP/XML and REST/JSON protocols</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b) As of now, Maersk API is available for use</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c) Connection using RPA API (</a:t>
                      </a:r>
                      <a:r>
                        <a:rPr lang="en-US" sz="900" b="0" i="0" dirty="0" err="1"/>
                        <a:t>UiPATH</a:t>
                      </a:r>
                      <a:r>
                        <a:rPr lang="en-US" sz="900" b="0" i="0" dirty="0"/>
                        <a:t>) is tested for Synchronous calls. This has limitation of only 100 rows. Changing from Synchronous to Asynchronous is still in progress</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d) The API request needs to be sent from Schneider to Maersk web-service end-point URL. And needs to contain:</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a:t>
                      </a:r>
                      <a:r>
                        <a:rPr lang="en-US" sz="900" b="0" i="0" dirty="0" err="1"/>
                        <a:t>i</a:t>
                      </a:r>
                      <a:r>
                        <a:rPr lang="en-US" sz="900" b="0" i="0" dirty="0"/>
                        <a:t>. At regular times during the day, Schneider sends an Asynchronous request to Maersk API that will immediately return with a </a:t>
                      </a:r>
                      <a:r>
                        <a:rPr lang="en-US" sz="900" b="0" i="0" dirty="0" err="1"/>
                        <a:t>query_id</a:t>
                      </a:r>
                      <a:r>
                        <a:rPr lang="en-US" sz="900" b="0" i="0" dirty="0"/>
                        <a:t> that </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is a hexadecimal string</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ii. With the query ID, Schneider needs to submit a GET request to Maersk API</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    iii. Maersk API will return the data-set</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e) With the RPA tool, the output can be given in Excel/CSV, through BOT to target database- SQL server </a:t>
                      </a:r>
                      <a:r>
                        <a:rPr lang="en-US" sz="900" b="0" i="0" dirty="0" err="1"/>
                        <a:t>etc</a:t>
                      </a:r>
                      <a:r>
                        <a:rPr lang="en-US" sz="900" b="0" i="0" dirty="0"/>
                        <a:t>; Also, the POST method to data lake should be supported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f) There are some RPA resource capacity issues with completing the Maersk API change – currently, there are 7 members in </a:t>
                      </a:r>
                      <a:r>
                        <a:rPr lang="en-US" sz="900" b="0" i="0" dirty="0" err="1"/>
                        <a:t>UiPATH</a:t>
                      </a:r>
                      <a:r>
                        <a:rPr lang="en-US" sz="900" b="0" i="0" dirty="0"/>
                        <a:t> RPA team, but for API only 1 person is available (Bhanu)</a:t>
                      </a:r>
                    </a:p>
                    <a:p>
                      <a:pPr marL="0" marR="0" lvl="0" indent="0" algn="l" defTabSz="457184" rtl="0" eaLnBrk="1" fontAlgn="auto" latinLnBrk="0" hangingPunct="1">
                        <a:lnSpc>
                          <a:spcPct val="100000"/>
                        </a:lnSpc>
                        <a:spcBef>
                          <a:spcPts val="0"/>
                        </a:spcBef>
                        <a:spcAft>
                          <a:spcPts val="0"/>
                        </a:spcAft>
                        <a:buClrTx/>
                        <a:buSzTx/>
                        <a:buFontTx/>
                        <a:buNone/>
                        <a:tabLst/>
                        <a:defRPr/>
                      </a:pPr>
                      <a:endParaRPr lang="en-US" sz="900" b="0" i="0" dirty="0"/>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2) Manual CSV upload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a) Missing data needs to be uploaded separately, with lesser frequency</a:t>
                      </a:r>
                    </a:p>
                    <a:p>
                      <a:pPr marL="0" marR="0" lvl="0" indent="0" algn="l" defTabSz="457184" rtl="0" eaLnBrk="1" fontAlgn="auto" latinLnBrk="0" hangingPunct="1">
                        <a:lnSpc>
                          <a:spcPct val="100000"/>
                        </a:lnSpc>
                        <a:spcBef>
                          <a:spcPts val="0"/>
                        </a:spcBef>
                        <a:spcAft>
                          <a:spcPts val="0"/>
                        </a:spcAft>
                        <a:buClrTx/>
                        <a:buSzTx/>
                        <a:buFontTx/>
                        <a:buNone/>
                        <a:tabLst/>
                        <a:defRPr/>
                      </a:pPr>
                      <a:endParaRPr lang="en-US" sz="900" b="0" i="0" dirty="0"/>
                    </a:p>
                  </a:txBody>
                  <a:tcPr/>
                </a:tc>
                <a:extLst>
                  <a:ext uri="{0D108BD9-81ED-4DB2-BD59-A6C34878D82A}">
                    <a16:rowId xmlns:a16="http://schemas.microsoft.com/office/drawing/2014/main" val="4116674622"/>
                  </a:ext>
                </a:extLst>
              </a:tr>
            </a:tbl>
          </a:graphicData>
        </a:graphic>
      </p:graphicFrame>
    </p:spTree>
    <p:extLst>
      <p:ext uri="{BB962C8B-B14F-4D97-AF65-F5344CB8AC3E}">
        <p14:creationId xmlns:p14="http://schemas.microsoft.com/office/powerpoint/2010/main" val="423245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13</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Forwarder integration notes</a:t>
            </a:r>
          </a:p>
        </p:txBody>
      </p:sp>
      <p:graphicFrame>
        <p:nvGraphicFramePr>
          <p:cNvPr id="5" name="Table 4">
            <a:extLst>
              <a:ext uri="{FF2B5EF4-FFF2-40B4-BE49-F238E27FC236}">
                <a16:creationId xmlns:a16="http://schemas.microsoft.com/office/drawing/2014/main" id="{024A4ACB-BADD-4B6B-B4B4-677E70B85FDF}"/>
              </a:ext>
            </a:extLst>
          </p:cNvPr>
          <p:cNvGraphicFramePr>
            <a:graphicFrameLocks noGrp="1"/>
          </p:cNvGraphicFramePr>
          <p:nvPr>
            <p:extLst/>
          </p:nvPr>
        </p:nvGraphicFramePr>
        <p:xfrm>
          <a:off x="272256" y="590809"/>
          <a:ext cx="8458200" cy="1203560"/>
        </p:xfrm>
        <a:graphic>
          <a:graphicData uri="http://schemas.openxmlformats.org/drawingml/2006/table">
            <a:tbl>
              <a:tblPr firstRow="1" bandRow="1"/>
              <a:tblGrid>
                <a:gridCol w="1018117">
                  <a:extLst>
                    <a:ext uri="{9D8B030D-6E8A-4147-A177-3AD203B41FA5}">
                      <a16:colId xmlns:a16="http://schemas.microsoft.com/office/drawing/2014/main" val="2813155760"/>
                    </a:ext>
                  </a:extLst>
                </a:gridCol>
                <a:gridCol w="7440083">
                  <a:extLst>
                    <a:ext uri="{9D8B030D-6E8A-4147-A177-3AD203B41FA5}">
                      <a16:colId xmlns:a16="http://schemas.microsoft.com/office/drawing/2014/main" val="3855702677"/>
                    </a:ext>
                  </a:extLst>
                </a:gridCol>
              </a:tblGrid>
              <a:tr h="289160">
                <a:tc>
                  <a:txBody>
                    <a:bodyPr/>
                    <a:lstStyle/>
                    <a:p>
                      <a:pPr algn="ctr"/>
                      <a:r>
                        <a:rPr lang="en-US" sz="1200" i="0" dirty="0"/>
                        <a:t>Forwarder</a:t>
                      </a:r>
                    </a:p>
                  </a:txBody>
                  <a:tcPr/>
                </a:tc>
                <a:tc>
                  <a:txBody>
                    <a:bodyPr/>
                    <a:lstStyle/>
                    <a:p>
                      <a:pPr algn="ctr"/>
                      <a:r>
                        <a:rPr lang="en-US" sz="1200" i="0" dirty="0"/>
                        <a:t>Approach</a:t>
                      </a:r>
                    </a:p>
                  </a:txBody>
                  <a:tcPr/>
                </a:tc>
                <a:extLst>
                  <a:ext uri="{0D108BD9-81ED-4DB2-BD59-A6C34878D82A}">
                    <a16:rowId xmlns:a16="http://schemas.microsoft.com/office/drawing/2014/main" val="1620766086"/>
                  </a:ext>
                </a:extLst>
              </a:tr>
              <a:tr h="489857">
                <a:tc>
                  <a:txBody>
                    <a:bodyPr/>
                    <a:lstStyle/>
                    <a:p>
                      <a:r>
                        <a:rPr lang="en-US" sz="900" b="0" i="0" dirty="0"/>
                        <a:t>Bollore</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1) API web-services</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Need information from forwarder (API details – connection options/ data options etc.) to begin analysis</a:t>
                      </a:r>
                    </a:p>
                    <a:p>
                      <a:pPr marL="0" marR="0" lvl="0" indent="0" algn="l" defTabSz="457184" rtl="0" eaLnBrk="1" fontAlgn="auto" latinLnBrk="0" hangingPunct="1">
                        <a:lnSpc>
                          <a:spcPct val="100000"/>
                        </a:lnSpc>
                        <a:spcBef>
                          <a:spcPts val="0"/>
                        </a:spcBef>
                        <a:spcAft>
                          <a:spcPts val="0"/>
                        </a:spcAft>
                        <a:buClrTx/>
                        <a:buSzTx/>
                        <a:buFontTx/>
                        <a:buNone/>
                        <a:tabLst/>
                        <a:defRPr/>
                      </a:pPr>
                      <a:endParaRPr lang="en-US" sz="900" b="0" i="0" dirty="0"/>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1" i="0" dirty="0"/>
                        <a:t>2) Manual CSV upload</a:t>
                      </a:r>
                    </a:p>
                    <a:p>
                      <a:pPr marL="0" marR="0" lvl="0" indent="0" algn="l" defTabSz="457184" rtl="0" eaLnBrk="1" fontAlgn="auto" latinLnBrk="0" hangingPunct="1">
                        <a:lnSpc>
                          <a:spcPct val="100000"/>
                        </a:lnSpc>
                        <a:spcBef>
                          <a:spcPts val="0"/>
                        </a:spcBef>
                        <a:spcAft>
                          <a:spcPts val="0"/>
                        </a:spcAft>
                        <a:buClrTx/>
                        <a:buSzTx/>
                        <a:buFontTx/>
                        <a:buNone/>
                        <a:tabLst/>
                        <a:defRPr/>
                      </a:pPr>
                      <a:r>
                        <a:rPr lang="en-US" sz="900" b="0" i="0" dirty="0"/>
                        <a:t>a) Missing data needs to be uploaded separately, with lesser frequency</a:t>
                      </a:r>
                    </a:p>
                    <a:p>
                      <a:pPr marL="0" marR="0" lvl="0" indent="0" algn="l" defTabSz="457184" rtl="0" eaLnBrk="1" fontAlgn="auto" latinLnBrk="0" hangingPunct="1">
                        <a:lnSpc>
                          <a:spcPct val="100000"/>
                        </a:lnSpc>
                        <a:spcBef>
                          <a:spcPts val="0"/>
                        </a:spcBef>
                        <a:spcAft>
                          <a:spcPts val="0"/>
                        </a:spcAft>
                        <a:buClrTx/>
                        <a:buSzTx/>
                        <a:buFontTx/>
                        <a:buNone/>
                        <a:tabLst/>
                        <a:defRPr/>
                      </a:pPr>
                      <a:endParaRPr lang="en-US" sz="900" b="0" i="0" dirty="0"/>
                    </a:p>
                  </a:txBody>
                  <a:tcPr/>
                </a:tc>
                <a:extLst>
                  <a:ext uri="{0D108BD9-81ED-4DB2-BD59-A6C34878D82A}">
                    <a16:rowId xmlns:a16="http://schemas.microsoft.com/office/drawing/2014/main" val="4116674622"/>
                  </a:ext>
                </a:extLst>
              </a:tr>
            </a:tbl>
          </a:graphicData>
        </a:graphic>
      </p:graphicFrame>
    </p:spTree>
    <p:extLst>
      <p:ext uri="{BB962C8B-B14F-4D97-AF65-F5344CB8AC3E}">
        <p14:creationId xmlns:p14="http://schemas.microsoft.com/office/powerpoint/2010/main" val="163111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2668C0-D997-4A3C-9BE6-A85E4282DEFD}"/>
              </a:ext>
            </a:extLst>
          </p:cNvPr>
          <p:cNvSpPr>
            <a:spLocks noGrp="1"/>
          </p:cNvSpPr>
          <p:nvPr>
            <p:ph type="sldNum" sz="quarter" idx="4"/>
          </p:nvPr>
        </p:nvSpPr>
        <p:spPr/>
        <p:txBody>
          <a:bodyPr/>
          <a:lstStyle/>
          <a:p>
            <a:r>
              <a:rPr lang="en-US"/>
              <a:t>Page </a:t>
            </a:r>
            <a:fld id="{5A9C12DC-491F-9444-86A2-13AC5C62A2FC}" type="slidenum">
              <a:rPr lang="en-US" smtClean="0"/>
              <a:pPr/>
              <a:t>14</a:t>
            </a:fld>
            <a:endParaRPr lang="en-US" dirty="0"/>
          </a:p>
        </p:txBody>
      </p:sp>
      <p:sp>
        <p:nvSpPr>
          <p:cNvPr id="3" name="Footer Placeholder 2">
            <a:extLst>
              <a:ext uri="{FF2B5EF4-FFF2-40B4-BE49-F238E27FC236}">
                <a16:creationId xmlns:a16="http://schemas.microsoft.com/office/drawing/2014/main" id="{C9B6BB7A-A0C0-4797-B065-4853B42A9426}"/>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F22D499B-9317-4766-B359-CD69CA0D41FD}"/>
              </a:ext>
            </a:extLst>
          </p:cNvPr>
          <p:cNvSpPr>
            <a:spLocks noGrp="1"/>
          </p:cNvSpPr>
          <p:nvPr>
            <p:ph sz="quarter" idx="31"/>
          </p:nvPr>
        </p:nvSpPr>
        <p:spPr/>
        <p:txBody>
          <a:bodyPr/>
          <a:lstStyle/>
          <a:p>
            <a:endParaRPr lang="en-US"/>
          </a:p>
        </p:txBody>
      </p:sp>
      <p:sp>
        <p:nvSpPr>
          <p:cNvPr id="5" name="Text Placeholder 4">
            <a:extLst>
              <a:ext uri="{FF2B5EF4-FFF2-40B4-BE49-F238E27FC236}">
                <a16:creationId xmlns:a16="http://schemas.microsoft.com/office/drawing/2014/main" id="{30C79F02-AE18-4138-BD3A-6747F3ABB019}"/>
              </a:ext>
            </a:extLst>
          </p:cNvPr>
          <p:cNvSpPr>
            <a:spLocks noGrp="1"/>
          </p:cNvSpPr>
          <p:nvPr>
            <p:ph type="body" sz="quarter" idx="32"/>
          </p:nvPr>
        </p:nvSpPr>
        <p:spPr/>
        <p:txBody>
          <a:bodyPr/>
          <a:lstStyle/>
          <a:p>
            <a:r>
              <a:rPr lang="en-US" dirty="0"/>
              <a:t>Project Team</a:t>
            </a:r>
          </a:p>
        </p:txBody>
      </p:sp>
      <p:sp>
        <p:nvSpPr>
          <p:cNvPr id="6" name="Text Placeholder 5">
            <a:extLst>
              <a:ext uri="{FF2B5EF4-FFF2-40B4-BE49-F238E27FC236}">
                <a16:creationId xmlns:a16="http://schemas.microsoft.com/office/drawing/2014/main" id="{8CCC142A-4965-4D15-91EB-72BCA29C636A}"/>
              </a:ext>
            </a:extLst>
          </p:cNvPr>
          <p:cNvSpPr>
            <a:spLocks noGrp="1"/>
          </p:cNvSpPr>
          <p:nvPr>
            <p:ph type="body" sz="quarter" idx="33"/>
          </p:nvPr>
        </p:nvSpPr>
        <p:spPr/>
        <p:txBody>
          <a:bodyPr/>
          <a:lstStyle/>
          <a:p>
            <a:endParaRPr lang="en-US"/>
          </a:p>
        </p:txBody>
      </p:sp>
    </p:spTree>
    <p:extLst>
      <p:ext uri="{BB962C8B-B14F-4D97-AF65-F5344CB8AC3E}">
        <p14:creationId xmlns:p14="http://schemas.microsoft.com/office/powerpoint/2010/main" val="237337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D5ADC-DAD6-49D9-A3F0-6EC679A6CCBB}"/>
              </a:ext>
            </a:extLst>
          </p:cNvPr>
          <p:cNvSpPr>
            <a:spLocks noGrp="1"/>
          </p:cNvSpPr>
          <p:nvPr>
            <p:ph type="sldNum" sz="quarter" idx="4"/>
          </p:nvPr>
        </p:nvSpPr>
        <p:spPr/>
        <p:txBody>
          <a:bodyPr/>
          <a:lstStyle/>
          <a:p>
            <a:r>
              <a:rPr lang="en-US"/>
              <a:t>Page </a:t>
            </a:r>
            <a:fld id="{5A9C12DC-491F-9444-86A2-13AC5C62A2FC}" type="slidenum">
              <a:rPr lang="en-US" smtClean="0"/>
              <a:pPr/>
              <a:t>15</a:t>
            </a:fld>
            <a:endParaRPr lang="en-US" dirty="0"/>
          </a:p>
        </p:txBody>
      </p:sp>
      <p:sp>
        <p:nvSpPr>
          <p:cNvPr id="3" name="Footer Placeholder 2">
            <a:extLst>
              <a:ext uri="{FF2B5EF4-FFF2-40B4-BE49-F238E27FC236}">
                <a16:creationId xmlns:a16="http://schemas.microsoft.com/office/drawing/2014/main" id="{F0B9699F-56C0-4D62-86B6-B13795AB3000}"/>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0C6CD77C-33B5-4013-9CD2-B4136A025590}"/>
              </a:ext>
            </a:extLst>
          </p:cNvPr>
          <p:cNvSpPr>
            <a:spLocks noGrp="1"/>
          </p:cNvSpPr>
          <p:nvPr>
            <p:ph sz="quarter" idx="31"/>
          </p:nvPr>
        </p:nvSpPr>
        <p:spPr/>
        <p:txBody>
          <a:bodyPr/>
          <a:lstStyle/>
          <a:p>
            <a:endParaRPr lang="en-US"/>
          </a:p>
        </p:txBody>
      </p:sp>
      <p:sp>
        <p:nvSpPr>
          <p:cNvPr id="5" name="Text Placeholder 4">
            <a:extLst>
              <a:ext uri="{FF2B5EF4-FFF2-40B4-BE49-F238E27FC236}">
                <a16:creationId xmlns:a16="http://schemas.microsoft.com/office/drawing/2014/main" id="{4558FBD1-1769-4273-BEE2-FB3D07264A32}"/>
              </a:ext>
            </a:extLst>
          </p:cNvPr>
          <p:cNvSpPr>
            <a:spLocks noGrp="1"/>
          </p:cNvSpPr>
          <p:nvPr>
            <p:ph type="body" sz="quarter" idx="32"/>
          </p:nvPr>
        </p:nvSpPr>
        <p:spPr/>
        <p:txBody>
          <a:bodyPr/>
          <a:lstStyle/>
          <a:p>
            <a:r>
              <a:rPr lang="en-US" dirty="0"/>
              <a:t>Project Timeline</a:t>
            </a:r>
          </a:p>
        </p:txBody>
      </p:sp>
      <p:sp>
        <p:nvSpPr>
          <p:cNvPr id="6" name="Text Placeholder 5">
            <a:extLst>
              <a:ext uri="{FF2B5EF4-FFF2-40B4-BE49-F238E27FC236}">
                <a16:creationId xmlns:a16="http://schemas.microsoft.com/office/drawing/2014/main" id="{EDB65FA8-9D67-4654-80F9-E7DFE3FFBB6B}"/>
              </a:ext>
            </a:extLst>
          </p:cNvPr>
          <p:cNvSpPr>
            <a:spLocks noGrp="1"/>
          </p:cNvSpPr>
          <p:nvPr>
            <p:ph type="body" sz="quarter" idx="33"/>
          </p:nvPr>
        </p:nvSpPr>
        <p:spPr/>
        <p:txBody>
          <a:bodyPr/>
          <a:lstStyle/>
          <a:p>
            <a:endParaRPr lang="en-US"/>
          </a:p>
        </p:txBody>
      </p:sp>
    </p:spTree>
    <p:extLst>
      <p:ext uri="{BB962C8B-B14F-4D97-AF65-F5344CB8AC3E}">
        <p14:creationId xmlns:p14="http://schemas.microsoft.com/office/powerpoint/2010/main" val="217564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8055" y="842839"/>
            <a:ext cx="8679570" cy="3537076"/>
          </a:xfrm>
        </p:spPr>
        <p:txBody>
          <a:bodyPr/>
          <a:lstStyle/>
          <a:p>
            <a:pPr marL="0" indent="15875"/>
            <a:r>
              <a:rPr lang="en-US" b="1" dirty="0">
                <a:solidFill>
                  <a:schemeClr val="accent2">
                    <a:lumMod val="75000"/>
                  </a:schemeClr>
                </a:solidFill>
              </a:rPr>
              <a:t>Application Programming Interface</a:t>
            </a:r>
          </a:p>
          <a:p>
            <a:pPr marL="0" indent="15875"/>
            <a:r>
              <a:rPr lang="en-US" dirty="0"/>
              <a:t>An API is a software intermediary that allows two applications to talk to each other. </a:t>
            </a:r>
          </a:p>
          <a:p>
            <a:pPr marL="0" indent="15875"/>
            <a:r>
              <a:rPr lang="en-US" dirty="0"/>
              <a:t>It specifies how different system interact with each other through set of protocols, routines and tools. </a:t>
            </a:r>
          </a:p>
          <a:p>
            <a:pPr marL="0" indent="15875"/>
            <a:endParaRPr lang="en-US" dirty="0"/>
          </a:p>
          <a:p>
            <a:pPr marL="0" indent="15875"/>
            <a:endParaRPr lang="en-US" dirty="0"/>
          </a:p>
        </p:txBody>
      </p:sp>
      <p:sp>
        <p:nvSpPr>
          <p:cNvPr id="6" name="Text Placeholder 5"/>
          <p:cNvSpPr>
            <a:spLocks noGrp="1"/>
          </p:cNvSpPr>
          <p:nvPr>
            <p:ph type="body" sz="quarter" idx="32"/>
          </p:nvPr>
        </p:nvSpPr>
        <p:spPr/>
        <p:txBody>
          <a:bodyPr/>
          <a:lstStyle/>
          <a:p>
            <a:r>
              <a:rPr lang="en-US" dirty="0"/>
              <a:t>What is API</a:t>
            </a:r>
          </a:p>
        </p:txBody>
      </p:sp>
      <p:sp>
        <p:nvSpPr>
          <p:cNvPr id="8" name="Rectangle 7">
            <a:extLst>
              <a:ext uri="{FF2B5EF4-FFF2-40B4-BE49-F238E27FC236}">
                <a16:creationId xmlns:a16="http://schemas.microsoft.com/office/drawing/2014/main" id="{2F9011E0-AEC1-48EF-B1CD-995A679F72EB}"/>
              </a:ext>
            </a:extLst>
          </p:cNvPr>
          <p:cNvSpPr/>
          <p:nvPr/>
        </p:nvSpPr>
        <p:spPr>
          <a:xfrm>
            <a:off x="4105888" y="2474687"/>
            <a:ext cx="169332" cy="14707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0573521-F14B-462D-8140-FDF849661EE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825174" y="2522651"/>
            <a:ext cx="820623" cy="820623"/>
          </a:xfrm>
          <a:prstGeom prst="rect">
            <a:avLst/>
          </a:prstGeom>
        </p:spPr>
      </p:pic>
      <p:pic>
        <p:nvPicPr>
          <p:cNvPr id="14" name="Picture 13">
            <a:extLst>
              <a:ext uri="{FF2B5EF4-FFF2-40B4-BE49-F238E27FC236}">
                <a16:creationId xmlns:a16="http://schemas.microsoft.com/office/drawing/2014/main" id="{79FE0234-3465-449C-8AA7-48C0BD3115A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29002" y="2865660"/>
            <a:ext cx="955228" cy="955228"/>
          </a:xfrm>
          <a:prstGeom prst="rect">
            <a:avLst/>
          </a:prstGeom>
        </p:spPr>
      </p:pic>
      <p:cxnSp>
        <p:nvCxnSpPr>
          <p:cNvPr id="16" name="Straight Arrow Connector 15">
            <a:extLst>
              <a:ext uri="{FF2B5EF4-FFF2-40B4-BE49-F238E27FC236}">
                <a16:creationId xmlns:a16="http://schemas.microsoft.com/office/drawing/2014/main" id="{A776DBC6-0CEC-471F-A779-E0B90FDBE7A4}"/>
              </a:ext>
            </a:extLst>
          </p:cNvPr>
          <p:cNvCxnSpPr>
            <a:cxnSpLocks/>
          </p:cNvCxnSpPr>
          <p:nvPr/>
        </p:nvCxnSpPr>
        <p:spPr>
          <a:xfrm flipV="1">
            <a:off x="2555933" y="2710397"/>
            <a:ext cx="829733" cy="1"/>
          </a:xfrm>
          <a:prstGeom prst="straightConnector1">
            <a:avLst/>
          </a:prstGeom>
          <a:ln w="38100" cap="rnd">
            <a:solidFill>
              <a:srgbClr val="4F5156"/>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26FF7498-EB82-444E-9041-705C6F5F5B6C}"/>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83482" y="2530602"/>
            <a:ext cx="1227254" cy="1227254"/>
          </a:xfrm>
          <a:prstGeom prst="rect">
            <a:avLst/>
          </a:prstGeom>
        </p:spPr>
      </p:pic>
      <p:cxnSp>
        <p:nvCxnSpPr>
          <p:cNvPr id="21" name="Straight Arrow Connector 20">
            <a:extLst>
              <a:ext uri="{FF2B5EF4-FFF2-40B4-BE49-F238E27FC236}">
                <a16:creationId xmlns:a16="http://schemas.microsoft.com/office/drawing/2014/main" id="{A5051504-9B91-446E-B14B-BBAE33D4BFBC}"/>
              </a:ext>
            </a:extLst>
          </p:cNvPr>
          <p:cNvCxnSpPr>
            <a:cxnSpLocks/>
          </p:cNvCxnSpPr>
          <p:nvPr/>
        </p:nvCxnSpPr>
        <p:spPr>
          <a:xfrm flipV="1">
            <a:off x="4635330" y="2710396"/>
            <a:ext cx="829733" cy="1"/>
          </a:xfrm>
          <a:prstGeom prst="straightConnector1">
            <a:avLst/>
          </a:prstGeom>
          <a:ln w="38100" cap="rnd">
            <a:solidFill>
              <a:srgbClr val="4F5156"/>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1EDE861-A7EC-442C-96C0-F29B93FE63F6}"/>
              </a:ext>
            </a:extLst>
          </p:cNvPr>
          <p:cNvCxnSpPr>
            <a:cxnSpLocks/>
          </p:cNvCxnSpPr>
          <p:nvPr/>
        </p:nvCxnSpPr>
        <p:spPr>
          <a:xfrm flipH="1" flipV="1">
            <a:off x="4635330" y="3545154"/>
            <a:ext cx="810474" cy="1"/>
          </a:xfrm>
          <a:prstGeom prst="straightConnector1">
            <a:avLst/>
          </a:prstGeom>
          <a:ln w="38100" cap="rnd">
            <a:solidFill>
              <a:srgbClr val="4F5156"/>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17A70EB-CD98-41D6-B0E3-3BE9B74CA2DE}"/>
              </a:ext>
            </a:extLst>
          </p:cNvPr>
          <p:cNvCxnSpPr>
            <a:cxnSpLocks/>
          </p:cNvCxnSpPr>
          <p:nvPr/>
        </p:nvCxnSpPr>
        <p:spPr>
          <a:xfrm flipH="1" flipV="1">
            <a:off x="2555639" y="3587262"/>
            <a:ext cx="810474" cy="1"/>
          </a:xfrm>
          <a:prstGeom prst="straightConnector1">
            <a:avLst/>
          </a:prstGeom>
          <a:ln w="38100" cap="rnd">
            <a:solidFill>
              <a:srgbClr val="4F5156"/>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DB8300F-D87A-40FF-930D-722471F1358B}"/>
              </a:ext>
            </a:extLst>
          </p:cNvPr>
          <p:cNvSpPr txBox="1"/>
          <p:nvPr/>
        </p:nvSpPr>
        <p:spPr>
          <a:xfrm>
            <a:off x="3920067" y="3978000"/>
            <a:ext cx="715263" cy="369332"/>
          </a:xfrm>
          <a:prstGeom prst="rect">
            <a:avLst/>
          </a:prstGeom>
          <a:noFill/>
        </p:spPr>
        <p:txBody>
          <a:bodyPr wrap="square" rtlCol="0">
            <a:spAutoFit/>
          </a:bodyPr>
          <a:lstStyle/>
          <a:p>
            <a:r>
              <a:rPr lang="en-US" dirty="0">
                <a:latin typeface="Comic Sans MS" panose="030F0702030302020204" pitchFamily="66" charset="0"/>
                <a:cs typeface="Aldhabi" panose="020B0604020202020204" pitchFamily="2" charset="-78"/>
              </a:rPr>
              <a:t>API</a:t>
            </a:r>
          </a:p>
        </p:txBody>
      </p:sp>
      <p:sp>
        <p:nvSpPr>
          <p:cNvPr id="26" name="TextBox 25">
            <a:extLst>
              <a:ext uri="{FF2B5EF4-FFF2-40B4-BE49-F238E27FC236}">
                <a16:creationId xmlns:a16="http://schemas.microsoft.com/office/drawing/2014/main" id="{6A929135-8C74-4F58-909E-26B8CC15B7F2}"/>
              </a:ext>
            </a:extLst>
          </p:cNvPr>
          <p:cNvSpPr txBox="1"/>
          <p:nvPr/>
        </p:nvSpPr>
        <p:spPr>
          <a:xfrm>
            <a:off x="5844413" y="3992884"/>
            <a:ext cx="1602768" cy="307777"/>
          </a:xfrm>
          <a:prstGeom prst="rect">
            <a:avLst/>
          </a:prstGeom>
          <a:noFill/>
        </p:spPr>
        <p:txBody>
          <a:bodyPr wrap="square" rtlCol="0">
            <a:spAutoFit/>
          </a:bodyPr>
          <a:lstStyle/>
          <a:p>
            <a:r>
              <a:rPr lang="en-US" sz="1400" dirty="0">
                <a:latin typeface="Comic Sans MS" panose="030F0702030302020204" pitchFamily="66" charset="0"/>
                <a:cs typeface="Aldhabi" panose="020B0604020202020204" pitchFamily="2" charset="-78"/>
              </a:rPr>
              <a:t>Data lakes, Cloud</a:t>
            </a:r>
          </a:p>
        </p:txBody>
      </p:sp>
      <p:sp>
        <p:nvSpPr>
          <p:cNvPr id="27" name="TextBox 26">
            <a:extLst>
              <a:ext uri="{FF2B5EF4-FFF2-40B4-BE49-F238E27FC236}">
                <a16:creationId xmlns:a16="http://schemas.microsoft.com/office/drawing/2014/main" id="{D2EFB39A-F98D-42C8-8070-2A195E7AC508}"/>
              </a:ext>
            </a:extLst>
          </p:cNvPr>
          <p:cNvSpPr txBox="1"/>
          <p:nvPr/>
        </p:nvSpPr>
        <p:spPr>
          <a:xfrm>
            <a:off x="946507" y="4008777"/>
            <a:ext cx="1602768" cy="307777"/>
          </a:xfrm>
          <a:prstGeom prst="rect">
            <a:avLst/>
          </a:prstGeom>
          <a:noFill/>
        </p:spPr>
        <p:txBody>
          <a:bodyPr wrap="square" rtlCol="0">
            <a:spAutoFit/>
          </a:bodyPr>
          <a:lstStyle/>
          <a:p>
            <a:r>
              <a:rPr lang="en-US" sz="1400" dirty="0">
                <a:latin typeface="Comic Sans MS" panose="030F0702030302020204" pitchFamily="66" charset="0"/>
                <a:cs typeface="Aldhabi" panose="020B0604020202020204" pitchFamily="2" charset="-78"/>
              </a:rPr>
              <a:t>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t>Benefits of API</a:t>
            </a:r>
          </a:p>
        </p:txBody>
      </p:sp>
      <p:sp>
        <p:nvSpPr>
          <p:cNvPr id="7" name="Text Placeholder 6"/>
          <p:cNvSpPr>
            <a:spLocks noGrp="1"/>
          </p:cNvSpPr>
          <p:nvPr>
            <p:ph type="body" sz="quarter" idx="33"/>
          </p:nvPr>
        </p:nvSpPr>
        <p:spPr/>
        <p:txBody>
          <a:bodyPr/>
          <a:lstStyle/>
          <a:p>
            <a:endParaRPr lang="en-US" dirty="0"/>
          </a:p>
        </p:txBody>
      </p:sp>
      <p:pic>
        <p:nvPicPr>
          <p:cNvPr id="1026" name="Picture 2" descr="API, API and FTP">
            <a:hlinkClick r:id="rId3"/>
            <a:extLst>
              <a:ext uri="{FF2B5EF4-FFF2-40B4-BE49-F238E27FC236}">
                <a16:creationId xmlns:a16="http://schemas.microsoft.com/office/drawing/2014/main" id="{C232A1C8-2112-46F6-A3AB-9BABED8FBEF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67417" y="2468725"/>
            <a:ext cx="856986" cy="8569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0E676626-4187-4D2B-A1C2-F099EE91D40A}"/>
              </a:ext>
            </a:extLst>
          </p:cNvPr>
          <p:cNvSpPr/>
          <p:nvPr/>
        </p:nvSpPr>
        <p:spPr>
          <a:xfrm>
            <a:off x="3660910" y="1330107"/>
            <a:ext cx="1270000" cy="5842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mic Sans MS" panose="030F0702030302020204" pitchFamily="66" charset="0"/>
              </a:rPr>
              <a:t>Flexible &amp; Scalable</a:t>
            </a:r>
          </a:p>
        </p:txBody>
      </p:sp>
      <p:sp>
        <p:nvSpPr>
          <p:cNvPr id="9" name="Rectangle: Rounded Corners 8">
            <a:extLst>
              <a:ext uri="{FF2B5EF4-FFF2-40B4-BE49-F238E27FC236}">
                <a16:creationId xmlns:a16="http://schemas.microsoft.com/office/drawing/2014/main" id="{7B1B4302-7B50-4A8B-8CBB-A4F3DF477499}"/>
              </a:ext>
            </a:extLst>
          </p:cNvPr>
          <p:cNvSpPr/>
          <p:nvPr/>
        </p:nvSpPr>
        <p:spPr>
          <a:xfrm>
            <a:off x="5430444" y="2020918"/>
            <a:ext cx="1270000" cy="5842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mic Sans MS" panose="030F0702030302020204" pitchFamily="66" charset="0"/>
              </a:rPr>
              <a:t>Innovative</a:t>
            </a:r>
          </a:p>
        </p:txBody>
      </p:sp>
      <p:sp>
        <p:nvSpPr>
          <p:cNvPr id="10" name="Rectangle: Rounded Corners 9">
            <a:extLst>
              <a:ext uri="{FF2B5EF4-FFF2-40B4-BE49-F238E27FC236}">
                <a16:creationId xmlns:a16="http://schemas.microsoft.com/office/drawing/2014/main" id="{BC21C9ED-AB30-4CFE-AE09-917B50D76A00}"/>
              </a:ext>
            </a:extLst>
          </p:cNvPr>
          <p:cNvSpPr/>
          <p:nvPr/>
        </p:nvSpPr>
        <p:spPr>
          <a:xfrm>
            <a:off x="5430444" y="3297072"/>
            <a:ext cx="1270000" cy="5842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mic Sans MS" panose="030F0702030302020204" pitchFamily="66" charset="0"/>
              </a:rPr>
              <a:t>Increases Productivity</a:t>
            </a:r>
          </a:p>
        </p:txBody>
      </p:sp>
      <p:sp>
        <p:nvSpPr>
          <p:cNvPr id="11" name="Rectangle: Rounded Corners 10">
            <a:extLst>
              <a:ext uri="{FF2B5EF4-FFF2-40B4-BE49-F238E27FC236}">
                <a16:creationId xmlns:a16="http://schemas.microsoft.com/office/drawing/2014/main" id="{96141095-19D7-4E79-9764-D62D801BAEAE}"/>
              </a:ext>
            </a:extLst>
          </p:cNvPr>
          <p:cNvSpPr/>
          <p:nvPr/>
        </p:nvSpPr>
        <p:spPr>
          <a:xfrm>
            <a:off x="1882911" y="2062102"/>
            <a:ext cx="1270000" cy="5842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mic Sans MS" panose="030F0702030302020204" pitchFamily="66" charset="0"/>
              </a:rPr>
              <a:t>Time Efficient</a:t>
            </a:r>
          </a:p>
        </p:txBody>
      </p:sp>
      <p:sp>
        <p:nvSpPr>
          <p:cNvPr id="12" name="Rectangle: Rounded Corners 11">
            <a:extLst>
              <a:ext uri="{FF2B5EF4-FFF2-40B4-BE49-F238E27FC236}">
                <a16:creationId xmlns:a16="http://schemas.microsoft.com/office/drawing/2014/main" id="{449BA5B8-E95E-483D-848C-1A12933CDEEA}"/>
              </a:ext>
            </a:extLst>
          </p:cNvPr>
          <p:cNvSpPr/>
          <p:nvPr/>
        </p:nvSpPr>
        <p:spPr>
          <a:xfrm>
            <a:off x="1891376" y="3325711"/>
            <a:ext cx="1270000" cy="5842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mic Sans MS" panose="030F0702030302020204" pitchFamily="66" charset="0"/>
              </a:rPr>
              <a:t>Easy Integration </a:t>
            </a:r>
          </a:p>
        </p:txBody>
      </p:sp>
    </p:spTree>
    <p:extLst>
      <p:ext uri="{BB962C8B-B14F-4D97-AF65-F5344CB8AC3E}">
        <p14:creationId xmlns:p14="http://schemas.microsoft.com/office/powerpoint/2010/main" val="379688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2D39EC-4336-403B-B112-01D29AC45EDE}"/>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F5470AA9-270C-4ED5-9C7C-2AD8029DA0EB}"/>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5A0F6CCE-26D9-4581-82A9-35DF20BC4D72}"/>
              </a:ext>
            </a:extLst>
          </p:cNvPr>
          <p:cNvSpPr>
            <a:spLocks noGrp="1"/>
          </p:cNvSpPr>
          <p:nvPr>
            <p:ph sz="quarter" idx="31"/>
          </p:nvPr>
        </p:nvSpPr>
        <p:spPr/>
        <p:txBody>
          <a:bodyPr/>
          <a:lstStyle/>
          <a:p>
            <a:r>
              <a:rPr lang="en-US" dirty="0"/>
              <a:t>Flexible &amp; Scalable : </a:t>
            </a:r>
            <a:r>
              <a:rPr lang="en-US" dirty="0" err="1"/>
              <a:t>Api</a:t>
            </a:r>
            <a:r>
              <a:rPr lang="en-US" dirty="0"/>
              <a:t> itself can be scaled up to many layers and levels</a:t>
            </a:r>
          </a:p>
          <a:p>
            <a:r>
              <a:rPr lang="en-US" dirty="0"/>
              <a:t>Time Efficient: both the setup of integration and the </a:t>
            </a:r>
            <a:r>
              <a:rPr lang="en-US" dirty="0" err="1"/>
              <a:t>Api</a:t>
            </a:r>
            <a:r>
              <a:rPr lang="en-US" dirty="0"/>
              <a:t> connection itself are less time consuming and easy to automate.</a:t>
            </a:r>
          </a:p>
          <a:p>
            <a:r>
              <a:rPr lang="en-US" dirty="0"/>
              <a:t>Easy Integration : system to system interaction in API makes its easy to integrate with any software or system</a:t>
            </a:r>
          </a:p>
          <a:p>
            <a:r>
              <a:rPr lang="en-US" dirty="0"/>
              <a:t>Increases productivity: Since API is automated and real time, it increases the productivity.</a:t>
            </a:r>
          </a:p>
          <a:p>
            <a:r>
              <a:rPr lang="en-US" dirty="0"/>
              <a:t>Innovative: </a:t>
            </a:r>
          </a:p>
          <a:p>
            <a:endParaRPr lang="en-US" dirty="0"/>
          </a:p>
        </p:txBody>
      </p:sp>
      <p:sp>
        <p:nvSpPr>
          <p:cNvPr id="5" name="Text Placeholder 4">
            <a:extLst>
              <a:ext uri="{FF2B5EF4-FFF2-40B4-BE49-F238E27FC236}">
                <a16:creationId xmlns:a16="http://schemas.microsoft.com/office/drawing/2014/main" id="{2CE44F87-4EE6-4B14-8CFB-E8A3E31A5364}"/>
              </a:ext>
            </a:extLst>
          </p:cNvPr>
          <p:cNvSpPr>
            <a:spLocks noGrp="1"/>
          </p:cNvSpPr>
          <p:nvPr>
            <p:ph type="body" sz="quarter" idx="32"/>
          </p:nvPr>
        </p:nvSpPr>
        <p:spPr/>
        <p:txBody>
          <a:bodyPr/>
          <a:lstStyle/>
          <a:p>
            <a:r>
              <a:rPr lang="en-US" dirty="0"/>
              <a:t>Benefits of API</a:t>
            </a:r>
          </a:p>
          <a:p>
            <a:endParaRPr lang="en-US" dirty="0"/>
          </a:p>
        </p:txBody>
      </p:sp>
      <p:sp>
        <p:nvSpPr>
          <p:cNvPr id="6" name="Text Placeholder 5">
            <a:extLst>
              <a:ext uri="{FF2B5EF4-FFF2-40B4-BE49-F238E27FC236}">
                <a16:creationId xmlns:a16="http://schemas.microsoft.com/office/drawing/2014/main" id="{8094D8FE-61E0-45CD-97B3-B91BA2D1BD00}"/>
              </a:ext>
            </a:extLst>
          </p:cNvPr>
          <p:cNvSpPr>
            <a:spLocks noGrp="1"/>
          </p:cNvSpPr>
          <p:nvPr>
            <p:ph type="body" sz="quarter" idx="33"/>
          </p:nvPr>
        </p:nvSpPr>
        <p:spPr/>
        <p:txBody>
          <a:bodyPr/>
          <a:lstStyle/>
          <a:p>
            <a:r>
              <a:rPr lang="en-US" dirty="0"/>
              <a:t>Explanation for </a:t>
            </a:r>
            <a:r>
              <a:rPr lang="en-US"/>
              <a:t>before slide</a:t>
            </a:r>
            <a:endParaRPr lang="en-US" dirty="0"/>
          </a:p>
        </p:txBody>
      </p:sp>
    </p:spTree>
    <p:extLst>
      <p:ext uri="{BB962C8B-B14F-4D97-AF65-F5344CB8AC3E}">
        <p14:creationId xmlns:p14="http://schemas.microsoft.com/office/powerpoint/2010/main" val="9804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E164CD-6500-444F-97AC-877470FF047A}"/>
              </a:ext>
            </a:extLst>
          </p:cNvPr>
          <p:cNvSpPr/>
          <p:nvPr/>
        </p:nvSpPr>
        <p:spPr>
          <a:xfrm>
            <a:off x="6874933" y="4370711"/>
            <a:ext cx="2232026" cy="7727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A05AA32-A314-43BF-8126-3B7676BF0DA1}"/>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BC4FA6A5-56A1-47CB-AD51-AD13B699B5F8}"/>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577FF215-9D02-423A-A62F-C10C89B2B06F}"/>
              </a:ext>
            </a:extLst>
          </p:cNvPr>
          <p:cNvSpPr>
            <a:spLocks noGrp="1"/>
          </p:cNvSpPr>
          <p:nvPr>
            <p:ph sz="quarter" idx="31"/>
          </p:nvPr>
        </p:nvSpPr>
        <p:spPr/>
        <p:txBody>
          <a:bodyPr/>
          <a:lstStyle/>
          <a:p>
            <a:pPr marL="0" indent="0"/>
            <a:r>
              <a:rPr lang="en-US" dirty="0"/>
              <a:t>In current control tower architecture ftp is used for file transfer which can be replaced by API interaction between Forwarders &amp; Control Tower system. </a:t>
            </a:r>
          </a:p>
          <a:p>
            <a:pPr marL="0" indent="0"/>
            <a:r>
              <a:rPr lang="en-US" dirty="0"/>
              <a:t>In End to End Control tower API can play a major part of how different systems interact real time for timely update on order details. </a:t>
            </a:r>
          </a:p>
          <a:p>
            <a:pPr marL="0" indent="0"/>
            <a:r>
              <a:rPr lang="en-US" dirty="0"/>
              <a:t>With connection to data lakes like IDS through API Control Tower will be more streamlined and integrated. </a:t>
            </a:r>
          </a:p>
          <a:p>
            <a:pPr marL="0" indent="0"/>
            <a:endParaRPr lang="en-US" dirty="0"/>
          </a:p>
          <a:p>
            <a:pPr marL="0" indent="0"/>
            <a:endParaRPr lang="en-US" dirty="0"/>
          </a:p>
          <a:p>
            <a:pPr marL="0" indent="0"/>
            <a:r>
              <a:rPr lang="en-US" dirty="0"/>
              <a:t>Any more …..??</a:t>
            </a:r>
          </a:p>
          <a:p>
            <a:pPr marL="0" indent="0"/>
            <a:r>
              <a:rPr lang="en-US" dirty="0"/>
              <a:t> </a:t>
            </a:r>
          </a:p>
          <a:p>
            <a:pPr marL="0" indent="0"/>
            <a:endParaRPr lang="en-US" dirty="0"/>
          </a:p>
          <a:p>
            <a:endParaRPr lang="en-US" dirty="0"/>
          </a:p>
        </p:txBody>
      </p:sp>
      <p:sp>
        <p:nvSpPr>
          <p:cNvPr id="5" name="Text Placeholder 4">
            <a:extLst>
              <a:ext uri="{FF2B5EF4-FFF2-40B4-BE49-F238E27FC236}">
                <a16:creationId xmlns:a16="http://schemas.microsoft.com/office/drawing/2014/main" id="{D7B3D65D-8E31-48DD-B8FF-CD494DCF885A}"/>
              </a:ext>
            </a:extLst>
          </p:cNvPr>
          <p:cNvSpPr>
            <a:spLocks noGrp="1"/>
          </p:cNvSpPr>
          <p:nvPr>
            <p:ph type="body" sz="quarter" idx="32"/>
          </p:nvPr>
        </p:nvSpPr>
        <p:spPr/>
        <p:txBody>
          <a:bodyPr/>
          <a:lstStyle/>
          <a:p>
            <a:r>
              <a:rPr lang="en-US" dirty="0"/>
              <a:t>API in Control Tower</a:t>
            </a:r>
          </a:p>
        </p:txBody>
      </p:sp>
      <p:sp>
        <p:nvSpPr>
          <p:cNvPr id="6" name="Text Placeholder 5">
            <a:extLst>
              <a:ext uri="{FF2B5EF4-FFF2-40B4-BE49-F238E27FC236}">
                <a16:creationId xmlns:a16="http://schemas.microsoft.com/office/drawing/2014/main" id="{FF2DCFB4-6C84-4409-A5F3-FC75F5487996}"/>
              </a:ext>
            </a:extLst>
          </p:cNvPr>
          <p:cNvSpPr>
            <a:spLocks noGrp="1"/>
          </p:cNvSpPr>
          <p:nvPr>
            <p:ph type="body" sz="quarter" idx="33"/>
          </p:nvPr>
        </p:nvSpPr>
        <p:spPr/>
        <p:txBody>
          <a:bodyPr/>
          <a:lstStyle/>
          <a:p>
            <a:r>
              <a:rPr lang="en-US" dirty="0"/>
              <a:t>Value Add</a:t>
            </a:r>
          </a:p>
        </p:txBody>
      </p:sp>
    </p:spTree>
    <p:extLst>
      <p:ext uri="{BB962C8B-B14F-4D97-AF65-F5344CB8AC3E}">
        <p14:creationId xmlns:p14="http://schemas.microsoft.com/office/powerpoint/2010/main" val="427951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F215-9D02-423A-A62F-C10C89B2B06F}"/>
              </a:ext>
            </a:extLst>
          </p:cNvPr>
          <p:cNvSpPr>
            <a:spLocks noGrp="1"/>
          </p:cNvSpPr>
          <p:nvPr>
            <p:ph sz="quarter" idx="31"/>
          </p:nvPr>
        </p:nvSpPr>
        <p:spPr>
          <a:xfrm>
            <a:off x="258055" y="1203325"/>
            <a:ext cx="8679570" cy="3935574"/>
          </a:xfrm>
        </p:spPr>
        <p:txBody>
          <a:bodyPr/>
          <a:lstStyle/>
          <a:p>
            <a:pPr marL="0" indent="0"/>
            <a:endParaRPr lang="en-US" dirty="0"/>
          </a:p>
          <a:p>
            <a:pPr marL="0" indent="0"/>
            <a:r>
              <a:rPr lang="en-US" dirty="0"/>
              <a:t> </a:t>
            </a:r>
          </a:p>
          <a:p>
            <a:pPr marL="0" indent="0"/>
            <a:endParaRPr lang="en-US" dirty="0"/>
          </a:p>
          <a:p>
            <a:endParaRPr lang="en-US" dirty="0"/>
          </a:p>
        </p:txBody>
      </p:sp>
      <p:sp>
        <p:nvSpPr>
          <p:cNvPr id="5" name="Text Placeholder 4">
            <a:extLst>
              <a:ext uri="{FF2B5EF4-FFF2-40B4-BE49-F238E27FC236}">
                <a16:creationId xmlns:a16="http://schemas.microsoft.com/office/drawing/2014/main" id="{D7B3D65D-8E31-48DD-B8FF-CD494DCF885A}"/>
              </a:ext>
            </a:extLst>
          </p:cNvPr>
          <p:cNvSpPr>
            <a:spLocks noGrp="1"/>
          </p:cNvSpPr>
          <p:nvPr>
            <p:ph type="body" sz="quarter" idx="32"/>
          </p:nvPr>
        </p:nvSpPr>
        <p:spPr/>
        <p:txBody>
          <a:bodyPr/>
          <a:lstStyle/>
          <a:p>
            <a:r>
              <a:rPr lang="en-US" dirty="0"/>
              <a:t>API in Control Tower</a:t>
            </a:r>
          </a:p>
        </p:txBody>
      </p:sp>
      <p:sp>
        <p:nvSpPr>
          <p:cNvPr id="6" name="Text Placeholder 5">
            <a:extLst>
              <a:ext uri="{FF2B5EF4-FFF2-40B4-BE49-F238E27FC236}">
                <a16:creationId xmlns:a16="http://schemas.microsoft.com/office/drawing/2014/main" id="{FF2DCFB4-6C84-4409-A5F3-FC75F5487996}"/>
              </a:ext>
            </a:extLst>
          </p:cNvPr>
          <p:cNvSpPr>
            <a:spLocks noGrp="1"/>
          </p:cNvSpPr>
          <p:nvPr>
            <p:ph type="body" sz="quarter" idx="33"/>
          </p:nvPr>
        </p:nvSpPr>
        <p:spPr/>
        <p:txBody>
          <a:bodyPr/>
          <a:lstStyle/>
          <a:p>
            <a:r>
              <a:rPr lang="en-US" dirty="0"/>
              <a:t>ftp vs API </a:t>
            </a:r>
          </a:p>
        </p:txBody>
      </p:sp>
      <p:sp>
        <p:nvSpPr>
          <p:cNvPr id="18" name="Rectangle 17">
            <a:extLst>
              <a:ext uri="{FF2B5EF4-FFF2-40B4-BE49-F238E27FC236}">
                <a16:creationId xmlns:a16="http://schemas.microsoft.com/office/drawing/2014/main" id="{9D6DC1E4-D921-40BC-BD22-2B284E8A61B2}"/>
              </a:ext>
            </a:extLst>
          </p:cNvPr>
          <p:cNvSpPr/>
          <p:nvPr/>
        </p:nvSpPr>
        <p:spPr>
          <a:xfrm>
            <a:off x="6856887" y="4366110"/>
            <a:ext cx="2232026" cy="7727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Slide Number Placeholder 1">
            <a:extLst>
              <a:ext uri="{FF2B5EF4-FFF2-40B4-BE49-F238E27FC236}">
                <a16:creationId xmlns:a16="http://schemas.microsoft.com/office/drawing/2014/main" id="{BE4D500F-107F-4D2A-A3A3-9F3FDFC12FA7}"/>
              </a:ext>
            </a:extLst>
          </p:cNvPr>
          <p:cNvSpPr>
            <a:spLocks noGrp="1"/>
          </p:cNvSpPr>
          <p:nvPr>
            <p:ph type="sldNum" sz="quarter" idx="4"/>
          </p:nvPr>
        </p:nvSpPr>
        <p:spPr>
          <a:xfrm>
            <a:off x="1866424" y="4137654"/>
            <a:ext cx="525690" cy="92333"/>
          </a:xfrm>
        </p:spPr>
        <p:txBody>
          <a:bodyPr/>
          <a:lstStyle/>
          <a:p>
            <a:r>
              <a:rPr lang="en-US"/>
              <a:t>Page </a:t>
            </a:r>
            <a:fld id="{5A9C12DC-491F-9444-86A2-13AC5C62A2FC}" type="slidenum">
              <a:rPr lang="en-US" smtClean="0"/>
              <a:pPr/>
              <a:t>6</a:t>
            </a:fld>
            <a:endParaRPr lang="en-US" dirty="0"/>
          </a:p>
        </p:txBody>
      </p:sp>
      <p:sp>
        <p:nvSpPr>
          <p:cNvPr id="20" name="Footer Placeholder 2">
            <a:extLst>
              <a:ext uri="{FF2B5EF4-FFF2-40B4-BE49-F238E27FC236}">
                <a16:creationId xmlns:a16="http://schemas.microsoft.com/office/drawing/2014/main" id="{40F84F6C-F597-4138-8654-2CA1B7CBC327}"/>
              </a:ext>
            </a:extLst>
          </p:cNvPr>
          <p:cNvSpPr>
            <a:spLocks noGrp="1"/>
          </p:cNvSpPr>
          <p:nvPr>
            <p:ph type="ftr" sz="quarter" idx="3"/>
          </p:nvPr>
        </p:nvSpPr>
        <p:spPr>
          <a:xfrm>
            <a:off x="370946" y="4137654"/>
            <a:ext cx="1509767" cy="92333"/>
          </a:xfrm>
        </p:spPr>
        <p:txBody>
          <a:bodyPr/>
          <a:lstStyle/>
          <a:p>
            <a:r>
              <a:rPr lang="en-US"/>
              <a:t>Confidential Property of Schneider Electric |</a:t>
            </a:r>
            <a:endParaRPr lang="en-US" dirty="0"/>
          </a:p>
        </p:txBody>
      </p:sp>
      <p:graphicFrame>
        <p:nvGraphicFramePr>
          <p:cNvPr id="21" name="Table 20">
            <a:extLst>
              <a:ext uri="{FF2B5EF4-FFF2-40B4-BE49-F238E27FC236}">
                <a16:creationId xmlns:a16="http://schemas.microsoft.com/office/drawing/2014/main" id="{092D65F2-9CDB-487D-A11C-E2BCBF733036}"/>
              </a:ext>
            </a:extLst>
          </p:cNvPr>
          <p:cNvGraphicFramePr>
            <a:graphicFrameLocks noGrp="1"/>
          </p:cNvGraphicFramePr>
          <p:nvPr>
            <p:extLst>
              <p:ext uri="{D42A27DB-BD31-4B8C-83A1-F6EECF244321}">
                <p14:modId xmlns:p14="http://schemas.microsoft.com/office/powerpoint/2010/main" val="2873937354"/>
              </p:ext>
            </p:extLst>
          </p:nvPr>
        </p:nvGraphicFramePr>
        <p:xfrm>
          <a:off x="455612" y="1099820"/>
          <a:ext cx="4090987" cy="3489960"/>
        </p:xfrm>
        <a:graphic>
          <a:graphicData uri="http://schemas.openxmlformats.org/drawingml/2006/table">
            <a:tbl>
              <a:tblPr firstRow="1" bandRow="1">
                <a:tableStyleId>{5C22544A-7EE6-4342-B048-85BDC9FD1C3A}</a:tableStyleId>
              </a:tblPr>
              <a:tblGrid>
                <a:gridCol w="555360">
                  <a:extLst>
                    <a:ext uri="{9D8B030D-6E8A-4147-A177-3AD203B41FA5}">
                      <a16:colId xmlns:a16="http://schemas.microsoft.com/office/drawing/2014/main" val="4227431278"/>
                    </a:ext>
                  </a:extLst>
                </a:gridCol>
                <a:gridCol w="3535627">
                  <a:extLst>
                    <a:ext uri="{9D8B030D-6E8A-4147-A177-3AD203B41FA5}">
                      <a16:colId xmlns:a16="http://schemas.microsoft.com/office/drawing/2014/main" val="1551025050"/>
                    </a:ext>
                  </a:extLst>
                </a:gridCol>
              </a:tblGrid>
              <a:tr h="370840">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ftp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655274077"/>
                  </a:ext>
                </a:extLst>
              </a:tr>
              <a:tr h="370840">
                <a:tc>
                  <a:txBody>
                    <a:bodyPr/>
                    <a:lstStyle/>
                    <a:p>
                      <a:endParaRPr lang="en-US" dirty="0"/>
                    </a:p>
                  </a:txBody>
                  <a:tcPr>
                    <a:lnT w="38100" cmpd="sng">
                      <a:noFill/>
                    </a:lnT>
                    <a:noFill/>
                  </a:tcPr>
                </a:tc>
                <a:tc>
                  <a:txBody>
                    <a:bodyPr/>
                    <a:lstStyle/>
                    <a:p>
                      <a:r>
                        <a:rPr lang="en-US" sz="1200" kern="1200" dirty="0">
                          <a:solidFill>
                            <a:schemeClr val="dk1"/>
                          </a:solidFill>
                          <a:effectLst/>
                          <a:latin typeface="+mn-lt"/>
                          <a:ea typeface="+mn-ea"/>
                          <a:cs typeface="+mn-cs"/>
                        </a:rPr>
                        <a:t>FTP is used to transfer files between computers on a network</a:t>
                      </a:r>
                      <a:endParaRPr lang="en-US" sz="1200" dirty="0"/>
                    </a:p>
                  </a:txBody>
                  <a:tcPr>
                    <a:lnT w="38100" cmpd="sng">
                      <a:noFill/>
                    </a:lnT>
                    <a:noFill/>
                  </a:tcPr>
                </a:tc>
                <a:extLst>
                  <a:ext uri="{0D108BD9-81ED-4DB2-BD59-A6C34878D82A}">
                    <a16:rowId xmlns:a16="http://schemas.microsoft.com/office/drawing/2014/main" val="1464166038"/>
                  </a:ext>
                </a:extLst>
              </a:tr>
              <a:tr h="370840">
                <a:tc>
                  <a:txBody>
                    <a:bodyPr/>
                    <a:lstStyle/>
                    <a:p>
                      <a:endParaRPr lang="en-US"/>
                    </a:p>
                  </a:txBody>
                  <a:tcPr>
                    <a:noFill/>
                  </a:tcPr>
                </a:tc>
                <a:tc>
                  <a:txBody>
                    <a:bodyPr/>
                    <a:lstStyle/>
                    <a:p>
                      <a:r>
                        <a:rPr lang="en-US" sz="1200" kern="1200" dirty="0">
                          <a:solidFill>
                            <a:schemeClr val="dk1"/>
                          </a:solidFill>
                          <a:effectLst/>
                          <a:latin typeface="+mn-lt"/>
                          <a:ea typeface="+mn-ea"/>
                          <a:cs typeface="+mn-cs"/>
                        </a:rPr>
                        <a:t>FTP is a batch that allows you and others, to login to it in order to transfer files back and forth.  If you have larger files that cannot be sent through standard email, this is a useful service</a:t>
                      </a:r>
                      <a:endParaRPr lang="en-US" sz="1200" dirty="0"/>
                    </a:p>
                  </a:txBody>
                  <a:tcPr>
                    <a:noFill/>
                  </a:tcPr>
                </a:tc>
                <a:extLst>
                  <a:ext uri="{0D108BD9-81ED-4DB2-BD59-A6C34878D82A}">
                    <a16:rowId xmlns:a16="http://schemas.microsoft.com/office/drawing/2014/main" val="106819322"/>
                  </a:ext>
                </a:extLst>
              </a:tr>
              <a:tr h="370840">
                <a:tc>
                  <a:txBody>
                    <a:bodyPr/>
                    <a:lstStyle/>
                    <a:p>
                      <a:endParaRPr lang="en-US" dirty="0"/>
                    </a:p>
                  </a:txBody>
                  <a:tcPr>
                    <a:noFill/>
                  </a:tcPr>
                </a:tc>
                <a:tc>
                  <a:txBody>
                    <a:bodyPr/>
                    <a:lstStyle/>
                    <a:p>
                      <a:r>
                        <a:rPr lang="en-US" sz="1200" kern="1200" dirty="0">
                          <a:solidFill>
                            <a:schemeClr val="dk1"/>
                          </a:solidFill>
                          <a:effectLst/>
                          <a:latin typeface="+mn-lt"/>
                          <a:ea typeface="+mn-ea"/>
                          <a:cs typeface="+mn-cs"/>
                        </a:rPr>
                        <a:t>File transfer through ftp at times is manual and it takes lot of effort between the parties to set up and upload and also to fetch and run</a:t>
                      </a:r>
                    </a:p>
                  </a:txBody>
                  <a:tcPr>
                    <a:noFill/>
                  </a:tcPr>
                </a:tc>
                <a:extLst>
                  <a:ext uri="{0D108BD9-81ED-4DB2-BD59-A6C34878D82A}">
                    <a16:rowId xmlns:a16="http://schemas.microsoft.com/office/drawing/2014/main" val="935921783"/>
                  </a:ext>
                </a:extLst>
              </a:tr>
              <a:tr h="370840">
                <a:tc>
                  <a:txBody>
                    <a:bodyPr/>
                    <a:lstStyle/>
                    <a:p>
                      <a:endParaRPr lang="en-US"/>
                    </a:p>
                  </a:txBody>
                  <a:tcPr>
                    <a:noFill/>
                  </a:tcPr>
                </a:tc>
                <a:tc>
                  <a:txBody>
                    <a:bodyPr/>
                    <a:lstStyle/>
                    <a:p>
                      <a:r>
                        <a:rPr lang="en-US" sz="1200" kern="1200" dirty="0">
                          <a:solidFill>
                            <a:schemeClr val="dk1"/>
                          </a:solidFill>
                          <a:effectLst/>
                          <a:latin typeface="+mn-lt"/>
                          <a:ea typeface="+mn-ea"/>
                          <a:cs typeface="+mn-cs"/>
                        </a:rPr>
                        <a:t>The files can be customized to the need with various information. </a:t>
                      </a:r>
                    </a:p>
                  </a:txBody>
                  <a:tcPr>
                    <a:noFill/>
                  </a:tcPr>
                </a:tc>
                <a:extLst>
                  <a:ext uri="{0D108BD9-81ED-4DB2-BD59-A6C34878D82A}">
                    <a16:rowId xmlns:a16="http://schemas.microsoft.com/office/drawing/2014/main" val="3583538615"/>
                  </a:ext>
                </a:extLst>
              </a:tr>
              <a:tr h="370840">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53569044"/>
                  </a:ext>
                </a:extLst>
              </a:tr>
              <a:tr h="370840">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666501963"/>
                  </a:ext>
                </a:extLst>
              </a:tr>
            </a:tbl>
          </a:graphicData>
        </a:graphic>
      </p:graphicFrame>
      <p:pic>
        <p:nvPicPr>
          <p:cNvPr id="22" name="Picture 21">
            <a:extLst>
              <a:ext uri="{FF2B5EF4-FFF2-40B4-BE49-F238E27FC236}">
                <a16:creationId xmlns:a16="http://schemas.microsoft.com/office/drawing/2014/main" id="{72429F0F-F257-4532-8C06-E3E89778C24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946" y="1591899"/>
            <a:ext cx="253916" cy="253916"/>
          </a:xfrm>
          <a:prstGeom prst="rect">
            <a:avLst/>
          </a:prstGeom>
        </p:spPr>
      </p:pic>
      <p:pic>
        <p:nvPicPr>
          <p:cNvPr id="23" name="Picture 22">
            <a:extLst>
              <a:ext uri="{FF2B5EF4-FFF2-40B4-BE49-F238E27FC236}">
                <a16:creationId xmlns:a16="http://schemas.microsoft.com/office/drawing/2014/main" id="{0E0E44DA-8381-4786-9679-B59AEAC6085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946" y="2123516"/>
            <a:ext cx="253916" cy="253916"/>
          </a:xfrm>
          <a:prstGeom prst="rect">
            <a:avLst/>
          </a:prstGeom>
        </p:spPr>
      </p:pic>
      <p:pic>
        <p:nvPicPr>
          <p:cNvPr id="24" name="Picture 23">
            <a:extLst>
              <a:ext uri="{FF2B5EF4-FFF2-40B4-BE49-F238E27FC236}">
                <a16:creationId xmlns:a16="http://schemas.microsoft.com/office/drawing/2014/main" id="{2F064C91-88BB-49EB-8B72-9896BF1C93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946" y="2779984"/>
            <a:ext cx="253916" cy="253916"/>
          </a:xfrm>
          <a:prstGeom prst="rect">
            <a:avLst/>
          </a:prstGeom>
        </p:spPr>
      </p:pic>
      <p:pic>
        <p:nvPicPr>
          <p:cNvPr id="25" name="Picture 24">
            <a:extLst>
              <a:ext uri="{FF2B5EF4-FFF2-40B4-BE49-F238E27FC236}">
                <a16:creationId xmlns:a16="http://schemas.microsoft.com/office/drawing/2014/main" id="{B5FC8C64-4885-4F2C-A33F-3741995E61D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24946" y="3397294"/>
            <a:ext cx="253916" cy="253916"/>
          </a:xfrm>
          <a:prstGeom prst="rect">
            <a:avLst/>
          </a:prstGeom>
        </p:spPr>
      </p:pic>
      <p:graphicFrame>
        <p:nvGraphicFramePr>
          <p:cNvPr id="26" name="Table 25">
            <a:extLst>
              <a:ext uri="{FF2B5EF4-FFF2-40B4-BE49-F238E27FC236}">
                <a16:creationId xmlns:a16="http://schemas.microsoft.com/office/drawing/2014/main" id="{32D88AF0-0C8E-4D54-9E42-70A0D030EDD4}"/>
              </a:ext>
            </a:extLst>
          </p:cNvPr>
          <p:cNvGraphicFramePr>
            <a:graphicFrameLocks noGrp="1"/>
          </p:cNvGraphicFramePr>
          <p:nvPr>
            <p:extLst>
              <p:ext uri="{D42A27DB-BD31-4B8C-83A1-F6EECF244321}">
                <p14:modId xmlns:p14="http://schemas.microsoft.com/office/powerpoint/2010/main" val="221170561"/>
              </p:ext>
            </p:extLst>
          </p:nvPr>
        </p:nvGraphicFramePr>
        <p:xfrm>
          <a:off x="4978297" y="1099820"/>
          <a:ext cx="3757180" cy="4043680"/>
        </p:xfrm>
        <a:graphic>
          <a:graphicData uri="http://schemas.openxmlformats.org/drawingml/2006/table">
            <a:tbl>
              <a:tblPr firstRow="1" bandRow="1">
                <a:tableStyleId>{5C22544A-7EE6-4342-B048-85BDC9FD1C3A}</a:tableStyleId>
              </a:tblPr>
              <a:tblGrid>
                <a:gridCol w="582179">
                  <a:extLst>
                    <a:ext uri="{9D8B030D-6E8A-4147-A177-3AD203B41FA5}">
                      <a16:colId xmlns:a16="http://schemas.microsoft.com/office/drawing/2014/main" val="4227431278"/>
                    </a:ext>
                  </a:extLst>
                </a:gridCol>
                <a:gridCol w="3175001">
                  <a:extLst>
                    <a:ext uri="{9D8B030D-6E8A-4147-A177-3AD203B41FA5}">
                      <a16:colId xmlns:a16="http://schemas.microsoft.com/office/drawing/2014/main" val="1551025050"/>
                    </a:ext>
                  </a:extLst>
                </a:gridCol>
              </a:tblGrid>
              <a:tr h="370840">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API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655274077"/>
                  </a:ext>
                </a:extLst>
              </a:tr>
              <a:tr h="370840">
                <a:tc>
                  <a:txBody>
                    <a:bodyPr/>
                    <a:lstStyle/>
                    <a:p>
                      <a:endParaRPr lang="en-US" sz="1200"/>
                    </a:p>
                  </a:txBody>
                  <a:tcPr>
                    <a:lnT w="38100" cmpd="sng">
                      <a:noFill/>
                    </a:lnT>
                    <a:noFill/>
                  </a:tcPr>
                </a:tc>
                <a:tc>
                  <a:txBody>
                    <a:bodyPr/>
                    <a:lstStyle/>
                    <a:p>
                      <a:r>
                        <a:rPr lang="en-US" sz="1200" kern="1200" dirty="0">
                          <a:solidFill>
                            <a:schemeClr val="dk1"/>
                          </a:solidFill>
                          <a:effectLst/>
                          <a:latin typeface="+mn-lt"/>
                          <a:ea typeface="+mn-ea"/>
                          <a:cs typeface="+mn-cs"/>
                        </a:rPr>
                        <a:t>API is a set of routines, protocols, and tools for building software applications</a:t>
                      </a:r>
                      <a:endParaRPr lang="en-US" sz="1200" dirty="0"/>
                    </a:p>
                  </a:txBody>
                  <a:tcPr>
                    <a:lnT w="38100" cmpd="sng">
                      <a:noFill/>
                    </a:lnT>
                    <a:noFill/>
                  </a:tcPr>
                </a:tc>
                <a:extLst>
                  <a:ext uri="{0D108BD9-81ED-4DB2-BD59-A6C34878D82A}">
                    <a16:rowId xmlns:a16="http://schemas.microsoft.com/office/drawing/2014/main" val="1464166038"/>
                  </a:ext>
                </a:extLst>
              </a:tr>
              <a:tr h="370840">
                <a:tc>
                  <a:txBody>
                    <a:bodyPr/>
                    <a:lstStyle/>
                    <a:p>
                      <a:endParaRPr lang="en-US" sz="1200"/>
                    </a:p>
                  </a:txBody>
                  <a:tcPr>
                    <a:noFill/>
                  </a:tcPr>
                </a:tc>
                <a:tc>
                  <a:txBody>
                    <a:bodyPr/>
                    <a:lstStyle/>
                    <a:p>
                      <a:r>
                        <a:rPr lang="en-US" sz="1200" kern="1200" dirty="0">
                          <a:solidFill>
                            <a:schemeClr val="dk1"/>
                          </a:solidFill>
                          <a:effectLst/>
                          <a:latin typeface="+mn-lt"/>
                          <a:ea typeface="+mn-ea"/>
                          <a:cs typeface="+mn-cs"/>
                        </a:rPr>
                        <a:t>API specifies how different </a:t>
                      </a:r>
                      <a:r>
                        <a:rPr lang="en-US" sz="1200" kern="1200" dirty="0" err="1">
                          <a:solidFill>
                            <a:schemeClr val="dk1"/>
                          </a:solidFill>
                          <a:effectLst/>
                          <a:latin typeface="+mn-lt"/>
                          <a:ea typeface="+mn-ea"/>
                          <a:cs typeface="+mn-cs"/>
                        </a:rPr>
                        <a:t>Softwares</a:t>
                      </a:r>
                      <a:r>
                        <a:rPr lang="en-US" sz="1200" kern="1200" dirty="0">
                          <a:solidFill>
                            <a:schemeClr val="dk1"/>
                          </a:solidFill>
                          <a:effectLst/>
                          <a:latin typeface="+mn-lt"/>
                          <a:ea typeface="+mn-ea"/>
                          <a:cs typeface="+mn-cs"/>
                        </a:rPr>
                        <a:t> should interact with each other, they are also used when programming different task components</a:t>
                      </a:r>
                      <a:endParaRPr lang="en-US" sz="1200" dirty="0"/>
                    </a:p>
                  </a:txBody>
                  <a:tcPr>
                    <a:noFill/>
                  </a:tcPr>
                </a:tc>
                <a:extLst>
                  <a:ext uri="{0D108BD9-81ED-4DB2-BD59-A6C34878D82A}">
                    <a16:rowId xmlns:a16="http://schemas.microsoft.com/office/drawing/2014/main" val="106819322"/>
                  </a:ext>
                </a:extLst>
              </a:tr>
              <a:tr h="370840">
                <a:tc>
                  <a:txBody>
                    <a:bodyPr/>
                    <a:lstStyle/>
                    <a:p>
                      <a:endParaRPr lang="en-US" sz="1050" dirty="0"/>
                    </a:p>
                  </a:txBody>
                  <a:tcPr>
                    <a:noFill/>
                  </a:tcPr>
                </a:tc>
                <a:tc>
                  <a:txBody>
                    <a:bodyPr/>
                    <a:lstStyle/>
                    <a:p>
                      <a:r>
                        <a:rPr lang="en-US" sz="1200" kern="1200" dirty="0">
                          <a:solidFill>
                            <a:schemeClr val="dk1"/>
                          </a:solidFill>
                          <a:effectLst/>
                          <a:latin typeface="+mn-lt"/>
                          <a:ea typeface="+mn-ea"/>
                          <a:cs typeface="+mn-cs"/>
                        </a:rPr>
                        <a:t>One of the many benefits of having an API set up is that files are sent back at a quicker rate and with less chance of human error.</a:t>
                      </a:r>
                    </a:p>
                  </a:txBody>
                  <a:tcPr>
                    <a:noFill/>
                  </a:tcPr>
                </a:tc>
                <a:extLst>
                  <a:ext uri="{0D108BD9-81ED-4DB2-BD59-A6C34878D82A}">
                    <a16:rowId xmlns:a16="http://schemas.microsoft.com/office/drawing/2014/main" val="1230636743"/>
                  </a:ext>
                </a:extLst>
              </a:tr>
              <a:tr h="370840">
                <a:tc>
                  <a:txBody>
                    <a:bodyPr/>
                    <a:lstStyle/>
                    <a:p>
                      <a:endParaRPr lang="en-US" sz="1400"/>
                    </a:p>
                  </a:txBody>
                  <a:tcPr>
                    <a:noFill/>
                  </a:tcPr>
                </a:tc>
                <a:tc>
                  <a:txBody>
                    <a:bodyPr/>
                    <a:lstStyle/>
                    <a:p>
                      <a:r>
                        <a:rPr lang="en-US" sz="1200" kern="1200" dirty="0">
                          <a:solidFill>
                            <a:schemeClr val="dk1"/>
                          </a:solidFill>
                          <a:effectLst/>
                          <a:latin typeface="+mn-lt"/>
                          <a:ea typeface="+mn-ea"/>
                          <a:cs typeface="+mn-cs"/>
                        </a:rPr>
                        <a:t>Data through API feed is limited and any addition of new fields or information involves complex process behind. </a:t>
                      </a:r>
                    </a:p>
                  </a:txBody>
                  <a:tcPr>
                    <a:noFill/>
                  </a:tcPr>
                </a:tc>
                <a:extLst>
                  <a:ext uri="{0D108BD9-81ED-4DB2-BD59-A6C34878D82A}">
                    <a16:rowId xmlns:a16="http://schemas.microsoft.com/office/drawing/2014/main" val="935921783"/>
                  </a:ext>
                </a:extLst>
              </a:tr>
              <a:tr h="370840">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3583538615"/>
                  </a:ext>
                </a:extLst>
              </a:tr>
              <a:tr h="370840">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53569044"/>
                  </a:ext>
                </a:extLst>
              </a:tr>
              <a:tr h="370840">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666501963"/>
                  </a:ext>
                </a:extLst>
              </a:tr>
            </a:tbl>
          </a:graphicData>
        </a:graphic>
      </p:graphicFrame>
      <p:pic>
        <p:nvPicPr>
          <p:cNvPr id="27" name="Picture 26">
            <a:extLst>
              <a:ext uri="{FF2B5EF4-FFF2-40B4-BE49-F238E27FC236}">
                <a16:creationId xmlns:a16="http://schemas.microsoft.com/office/drawing/2014/main" id="{27584C40-1329-456F-B98F-5EF08575780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0156" y="1566415"/>
            <a:ext cx="253916" cy="253916"/>
          </a:xfrm>
          <a:prstGeom prst="rect">
            <a:avLst/>
          </a:prstGeom>
        </p:spPr>
      </p:pic>
      <p:pic>
        <p:nvPicPr>
          <p:cNvPr id="28" name="Picture 27">
            <a:extLst>
              <a:ext uri="{FF2B5EF4-FFF2-40B4-BE49-F238E27FC236}">
                <a16:creationId xmlns:a16="http://schemas.microsoft.com/office/drawing/2014/main" id="{8D245B3D-34EF-43E2-87B6-E9C7200A7FD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0156" y="2159968"/>
            <a:ext cx="253916" cy="253916"/>
          </a:xfrm>
          <a:prstGeom prst="rect">
            <a:avLst/>
          </a:prstGeom>
        </p:spPr>
      </p:pic>
      <p:pic>
        <p:nvPicPr>
          <p:cNvPr id="29" name="Picture 28">
            <a:extLst>
              <a:ext uri="{FF2B5EF4-FFF2-40B4-BE49-F238E27FC236}">
                <a16:creationId xmlns:a16="http://schemas.microsoft.com/office/drawing/2014/main" id="{B1F30463-2241-434C-B0DB-E33FA3A61C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10156" y="2779984"/>
            <a:ext cx="253916" cy="253916"/>
          </a:xfrm>
          <a:prstGeom prst="rect">
            <a:avLst/>
          </a:prstGeom>
        </p:spPr>
      </p:pic>
      <p:pic>
        <p:nvPicPr>
          <p:cNvPr id="30" name="Picture 29">
            <a:extLst>
              <a:ext uri="{FF2B5EF4-FFF2-40B4-BE49-F238E27FC236}">
                <a16:creationId xmlns:a16="http://schemas.microsoft.com/office/drawing/2014/main" id="{36A36FC4-501A-4D81-8355-70012500889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10156" y="3397294"/>
            <a:ext cx="253916" cy="253916"/>
          </a:xfrm>
          <a:prstGeom prst="rect">
            <a:avLst/>
          </a:prstGeom>
        </p:spPr>
      </p:pic>
      <p:sp>
        <p:nvSpPr>
          <p:cNvPr id="31" name="Rectangle 30">
            <a:extLst>
              <a:ext uri="{FF2B5EF4-FFF2-40B4-BE49-F238E27FC236}">
                <a16:creationId xmlns:a16="http://schemas.microsoft.com/office/drawing/2014/main" id="{28E3B1C1-ED8C-4131-ABDC-CFE81E3707AA}"/>
              </a:ext>
            </a:extLst>
          </p:cNvPr>
          <p:cNvSpPr/>
          <p:nvPr/>
        </p:nvSpPr>
        <p:spPr>
          <a:xfrm>
            <a:off x="206375" y="4060213"/>
            <a:ext cx="2232026" cy="7727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88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Transport control tower – as-is architecture</a:t>
            </a:r>
          </a:p>
        </p:txBody>
      </p:sp>
      <p:sp>
        <p:nvSpPr>
          <p:cNvPr id="8" name="Content Placeholder 1">
            <a:extLst>
              <a:ext uri="{FF2B5EF4-FFF2-40B4-BE49-F238E27FC236}">
                <a16:creationId xmlns:a16="http://schemas.microsoft.com/office/drawing/2014/main" id="{C35C859A-A010-4AD2-AD67-D3244244112A}"/>
              </a:ext>
            </a:extLst>
          </p:cNvPr>
          <p:cNvSpPr txBox="1">
            <a:spLocks/>
          </p:cNvSpPr>
          <p:nvPr/>
        </p:nvSpPr>
        <p:spPr>
          <a:xfrm>
            <a:off x="390922" y="652936"/>
            <a:ext cx="8362156" cy="519587"/>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i="1" dirty="0">
                <a:cs typeface="Arial" panose="020B0604020202020204" pitchFamily="34" charset="0"/>
              </a:rPr>
              <a:t>Data is manually pushed by forwarders at regular, scheduled times and so is the data processing actions in Alteryx</a:t>
            </a:r>
          </a:p>
        </p:txBody>
      </p:sp>
      <p:pic>
        <p:nvPicPr>
          <p:cNvPr id="11" name="Picture 10">
            <a:extLst>
              <a:ext uri="{FF2B5EF4-FFF2-40B4-BE49-F238E27FC236}">
                <a16:creationId xmlns:a16="http://schemas.microsoft.com/office/drawing/2014/main" id="{4FC00B7B-78D3-4070-81FE-93C08C5DA6F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730" y="1172524"/>
            <a:ext cx="8176870" cy="3226144"/>
          </a:xfrm>
          <a:prstGeom prst="rect">
            <a:avLst/>
          </a:prstGeom>
          <a:noFill/>
          <a:ln w="15875">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05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Transport control tower – to-be architecture</a:t>
            </a:r>
          </a:p>
        </p:txBody>
      </p:sp>
      <p:sp>
        <p:nvSpPr>
          <p:cNvPr id="8" name="Content Placeholder 1">
            <a:extLst>
              <a:ext uri="{FF2B5EF4-FFF2-40B4-BE49-F238E27FC236}">
                <a16:creationId xmlns:a16="http://schemas.microsoft.com/office/drawing/2014/main" id="{C35C859A-A010-4AD2-AD67-D3244244112A}"/>
              </a:ext>
            </a:extLst>
          </p:cNvPr>
          <p:cNvSpPr txBox="1">
            <a:spLocks/>
          </p:cNvSpPr>
          <p:nvPr/>
        </p:nvSpPr>
        <p:spPr>
          <a:xfrm>
            <a:off x="390922" y="682883"/>
            <a:ext cx="8362156" cy="489641"/>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i="1" dirty="0">
                <a:cs typeface="Arial" panose="020B0604020202020204" pitchFamily="34" charset="0"/>
              </a:rPr>
              <a:t>Data is pulled by RPA API or, Schneider hosted APIs, from forwarders API end points, at scheduled times. This polling mechanism to GET data, then transformed in required file format csv/excel</a:t>
            </a:r>
          </a:p>
        </p:txBody>
      </p:sp>
      <p:pic>
        <p:nvPicPr>
          <p:cNvPr id="7" name="Picture 6">
            <a:extLst>
              <a:ext uri="{FF2B5EF4-FFF2-40B4-BE49-F238E27FC236}">
                <a16:creationId xmlns:a16="http://schemas.microsoft.com/office/drawing/2014/main" id="{97FAAFC2-0E07-49F5-A014-015AC370747A}"/>
              </a:ext>
            </a:extLst>
          </p:cNvPr>
          <p:cNvPicPr>
            <a:picLocks noChangeAspect="1"/>
          </p:cNvPicPr>
          <p:nvPr/>
        </p:nvPicPr>
        <p:blipFill>
          <a:blip r:embed="rId3"/>
          <a:stretch>
            <a:fillRect/>
          </a:stretch>
        </p:blipFill>
        <p:spPr>
          <a:xfrm>
            <a:off x="357584" y="1172524"/>
            <a:ext cx="8534400" cy="3514891"/>
          </a:xfrm>
          <a:prstGeom prst="rect">
            <a:avLst/>
          </a:prstGeom>
          <a:noFill/>
          <a:ln w="15875">
            <a:solidFill>
              <a:srgbClr val="0070C0"/>
            </a:solidFill>
          </a:ln>
        </p:spPr>
      </p:pic>
    </p:spTree>
    <p:extLst>
      <p:ext uri="{BB962C8B-B14F-4D97-AF65-F5344CB8AC3E}">
        <p14:creationId xmlns:p14="http://schemas.microsoft.com/office/powerpoint/2010/main" val="79372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3DCD58"/>
                </a:solidFill>
                <a:effectLst/>
                <a:uLnTx/>
                <a:uFillTx/>
                <a:latin typeface="Arial"/>
                <a:ea typeface="+mn-ea"/>
                <a:cs typeface="Arial"/>
              </a:rPr>
              <a:t>Page </a:t>
            </a:r>
            <a:fld id="{5A9C12DC-491F-9444-86A2-13AC5C62A2FC}" type="slidenum">
              <a:rPr kumimoji="0" lang="en-US" sz="600" b="0" i="0" u="none" strike="noStrike" kern="1200" cap="none" spc="0" normalizeH="0" baseline="0" noProof="0" smtClean="0">
                <a:ln>
                  <a:noFill/>
                </a:ln>
                <a:solidFill>
                  <a:srgbClr val="3DCD58"/>
                </a:solidFill>
                <a:effectLst/>
                <a:uLnTx/>
                <a:uFillTx/>
                <a:latin typeface="Arial"/>
                <a:ea typeface="+mn-ea"/>
                <a:cs typeface="Arial"/>
              </a:rPr>
              <a:pPr marL="0" marR="0" lvl="0" indent="0" algn="l" defTabSz="457184"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3DCD58"/>
              </a:solidFill>
              <a:effectLst/>
              <a:uLnTx/>
              <a:uFillTx/>
              <a:latin typeface="Arial"/>
              <a:ea typeface="+mn-ea"/>
              <a:cs typeface="Arial"/>
            </a:endParaRPr>
          </a:p>
        </p:txBody>
      </p:sp>
      <p:sp>
        <p:nvSpPr>
          <p:cNvPr id="4" name="Footer Placeholder 3"/>
          <p:cNvSpPr>
            <a:spLocks noGrp="1"/>
          </p:cNvSpPr>
          <p:nvPr>
            <p:ph type="ftr" sz="quarter" idx="3"/>
          </p:nvPr>
        </p:nvSpPr>
        <p:spPr/>
        <p: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26469"/>
                </a:solidFill>
                <a:effectLst/>
                <a:uLnTx/>
                <a:uFillTx/>
                <a:latin typeface="Arial"/>
                <a:ea typeface="+mn-ea"/>
                <a:cs typeface="Arial"/>
              </a:rPr>
              <a:t>Confidential Property of Schneider Electric |</a:t>
            </a:r>
            <a:endParaRPr kumimoji="0" lang="en-US" sz="600" b="0" i="0" u="none" strike="noStrike" kern="1200" cap="none" spc="0" normalizeH="0" baseline="0" noProof="0" dirty="0">
              <a:ln>
                <a:noFill/>
              </a:ln>
              <a:solidFill>
                <a:srgbClr val="626469"/>
              </a:solidFill>
              <a:effectLst/>
              <a:uLnTx/>
              <a:uFillTx/>
              <a:latin typeface="Arial"/>
              <a:ea typeface="+mn-ea"/>
              <a:cs typeface="Arial"/>
            </a:endParaRPr>
          </a:p>
        </p:txBody>
      </p:sp>
      <p:sp>
        <p:nvSpPr>
          <p:cNvPr id="10" name="Text Placeholder 4">
            <a:extLst>
              <a:ext uri="{FF2B5EF4-FFF2-40B4-BE49-F238E27FC236}">
                <a16:creationId xmlns:a16="http://schemas.microsoft.com/office/drawing/2014/main" id="{8DCF4656-A57C-40D8-AA93-4A1027911A16}"/>
              </a:ext>
            </a:extLst>
          </p:cNvPr>
          <p:cNvSpPr txBox="1">
            <a:spLocks/>
          </p:cNvSpPr>
          <p:nvPr/>
        </p:nvSpPr>
        <p:spPr>
          <a:xfrm>
            <a:off x="248444" y="133350"/>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Proposed integration options comparison</a:t>
            </a:r>
          </a:p>
        </p:txBody>
      </p:sp>
      <p:graphicFrame>
        <p:nvGraphicFramePr>
          <p:cNvPr id="2" name="Table 1">
            <a:extLst>
              <a:ext uri="{FF2B5EF4-FFF2-40B4-BE49-F238E27FC236}">
                <a16:creationId xmlns:a16="http://schemas.microsoft.com/office/drawing/2014/main" id="{F9CADC3B-C2E1-49B1-825B-F2C600A99CA1}"/>
              </a:ext>
            </a:extLst>
          </p:cNvPr>
          <p:cNvGraphicFramePr>
            <a:graphicFrameLocks noGrp="1"/>
          </p:cNvGraphicFramePr>
          <p:nvPr>
            <p:extLst/>
          </p:nvPr>
        </p:nvGraphicFramePr>
        <p:xfrm>
          <a:off x="342900" y="681990"/>
          <a:ext cx="8458199" cy="3947160"/>
        </p:xfrm>
        <a:graphic>
          <a:graphicData uri="http://schemas.openxmlformats.org/drawingml/2006/table">
            <a:tbl>
              <a:tblPr firstRow="1" bandRow="1"/>
              <a:tblGrid>
                <a:gridCol w="1028700">
                  <a:extLst>
                    <a:ext uri="{9D8B030D-6E8A-4147-A177-3AD203B41FA5}">
                      <a16:colId xmlns:a16="http://schemas.microsoft.com/office/drawing/2014/main" val="2813155760"/>
                    </a:ext>
                  </a:extLst>
                </a:gridCol>
                <a:gridCol w="2133600">
                  <a:extLst>
                    <a:ext uri="{9D8B030D-6E8A-4147-A177-3AD203B41FA5}">
                      <a16:colId xmlns:a16="http://schemas.microsoft.com/office/drawing/2014/main" val="1588435331"/>
                    </a:ext>
                  </a:extLst>
                </a:gridCol>
                <a:gridCol w="2667000">
                  <a:extLst>
                    <a:ext uri="{9D8B030D-6E8A-4147-A177-3AD203B41FA5}">
                      <a16:colId xmlns:a16="http://schemas.microsoft.com/office/drawing/2014/main" val="3855702677"/>
                    </a:ext>
                  </a:extLst>
                </a:gridCol>
                <a:gridCol w="2628899">
                  <a:extLst>
                    <a:ext uri="{9D8B030D-6E8A-4147-A177-3AD203B41FA5}">
                      <a16:colId xmlns:a16="http://schemas.microsoft.com/office/drawing/2014/main" val="2811592389"/>
                    </a:ext>
                  </a:extLst>
                </a:gridCol>
              </a:tblGrid>
              <a:tr h="304800">
                <a:tc>
                  <a:txBody>
                    <a:bodyPr/>
                    <a:lstStyle/>
                    <a:p>
                      <a:pPr algn="ctr"/>
                      <a:r>
                        <a:rPr lang="en-US" sz="1400" i="0" dirty="0"/>
                        <a:t>Topic</a:t>
                      </a:r>
                    </a:p>
                  </a:txBody>
                  <a:tcPr/>
                </a:tc>
                <a:tc>
                  <a:txBody>
                    <a:bodyPr/>
                    <a:lstStyle/>
                    <a:p>
                      <a:pPr algn="ctr"/>
                      <a:r>
                        <a:rPr lang="en-US" sz="1400" i="0" dirty="0"/>
                        <a:t>CSV post</a:t>
                      </a:r>
                    </a:p>
                  </a:txBody>
                  <a:tcPr/>
                </a:tc>
                <a:tc>
                  <a:txBody>
                    <a:bodyPr/>
                    <a:lstStyle/>
                    <a:p>
                      <a:pPr algn="ctr"/>
                      <a:r>
                        <a:rPr lang="en-US" sz="1400" i="0" dirty="0"/>
                        <a:t>API</a:t>
                      </a:r>
                    </a:p>
                  </a:txBody>
                  <a:tcPr/>
                </a:tc>
                <a:tc>
                  <a:txBody>
                    <a:bodyPr/>
                    <a:lstStyle/>
                    <a:p>
                      <a:pPr algn="ctr"/>
                      <a:r>
                        <a:rPr lang="en-US" sz="1400" i="0" dirty="0"/>
                        <a:t>EDI- CSV</a:t>
                      </a:r>
                    </a:p>
                  </a:txBody>
                  <a:tcPr/>
                </a:tc>
                <a:extLst>
                  <a:ext uri="{0D108BD9-81ED-4DB2-BD59-A6C34878D82A}">
                    <a16:rowId xmlns:a16="http://schemas.microsoft.com/office/drawing/2014/main" val="1620766086"/>
                  </a:ext>
                </a:extLst>
              </a:tr>
              <a:tr h="489857">
                <a:tc>
                  <a:txBody>
                    <a:bodyPr/>
                    <a:lstStyle/>
                    <a:p>
                      <a:r>
                        <a:rPr lang="en-US" sz="1100" b="1" i="1" dirty="0"/>
                        <a:t>Integration</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Data push: forwarders manually create the CSV/ Excel files. SE TCT team also transforms some files manually</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Data pull: SE API will talk directly with the forwarder’s system API</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Data push: Communication is via a file feed. So, EDI data is stored at forwarder’s system, then transmitted</a:t>
                      </a:r>
                    </a:p>
                  </a:txBody>
                  <a:tcPr/>
                </a:tc>
                <a:extLst>
                  <a:ext uri="{0D108BD9-81ED-4DB2-BD59-A6C34878D82A}">
                    <a16:rowId xmlns:a16="http://schemas.microsoft.com/office/drawing/2014/main" val="4116674622"/>
                  </a:ext>
                </a:extLst>
              </a:tr>
              <a:tr h="489857">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1" i="1" dirty="0"/>
                        <a:t>Real time</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Only possible in batch mode</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Real (near real) time support makes APIs the fastest, most seamless way to access data</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Since data needs to be stored, there is some limitation to real-time visibility and responsiveness</a:t>
                      </a:r>
                    </a:p>
                  </a:txBody>
                  <a:tcPr/>
                </a:tc>
                <a:extLst>
                  <a:ext uri="{0D108BD9-81ED-4DB2-BD59-A6C34878D82A}">
                    <a16:rowId xmlns:a16="http://schemas.microsoft.com/office/drawing/2014/main" val="1811558947"/>
                  </a:ext>
                </a:extLst>
              </a:tr>
              <a:tr h="489857">
                <a:tc>
                  <a:txBody>
                    <a:bodyPr/>
                    <a:lstStyle/>
                    <a:p>
                      <a:r>
                        <a:rPr lang="en-US" sz="1100" b="1" i="1" dirty="0"/>
                        <a:t>When to use</a:t>
                      </a:r>
                    </a:p>
                  </a:txBody>
                  <a:tcPr/>
                </a:tc>
                <a:tc>
                  <a:txBody>
                    <a:bodyPr/>
                    <a:lstStyle/>
                    <a:p>
                      <a:r>
                        <a:rPr lang="en-US" sz="1100" b="0" i="0" kern="1200" dirty="0">
                          <a:solidFill>
                            <a:srgbClr val="000000"/>
                          </a:solidFill>
                          <a:latin typeface="Arial"/>
                          <a:cs typeface="Arial"/>
                        </a:rPr>
                        <a:t>Only for manual data that cannot be interfaced system to system</a:t>
                      </a:r>
                    </a:p>
                  </a:txBody>
                  <a:tcPr/>
                </a:tc>
                <a:tc>
                  <a:txBody>
                    <a:bodyPr/>
                    <a:lstStyle/>
                    <a:p>
                      <a:r>
                        <a:rPr lang="en-US" sz="1100" b="0" i="0" kern="1200" dirty="0">
                          <a:solidFill>
                            <a:srgbClr val="000000"/>
                          </a:solidFill>
                          <a:latin typeface="Arial"/>
                          <a:cs typeface="Arial"/>
                        </a:rPr>
                        <a:t>For track &amp; trace/ milestone data that can be transferred in bulk</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kern="1200" dirty="0">
                          <a:solidFill>
                            <a:srgbClr val="000000"/>
                          </a:solidFill>
                          <a:latin typeface="Arial"/>
                          <a:cs typeface="Arial"/>
                        </a:rPr>
                        <a:t>Where API is not able to query in bulk, EDI CSV option can be the alternative for track &amp; trace/ milestones</a:t>
                      </a:r>
                    </a:p>
                  </a:txBody>
                  <a:tcPr/>
                </a:tc>
                <a:extLst>
                  <a:ext uri="{0D108BD9-81ED-4DB2-BD59-A6C34878D82A}">
                    <a16:rowId xmlns:a16="http://schemas.microsoft.com/office/drawing/2014/main" val="383176002"/>
                  </a:ext>
                </a:extLst>
              </a:tr>
              <a:tr h="489857">
                <a:tc>
                  <a:txBody>
                    <a:bodyPr/>
                    <a:lstStyle/>
                    <a:p>
                      <a:r>
                        <a:rPr lang="en-US" sz="1100" b="1" i="1" dirty="0"/>
                        <a:t>Investment/ cost</a:t>
                      </a:r>
                    </a:p>
                  </a:txBody>
                  <a:tcPr/>
                </a:tc>
                <a:tc>
                  <a:txBody>
                    <a:bodyPr/>
                    <a:lstStyle/>
                    <a:p>
                      <a:r>
                        <a:rPr lang="en-US" sz="1100" b="0" i="0" dirty="0"/>
                        <a:t>As is process. No additional cost</a:t>
                      </a:r>
                    </a:p>
                  </a:txBody>
                  <a:tcPr/>
                </a:tc>
                <a:tc>
                  <a:txBody>
                    <a:bodyPr/>
                    <a:lstStyle/>
                    <a:p>
                      <a:pPr marL="228600" indent="-228600">
                        <a:buAutoNum type="arabicPeriod"/>
                      </a:pPr>
                      <a:r>
                        <a:rPr lang="en-US" sz="1100" b="0" i="0" dirty="0"/>
                        <a:t>API development/ hosting cost</a:t>
                      </a:r>
                    </a:p>
                    <a:p>
                      <a:pPr marL="228600" indent="-228600">
                        <a:buAutoNum type="arabicPeriod"/>
                      </a:pPr>
                      <a:r>
                        <a:rPr lang="en-US" sz="1100" b="0" i="0" dirty="0"/>
                        <a:t>Support cost</a:t>
                      </a:r>
                    </a:p>
                    <a:p>
                      <a:pPr marL="228600" indent="-228600">
                        <a:buAutoNum type="arabicPeriod"/>
                      </a:pPr>
                      <a:r>
                        <a:rPr lang="en-US" sz="1100" b="0" i="0" dirty="0"/>
                        <a:t>Manual effort for data not supported with API</a:t>
                      </a:r>
                    </a:p>
                  </a:txBody>
                  <a:tcPr/>
                </a:tc>
                <a:tc>
                  <a:txBody>
                    <a:bodyPr/>
                    <a:lstStyle/>
                    <a:p>
                      <a:pPr marL="228600" marR="0" lvl="0" indent="-228600" algn="l" defTabSz="457184" rtl="0" eaLnBrk="1" fontAlgn="auto" latinLnBrk="0" hangingPunct="1">
                        <a:lnSpc>
                          <a:spcPct val="100000"/>
                        </a:lnSpc>
                        <a:spcBef>
                          <a:spcPts val="0"/>
                        </a:spcBef>
                        <a:spcAft>
                          <a:spcPts val="0"/>
                        </a:spcAft>
                        <a:buClrTx/>
                        <a:buSzTx/>
                        <a:buFontTx/>
                        <a:buAutoNum type="arabicPeriod"/>
                        <a:tabLst/>
                        <a:defRPr/>
                      </a:pPr>
                      <a:r>
                        <a:rPr lang="en-US" sz="1100" b="0" i="0" dirty="0"/>
                        <a:t>None for solution development, as this should be on forwarders side</a:t>
                      </a:r>
                    </a:p>
                    <a:p>
                      <a:pPr marL="228600" marR="0" lvl="0" indent="-228600" algn="l" defTabSz="457184" rtl="0" eaLnBrk="1" fontAlgn="auto" latinLnBrk="0" hangingPunct="1">
                        <a:lnSpc>
                          <a:spcPct val="100000"/>
                        </a:lnSpc>
                        <a:spcBef>
                          <a:spcPts val="0"/>
                        </a:spcBef>
                        <a:spcAft>
                          <a:spcPts val="0"/>
                        </a:spcAft>
                        <a:buClrTx/>
                        <a:buSzTx/>
                        <a:buFontTx/>
                        <a:buAutoNum type="arabicPeriod"/>
                        <a:tabLst/>
                        <a:defRPr/>
                      </a:pPr>
                      <a:r>
                        <a:rPr lang="en-US" sz="1100" b="0" i="0" dirty="0"/>
                        <a:t>Manual effort for data not supported with API</a:t>
                      </a:r>
                    </a:p>
                  </a:txBody>
                  <a:tcPr/>
                </a:tc>
                <a:extLst>
                  <a:ext uri="{0D108BD9-81ED-4DB2-BD59-A6C34878D82A}">
                    <a16:rowId xmlns:a16="http://schemas.microsoft.com/office/drawing/2014/main" val="1708398853"/>
                  </a:ext>
                </a:extLst>
              </a:tr>
              <a:tr h="489857">
                <a:tc>
                  <a:txBody>
                    <a:bodyPr/>
                    <a:lstStyle/>
                    <a:p>
                      <a:r>
                        <a:rPr lang="en-US" sz="1100" b="1" i="1" dirty="0"/>
                        <a:t>Benefit</a:t>
                      </a:r>
                    </a:p>
                  </a:txBody>
                  <a:tcPr/>
                </a:tc>
                <a:tc>
                  <a:txBody>
                    <a:bodyPr/>
                    <a:lstStyle/>
                    <a:p>
                      <a:endParaRPr lang="en-US" sz="1100" b="0" i="0" dirty="0"/>
                    </a:p>
                  </a:txBody>
                  <a:tcPr/>
                </a:tc>
                <a:tc>
                  <a:txBody>
                    <a:bodyPr/>
                    <a:lstStyle/>
                    <a:p>
                      <a:pPr marL="228600" indent="-228600">
                        <a:buAutoNum type="arabicPeriod"/>
                      </a:pPr>
                      <a:r>
                        <a:rPr lang="en-US" sz="1100" b="0" i="0" dirty="0"/>
                        <a:t>Reduction in manual effort, at both Forwarders side and SE side</a:t>
                      </a:r>
                    </a:p>
                    <a:p>
                      <a:pPr marL="228600" indent="-228600">
                        <a:buAutoNum type="arabicPeriod"/>
                      </a:pPr>
                      <a:r>
                        <a:rPr lang="en-US" sz="1100" b="0" i="0" dirty="0"/>
                        <a:t>Faster data transfer</a:t>
                      </a:r>
                    </a:p>
                    <a:p>
                      <a:pPr marL="228600" indent="-228600">
                        <a:buAutoNum type="arabicPeriod"/>
                      </a:pPr>
                      <a:r>
                        <a:rPr lang="en-US" sz="1100" b="0" i="0" dirty="0"/>
                        <a:t>Can connect transport data to IDS for E2E CT</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100" b="0" i="0" dirty="0"/>
                        <a:t>Reduction in manual effort, at both Forwarders side and SE side</a:t>
                      </a:r>
                    </a:p>
                  </a:txBody>
                  <a:tcPr/>
                </a:tc>
                <a:extLst>
                  <a:ext uri="{0D108BD9-81ED-4DB2-BD59-A6C34878D82A}">
                    <a16:rowId xmlns:a16="http://schemas.microsoft.com/office/drawing/2014/main" val="1309460125"/>
                  </a:ext>
                </a:extLst>
              </a:tr>
            </a:tbl>
          </a:graphicData>
        </a:graphic>
      </p:graphicFrame>
    </p:spTree>
    <p:extLst>
      <p:ext uri="{BB962C8B-B14F-4D97-AF65-F5344CB8AC3E}">
        <p14:creationId xmlns:p14="http://schemas.microsoft.com/office/powerpoint/2010/main" val="3492472609"/>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1149</TotalTime>
  <Words>1998</Words>
  <Application>Microsoft Office PowerPoint</Application>
  <PresentationFormat>On-screen Show (16:9)</PresentationFormat>
  <Paragraphs>188</Paragraphs>
  <Slides>16</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Comic Sans MS</vt:lpstr>
      <vt:lpstr>Lucida Grande</vt:lpstr>
      <vt:lpstr>SE15_LIO_TextOnly V3</vt:lpstr>
      <vt:lpstr>Schneider Text Slides</vt:lpstr>
      <vt:lpstr>API for Control Tower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for Control Tower</dc:title>
  <dc:creator>Abilasha VEDIAPPAN</dc:creator>
  <cp:lastModifiedBy>Vikrant Kashyap</cp:lastModifiedBy>
  <cp:revision>17</cp:revision>
  <dcterms:created xsi:type="dcterms:W3CDTF">2020-03-11T09:21:46Z</dcterms:created>
  <dcterms:modified xsi:type="dcterms:W3CDTF">2020-03-19T09:11:48Z</dcterms:modified>
</cp:coreProperties>
</file>