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6"/>
  </p:notesMasterIdLst>
  <p:handoutMasterIdLst>
    <p:handoutMasterId r:id="rId17"/>
  </p:handoutMasterIdLst>
  <p:sldIdLst>
    <p:sldId id="256" r:id="rId3"/>
    <p:sldId id="263" r:id="rId4"/>
    <p:sldId id="264" r:id="rId5"/>
    <p:sldId id="261" r:id="rId6"/>
    <p:sldId id="258" r:id="rId7"/>
    <p:sldId id="262" r:id="rId8"/>
    <p:sldId id="272" r:id="rId9"/>
    <p:sldId id="271" r:id="rId10"/>
    <p:sldId id="266" r:id="rId11"/>
    <p:sldId id="269" r:id="rId12"/>
    <p:sldId id="270" r:id="rId13"/>
    <p:sldId id="268" r:id="rId14"/>
    <p:sldId id="260" r:id="rId15"/>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Gokulnath Chidambaram" initials="GC" lastIdx="1" clrIdx="1">
    <p:extLst>
      <p:ext uri="{19B8F6BF-5375-455C-9EA6-DF929625EA0E}">
        <p15:presenceInfo xmlns:p15="http://schemas.microsoft.com/office/powerpoint/2012/main" userId="S-1-5-21-1047680384-942119139-3754495046-8032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78315" autoAdjust="0"/>
  </p:normalViewPr>
  <p:slideViewPr>
    <p:cSldViewPr snapToGrid="0">
      <p:cViewPr varScale="1">
        <p:scale>
          <a:sx n="114" d="100"/>
          <a:sy n="114" d="100"/>
        </p:scale>
        <p:origin x="408" y="77"/>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10/17/2019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10/17/2019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apigee.com/api-platform/analytics/export-data"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b="1" dirty="0">
                <a:solidFill>
                  <a:schemeClr val="tx2"/>
                </a:solidFill>
              </a:rPr>
              <a:t>APIGEE ANALYTICS</a:t>
            </a:r>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Gokulnath Chidambaram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FC4E93-369E-4E40-9517-5AC198CCEA1B}"/>
              </a:ext>
            </a:extLst>
          </p:cNvPr>
          <p:cNvSpPr>
            <a:spLocks noGrp="1"/>
          </p:cNvSpPr>
          <p:nvPr>
            <p:ph type="sldNum" sz="quarter" idx="4"/>
          </p:nvPr>
        </p:nvSpPr>
        <p:spPr>
          <a:xfrm>
            <a:off x="6819896" y="3808504"/>
            <a:ext cx="525690" cy="92333"/>
          </a:xfrm>
        </p:spPr>
        <p:txBody>
          <a:bodyPr/>
          <a:lstStyle/>
          <a:p>
            <a:r>
              <a:rPr lang="en-US"/>
              <a:t>Page </a:t>
            </a:r>
            <a:fld id="{5A9C12DC-491F-9444-86A2-13AC5C62A2FC}" type="slidenum">
              <a:rPr lang="en-US" smtClean="0"/>
              <a:pPr/>
              <a:t>10</a:t>
            </a:fld>
            <a:endParaRPr lang="en-US" dirty="0"/>
          </a:p>
        </p:txBody>
      </p:sp>
      <p:sp>
        <p:nvSpPr>
          <p:cNvPr id="3" name="Footer Placeholder 2">
            <a:extLst>
              <a:ext uri="{FF2B5EF4-FFF2-40B4-BE49-F238E27FC236}">
                <a16:creationId xmlns:a16="http://schemas.microsoft.com/office/drawing/2014/main" id="{473DB1C3-0A30-4071-B21F-A476FBFCC7F2}"/>
              </a:ext>
            </a:extLst>
          </p:cNvPr>
          <p:cNvSpPr>
            <a:spLocks noGrp="1"/>
          </p:cNvSpPr>
          <p:nvPr>
            <p:ph type="ftr" sz="quarter" idx="3"/>
          </p:nvPr>
        </p:nvSpPr>
        <p:spPr/>
        <p:txBody>
          <a:bodyPr/>
          <a:lstStyle/>
          <a:p>
            <a:r>
              <a:rPr lang="en-US"/>
              <a:t>Confidential Property of Schneider Electric |</a:t>
            </a:r>
            <a:endParaRPr lang="en-US" dirty="0"/>
          </a:p>
        </p:txBody>
      </p:sp>
      <p:graphicFrame>
        <p:nvGraphicFramePr>
          <p:cNvPr id="9" name="Content Placeholder 8">
            <a:extLst>
              <a:ext uri="{FF2B5EF4-FFF2-40B4-BE49-F238E27FC236}">
                <a16:creationId xmlns:a16="http://schemas.microsoft.com/office/drawing/2014/main" id="{4EFB62E1-715F-413E-BE7F-8DC9500C68F7}"/>
              </a:ext>
            </a:extLst>
          </p:cNvPr>
          <p:cNvGraphicFramePr>
            <a:graphicFrameLocks noGrp="1"/>
          </p:cNvGraphicFramePr>
          <p:nvPr>
            <p:ph sz="quarter" idx="31"/>
            <p:extLst>
              <p:ext uri="{D42A27DB-BD31-4B8C-83A1-F6EECF244321}">
                <p14:modId xmlns:p14="http://schemas.microsoft.com/office/powerpoint/2010/main" val="3069872019"/>
              </p:ext>
            </p:extLst>
          </p:nvPr>
        </p:nvGraphicFramePr>
        <p:xfrm>
          <a:off x="5417728" y="2346166"/>
          <a:ext cx="900060" cy="731520"/>
        </p:xfrm>
        <a:graphic>
          <a:graphicData uri="http://schemas.openxmlformats.org/drawingml/2006/table">
            <a:tbl>
              <a:tblPr firstRow="1" bandRow="1">
                <a:tableStyleId>{5C22544A-7EE6-4342-B048-85BDC9FD1C3A}</a:tableStyleId>
              </a:tblPr>
              <a:tblGrid>
                <a:gridCol w="300020">
                  <a:extLst>
                    <a:ext uri="{9D8B030D-6E8A-4147-A177-3AD203B41FA5}">
                      <a16:colId xmlns:a16="http://schemas.microsoft.com/office/drawing/2014/main" val="1883304991"/>
                    </a:ext>
                  </a:extLst>
                </a:gridCol>
                <a:gridCol w="300020">
                  <a:extLst>
                    <a:ext uri="{9D8B030D-6E8A-4147-A177-3AD203B41FA5}">
                      <a16:colId xmlns:a16="http://schemas.microsoft.com/office/drawing/2014/main" val="1392403233"/>
                    </a:ext>
                  </a:extLst>
                </a:gridCol>
                <a:gridCol w="300020">
                  <a:extLst>
                    <a:ext uri="{9D8B030D-6E8A-4147-A177-3AD203B41FA5}">
                      <a16:colId xmlns:a16="http://schemas.microsoft.com/office/drawing/2014/main" val="1977201413"/>
                    </a:ext>
                  </a:extLst>
                </a:gridCol>
              </a:tblGrid>
              <a:tr h="32938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9460830"/>
                  </a:ext>
                </a:extLst>
              </a:tr>
              <a:tr h="32938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403311"/>
                  </a:ext>
                </a:extLst>
              </a:tr>
            </a:tbl>
          </a:graphicData>
        </a:graphic>
      </p:graphicFrame>
      <p:sp>
        <p:nvSpPr>
          <p:cNvPr id="5" name="Text Placeholder 4">
            <a:extLst>
              <a:ext uri="{FF2B5EF4-FFF2-40B4-BE49-F238E27FC236}">
                <a16:creationId xmlns:a16="http://schemas.microsoft.com/office/drawing/2014/main" id="{AA228DA0-7531-4B54-9742-79DC96A468AE}"/>
              </a:ext>
            </a:extLst>
          </p:cNvPr>
          <p:cNvSpPr>
            <a:spLocks noGrp="1"/>
          </p:cNvSpPr>
          <p:nvPr>
            <p:ph type="body" sz="quarter" idx="32"/>
          </p:nvPr>
        </p:nvSpPr>
        <p:spPr>
          <a:xfrm>
            <a:off x="252413" y="138917"/>
            <a:ext cx="8647112" cy="369332"/>
          </a:xfrm>
        </p:spPr>
        <p:txBody>
          <a:bodyPr/>
          <a:lstStyle/>
          <a:p>
            <a:r>
              <a:rPr lang="en-US" dirty="0"/>
              <a:t>Apigee analytics data-Extract,Transform,Load (Option 2)</a:t>
            </a:r>
          </a:p>
        </p:txBody>
      </p:sp>
      <p:sp>
        <p:nvSpPr>
          <p:cNvPr id="7" name="Rectangle 6">
            <a:extLst>
              <a:ext uri="{FF2B5EF4-FFF2-40B4-BE49-F238E27FC236}">
                <a16:creationId xmlns:a16="http://schemas.microsoft.com/office/drawing/2014/main" id="{0FE95EB2-0C77-4FCB-97FB-068F330813E8}"/>
              </a:ext>
            </a:extLst>
          </p:cNvPr>
          <p:cNvSpPr/>
          <p:nvPr/>
        </p:nvSpPr>
        <p:spPr>
          <a:xfrm>
            <a:off x="4885577" y="3664156"/>
            <a:ext cx="2111186" cy="58647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Intel Data Store</a:t>
            </a:r>
          </a:p>
        </p:txBody>
      </p:sp>
      <p:sp>
        <p:nvSpPr>
          <p:cNvPr id="8" name="Rectangle 7">
            <a:extLst>
              <a:ext uri="{FF2B5EF4-FFF2-40B4-BE49-F238E27FC236}">
                <a16:creationId xmlns:a16="http://schemas.microsoft.com/office/drawing/2014/main" id="{66A90A4B-E172-401F-A400-EFB00A396960}"/>
              </a:ext>
            </a:extLst>
          </p:cNvPr>
          <p:cNvSpPr/>
          <p:nvPr/>
        </p:nvSpPr>
        <p:spPr>
          <a:xfrm>
            <a:off x="4885577" y="3077686"/>
            <a:ext cx="2111186" cy="586470"/>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Redshift Spectrum</a:t>
            </a:r>
          </a:p>
        </p:txBody>
      </p:sp>
      <p:sp>
        <p:nvSpPr>
          <p:cNvPr id="10" name="TextBox 9">
            <a:extLst>
              <a:ext uri="{FF2B5EF4-FFF2-40B4-BE49-F238E27FC236}">
                <a16:creationId xmlns:a16="http://schemas.microsoft.com/office/drawing/2014/main" id="{EA67FCDA-D049-44FB-A22C-32ADA27E959B}"/>
              </a:ext>
            </a:extLst>
          </p:cNvPr>
          <p:cNvSpPr txBox="1"/>
          <p:nvPr/>
        </p:nvSpPr>
        <p:spPr>
          <a:xfrm>
            <a:off x="6317788" y="2588535"/>
            <a:ext cx="764953" cy="276999"/>
          </a:xfrm>
          <a:prstGeom prst="rect">
            <a:avLst/>
          </a:prstGeom>
          <a:noFill/>
          <a:ln w="25400">
            <a:noFill/>
            <a:prstDash val="sysDot"/>
          </a:ln>
        </p:spPr>
        <p:txBody>
          <a:bodyPr wrap="none" rtlCol="0">
            <a:spAutoFit/>
          </a:bodyPr>
          <a:lstStyle/>
          <a:p>
            <a:r>
              <a:rPr lang="en-US" sz="1200" dirty="0" err="1"/>
              <a:t>ext.table</a:t>
            </a:r>
            <a:endParaRPr lang="en-US" sz="1200" dirty="0"/>
          </a:p>
        </p:txBody>
      </p:sp>
      <p:sp>
        <p:nvSpPr>
          <p:cNvPr id="11" name="Arrow: Up 10">
            <a:extLst>
              <a:ext uri="{FF2B5EF4-FFF2-40B4-BE49-F238E27FC236}">
                <a16:creationId xmlns:a16="http://schemas.microsoft.com/office/drawing/2014/main" id="{13D1BE84-5C97-4EE7-B210-001EEB36FFD5}"/>
              </a:ext>
            </a:extLst>
          </p:cNvPr>
          <p:cNvSpPr/>
          <p:nvPr/>
        </p:nvSpPr>
        <p:spPr>
          <a:xfrm>
            <a:off x="5625442" y="1565951"/>
            <a:ext cx="484632" cy="810431"/>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DD6BAE6-C10B-444F-B43D-C42C5CE0138D}"/>
              </a:ext>
            </a:extLst>
          </p:cNvPr>
          <p:cNvSpPr txBox="1"/>
          <p:nvPr/>
        </p:nvSpPr>
        <p:spPr>
          <a:xfrm>
            <a:off x="4451130" y="1770143"/>
            <a:ext cx="1311578" cy="276999"/>
          </a:xfrm>
          <a:prstGeom prst="rect">
            <a:avLst/>
          </a:prstGeom>
          <a:noFill/>
          <a:ln w="25400" cmpd="dbl">
            <a:solidFill>
              <a:schemeClr val="bg2"/>
            </a:solidFill>
            <a:prstDash val="sysDot"/>
          </a:ln>
        </p:spPr>
        <p:txBody>
          <a:bodyPr wrap="none" rtlCol="0">
            <a:spAutoFit/>
          </a:bodyPr>
          <a:lstStyle/>
          <a:p>
            <a:r>
              <a:rPr lang="en-US" sz="1200" dirty="0" err="1"/>
              <a:t>sql</a:t>
            </a:r>
            <a:r>
              <a:rPr lang="en-US" sz="1200" dirty="0"/>
              <a:t> extract query</a:t>
            </a:r>
          </a:p>
        </p:txBody>
      </p:sp>
      <p:pic>
        <p:nvPicPr>
          <p:cNvPr id="14" name="Picture 13">
            <a:extLst>
              <a:ext uri="{FF2B5EF4-FFF2-40B4-BE49-F238E27FC236}">
                <a16:creationId xmlns:a16="http://schemas.microsoft.com/office/drawing/2014/main" id="{5BF3AD04-FA10-4925-8694-C59AAB69E74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32621" y="586880"/>
            <a:ext cx="1084158" cy="1097104"/>
          </a:xfrm>
          <a:prstGeom prst="rect">
            <a:avLst/>
          </a:prstGeom>
        </p:spPr>
      </p:pic>
      <p:sp>
        <p:nvSpPr>
          <p:cNvPr id="15" name="TextBox 14">
            <a:extLst>
              <a:ext uri="{FF2B5EF4-FFF2-40B4-BE49-F238E27FC236}">
                <a16:creationId xmlns:a16="http://schemas.microsoft.com/office/drawing/2014/main" id="{89E584EA-BAF1-497A-8C81-975A8DF50F6B}"/>
              </a:ext>
            </a:extLst>
          </p:cNvPr>
          <p:cNvSpPr txBox="1"/>
          <p:nvPr/>
        </p:nvSpPr>
        <p:spPr>
          <a:xfrm>
            <a:off x="5548402" y="970092"/>
            <a:ext cx="728935" cy="461665"/>
          </a:xfrm>
          <a:prstGeom prst="rect">
            <a:avLst/>
          </a:prstGeom>
          <a:noFill/>
          <a:ln w="12700" cmpd="dbl">
            <a:noFill/>
            <a:prstDash val="sysDot"/>
          </a:ln>
        </p:spPr>
        <p:txBody>
          <a:bodyPr wrap="square" rtlCol="0">
            <a:spAutoFit/>
          </a:bodyPr>
          <a:lstStyle/>
          <a:p>
            <a:r>
              <a:rPr lang="en-US" sz="800" b="1" dirty="0">
                <a:solidFill>
                  <a:schemeClr val="bg2"/>
                </a:solidFill>
              </a:rPr>
              <a:t>Graph properties files</a:t>
            </a:r>
          </a:p>
        </p:txBody>
      </p:sp>
      <p:sp>
        <p:nvSpPr>
          <p:cNvPr id="16" name="TextBox 15">
            <a:extLst>
              <a:ext uri="{FF2B5EF4-FFF2-40B4-BE49-F238E27FC236}">
                <a16:creationId xmlns:a16="http://schemas.microsoft.com/office/drawing/2014/main" id="{E3578EAF-67F4-4DA8-89E6-673965E104C9}"/>
              </a:ext>
            </a:extLst>
          </p:cNvPr>
          <p:cNvSpPr txBox="1"/>
          <p:nvPr/>
        </p:nvSpPr>
        <p:spPr>
          <a:xfrm>
            <a:off x="5625442" y="591018"/>
            <a:ext cx="466794" cy="369332"/>
          </a:xfrm>
          <a:prstGeom prst="rect">
            <a:avLst/>
          </a:prstGeom>
          <a:noFill/>
        </p:spPr>
        <p:txBody>
          <a:bodyPr wrap="none" rtlCol="0">
            <a:spAutoFit/>
          </a:bodyPr>
          <a:lstStyle/>
          <a:p>
            <a:r>
              <a:rPr lang="en-US" b="1" dirty="0">
                <a:solidFill>
                  <a:schemeClr val="accent3"/>
                </a:solidFill>
              </a:rPr>
              <a:t>S3</a:t>
            </a:r>
          </a:p>
        </p:txBody>
      </p:sp>
      <p:pic>
        <p:nvPicPr>
          <p:cNvPr id="18" name="Picture 17">
            <a:extLst>
              <a:ext uri="{FF2B5EF4-FFF2-40B4-BE49-F238E27FC236}">
                <a16:creationId xmlns:a16="http://schemas.microsoft.com/office/drawing/2014/main" id="{A481ADEA-A408-4177-A19B-C9087B7A4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740" y="734197"/>
            <a:ext cx="1036289" cy="1002861"/>
          </a:xfrm>
          <a:prstGeom prst="rect">
            <a:avLst/>
          </a:prstGeom>
        </p:spPr>
      </p:pic>
      <p:sp>
        <p:nvSpPr>
          <p:cNvPr id="19" name="TextBox 18">
            <a:extLst>
              <a:ext uri="{FF2B5EF4-FFF2-40B4-BE49-F238E27FC236}">
                <a16:creationId xmlns:a16="http://schemas.microsoft.com/office/drawing/2014/main" id="{AA8604D7-DDBD-4BA3-9427-1D31E39557A2}"/>
              </a:ext>
            </a:extLst>
          </p:cNvPr>
          <p:cNvSpPr txBox="1"/>
          <p:nvPr/>
        </p:nvSpPr>
        <p:spPr>
          <a:xfrm>
            <a:off x="7610740" y="1789240"/>
            <a:ext cx="1167307" cy="307777"/>
          </a:xfrm>
          <a:prstGeom prst="rect">
            <a:avLst/>
          </a:prstGeom>
          <a:noFill/>
          <a:ln w="25400" cmpd="dbl">
            <a:noFill/>
            <a:prstDash val="sysDot"/>
          </a:ln>
        </p:spPr>
        <p:txBody>
          <a:bodyPr wrap="square" rtlCol="0">
            <a:spAutoFit/>
          </a:bodyPr>
          <a:lstStyle/>
          <a:p>
            <a:r>
              <a:rPr lang="en-US" sz="1400" b="1" dirty="0"/>
              <a:t>Neptune </a:t>
            </a:r>
            <a:r>
              <a:rPr lang="en-US" sz="1400" b="1" dirty="0" err="1"/>
              <a:t>db</a:t>
            </a:r>
            <a:endParaRPr lang="en-US" sz="1400" b="1" dirty="0"/>
          </a:p>
        </p:txBody>
      </p:sp>
      <p:cxnSp>
        <p:nvCxnSpPr>
          <p:cNvPr id="21" name="Straight Arrow Connector 20">
            <a:extLst>
              <a:ext uri="{FF2B5EF4-FFF2-40B4-BE49-F238E27FC236}">
                <a16:creationId xmlns:a16="http://schemas.microsoft.com/office/drawing/2014/main" id="{54576632-055C-4D98-817B-76DD14169AE8}"/>
              </a:ext>
            </a:extLst>
          </p:cNvPr>
          <p:cNvCxnSpPr>
            <a:cxnSpLocks/>
          </p:cNvCxnSpPr>
          <p:nvPr/>
        </p:nvCxnSpPr>
        <p:spPr>
          <a:xfrm>
            <a:off x="6416779" y="1135432"/>
            <a:ext cx="1270860"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90F5D53-CDBB-41D6-898C-F42D9EE53133}"/>
              </a:ext>
            </a:extLst>
          </p:cNvPr>
          <p:cNvSpPr txBox="1"/>
          <p:nvPr/>
        </p:nvSpPr>
        <p:spPr>
          <a:xfrm>
            <a:off x="6815606" y="831592"/>
            <a:ext cx="473206" cy="276999"/>
          </a:xfrm>
          <a:prstGeom prst="rect">
            <a:avLst/>
          </a:prstGeom>
          <a:noFill/>
          <a:ln w="25400" cmpd="dbl">
            <a:noFill/>
            <a:prstDash val="sysDot"/>
          </a:ln>
        </p:spPr>
        <p:txBody>
          <a:bodyPr wrap="square" rtlCol="0">
            <a:spAutoFit/>
          </a:bodyPr>
          <a:lstStyle/>
          <a:p>
            <a:r>
              <a:rPr lang="en-US" sz="1200" dirty="0"/>
              <a:t>load</a:t>
            </a:r>
          </a:p>
        </p:txBody>
      </p:sp>
      <p:pic>
        <p:nvPicPr>
          <p:cNvPr id="24" name="Picture 23">
            <a:extLst>
              <a:ext uri="{FF2B5EF4-FFF2-40B4-BE49-F238E27FC236}">
                <a16:creationId xmlns:a16="http://schemas.microsoft.com/office/drawing/2014/main" id="{E4F14462-3927-484C-B54E-DC4792207C9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93265" y="1677810"/>
            <a:ext cx="1084158" cy="1097104"/>
          </a:xfrm>
          <a:prstGeom prst="rect">
            <a:avLst/>
          </a:prstGeom>
        </p:spPr>
      </p:pic>
      <p:sp>
        <p:nvSpPr>
          <p:cNvPr id="25" name="TextBox 24">
            <a:extLst>
              <a:ext uri="{FF2B5EF4-FFF2-40B4-BE49-F238E27FC236}">
                <a16:creationId xmlns:a16="http://schemas.microsoft.com/office/drawing/2014/main" id="{081DAF46-539B-4E29-B240-729107023875}"/>
              </a:ext>
            </a:extLst>
          </p:cNvPr>
          <p:cNvSpPr txBox="1"/>
          <p:nvPr/>
        </p:nvSpPr>
        <p:spPr>
          <a:xfrm>
            <a:off x="3301947" y="1677810"/>
            <a:ext cx="466794" cy="369332"/>
          </a:xfrm>
          <a:prstGeom prst="rect">
            <a:avLst/>
          </a:prstGeom>
          <a:noFill/>
        </p:spPr>
        <p:txBody>
          <a:bodyPr wrap="none" rtlCol="0">
            <a:spAutoFit/>
          </a:bodyPr>
          <a:lstStyle/>
          <a:p>
            <a:r>
              <a:rPr lang="en-US" b="1" dirty="0">
                <a:solidFill>
                  <a:schemeClr val="accent3"/>
                </a:solidFill>
              </a:rPr>
              <a:t>S3</a:t>
            </a:r>
          </a:p>
        </p:txBody>
      </p:sp>
      <p:sp>
        <p:nvSpPr>
          <p:cNvPr id="26" name="Rectangle 25">
            <a:extLst>
              <a:ext uri="{FF2B5EF4-FFF2-40B4-BE49-F238E27FC236}">
                <a16:creationId xmlns:a16="http://schemas.microsoft.com/office/drawing/2014/main" id="{00D17C35-32BE-46D2-BBF7-D2102F1A2559}"/>
              </a:ext>
            </a:extLst>
          </p:cNvPr>
          <p:cNvSpPr/>
          <p:nvPr/>
        </p:nvSpPr>
        <p:spPr>
          <a:xfrm>
            <a:off x="604842" y="1958518"/>
            <a:ext cx="1648558" cy="816396"/>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lambda task, </a:t>
            </a:r>
            <a:r>
              <a:rPr lang="en-US" dirty="0" err="1"/>
              <a:t>aws</a:t>
            </a:r>
            <a:r>
              <a:rPr lang="en-US" dirty="0"/>
              <a:t> glue</a:t>
            </a:r>
          </a:p>
        </p:txBody>
      </p:sp>
      <p:sp>
        <p:nvSpPr>
          <p:cNvPr id="27" name="Speech Bubble: Oval 26">
            <a:extLst>
              <a:ext uri="{FF2B5EF4-FFF2-40B4-BE49-F238E27FC236}">
                <a16:creationId xmlns:a16="http://schemas.microsoft.com/office/drawing/2014/main" id="{2840AEC1-D636-4B4D-9D19-A220A0328553}"/>
              </a:ext>
            </a:extLst>
          </p:cNvPr>
          <p:cNvSpPr/>
          <p:nvPr/>
        </p:nvSpPr>
        <p:spPr>
          <a:xfrm>
            <a:off x="757361" y="638252"/>
            <a:ext cx="1196540" cy="1150987"/>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Calls</a:t>
            </a:r>
            <a:r>
              <a:rPr lang="en-US" dirty="0"/>
              <a:t> </a:t>
            </a:r>
            <a:r>
              <a:rPr lang="en-US" sz="1000" dirty="0" err="1"/>
              <a:t>apigee</a:t>
            </a:r>
            <a:r>
              <a:rPr lang="en-US" sz="1000" dirty="0"/>
              <a:t> export </a:t>
            </a:r>
            <a:r>
              <a:rPr lang="en-US" sz="1000" dirty="0" err="1"/>
              <a:t>api</a:t>
            </a:r>
            <a:r>
              <a:rPr lang="en-US" sz="1000" dirty="0"/>
              <a:t> @ scheduled intervals</a:t>
            </a:r>
          </a:p>
        </p:txBody>
      </p:sp>
      <p:cxnSp>
        <p:nvCxnSpPr>
          <p:cNvPr id="29" name="Straight Arrow Connector 28">
            <a:extLst>
              <a:ext uri="{FF2B5EF4-FFF2-40B4-BE49-F238E27FC236}">
                <a16:creationId xmlns:a16="http://schemas.microsoft.com/office/drawing/2014/main" id="{4A878758-D0E0-4445-82F2-E0408D63B851}"/>
              </a:ext>
            </a:extLst>
          </p:cNvPr>
          <p:cNvCxnSpPr>
            <a:cxnSpLocks/>
          </p:cNvCxnSpPr>
          <p:nvPr/>
        </p:nvCxnSpPr>
        <p:spPr>
          <a:xfrm flipV="1">
            <a:off x="2210477" y="2226362"/>
            <a:ext cx="782788" cy="915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CD63152E-A24D-4164-BC4F-687E7C20C18C}"/>
              </a:ext>
            </a:extLst>
          </p:cNvPr>
          <p:cNvCxnSpPr>
            <a:cxnSpLocks/>
          </p:cNvCxnSpPr>
          <p:nvPr/>
        </p:nvCxnSpPr>
        <p:spPr>
          <a:xfrm rot="10800000">
            <a:off x="4077423" y="2226363"/>
            <a:ext cx="808154" cy="1144559"/>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13712E0-5ED1-4E40-9F80-38BCEB426784}"/>
              </a:ext>
            </a:extLst>
          </p:cNvPr>
          <p:cNvSpPr txBox="1"/>
          <p:nvPr/>
        </p:nvSpPr>
        <p:spPr>
          <a:xfrm>
            <a:off x="3180804" y="2064965"/>
            <a:ext cx="728935" cy="461665"/>
          </a:xfrm>
          <a:prstGeom prst="rect">
            <a:avLst/>
          </a:prstGeom>
          <a:noFill/>
          <a:ln w="12700" cmpd="dbl">
            <a:noFill/>
            <a:prstDash val="sysDot"/>
          </a:ln>
        </p:spPr>
        <p:txBody>
          <a:bodyPr wrap="square" rtlCol="0">
            <a:spAutoFit/>
          </a:bodyPr>
          <a:lstStyle/>
          <a:p>
            <a:r>
              <a:rPr lang="en-US" sz="800" b="1" dirty="0" err="1">
                <a:solidFill>
                  <a:schemeClr val="bg2"/>
                </a:solidFill>
              </a:rPr>
              <a:t>api</a:t>
            </a:r>
            <a:r>
              <a:rPr lang="en-US" sz="800" b="1" dirty="0">
                <a:solidFill>
                  <a:schemeClr val="bg2"/>
                </a:solidFill>
              </a:rPr>
              <a:t> analytics data</a:t>
            </a:r>
          </a:p>
        </p:txBody>
      </p:sp>
      <p:sp>
        <p:nvSpPr>
          <p:cNvPr id="20" name="Arrow: Left-Right 19">
            <a:extLst>
              <a:ext uri="{FF2B5EF4-FFF2-40B4-BE49-F238E27FC236}">
                <a16:creationId xmlns:a16="http://schemas.microsoft.com/office/drawing/2014/main" id="{6D8E652E-D8BD-4C07-946E-8762EC5D2F06}"/>
              </a:ext>
            </a:extLst>
          </p:cNvPr>
          <p:cNvSpPr/>
          <p:nvPr/>
        </p:nvSpPr>
        <p:spPr>
          <a:xfrm>
            <a:off x="412986" y="4222246"/>
            <a:ext cx="8486539" cy="484632"/>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Pipeline</a:t>
            </a:r>
          </a:p>
        </p:txBody>
      </p:sp>
    </p:spTree>
    <p:extLst>
      <p:ext uri="{BB962C8B-B14F-4D97-AF65-F5344CB8AC3E}">
        <p14:creationId xmlns:p14="http://schemas.microsoft.com/office/powerpoint/2010/main" val="250970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2B1319-5D73-43DD-B6D3-0E60F845A066}"/>
              </a:ext>
            </a:extLst>
          </p:cNvPr>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6B63B4B1-712C-45BD-9BF1-1CEF828DD7FE}"/>
              </a:ext>
            </a:extLst>
          </p:cNvPr>
          <p:cNvSpPr>
            <a:spLocks noGrp="1"/>
          </p:cNvSpPr>
          <p:nvPr>
            <p:ph type="ftr" sz="quarter" idx="3"/>
          </p:nvPr>
        </p:nvSpPr>
        <p:spPr/>
        <p:txBody>
          <a:bodyPr/>
          <a:lstStyle/>
          <a:p>
            <a:r>
              <a:rPr lang="en-US"/>
              <a:t>Confidential Property of Schneider Electric |</a:t>
            </a:r>
            <a:endParaRPr lang="en-US" dirty="0"/>
          </a:p>
        </p:txBody>
      </p:sp>
      <p:graphicFrame>
        <p:nvGraphicFramePr>
          <p:cNvPr id="7" name="Content Placeholder 6">
            <a:extLst>
              <a:ext uri="{FF2B5EF4-FFF2-40B4-BE49-F238E27FC236}">
                <a16:creationId xmlns:a16="http://schemas.microsoft.com/office/drawing/2014/main" id="{65025C02-5A35-4A39-B890-893269369228}"/>
              </a:ext>
            </a:extLst>
          </p:cNvPr>
          <p:cNvGraphicFramePr>
            <a:graphicFrameLocks noGrp="1"/>
          </p:cNvGraphicFramePr>
          <p:nvPr>
            <p:ph sz="quarter" idx="31"/>
            <p:extLst>
              <p:ext uri="{D42A27DB-BD31-4B8C-83A1-F6EECF244321}">
                <p14:modId xmlns:p14="http://schemas.microsoft.com/office/powerpoint/2010/main" val="2179528260"/>
              </p:ext>
            </p:extLst>
          </p:nvPr>
        </p:nvGraphicFramePr>
        <p:xfrm>
          <a:off x="252413" y="982663"/>
          <a:ext cx="8678862" cy="2382520"/>
        </p:xfrm>
        <a:graphic>
          <a:graphicData uri="http://schemas.openxmlformats.org/drawingml/2006/table">
            <a:tbl>
              <a:tblPr firstRow="1" bandRow="1">
                <a:tableStyleId>{5C22544A-7EE6-4342-B048-85BDC9FD1C3A}</a:tableStyleId>
              </a:tblPr>
              <a:tblGrid>
                <a:gridCol w="2892954">
                  <a:extLst>
                    <a:ext uri="{9D8B030D-6E8A-4147-A177-3AD203B41FA5}">
                      <a16:colId xmlns:a16="http://schemas.microsoft.com/office/drawing/2014/main" val="2575744277"/>
                    </a:ext>
                  </a:extLst>
                </a:gridCol>
                <a:gridCol w="2892954">
                  <a:extLst>
                    <a:ext uri="{9D8B030D-6E8A-4147-A177-3AD203B41FA5}">
                      <a16:colId xmlns:a16="http://schemas.microsoft.com/office/drawing/2014/main" val="2824805294"/>
                    </a:ext>
                  </a:extLst>
                </a:gridCol>
                <a:gridCol w="2892954">
                  <a:extLst>
                    <a:ext uri="{9D8B030D-6E8A-4147-A177-3AD203B41FA5}">
                      <a16:colId xmlns:a16="http://schemas.microsoft.com/office/drawing/2014/main" val="50587899"/>
                    </a:ext>
                  </a:extLst>
                </a:gridCol>
              </a:tblGrid>
              <a:tr h="370840">
                <a:tc>
                  <a:txBody>
                    <a:bodyPr/>
                    <a:lstStyle/>
                    <a:p>
                      <a:endParaRPr lang="en-US" dirty="0"/>
                    </a:p>
                  </a:txBody>
                  <a:tcPr/>
                </a:tc>
                <a:tc>
                  <a:txBody>
                    <a:bodyPr/>
                    <a:lstStyle/>
                    <a:p>
                      <a:r>
                        <a:rPr lang="en-US" dirty="0"/>
                        <a:t>Option 1</a:t>
                      </a:r>
                    </a:p>
                  </a:txBody>
                  <a:tcPr/>
                </a:tc>
                <a:tc>
                  <a:txBody>
                    <a:bodyPr/>
                    <a:lstStyle/>
                    <a:p>
                      <a:r>
                        <a:rPr lang="en-US" dirty="0"/>
                        <a:t>Option 2</a:t>
                      </a:r>
                    </a:p>
                  </a:txBody>
                  <a:tcPr/>
                </a:tc>
                <a:extLst>
                  <a:ext uri="{0D108BD9-81ED-4DB2-BD59-A6C34878D82A}">
                    <a16:rowId xmlns:a16="http://schemas.microsoft.com/office/drawing/2014/main" val="773345805"/>
                  </a:ext>
                </a:extLst>
              </a:tr>
              <a:tr h="370840">
                <a:tc>
                  <a:txBody>
                    <a:bodyPr/>
                    <a:lstStyle/>
                    <a:p>
                      <a:r>
                        <a:rPr lang="en-US" dirty="0"/>
                        <a:t>Pro’s</a:t>
                      </a:r>
                    </a:p>
                  </a:txBody>
                  <a:tcPr>
                    <a:solidFill>
                      <a:srgbClr val="00B0F0"/>
                    </a:solidFill>
                  </a:tcPr>
                </a:tc>
                <a:tc>
                  <a:txBody>
                    <a:bodyPr/>
                    <a:lstStyle/>
                    <a:p>
                      <a:r>
                        <a:rPr lang="en-US" sz="1000" dirty="0"/>
                        <a:t>Better data control/data management on Input Data at Apigee side</a:t>
                      </a:r>
                    </a:p>
                  </a:txBody>
                  <a:tcPr>
                    <a:solidFill>
                      <a:srgbClr val="00B0F0"/>
                    </a:solidFill>
                  </a:tcPr>
                </a:tc>
                <a:tc>
                  <a:txBody>
                    <a:bodyPr/>
                    <a:lstStyle/>
                    <a:p>
                      <a:pPr marL="228600" indent="-228600">
                        <a:buAutoNum type="arabicPeriod"/>
                      </a:pPr>
                      <a:r>
                        <a:rPr lang="en-US" sz="1000" dirty="0"/>
                        <a:t>Better Data Security, Compliance at AWS side on both Input and Target Data (Neptune)</a:t>
                      </a:r>
                    </a:p>
                    <a:p>
                      <a:pPr marL="228600" indent="-228600">
                        <a:buAutoNum type="arabicPeriod"/>
                      </a:pPr>
                      <a:r>
                        <a:rPr lang="en-US" sz="1000" dirty="0"/>
                        <a:t>Well defined AWS data pipeline (</a:t>
                      </a:r>
                      <a:r>
                        <a:rPr lang="en-US" sz="1000" dirty="0" err="1"/>
                        <a:t>aws</a:t>
                      </a:r>
                      <a:r>
                        <a:rPr lang="en-US" sz="1000" dirty="0"/>
                        <a:t> glue) for data pipeline</a:t>
                      </a:r>
                    </a:p>
                    <a:p>
                      <a:pPr marL="228600" indent="-228600">
                        <a:buAutoNum type="arabicPeriod"/>
                      </a:pPr>
                      <a:endParaRPr lang="en-US" sz="1000" dirty="0"/>
                    </a:p>
                  </a:txBody>
                  <a:tcPr>
                    <a:solidFill>
                      <a:srgbClr val="00B0F0"/>
                    </a:solidFill>
                  </a:tcPr>
                </a:tc>
                <a:extLst>
                  <a:ext uri="{0D108BD9-81ED-4DB2-BD59-A6C34878D82A}">
                    <a16:rowId xmlns:a16="http://schemas.microsoft.com/office/drawing/2014/main" val="2422582275"/>
                  </a:ext>
                </a:extLst>
              </a:tr>
              <a:tr h="370840">
                <a:tc>
                  <a:txBody>
                    <a:bodyPr/>
                    <a:lstStyle/>
                    <a:p>
                      <a:r>
                        <a:rPr lang="en-US" dirty="0"/>
                        <a:t>Con’s</a:t>
                      </a:r>
                    </a:p>
                  </a:txBody>
                  <a:tcPr>
                    <a:solidFill>
                      <a:srgbClr val="00B0F0"/>
                    </a:solidFill>
                  </a:tcPr>
                </a:tc>
                <a:tc>
                  <a:txBody>
                    <a:bodyPr/>
                    <a:lstStyle/>
                    <a:p>
                      <a:r>
                        <a:rPr lang="en-US" sz="1000" dirty="0"/>
                        <a:t>1.Complexity in terms of developing Scheduler and maintaining them at Apigee side</a:t>
                      </a:r>
                    </a:p>
                    <a:p>
                      <a:r>
                        <a:rPr lang="en-US" sz="1000" dirty="0"/>
                        <a:t>2. No visibility on Target Data Source ingestion and response</a:t>
                      </a:r>
                    </a:p>
                    <a:p>
                      <a:endParaRPr lang="en-US" sz="1000" dirty="0"/>
                    </a:p>
                    <a:p>
                      <a:endParaRPr lang="en-US" sz="1000" dirty="0"/>
                    </a:p>
                  </a:txBody>
                  <a:tcPr>
                    <a:solidFill>
                      <a:srgbClr val="00B0F0"/>
                    </a:solidFill>
                  </a:tcPr>
                </a:tc>
                <a:tc>
                  <a:txBody>
                    <a:bodyPr/>
                    <a:lstStyle/>
                    <a:p>
                      <a:r>
                        <a:rPr lang="en-US" sz="1000" dirty="0"/>
                        <a:t>1.Debugging from source -&gt;Target data transformation</a:t>
                      </a:r>
                    </a:p>
                  </a:txBody>
                  <a:tcPr>
                    <a:solidFill>
                      <a:srgbClr val="00B0F0"/>
                    </a:solidFill>
                  </a:tcPr>
                </a:tc>
                <a:extLst>
                  <a:ext uri="{0D108BD9-81ED-4DB2-BD59-A6C34878D82A}">
                    <a16:rowId xmlns:a16="http://schemas.microsoft.com/office/drawing/2014/main" val="1494062024"/>
                  </a:ext>
                </a:extLst>
              </a:tr>
            </a:tbl>
          </a:graphicData>
        </a:graphic>
      </p:graphicFrame>
      <p:sp>
        <p:nvSpPr>
          <p:cNvPr id="5" name="Text Placeholder 4">
            <a:extLst>
              <a:ext uri="{FF2B5EF4-FFF2-40B4-BE49-F238E27FC236}">
                <a16:creationId xmlns:a16="http://schemas.microsoft.com/office/drawing/2014/main" id="{67B982BA-EB56-4A9C-A124-3D6C98981FD1}"/>
              </a:ext>
            </a:extLst>
          </p:cNvPr>
          <p:cNvSpPr>
            <a:spLocks noGrp="1"/>
          </p:cNvSpPr>
          <p:nvPr>
            <p:ph type="body" sz="quarter" idx="32"/>
          </p:nvPr>
        </p:nvSpPr>
        <p:spPr/>
        <p:txBody>
          <a:bodyPr/>
          <a:lstStyle/>
          <a:p>
            <a:r>
              <a:rPr lang="en-US" dirty="0"/>
              <a:t>Option1 vs Option 2</a:t>
            </a:r>
          </a:p>
        </p:txBody>
      </p:sp>
    </p:spTree>
    <p:extLst>
      <p:ext uri="{BB962C8B-B14F-4D97-AF65-F5344CB8AC3E}">
        <p14:creationId xmlns:p14="http://schemas.microsoft.com/office/powerpoint/2010/main" val="401856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5C8354-A32B-448F-8C75-E6858B569C43}"/>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7BB473A9-9143-48FE-A813-838B0100F805}"/>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6931B78E-787A-45E1-9473-0CECD9B7C5D7}"/>
              </a:ext>
            </a:extLst>
          </p:cNvPr>
          <p:cNvSpPr>
            <a:spLocks noGrp="1"/>
          </p:cNvSpPr>
          <p:nvPr>
            <p:ph type="body" sz="quarter" idx="32"/>
          </p:nvPr>
        </p:nvSpPr>
        <p:spPr/>
        <p:txBody>
          <a:bodyPr/>
          <a:lstStyle/>
          <a:p>
            <a:r>
              <a:rPr lang="en-US" dirty="0"/>
              <a:t>Data upload from Apigee to IDS (Option 3)</a:t>
            </a:r>
          </a:p>
          <a:p>
            <a:endParaRPr lang="en-US" dirty="0"/>
          </a:p>
        </p:txBody>
      </p:sp>
      <p:sp>
        <p:nvSpPr>
          <p:cNvPr id="7" name="Rectangle 6">
            <a:extLst>
              <a:ext uri="{FF2B5EF4-FFF2-40B4-BE49-F238E27FC236}">
                <a16:creationId xmlns:a16="http://schemas.microsoft.com/office/drawing/2014/main" id="{DAD60A41-BFED-45E8-B906-E7268B678014}"/>
              </a:ext>
            </a:extLst>
          </p:cNvPr>
          <p:cNvSpPr/>
          <p:nvPr/>
        </p:nvSpPr>
        <p:spPr>
          <a:xfrm>
            <a:off x="5381793" y="2011116"/>
            <a:ext cx="1787133" cy="5938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Intel Data Store</a:t>
            </a:r>
          </a:p>
        </p:txBody>
      </p:sp>
      <p:sp>
        <p:nvSpPr>
          <p:cNvPr id="8" name="Rectangle 7">
            <a:extLst>
              <a:ext uri="{FF2B5EF4-FFF2-40B4-BE49-F238E27FC236}">
                <a16:creationId xmlns:a16="http://schemas.microsoft.com/office/drawing/2014/main" id="{C8A36A5F-96D3-45FF-A21E-E8BE5ADCA184}"/>
              </a:ext>
            </a:extLst>
          </p:cNvPr>
          <p:cNvSpPr/>
          <p:nvPr/>
        </p:nvSpPr>
        <p:spPr>
          <a:xfrm>
            <a:off x="244475" y="1855146"/>
            <a:ext cx="3419587" cy="2407253"/>
          </a:xfrm>
          <a:prstGeom prst="rect">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BBE5D03-77AE-42C2-A850-D06D0519552D}"/>
              </a:ext>
            </a:extLst>
          </p:cNvPr>
          <p:cNvSpPr txBox="1"/>
          <p:nvPr/>
        </p:nvSpPr>
        <p:spPr>
          <a:xfrm>
            <a:off x="216703" y="1567123"/>
            <a:ext cx="1531188" cy="246221"/>
          </a:xfrm>
          <a:prstGeom prst="rect">
            <a:avLst/>
          </a:prstGeom>
          <a:noFill/>
        </p:spPr>
        <p:txBody>
          <a:bodyPr wrap="none" rtlCol="0">
            <a:spAutoFit/>
          </a:bodyPr>
          <a:lstStyle/>
          <a:p>
            <a:r>
              <a:rPr lang="en-US" sz="1000" dirty="0"/>
              <a:t>Apigee Hosted Runtime</a:t>
            </a:r>
          </a:p>
        </p:txBody>
      </p:sp>
      <p:sp>
        <p:nvSpPr>
          <p:cNvPr id="14" name="Rectangle: Rounded Corners 13">
            <a:extLst>
              <a:ext uri="{FF2B5EF4-FFF2-40B4-BE49-F238E27FC236}">
                <a16:creationId xmlns:a16="http://schemas.microsoft.com/office/drawing/2014/main" id="{8CAB9B8C-A3CE-454A-9D8D-EF2A916C0D04}"/>
              </a:ext>
            </a:extLst>
          </p:cNvPr>
          <p:cNvSpPr/>
          <p:nvPr/>
        </p:nvSpPr>
        <p:spPr>
          <a:xfrm>
            <a:off x="1962206" y="1978200"/>
            <a:ext cx="1227394" cy="65965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a:t>
            </a:r>
            <a:r>
              <a:rPr lang="en-US" sz="800" dirty="0" err="1"/>
              <a:t>js</a:t>
            </a:r>
            <a:r>
              <a:rPr lang="en-US" sz="800" dirty="0"/>
              <a:t> code that connects to REDSHIFT (node</a:t>
            </a:r>
            <a:r>
              <a:rPr lang="en-US" sz="800" b="1" dirty="0"/>
              <a:t>-</a:t>
            </a:r>
            <a:r>
              <a:rPr lang="en-US" sz="800" dirty="0"/>
              <a:t>redshift)   and Inserts</a:t>
            </a:r>
          </a:p>
        </p:txBody>
      </p:sp>
      <p:sp>
        <p:nvSpPr>
          <p:cNvPr id="15" name="Rectangle: Rounded Corners 14">
            <a:extLst>
              <a:ext uri="{FF2B5EF4-FFF2-40B4-BE49-F238E27FC236}">
                <a16:creationId xmlns:a16="http://schemas.microsoft.com/office/drawing/2014/main" id="{65EE4CB0-A4A9-4744-B66B-31C375E5CB99}"/>
              </a:ext>
            </a:extLst>
          </p:cNvPr>
          <p:cNvSpPr/>
          <p:nvPr/>
        </p:nvSpPr>
        <p:spPr>
          <a:xfrm>
            <a:off x="398997" y="2883441"/>
            <a:ext cx="1013566" cy="45287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Node.js App Scheduler (daily)</a:t>
            </a:r>
          </a:p>
        </p:txBody>
      </p:sp>
      <p:cxnSp>
        <p:nvCxnSpPr>
          <p:cNvPr id="17" name="Connector: Elbow 16">
            <a:extLst>
              <a:ext uri="{FF2B5EF4-FFF2-40B4-BE49-F238E27FC236}">
                <a16:creationId xmlns:a16="http://schemas.microsoft.com/office/drawing/2014/main" id="{9C0993EC-603C-4DD1-A42F-0CC8F17E2A3E}"/>
              </a:ext>
            </a:extLst>
          </p:cNvPr>
          <p:cNvCxnSpPr>
            <a:cxnSpLocks/>
            <a:stCxn id="15" idx="0"/>
            <a:endCxn id="14" idx="1"/>
          </p:cNvCxnSpPr>
          <p:nvPr/>
        </p:nvCxnSpPr>
        <p:spPr>
          <a:xfrm rot="5400000" flipH="1" flipV="1">
            <a:off x="1146286" y="2067521"/>
            <a:ext cx="575414" cy="1056426"/>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5E36422-83D6-49AA-B157-0276EBE26F84}"/>
              </a:ext>
            </a:extLst>
          </p:cNvPr>
          <p:cNvSpPr txBox="1"/>
          <p:nvPr/>
        </p:nvSpPr>
        <p:spPr>
          <a:xfrm>
            <a:off x="3688582" y="1930163"/>
            <a:ext cx="1374458" cy="369332"/>
          </a:xfrm>
          <a:prstGeom prst="rect">
            <a:avLst/>
          </a:prstGeom>
          <a:noFill/>
        </p:spPr>
        <p:txBody>
          <a:bodyPr wrap="square" rtlCol="0">
            <a:spAutoFit/>
          </a:bodyPr>
          <a:lstStyle/>
          <a:p>
            <a:r>
              <a:rPr lang="en-US" dirty="0"/>
              <a:t>&lt;&lt;JDBC&gt;&gt;</a:t>
            </a:r>
          </a:p>
        </p:txBody>
      </p:sp>
      <p:cxnSp>
        <p:nvCxnSpPr>
          <p:cNvPr id="27" name="Straight Arrow Connector 26">
            <a:extLst>
              <a:ext uri="{FF2B5EF4-FFF2-40B4-BE49-F238E27FC236}">
                <a16:creationId xmlns:a16="http://schemas.microsoft.com/office/drawing/2014/main" id="{9A785B3A-E725-4D71-8E8D-B5150373D755}"/>
              </a:ext>
            </a:extLst>
          </p:cNvPr>
          <p:cNvCxnSpPr>
            <a:stCxn id="14" idx="3"/>
            <a:endCxn id="7" idx="1"/>
          </p:cNvCxnSpPr>
          <p:nvPr/>
        </p:nvCxnSpPr>
        <p:spPr>
          <a:xfrm>
            <a:off x="3189600" y="2308027"/>
            <a:ext cx="2192193"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9AFB02D-6657-4114-AC46-55A696B04AC7}"/>
              </a:ext>
            </a:extLst>
          </p:cNvPr>
          <p:cNvSpPr txBox="1"/>
          <p:nvPr/>
        </p:nvSpPr>
        <p:spPr>
          <a:xfrm>
            <a:off x="6754838" y="3196115"/>
            <a:ext cx="1646183" cy="707886"/>
          </a:xfrm>
          <a:prstGeom prst="rect">
            <a:avLst/>
          </a:prstGeom>
          <a:noFill/>
          <a:ln w="25400">
            <a:solidFill>
              <a:srgbClr val="4F5156"/>
            </a:solidFill>
          </a:ln>
        </p:spPr>
        <p:txBody>
          <a:bodyPr wrap="square" rtlCol="0">
            <a:spAutoFit/>
          </a:bodyPr>
          <a:lstStyle/>
          <a:p>
            <a:r>
              <a:rPr lang="en-US" sz="1000" dirty="0"/>
              <a:t>Cons:</a:t>
            </a:r>
          </a:p>
          <a:p>
            <a:r>
              <a:rPr lang="en-US" sz="1000" dirty="0"/>
              <a:t>1.Slow in uploading as INSERT takes time</a:t>
            </a:r>
          </a:p>
          <a:p>
            <a:endParaRPr lang="en-US" sz="1000" dirty="0"/>
          </a:p>
        </p:txBody>
      </p:sp>
      <p:sp>
        <p:nvSpPr>
          <p:cNvPr id="29" name="TextBox 28">
            <a:extLst>
              <a:ext uri="{FF2B5EF4-FFF2-40B4-BE49-F238E27FC236}">
                <a16:creationId xmlns:a16="http://schemas.microsoft.com/office/drawing/2014/main" id="{13E928EE-F51B-4AA7-B521-F61CB1D4DDDD}"/>
              </a:ext>
            </a:extLst>
          </p:cNvPr>
          <p:cNvSpPr txBox="1"/>
          <p:nvPr/>
        </p:nvSpPr>
        <p:spPr>
          <a:xfrm>
            <a:off x="4843588" y="3195872"/>
            <a:ext cx="1646183" cy="861774"/>
          </a:xfrm>
          <a:prstGeom prst="rect">
            <a:avLst/>
          </a:prstGeom>
          <a:noFill/>
          <a:ln w="25400">
            <a:solidFill>
              <a:srgbClr val="4F5156"/>
            </a:solidFill>
          </a:ln>
        </p:spPr>
        <p:txBody>
          <a:bodyPr wrap="square" rtlCol="0">
            <a:spAutoFit/>
          </a:bodyPr>
          <a:lstStyle/>
          <a:p>
            <a:r>
              <a:rPr lang="en-US" sz="1000" dirty="0"/>
              <a:t>Pros:</a:t>
            </a:r>
          </a:p>
          <a:p>
            <a:r>
              <a:rPr lang="en-US" sz="1000" dirty="0"/>
              <a:t>1. Enables Quick deliverables with limited Data - 3 or 4 API’s (Marketing Teams)</a:t>
            </a:r>
          </a:p>
        </p:txBody>
      </p:sp>
      <p:sp>
        <p:nvSpPr>
          <p:cNvPr id="30" name="Rectangle: Rounded Corners 29">
            <a:extLst>
              <a:ext uri="{FF2B5EF4-FFF2-40B4-BE49-F238E27FC236}">
                <a16:creationId xmlns:a16="http://schemas.microsoft.com/office/drawing/2014/main" id="{8DDE1675-5598-48E7-968E-872280693C71}"/>
              </a:ext>
            </a:extLst>
          </p:cNvPr>
          <p:cNvSpPr/>
          <p:nvPr/>
        </p:nvSpPr>
        <p:spPr>
          <a:xfrm>
            <a:off x="2010736" y="3465305"/>
            <a:ext cx="1221974" cy="59234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Apigee  Export Data API</a:t>
            </a:r>
          </a:p>
        </p:txBody>
      </p:sp>
      <p:cxnSp>
        <p:nvCxnSpPr>
          <p:cNvPr id="36" name="Connector: Elbow 35">
            <a:extLst>
              <a:ext uri="{FF2B5EF4-FFF2-40B4-BE49-F238E27FC236}">
                <a16:creationId xmlns:a16="http://schemas.microsoft.com/office/drawing/2014/main" id="{E9F91146-EC15-423C-93DF-046D18926287}"/>
              </a:ext>
            </a:extLst>
          </p:cNvPr>
          <p:cNvCxnSpPr>
            <a:cxnSpLocks/>
            <a:stCxn id="15" idx="2"/>
            <a:endCxn id="30" idx="1"/>
          </p:cNvCxnSpPr>
          <p:nvPr/>
        </p:nvCxnSpPr>
        <p:spPr>
          <a:xfrm rot="16200000" flipH="1">
            <a:off x="1245678" y="2996417"/>
            <a:ext cx="425161" cy="1104956"/>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7154073-D10A-43F6-B3DE-AF2C9F9CC233}"/>
              </a:ext>
            </a:extLst>
          </p:cNvPr>
          <p:cNvSpPr txBox="1"/>
          <p:nvPr/>
        </p:nvSpPr>
        <p:spPr>
          <a:xfrm>
            <a:off x="919868" y="3515311"/>
            <a:ext cx="760215" cy="215444"/>
          </a:xfrm>
          <a:prstGeom prst="rect">
            <a:avLst/>
          </a:prstGeom>
          <a:noFill/>
          <a:ln w="12700">
            <a:noFill/>
          </a:ln>
        </p:spPr>
        <p:txBody>
          <a:bodyPr wrap="square" rtlCol="0">
            <a:spAutoFit/>
          </a:bodyPr>
          <a:lstStyle/>
          <a:p>
            <a:r>
              <a:rPr lang="en-US" sz="800" dirty="0"/>
              <a:t>1</a:t>
            </a:r>
          </a:p>
        </p:txBody>
      </p:sp>
      <p:sp>
        <p:nvSpPr>
          <p:cNvPr id="46" name="TextBox 45">
            <a:extLst>
              <a:ext uri="{FF2B5EF4-FFF2-40B4-BE49-F238E27FC236}">
                <a16:creationId xmlns:a16="http://schemas.microsoft.com/office/drawing/2014/main" id="{A8484F0D-38F8-41BF-9753-E7B2E7420A4F}"/>
              </a:ext>
            </a:extLst>
          </p:cNvPr>
          <p:cNvSpPr txBox="1"/>
          <p:nvPr/>
        </p:nvSpPr>
        <p:spPr>
          <a:xfrm>
            <a:off x="903992" y="2549279"/>
            <a:ext cx="268132" cy="215444"/>
          </a:xfrm>
          <a:prstGeom prst="rect">
            <a:avLst/>
          </a:prstGeom>
          <a:noFill/>
          <a:ln w="12700">
            <a:noFill/>
          </a:ln>
        </p:spPr>
        <p:txBody>
          <a:bodyPr wrap="square" rtlCol="0">
            <a:spAutoFit/>
          </a:bodyPr>
          <a:lstStyle/>
          <a:p>
            <a:r>
              <a:rPr lang="en-US" sz="800" dirty="0"/>
              <a:t>2</a:t>
            </a:r>
          </a:p>
        </p:txBody>
      </p:sp>
      <p:sp>
        <p:nvSpPr>
          <p:cNvPr id="49" name="TextBox 48">
            <a:extLst>
              <a:ext uri="{FF2B5EF4-FFF2-40B4-BE49-F238E27FC236}">
                <a16:creationId xmlns:a16="http://schemas.microsoft.com/office/drawing/2014/main" id="{DB128856-860B-44A4-94F7-7301CEF089AF}"/>
              </a:ext>
            </a:extLst>
          </p:cNvPr>
          <p:cNvSpPr txBox="1"/>
          <p:nvPr/>
        </p:nvSpPr>
        <p:spPr>
          <a:xfrm>
            <a:off x="4152483" y="2340227"/>
            <a:ext cx="301661" cy="215444"/>
          </a:xfrm>
          <a:prstGeom prst="rect">
            <a:avLst/>
          </a:prstGeom>
          <a:noFill/>
          <a:ln w="12700">
            <a:noFill/>
          </a:ln>
        </p:spPr>
        <p:txBody>
          <a:bodyPr wrap="square" rtlCol="0">
            <a:spAutoFit/>
          </a:bodyPr>
          <a:lstStyle/>
          <a:p>
            <a:r>
              <a:rPr lang="en-US" sz="800" dirty="0"/>
              <a:t>3</a:t>
            </a:r>
          </a:p>
        </p:txBody>
      </p:sp>
      <p:sp>
        <p:nvSpPr>
          <p:cNvPr id="20" name="TextBox 19">
            <a:extLst>
              <a:ext uri="{FF2B5EF4-FFF2-40B4-BE49-F238E27FC236}">
                <a16:creationId xmlns:a16="http://schemas.microsoft.com/office/drawing/2014/main" id="{2A7D208B-65DA-44D9-A854-46717513C8E3}"/>
              </a:ext>
            </a:extLst>
          </p:cNvPr>
          <p:cNvSpPr txBox="1"/>
          <p:nvPr/>
        </p:nvSpPr>
        <p:spPr>
          <a:xfrm rot="19725463">
            <a:off x="4689320" y="926101"/>
            <a:ext cx="2999673" cy="243840"/>
          </a:xfrm>
          <a:prstGeom prst="rect">
            <a:avLst/>
          </a:prstGeom>
          <a:solidFill>
            <a:schemeClr val="bg1">
              <a:lumMod val="95000"/>
            </a:schemeClr>
          </a:solidFill>
          <a:ln w="3175">
            <a:noFill/>
          </a:ln>
        </p:spPr>
        <p:txBody>
          <a:bodyPr wrap="square" rtlCol="0">
            <a:spAutoFit/>
          </a:bodyPr>
          <a:lstStyle/>
          <a:p>
            <a:pPr algn="ctr"/>
            <a:r>
              <a:rPr lang="en-US" sz="1000" dirty="0"/>
              <a:t>To be discarded</a:t>
            </a:r>
          </a:p>
        </p:txBody>
      </p:sp>
    </p:spTree>
    <p:extLst>
      <p:ext uri="{BB962C8B-B14F-4D97-AF65-F5344CB8AC3E}">
        <p14:creationId xmlns:p14="http://schemas.microsoft.com/office/powerpoint/2010/main" val="15739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99F4E6-7957-4668-A449-E50FDF2B1120}"/>
              </a:ext>
            </a:extLst>
          </p:cNvPr>
          <p:cNvSpPr/>
          <p:nvPr/>
        </p:nvSpPr>
        <p:spPr>
          <a:xfrm>
            <a:off x="351838" y="3031201"/>
            <a:ext cx="8144161" cy="1645718"/>
          </a:xfrm>
          <a:prstGeom prst="roundRect">
            <a:avLst>
              <a:gd name="adj" fmla="val 20703"/>
            </a:avLst>
          </a:prstGeom>
          <a:solidFill>
            <a:schemeClr val="bg1"/>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3A8CABE-6F3A-4A8B-BBBD-225308C87EF0}"/>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3" name="Footer Placeholder 2">
            <a:extLst>
              <a:ext uri="{FF2B5EF4-FFF2-40B4-BE49-F238E27FC236}">
                <a16:creationId xmlns:a16="http://schemas.microsoft.com/office/drawing/2014/main" id="{96DC2261-2D9E-4D71-8FE8-85189626C290}"/>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B90B8D93-544A-45B2-8037-2E5D23D16C1C}"/>
              </a:ext>
            </a:extLst>
          </p:cNvPr>
          <p:cNvSpPr>
            <a:spLocks noGrp="1"/>
          </p:cNvSpPr>
          <p:nvPr>
            <p:ph type="body" sz="quarter" idx="32"/>
          </p:nvPr>
        </p:nvSpPr>
        <p:spPr>
          <a:xfrm>
            <a:off x="284871" y="194012"/>
            <a:ext cx="8647112" cy="369332"/>
          </a:xfrm>
        </p:spPr>
        <p:txBody>
          <a:bodyPr/>
          <a:lstStyle/>
          <a:p>
            <a:r>
              <a:rPr lang="en-US" dirty="0"/>
              <a:t>Apigee Data Collection and Reporting</a:t>
            </a:r>
          </a:p>
        </p:txBody>
      </p:sp>
      <p:pic>
        <p:nvPicPr>
          <p:cNvPr id="12" name="Picture 11">
            <a:extLst>
              <a:ext uri="{FF2B5EF4-FFF2-40B4-BE49-F238E27FC236}">
                <a16:creationId xmlns:a16="http://schemas.microsoft.com/office/drawing/2014/main" id="{FE538967-2F36-4C3F-AA43-D4830CB0A4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34294" y="859305"/>
            <a:ext cx="4935071" cy="1982841"/>
          </a:xfrm>
          <a:prstGeom prst="rect">
            <a:avLst/>
          </a:prstGeom>
        </p:spPr>
      </p:pic>
      <p:sp>
        <p:nvSpPr>
          <p:cNvPr id="13" name="Rectangle 12">
            <a:extLst>
              <a:ext uri="{FF2B5EF4-FFF2-40B4-BE49-F238E27FC236}">
                <a16:creationId xmlns:a16="http://schemas.microsoft.com/office/drawing/2014/main" id="{F48972B2-5079-4E70-9D0E-FAE19756C03E}"/>
              </a:ext>
            </a:extLst>
          </p:cNvPr>
          <p:cNvSpPr/>
          <p:nvPr/>
        </p:nvSpPr>
        <p:spPr>
          <a:xfrm>
            <a:off x="2773057" y="3866551"/>
            <a:ext cx="3030143" cy="516538"/>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Data</a:t>
            </a:r>
          </a:p>
        </p:txBody>
      </p:sp>
      <p:sp>
        <p:nvSpPr>
          <p:cNvPr id="14" name="Arrow: Down 13">
            <a:extLst>
              <a:ext uri="{FF2B5EF4-FFF2-40B4-BE49-F238E27FC236}">
                <a16:creationId xmlns:a16="http://schemas.microsoft.com/office/drawing/2014/main" id="{F5B3A9E7-75C4-4DE0-A669-B308B7D6C3DF}"/>
              </a:ext>
            </a:extLst>
          </p:cNvPr>
          <p:cNvSpPr/>
          <p:nvPr/>
        </p:nvSpPr>
        <p:spPr>
          <a:xfrm>
            <a:off x="4011866" y="2655103"/>
            <a:ext cx="389964" cy="1211448"/>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BBC1535A-A116-4C2E-BB9B-B438E366A405}"/>
              </a:ext>
            </a:extLst>
          </p:cNvPr>
          <p:cNvCxnSpPr>
            <a:cxnSpLocks/>
          </p:cNvCxnSpPr>
          <p:nvPr/>
        </p:nvCxnSpPr>
        <p:spPr>
          <a:xfrm rot="10800000" flipV="1">
            <a:off x="1827214" y="2473150"/>
            <a:ext cx="1115297" cy="707074"/>
          </a:xfrm>
          <a:prstGeom prst="bentConnector2">
            <a:avLst/>
          </a:prstGeom>
          <a:ln w="9525" cap="flat" cmpd="sng" algn="ctr">
            <a:solidFill>
              <a:schemeClr val="accent2"/>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 name="Connector: Elbow 23">
            <a:extLst>
              <a:ext uri="{FF2B5EF4-FFF2-40B4-BE49-F238E27FC236}">
                <a16:creationId xmlns:a16="http://schemas.microsoft.com/office/drawing/2014/main" id="{F4783378-468F-460F-A362-71C6269FC2BE}"/>
              </a:ext>
            </a:extLst>
          </p:cNvPr>
          <p:cNvCxnSpPr>
            <a:cxnSpLocks/>
          </p:cNvCxnSpPr>
          <p:nvPr/>
        </p:nvCxnSpPr>
        <p:spPr>
          <a:xfrm flipV="1">
            <a:off x="1599517" y="4167648"/>
            <a:ext cx="1173540" cy="1"/>
          </a:xfrm>
          <a:prstGeom prst="bentConnector3">
            <a:avLst>
              <a:gd name="adj1" fmla="val 50000"/>
            </a:avLst>
          </a:prstGeom>
          <a:ln w="9525"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5" name="Rectangle: Rounded Corners 24">
            <a:extLst>
              <a:ext uri="{FF2B5EF4-FFF2-40B4-BE49-F238E27FC236}">
                <a16:creationId xmlns:a16="http://schemas.microsoft.com/office/drawing/2014/main" id="{9DDA6BF6-26F1-4DC0-ADE8-9EAF64973989}"/>
              </a:ext>
            </a:extLst>
          </p:cNvPr>
          <p:cNvSpPr/>
          <p:nvPr/>
        </p:nvSpPr>
        <p:spPr>
          <a:xfrm>
            <a:off x="1162681" y="3913910"/>
            <a:ext cx="1261176" cy="502598"/>
          </a:xfrm>
          <a:prstGeom prst="round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Custom Parameters</a:t>
            </a:r>
          </a:p>
        </p:txBody>
      </p:sp>
      <p:sp>
        <p:nvSpPr>
          <p:cNvPr id="26" name="Rectangle: Rounded Corners 25">
            <a:extLst>
              <a:ext uri="{FF2B5EF4-FFF2-40B4-BE49-F238E27FC236}">
                <a16:creationId xmlns:a16="http://schemas.microsoft.com/office/drawing/2014/main" id="{6B973379-DC2C-46CF-8FF2-4A6D8C8F6D37}"/>
              </a:ext>
            </a:extLst>
          </p:cNvPr>
          <p:cNvSpPr/>
          <p:nvPr/>
        </p:nvSpPr>
        <p:spPr>
          <a:xfrm>
            <a:off x="1222619" y="3160014"/>
            <a:ext cx="1261176" cy="502598"/>
          </a:xfrm>
          <a:prstGeom prst="round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Statistics Collector policy</a:t>
            </a:r>
          </a:p>
        </p:txBody>
      </p:sp>
      <p:sp>
        <p:nvSpPr>
          <p:cNvPr id="38" name="Rectangle: Rounded Corners 37">
            <a:extLst>
              <a:ext uri="{FF2B5EF4-FFF2-40B4-BE49-F238E27FC236}">
                <a16:creationId xmlns:a16="http://schemas.microsoft.com/office/drawing/2014/main" id="{5DE6F211-17CA-4DA8-A4E3-5E3584C0D51A}"/>
              </a:ext>
            </a:extLst>
          </p:cNvPr>
          <p:cNvSpPr/>
          <p:nvPr/>
        </p:nvSpPr>
        <p:spPr>
          <a:xfrm>
            <a:off x="6590176" y="3724217"/>
            <a:ext cx="1716379" cy="65887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Apigee Statistics Reporting</a:t>
            </a:r>
          </a:p>
        </p:txBody>
      </p:sp>
      <p:sp>
        <p:nvSpPr>
          <p:cNvPr id="7" name="TextBox 6">
            <a:extLst>
              <a:ext uri="{FF2B5EF4-FFF2-40B4-BE49-F238E27FC236}">
                <a16:creationId xmlns:a16="http://schemas.microsoft.com/office/drawing/2014/main" id="{F4D19E37-5300-4A70-A9E9-9A056ABCCAAC}"/>
              </a:ext>
            </a:extLst>
          </p:cNvPr>
          <p:cNvSpPr txBox="1"/>
          <p:nvPr/>
        </p:nvSpPr>
        <p:spPr>
          <a:xfrm>
            <a:off x="6665939" y="3138872"/>
            <a:ext cx="1564852" cy="276999"/>
          </a:xfrm>
          <a:prstGeom prst="rect">
            <a:avLst/>
          </a:prstGeom>
          <a:solidFill>
            <a:schemeClr val="bg1">
              <a:lumMod val="85000"/>
            </a:schemeClr>
          </a:solidFill>
          <a:ln w="12700">
            <a:solidFill>
              <a:schemeClr val="tx1">
                <a:lumMod val="50000"/>
                <a:lumOff val="50000"/>
              </a:schemeClr>
            </a:solidFill>
          </a:ln>
        </p:spPr>
        <p:txBody>
          <a:bodyPr wrap="none" rtlCol="0">
            <a:spAutoFit/>
          </a:bodyPr>
          <a:lstStyle/>
          <a:p>
            <a:r>
              <a:rPr lang="en-US" sz="1200" dirty="0"/>
              <a:t>Apigee Environment</a:t>
            </a:r>
          </a:p>
        </p:txBody>
      </p:sp>
      <p:cxnSp>
        <p:nvCxnSpPr>
          <p:cNvPr id="42" name="Straight Arrow Connector 41">
            <a:extLst>
              <a:ext uri="{FF2B5EF4-FFF2-40B4-BE49-F238E27FC236}">
                <a16:creationId xmlns:a16="http://schemas.microsoft.com/office/drawing/2014/main" id="{04262190-FF64-4793-9D06-837BCD4B3265}"/>
              </a:ext>
            </a:extLst>
          </p:cNvPr>
          <p:cNvCxnSpPr>
            <a:cxnSpLocks/>
          </p:cNvCxnSpPr>
          <p:nvPr/>
        </p:nvCxnSpPr>
        <p:spPr>
          <a:xfrm>
            <a:off x="5803200" y="4165209"/>
            <a:ext cx="786976" cy="0"/>
          </a:xfrm>
          <a:prstGeom prst="straightConnector1">
            <a:avLst/>
          </a:prstGeom>
          <a:ln w="12700" cap="rnd">
            <a:solidFill>
              <a:srgbClr val="4F5156"/>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2D8BE30-EDC4-4E8F-A452-116B19EA0C6C}"/>
              </a:ext>
            </a:extLst>
          </p:cNvPr>
          <p:cNvCxnSpPr>
            <a:cxnSpLocks/>
            <a:stCxn id="26" idx="2"/>
          </p:cNvCxnSpPr>
          <p:nvPr/>
        </p:nvCxnSpPr>
        <p:spPr>
          <a:xfrm flipH="1">
            <a:off x="1838717" y="3662612"/>
            <a:ext cx="14490" cy="291853"/>
          </a:xfrm>
          <a:prstGeom prst="straightConnector1">
            <a:avLst/>
          </a:prstGeom>
          <a:ln w="12700" cap="rnd">
            <a:solidFill>
              <a:srgbClr val="4F515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Rounded Corners 55">
            <a:extLst>
              <a:ext uri="{FF2B5EF4-FFF2-40B4-BE49-F238E27FC236}">
                <a16:creationId xmlns:a16="http://schemas.microsoft.com/office/drawing/2014/main" id="{04AB12A0-E410-430C-A939-833933D84465}"/>
              </a:ext>
            </a:extLst>
          </p:cNvPr>
          <p:cNvSpPr/>
          <p:nvPr/>
        </p:nvSpPr>
        <p:spPr>
          <a:xfrm>
            <a:off x="287347" y="1653274"/>
            <a:ext cx="1070936" cy="578726"/>
          </a:xfrm>
          <a:prstGeom prst="round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Logz.io</a:t>
            </a:r>
          </a:p>
        </p:txBody>
      </p:sp>
      <p:cxnSp>
        <p:nvCxnSpPr>
          <p:cNvPr id="58" name="Connector: Elbow 57">
            <a:extLst>
              <a:ext uri="{FF2B5EF4-FFF2-40B4-BE49-F238E27FC236}">
                <a16:creationId xmlns:a16="http://schemas.microsoft.com/office/drawing/2014/main" id="{132052B9-67D1-4877-AD08-BF5569B7FF90}"/>
              </a:ext>
            </a:extLst>
          </p:cNvPr>
          <p:cNvCxnSpPr>
            <a:cxnSpLocks/>
            <a:endCxn id="56" idx="2"/>
          </p:cNvCxnSpPr>
          <p:nvPr/>
        </p:nvCxnSpPr>
        <p:spPr>
          <a:xfrm rot="10800000">
            <a:off x="822815" y="2232001"/>
            <a:ext cx="2263562" cy="241383"/>
          </a:xfrm>
          <a:prstGeom prst="bentConnector2">
            <a:avLst/>
          </a:prstGeom>
          <a:ln w="12700" cap="rnd">
            <a:solidFill>
              <a:srgbClr val="4F515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FE80AF7-CDF5-480F-9AF6-EFBB5F16EF34}"/>
              </a:ext>
            </a:extLst>
          </p:cNvPr>
          <p:cNvSpPr txBox="1"/>
          <p:nvPr/>
        </p:nvSpPr>
        <p:spPr>
          <a:xfrm>
            <a:off x="351781" y="2559414"/>
            <a:ext cx="1099981" cy="215444"/>
          </a:xfrm>
          <a:prstGeom prst="rect">
            <a:avLst/>
          </a:prstGeom>
          <a:solidFill>
            <a:schemeClr val="bg1"/>
          </a:solidFill>
          <a:ln w="12700">
            <a:noFill/>
          </a:ln>
        </p:spPr>
        <p:txBody>
          <a:bodyPr wrap="none" rtlCol="0">
            <a:spAutoFit/>
          </a:bodyPr>
          <a:lstStyle/>
          <a:p>
            <a:r>
              <a:rPr lang="en-US" sz="800" dirty="0"/>
              <a:t>Errors/Custom Logs</a:t>
            </a:r>
          </a:p>
        </p:txBody>
      </p:sp>
    </p:spTree>
    <p:extLst>
      <p:ext uri="{BB962C8B-B14F-4D97-AF65-F5344CB8AC3E}">
        <p14:creationId xmlns:p14="http://schemas.microsoft.com/office/powerpoint/2010/main" val="420143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41E878-CDE3-4A2F-BBBC-D063221E85F0}"/>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3" name="Footer Placeholder 2">
            <a:extLst>
              <a:ext uri="{FF2B5EF4-FFF2-40B4-BE49-F238E27FC236}">
                <a16:creationId xmlns:a16="http://schemas.microsoft.com/office/drawing/2014/main" id="{056B67C7-5F21-41E7-8050-5B00FE6FCD86}"/>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84151087-CFC3-428C-8D15-D63AB89C4146}"/>
              </a:ext>
            </a:extLst>
          </p:cNvPr>
          <p:cNvSpPr>
            <a:spLocks noGrp="1"/>
          </p:cNvSpPr>
          <p:nvPr>
            <p:ph type="body" sz="quarter" idx="32"/>
          </p:nvPr>
        </p:nvSpPr>
        <p:spPr>
          <a:xfrm>
            <a:off x="252413" y="114600"/>
            <a:ext cx="8647112" cy="369332"/>
          </a:xfrm>
        </p:spPr>
        <p:txBody>
          <a:bodyPr/>
          <a:lstStyle/>
          <a:p>
            <a:r>
              <a:rPr lang="en-US" dirty="0"/>
              <a:t>API Data Value</a:t>
            </a:r>
          </a:p>
        </p:txBody>
      </p:sp>
      <p:graphicFrame>
        <p:nvGraphicFramePr>
          <p:cNvPr id="10" name="Content Placeholder 9">
            <a:extLst>
              <a:ext uri="{FF2B5EF4-FFF2-40B4-BE49-F238E27FC236}">
                <a16:creationId xmlns:a16="http://schemas.microsoft.com/office/drawing/2014/main" id="{DB0C353B-D744-41CA-AC22-66B69E857F35}"/>
              </a:ext>
            </a:extLst>
          </p:cNvPr>
          <p:cNvGraphicFramePr>
            <a:graphicFrameLocks noGrp="1"/>
          </p:cNvGraphicFramePr>
          <p:nvPr>
            <p:ph sz="quarter" idx="31"/>
            <p:extLst>
              <p:ext uri="{D42A27DB-BD31-4B8C-83A1-F6EECF244321}">
                <p14:modId xmlns:p14="http://schemas.microsoft.com/office/powerpoint/2010/main" val="2338762329"/>
              </p:ext>
            </p:extLst>
          </p:nvPr>
        </p:nvGraphicFramePr>
        <p:xfrm>
          <a:off x="4248000" y="1398612"/>
          <a:ext cx="3711819" cy="2670271"/>
        </p:xfrm>
        <a:graphic>
          <a:graphicData uri="http://schemas.openxmlformats.org/drawingml/2006/table">
            <a:tbl>
              <a:tblPr firstRow="1" bandRow="1">
                <a:tableStyleId>{5C22544A-7EE6-4342-B048-85BDC9FD1C3A}</a:tableStyleId>
              </a:tblPr>
              <a:tblGrid>
                <a:gridCol w="1700201">
                  <a:extLst>
                    <a:ext uri="{9D8B030D-6E8A-4147-A177-3AD203B41FA5}">
                      <a16:colId xmlns:a16="http://schemas.microsoft.com/office/drawing/2014/main" val="321018893"/>
                    </a:ext>
                  </a:extLst>
                </a:gridCol>
                <a:gridCol w="2011618">
                  <a:extLst>
                    <a:ext uri="{9D8B030D-6E8A-4147-A177-3AD203B41FA5}">
                      <a16:colId xmlns:a16="http://schemas.microsoft.com/office/drawing/2014/main" val="3428868557"/>
                    </a:ext>
                  </a:extLst>
                </a:gridCol>
              </a:tblGrid>
              <a:tr h="1329151">
                <a:tc>
                  <a:txBody>
                    <a:bodyPr/>
                    <a:lstStyle/>
                    <a:p>
                      <a:r>
                        <a:rPr lang="en-US" dirty="0"/>
                        <a:t> </a:t>
                      </a:r>
                    </a:p>
                    <a:p>
                      <a:endParaRPr lang="en-US" sz="1200" dirty="0"/>
                    </a:p>
                    <a:p>
                      <a:r>
                        <a:rPr lang="en-US" sz="1800" dirty="0" err="1"/>
                        <a:t>api</a:t>
                      </a:r>
                      <a:r>
                        <a:rPr lang="en-US" sz="1800" dirty="0"/>
                        <a:t> statistics</a:t>
                      </a:r>
                    </a:p>
                    <a:p>
                      <a:r>
                        <a:rPr lang="en-US" sz="1800" dirty="0"/>
                        <a:t>/health(</a:t>
                      </a:r>
                      <a:r>
                        <a:rPr lang="en-US" sz="1000" dirty="0"/>
                        <a:t>we know what we know)</a:t>
                      </a:r>
                      <a:endParaRPr lang="en-US" sz="1800" dirty="0"/>
                    </a:p>
                  </a:txBody>
                  <a:tcPr/>
                </a:tc>
                <a:tc>
                  <a:txBody>
                    <a:bodyPr/>
                    <a:lstStyle/>
                    <a:p>
                      <a:endParaRPr lang="en-US" dirty="0"/>
                    </a:p>
                    <a:p>
                      <a:endParaRPr lang="en-US" dirty="0"/>
                    </a:p>
                    <a:p>
                      <a:r>
                        <a:rPr lang="en-US" dirty="0"/>
                        <a:t>BI Analytics</a:t>
                      </a:r>
                    </a:p>
                    <a:p>
                      <a:r>
                        <a:rPr lang="en-US" sz="1000" dirty="0"/>
                        <a:t>(we know what we don’t know)</a:t>
                      </a:r>
                    </a:p>
                  </a:txBody>
                  <a:tcPr/>
                </a:tc>
                <a:extLst>
                  <a:ext uri="{0D108BD9-81ED-4DB2-BD59-A6C34878D82A}">
                    <a16:rowId xmlns:a16="http://schemas.microsoft.com/office/drawing/2014/main" val="268769765"/>
                  </a:ext>
                </a:extLst>
              </a:tr>
              <a:tr h="1228623">
                <a:tc>
                  <a:txBody>
                    <a:bodyPr/>
                    <a:lstStyle/>
                    <a:p>
                      <a:r>
                        <a:rPr lang="en-US" dirty="0"/>
                        <a:t>         Opportunities for Sales Teams </a:t>
                      </a:r>
                      <a:r>
                        <a:rPr lang="en-US" sz="1000" dirty="0"/>
                        <a:t>(we don’t know what we know)</a:t>
                      </a:r>
                    </a:p>
                  </a:txBody>
                  <a:tcPr/>
                </a:tc>
                <a:tc>
                  <a:txBody>
                    <a:bodyPr/>
                    <a:lstStyle/>
                    <a:p>
                      <a:endParaRPr lang="en-US" dirty="0"/>
                    </a:p>
                    <a:p>
                      <a:r>
                        <a:rPr lang="en-US" dirty="0"/>
                        <a:t>Explore and Research!</a:t>
                      </a:r>
                      <a:r>
                        <a:rPr lang="en-US" sz="1800" dirty="0"/>
                        <a:t> </a:t>
                      </a:r>
                      <a:r>
                        <a:rPr lang="en-US" sz="1000" dirty="0"/>
                        <a:t>(we don’t know what we don’t know)</a:t>
                      </a:r>
                    </a:p>
                  </a:txBody>
                  <a:tcPr/>
                </a:tc>
                <a:extLst>
                  <a:ext uri="{0D108BD9-81ED-4DB2-BD59-A6C34878D82A}">
                    <a16:rowId xmlns:a16="http://schemas.microsoft.com/office/drawing/2014/main" val="2460057505"/>
                  </a:ext>
                </a:extLst>
              </a:tr>
            </a:tbl>
          </a:graphicData>
        </a:graphic>
      </p:graphicFrame>
      <p:grpSp>
        <p:nvGrpSpPr>
          <p:cNvPr id="11" name="Group 10">
            <a:extLst>
              <a:ext uri="{FF2B5EF4-FFF2-40B4-BE49-F238E27FC236}">
                <a16:creationId xmlns:a16="http://schemas.microsoft.com/office/drawing/2014/main" id="{C8056A42-F783-454C-809D-F74AA8D945E0}"/>
              </a:ext>
            </a:extLst>
          </p:cNvPr>
          <p:cNvGrpSpPr/>
          <p:nvPr/>
        </p:nvGrpSpPr>
        <p:grpSpPr>
          <a:xfrm>
            <a:off x="641213" y="740943"/>
            <a:ext cx="2033528" cy="3859200"/>
            <a:chOff x="6825600" y="655200"/>
            <a:chExt cx="2033528" cy="3859200"/>
          </a:xfrm>
        </p:grpSpPr>
        <p:grpSp>
          <p:nvGrpSpPr>
            <p:cNvPr id="12" name="Group 11">
              <a:extLst>
                <a:ext uri="{FF2B5EF4-FFF2-40B4-BE49-F238E27FC236}">
                  <a16:creationId xmlns:a16="http://schemas.microsoft.com/office/drawing/2014/main" id="{3BA201DD-DF3E-43F7-8ACE-3AB7A282ED2A}"/>
                </a:ext>
              </a:extLst>
            </p:cNvPr>
            <p:cNvGrpSpPr/>
            <p:nvPr/>
          </p:nvGrpSpPr>
          <p:grpSpPr>
            <a:xfrm>
              <a:off x="6825600" y="655200"/>
              <a:ext cx="2033528" cy="3859200"/>
              <a:chOff x="6825600" y="655200"/>
              <a:chExt cx="2033528" cy="3859200"/>
            </a:xfrm>
          </p:grpSpPr>
          <p:sp>
            <p:nvSpPr>
              <p:cNvPr id="14" name="TextBox 13">
                <a:extLst>
                  <a:ext uri="{FF2B5EF4-FFF2-40B4-BE49-F238E27FC236}">
                    <a16:creationId xmlns:a16="http://schemas.microsoft.com/office/drawing/2014/main" id="{79B6B430-947C-4F29-89E7-126418805E9D}"/>
                  </a:ext>
                </a:extLst>
              </p:cNvPr>
              <p:cNvSpPr txBox="1"/>
              <p:nvPr/>
            </p:nvSpPr>
            <p:spPr>
              <a:xfrm>
                <a:off x="6950878" y="1060934"/>
                <a:ext cx="1782971" cy="1908215"/>
              </a:xfrm>
              <a:prstGeom prst="rect">
                <a:avLst/>
              </a:prstGeom>
              <a:noFill/>
              <a:ln>
                <a:solidFill>
                  <a:schemeClr val="accent1"/>
                </a:solidFill>
              </a:ln>
            </p:spPr>
            <p:txBody>
              <a:bodyPr wrap="square" rtlCol="0">
                <a:spAutoFit/>
              </a:bodyPr>
              <a:lstStyle/>
              <a:p>
                <a:pPr algn="ctr"/>
                <a:r>
                  <a:rPr lang="en-US" sz="1400" dirty="0">
                    <a:solidFill>
                      <a:schemeClr val="tx2"/>
                    </a:solidFill>
                  </a:rPr>
                  <a:t>API Statistics</a:t>
                </a:r>
              </a:p>
              <a:p>
                <a:pPr algn="ctr"/>
                <a:endParaRPr lang="en-US" sz="1400" dirty="0">
                  <a:solidFill>
                    <a:schemeClr val="tx2"/>
                  </a:solidFill>
                </a:endParaRPr>
              </a:p>
              <a:p>
                <a:pPr marL="285750" indent="-285750">
                  <a:buFont typeface="Arial" panose="020B0604020202020204" pitchFamily="34" charset="0"/>
                  <a:buChar char="•"/>
                </a:pPr>
                <a:r>
                  <a:rPr lang="en-US" sz="1000" dirty="0"/>
                  <a:t>Response time</a:t>
                </a:r>
              </a:p>
              <a:p>
                <a:pPr marL="285750" indent="-285750">
                  <a:buFont typeface="Arial" panose="020B0604020202020204" pitchFamily="34" charset="0"/>
                  <a:buChar char="•"/>
                </a:pPr>
                <a:r>
                  <a:rPr lang="en-US" sz="1000" dirty="0"/>
                  <a:t>Request latency</a:t>
                </a:r>
              </a:p>
              <a:p>
                <a:pPr marL="285750" indent="-285750">
                  <a:buFont typeface="Arial" panose="020B0604020202020204" pitchFamily="34" charset="0"/>
                  <a:buChar char="•"/>
                </a:pPr>
                <a:r>
                  <a:rPr lang="en-US" sz="1000" dirty="0"/>
                  <a:t>Request size</a:t>
                </a:r>
              </a:p>
              <a:p>
                <a:pPr marL="285750" indent="-285750">
                  <a:buFont typeface="Arial" panose="020B0604020202020204" pitchFamily="34" charset="0"/>
                  <a:buChar char="•"/>
                </a:pPr>
                <a:r>
                  <a:rPr lang="en-US" sz="1000" dirty="0"/>
                  <a:t>Target errors</a:t>
                </a:r>
              </a:p>
              <a:p>
                <a:pPr marL="285750" indent="-285750">
                  <a:buFont typeface="Arial" panose="020B0604020202020204" pitchFamily="34" charset="0"/>
                  <a:buChar char="•"/>
                </a:pPr>
                <a:r>
                  <a:rPr lang="en-US" sz="1000" dirty="0"/>
                  <a:t>API product name</a:t>
                </a:r>
              </a:p>
              <a:p>
                <a:pPr marL="285750" indent="-285750">
                  <a:buFont typeface="Arial" panose="020B0604020202020204" pitchFamily="34" charset="0"/>
                  <a:buChar char="•"/>
                </a:pPr>
                <a:r>
                  <a:rPr lang="en-US" sz="1000" dirty="0"/>
                  <a:t>Developer email address</a:t>
                </a:r>
              </a:p>
              <a:p>
                <a:pPr marL="285750" indent="-285750">
                  <a:buFont typeface="Arial" panose="020B0604020202020204" pitchFamily="34" charset="0"/>
                  <a:buChar char="•"/>
                </a:pPr>
                <a:r>
                  <a:rPr lang="en-US" sz="1000" dirty="0"/>
                  <a:t>App name</a:t>
                </a:r>
              </a:p>
              <a:p>
                <a:pPr marL="285750" indent="-285750">
                  <a:buFont typeface="Arial" panose="020B0604020202020204" pitchFamily="34" charset="0"/>
                  <a:buChar char="•"/>
                </a:pPr>
                <a:r>
                  <a:rPr lang="en-US" sz="1000" dirty="0"/>
                  <a:t>Many others</a:t>
                </a:r>
                <a:endParaRPr lang="en-US" dirty="0"/>
              </a:p>
            </p:txBody>
          </p:sp>
          <p:sp>
            <p:nvSpPr>
              <p:cNvPr id="15" name="TextBox 14">
                <a:extLst>
                  <a:ext uri="{FF2B5EF4-FFF2-40B4-BE49-F238E27FC236}">
                    <a16:creationId xmlns:a16="http://schemas.microsoft.com/office/drawing/2014/main" id="{9DCC9838-C5B5-4891-B528-8FE7417CCE77}"/>
                  </a:ext>
                </a:extLst>
              </p:cNvPr>
              <p:cNvSpPr txBox="1"/>
              <p:nvPr/>
            </p:nvSpPr>
            <p:spPr>
              <a:xfrm>
                <a:off x="6950878" y="3285868"/>
                <a:ext cx="1782971" cy="984885"/>
              </a:xfrm>
              <a:prstGeom prst="rect">
                <a:avLst/>
              </a:prstGeom>
              <a:noFill/>
              <a:ln>
                <a:solidFill>
                  <a:schemeClr val="accent1"/>
                </a:solidFill>
              </a:ln>
            </p:spPr>
            <p:txBody>
              <a:bodyPr wrap="square" rtlCol="0">
                <a:spAutoFit/>
              </a:bodyPr>
              <a:lstStyle/>
              <a:p>
                <a:pPr algn="ctr"/>
                <a:r>
                  <a:rPr lang="en-US" sz="1400" dirty="0">
                    <a:solidFill>
                      <a:schemeClr val="tx2"/>
                    </a:solidFill>
                  </a:rPr>
                  <a:t>Custom Data</a:t>
                </a:r>
              </a:p>
              <a:p>
                <a:pPr algn="ctr"/>
                <a:endParaRPr lang="en-US" sz="1400" dirty="0">
                  <a:solidFill>
                    <a:schemeClr val="tx2"/>
                  </a:solidFill>
                </a:endParaRPr>
              </a:p>
              <a:p>
                <a:r>
                  <a:rPr lang="en-US" sz="1000" dirty="0"/>
                  <a:t>Custom format data from Body, Headers,</a:t>
                </a:r>
              </a:p>
              <a:p>
                <a:r>
                  <a:rPr lang="en-US" sz="1000" dirty="0"/>
                  <a:t>Request and Response</a:t>
                </a:r>
              </a:p>
            </p:txBody>
          </p:sp>
          <p:sp>
            <p:nvSpPr>
              <p:cNvPr id="16" name="Rectangle 15">
                <a:extLst>
                  <a:ext uri="{FF2B5EF4-FFF2-40B4-BE49-F238E27FC236}">
                    <a16:creationId xmlns:a16="http://schemas.microsoft.com/office/drawing/2014/main" id="{42947A60-6CDD-48CD-BDA5-28DA0C2ED5E2}"/>
                  </a:ext>
                </a:extLst>
              </p:cNvPr>
              <p:cNvSpPr/>
              <p:nvPr/>
            </p:nvSpPr>
            <p:spPr>
              <a:xfrm>
                <a:off x="6825600" y="655200"/>
                <a:ext cx="2033528" cy="38592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grpSp>
        <p:sp>
          <p:nvSpPr>
            <p:cNvPr id="13" name="TextBox 12">
              <a:extLst>
                <a:ext uri="{FF2B5EF4-FFF2-40B4-BE49-F238E27FC236}">
                  <a16:creationId xmlns:a16="http://schemas.microsoft.com/office/drawing/2014/main" id="{8439DE9B-4259-4AEB-8B8E-2E4608330799}"/>
                </a:ext>
              </a:extLst>
            </p:cNvPr>
            <p:cNvSpPr txBox="1"/>
            <p:nvPr/>
          </p:nvSpPr>
          <p:spPr>
            <a:xfrm>
              <a:off x="7057533" y="655200"/>
              <a:ext cx="1569660" cy="369332"/>
            </a:xfrm>
            <a:prstGeom prst="rect">
              <a:avLst/>
            </a:prstGeom>
            <a:noFill/>
          </p:spPr>
          <p:txBody>
            <a:bodyPr wrap="none" rtlCol="0">
              <a:spAutoFit/>
            </a:bodyPr>
            <a:lstStyle/>
            <a:p>
              <a:r>
                <a:rPr lang="en-US" dirty="0"/>
                <a:t>Kinds of Data</a:t>
              </a:r>
            </a:p>
          </p:txBody>
        </p:sp>
      </p:grpSp>
      <p:sp>
        <p:nvSpPr>
          <p:cNvPr id="17" name="TextBox 16">
            <a:extLst>
              <a:ext uri="{FF2B5EF4-FFF2-40B4-BE49-F238E27FC236}">
                <a16:creationId xmlns:a16="http://schemas.microsoft.com/office/drawing/2014/main" id="{9A226EA5-D2CD-470C-B615-AA222CA3B723}"/>
              </a:ext>
            </a:extLst>
          </p:cNvPr>
          <p:cNvSpPr txBox="1"/>
          <p:nvPr/>
        </p:nvSpPr>
        <p:spPr>
          <a:xfrm>
            <a:off x="3431522" y="2786835"/>
            <a:ext cx="439200" cy="1169551"/>
          </a:xfrm>
          <a:prstGeom prst="rect">
            <a:avLst/>
          </a:prstGeom>
          <a:solidFill>
            <a:schemeClr val="bg2"/>
          </a:solidFill>
        </p:spPr>
        <p:txBody>
          <a:bodyPr wrap="square" rtlCol="0">
            <a:spAutoFit/>
          </a:bodyPr>
          <a:lstStyle/>
          <a:p>
            <a:r>
              <a:rPr lang="en-US" sz="1000" dirty="0"/>
              <a:t>U</a:t>
            </a:r>
          </a:p>
          <a:p>
            <a:r>
              <a:rPr lang="en-US" sz="1000" dirty="0"/>
              <a:t>N</a:t>
            </a:r>
          </a:p>
          <a:p>
            <a:r>
              <a:rPr lang="en-US" sz="1000" dirty="0"/>
              <a:t>K</a:t>
            </a:r>
          </a:p>
          <a:p>
            <a:r>
              <a:rPr lang="en-US" sz="1000" dirty="0"/>
              <a:t>N</a:t>
            </a:r>
          </a:p>
          <a:p>
            <a:r>
              <a:rPr lang="en-US" sz="1000" dirty="0"/>
              <a:t>O</a:t>
            </a:r>
          </a:p>
          <a:p>
            <a:r>
              <a:rPr lang="en-US" sz="1000" dirty="0"/>
              <a:t>W</a:t>
            </a:r>
          </a:p>
          <a:p>
            <a:r>
              <a:rPr lang="en-US" sz="1000" dirty="0"/>
              <a:t>N</a:t>
            </a:r>
          </a:p>
        </p:txBody>
      </p:sp>
      <p:sp>
        <p:nvSpPr>
          <p:cNvPr id="24" name="TextBox 23">
            <a:extLst>
              <a:ext uri="{FF2B5EF4-FFF2-40B4-BE49-F238E27FC236}">
                <a16:creationId xmlns:a16="http://schemas.microsoft.com/office/drawing/2014/main" id="{734358DC-2A1E-4FA6-A35A-88761D078CDD}"/>
              </a:ext>
            </a:extLst>
          </p:cNvPr>
          <p:cNvSpPr txBox="1"/>
          <p:nvPr/>
        </p:nvSpPr>
        <p:spPr>
          <a:xfrm>
            <a:off x="3431522" y="1620000"/>
            <a:ext cx="439199" cy="861774"/>
          </a:xfrm>
          <a:prstGeom prst="rect">
            <a:avLst/>
          </a:prstGeom>
          <a:solidFill>
            <a:schemeClr val="bg2"/>
          </a:solidFill>
          <a:ln>
            <a:noFill/>
          </a:ln>
        </p:spPr>
        <p:txBody>
          <a:bodyPr wrap="square" rtlCol="0">
            <a:spAutoFit/>
          </a:bodyPr>
          <a:lstStyle/>
          <a:p>
            <a:r>
              <a:rPr lang="en-US" sz="1000" dirty="0"/>
              <a:t>K</a:t>
            </a:r>
          </a:p>
          <a:p>
            <a:r>
              <a:rPr lang="en-US" sz="1000" dirty="0"/>
              <a:t>N</a:t>
            </a:r>
          </a:p>
          <a:p>
            <a:r>
              <a:rPr lang="en-US" sz="1000" dirty="0"/>
              <a:t>O</a:t>
            </a:r>
          </a:p>
          <a:p>
            <a:r>
              <a:rPr lang="en-US" sz="1000" dirty="0"/>
              <a:t>W</a:t>
            </a:r>
          </a:p>
          <a:p>
            <a:r>
              <a:rPr lang="en-US" sz="1000" dirty="0"/>
              <a:t>N</a:t>
            </a:r>
          </a:p>
        </p:txBody>
      </p:sp>
      <p:sp>
        <p:nvSpPr>
          <p:cNvPr id="25" name="TextBox 24">
            <a:extLst>
              <a:ext uri="{FF2B5EF4-FFF2-40B4-BE49-F238E27FC236}">
                <a16:creationId xmlns:a16="http://schemas.microsoft.com/office/drawing/2014/main" id="{9B05AD4F-2BF9-488E-A03F-D96D4D806F08}"/>
              </a:ext>
            </a:extLst>
          </p:cNvPr>
          <p:cNvSpPr txBox="1"/>
          <p:nvPr/>
        </p:nvSpPr>
        <p:spPr>
          <a:xfrm>
            <a:off x="4572000" y="1008177"/>
            <a:ext cx="882421" cy="276999"/>
          </a:xfrm>
          <a:prstGeom prst="rect">
            <a:avLst/>
          </a:prstGeom>
          <a:solidFill>
            <a:schemeClr val="bg2"/>
          </a:solidFill>
        </p:spPr>
        <p:txBody>
          <a:bodyPr wrap="square" rtlCol="0">
            <a:spAutoFit/>
          </a:bodyPr>
          <a:lstStyle/>
          <a:p>
            <a:r>
              <a:rPr lang="en-US" sz="1200" dirty="0"/>
              <a:t>KNOWN’s</a:t>
            </a:r>
          </a:p>
        </p:txBody>
      </p:sp>
      <p:sp>
        <p:nvSpPr>
          <p:cNvPr id="26" name="TextBox 25">
            <a:extLst>
              <a:ext uri="{FF2B5EF4-FFF2-40B4-BE49-F238E27FC236}">
                <a16:creationId xmlns:a16="http://schemas.microsoft.com/office/drawing/2014/main" id="{7C850D1C-67CD-48B5-8E2A-2B2AB77ED977}"/>
              </a:ext>
            </a:extLst>
          </p:cNvPr>
          <p:cNvSpPr txBox="1"/>
          <p:nvPr/>
        </p:nvSpPr>
        <p:spPr>
          <a:xfrm>
            <a:off x="6287706" y="992891"/>
            <a:ext cx="1103635" cy="276999"/>
          </a:xfrm>
          <a:prstGeom prst="rect">
            <a:avLst/>
          </a:prstGeom>
          <a:solidFill>
            <a:schemeClr val="bg2"/>
          </a:solidFill>
        </p:spPr>
        <p:txBody>
          <a:bodyPr wrap="none" rtlCol="0">
            <a:spAutoFit/>
          </a:bodyPr>
          <a:lstStyle/>
          <a:p>
            <a:r>
              <a:rPr lang="en-US" sz="1200" dirty="0"/>
              <a:t>UNKNOWN’s</a:t>
            </a:r>
          </a:p>
        </p:txBody>
      </p:sp>
      <p:sp>
        <p:nvSpPr>
          <p:cNvPr id="4" name="Arrow: Right 3">
            <a:extLst>
              <a:ext uri="{FF2B5EF4-FFF2-40B4-BE49-F238E27FC236}">
                <a16:creationId xmlns:a16="http://schemas.microsoft.com/office/drawing/2014/main" id="{41EC049B-60EF-455F-A979-0BD8777C1B4C}"/>
              </a:ext>
            </a:extLst>
          </p:cNvPr>
          <p:cNvSpPr/>
          <p:nvPr/>
        </p:nvSpPr>
        <p:spPr>
          <a:xfrm>
            <a:off x="2729463" y="2289600"/>
            <a:ext cx="647337" cy="712800"/>
          </a:xfrm>
          <a:prstGeom prst="rightArrow">
            <a:avLst>
              <a:gd name="adj1" fmla="val 50000"/>
              <a:gd name="adj2" fmla="val 4755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25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599CE1-4AD3-4DCA-B8B5-851542F8F489}"/>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15956551-212A-481E-855D-090BCE62B68E}"/>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FC2AC379-3184-4ABC-92D7-A2ED1A448E9E}"/>
              </a:ext>
            </a:extLst>
          </p:cNvPr>
          <p:cNvSpPr>
            <a:spLocks noGrp="1"/>
          </p:cNvSpPr>
          <p:nvPr>
            <p:ph type="body" sz="quarter" idx="32"/>
          </p:nvPr>
        </p:nvSpPr>
        <p:spPr>
          <a:xfrm>
            <a:off x="64364" y="74411"/>
            <a:ext cx="8647112" cy="369332"/>
          </a:xfrm>
        </p:spPr>
        <p:txBody>
          <a:bodyPr/>
          <a:lstStyle/>
          <a:p>
            <a:r>
              <a:rPr lang="en-US" dirty="0"/>
              <a:t>Logical View</a:t>
            </a:r>
          </a:p>
        </p:txBody>
      </p:sp>
      <p:sp>
        <p:nvSpPr>
          <p:cNvPr id="15" name="Rectangle: Rounded Corners 14">
            <a:extLst>
              <a:ext uri="{FF2B5EF4-FFF2-40B4-BE49-F238E27FC236}">
                <a16:creationId xmlns:a16="http://schemas.microsoft.com/office/drawing/2014/main" id="{A04ADF77-2EC1-4C7C-8DF7-4F4D73F09E93}"/>
              </a:ext>
            </a:extLst>
          </p:cNvPr>
          <p:cNvSpPr/>
          <p:nvPr/>
        </p:nvSpPr>
        <p:spPr>
          <a:xfrm>
            <a:off x="3273286" y="4048021"/>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Apigee Platform</a:t>
            </a:r>
          </a:p>
        </p:txBody>
      </p:sp>
      <p:sp>
        <p:nvSpPr>
          <p:cNvPr id="16" name="Rectangle: Rounded Corners 15">
            <a:extLst>
              <a:ext uri="{FF2B5EF4-FFF2-40B4-BE49-F238E27FC236}">
                <a16:creationId xmlns:a16="http://schemas.microsoft.com/office/drawing/2014/main" id="{7DFBB62E-7D91-490B-AA55-07CB5BC89CCA}"/>
              </a:ext>
            </a:extLst>
          </p:cNvPr>
          <p:cNvSpPr/>
          <p:nvPr/>
        </p:nvSpPr>
        <p:spPr>
          <a:xfrm>
            <a:off x="3273286" y="3345994"/>
            <a:ext cx="2025020" cy="52183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Apigee </a:t>
            </a:r>
            <a:r>
              <a:rPr lang="en-US" sz="1200" dirty="0" err="1"/>
              <a:t>Analytics+Custom</a:t>
            </a:r>
            <a:r>
              <a:rPr lang="en-US" sz="1200" dirty="0"/>
              <a:t> Data</a:t>
            </a:r>
          </a:p>
        </p:txBody>
      </p:sp>
      <p:sp>
        <p:nvSpPr>
          <p:cNvPr id="17" name="Rectangle: Rounded Corners 16">
            <a:extLst>
              <a:ext uri="{FF2B5EF4-FFF2-40B4-BE49-F238E27FC236}">
                <a16:creationId xmlns:a16="http://schemas.microsoft.com/office/drawing/2014/main" id="{12814310-797B-4E38-ABCA-BBFC6708527C}"/>
              </a:ext>
            </a:extLst>
          </p:cNvPr>
          <p:cNvSpPr/>
          <p:nvPr/>
        </p:nvSpPr>
        <p:spPr>
          <a:xfrm>
            <a:off x="3258886" y="2665652"/>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Analytics Data Store</a:t>
            </a:r>
          </a:p>
        </p:txBody>
      </p:sp>
      <p:sp>
        <p:nvSpPr>
          <p:cNvPr id="18" name="Rectangle: Rounded Corners 17">
            <a:extLst>
              <a:ext uri="{FF2B5EF4-FFF2-40B4-BE49-F238E27FC236}">
                <a16:creationId xmlns:a16="http://schemas.microsoft.com/office/drawing/2014/main" id="{D0B7D409-F7A9-41AF-9020-062DD3C9A90D}"/>
              </a:ext>
            </a:extLst>
          </p:cNvPr>
          <p:cNvSpPr/>
          <p:nvPr/>
        </p:nvSpPr>
        <p:spPr>
          <a:xfrm>
            <a:off x="2478343" y="1246400"/>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Custom Report/Charts</a:t>
            </a:r>
          </a:p>
        </p:txBody>
      </p:sp>
      <p:sp>
        <p:nvSpPr>
          <p:cNvPr id="19" name="Rectangle: Rounded Corners 18">
            <a:extLst>
              <a:ext uri="{FF2B5EF4-FFF2-40B4-BE49-F238E27FC236}">
                <a16:creationId xmlns:a16="http://schemas.microsoft.com/office/drawing/2014/main" id="{9270908A-E57F-4073-85DF-FF90FF7A0C39}"/>
              </a:ext>
            </a:extLst>
          </p:cNvPr>
          <p:cNvSpPr/>
          <p:nvPr/>
        </p:nvSpPr>
        <p:spPr>
          <a:xfrm>
            <a:off x="2455513" y="233503"/>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Apps (LEAP?)</a:t>
            </a:r>
          </a:p>
        </p:txBody>
      </p:sp>
      <p:sp>
        <p:nvSpPr>
          <p:cNvPr id="20" name="Rectangle: Rounded Corners 19">
            <a:extLst>
              <a:ext uri="{FF2B5EF4-FFF2-40B4-BE49-F238E27FC236}">
                <a16:creationId xmlns:a16="http://schemas.microsoft.com/office/drawing/2014/main" id="{508F1C99-3185-4C6C-B532-D36606BBA5A3}"/>
              </a:ext>
            </a:extLst>
          </p:cNvPr>
          <p:cNvSpPr/>
          <p:nvPr/>
        </p:nvSpPr>
        <p:spPr>
          <a:xfrm>
            <a:off x="3273286" y="1971162"/>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Knowledge Graph</a:t>
            </a:r>
          </a:p>
        </p:txBody>
      </p:sp>
      <p:sp>
        <p:nvSpPr>
          <p:cNvPr id="23" name="TextBox 22">
            <a:extLst>
              <a:ext uri="{FF2B5EF4-FFF2-40B4-BE49-F238E27FC236}">
                <a16:creationId xmlns:a16="http://schemas.microsoft.com/office/drawing/2014/main" id="{C66A27D1-5C27-42A5-AAF6-138DA0172B25}"/>
              </a:ext>
            </a:extLst>
          </p:cNvPr>
          <p:cNvSpPr txBox="1"/>
          <p:nvPr/>
        </p:nvSpPr>
        <p:spPr>
          <a:xfrm>
            <a:off x="5471178" y="3145225"/>
            <a:ext cx="793807" cy="246221"/>
          </a:xfrm>
          <a:prstGeom prst="rect">
            <a:avLst/>
          </a:prstGeom>
          <a:noFill/>
        </p:spPr>
        <p:txBody>
          <a:bodyPr wrap="none" rtlCol="0">
            <a:spAutoFit/>
          </a:bodyPr>
          <a:lstStyle/>
          <a:p>
            <a:r>
              <a:rPr lang="en-US" sz="1000" dirty="0"/>
              <a:t>Export API</a:t>
            </a:r>
          </a:p>
        </p:txBody>
      </p:sp>
      <p:cxnSp>
        <p:nvCxnSpPr>
          <p:cNvPr id="37" name="Connector: Elbow 36">
            <a:extLst>
              <a:ext uri="{FF2B5EF4-FFF2-40B4-BE49-F238E27FC236}">
                <a16:creationId xmlns:a16="http://schemas.microsoft.com/office/drawing/2014/main" id="{4CB15895-C7F1-4538-A7C4-741881158AE5}"/>
              </a:ext>
            </a:extLst>
          </p:cNvPr>
          <p:cNvCxnSpPr>
            <a:cxnSpLocks/>
          </p:cNvCxnSpPr>
          <p:nvPr/>
        </p:nvCxnSpPr>
        <p:spPr>
          <a:xfrm rot="10800000">
            <a:off x="3258886" y="3565708"/>
            <a:ext cx="12700" cy="766796"/>
          </a:xfrm>
          <a:prstGeom prst="bentConnector3">
            <a:avLst>
              <a:gd name="adj1" fmla="val 2843480"/>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6C9C30FA-FFD1-4917-A434-EC7D67421E36}"/>
              </a:ext>
            </a:extLst>
          </p:cNvPr>
          <p:cNvSpPr txBox="1"/>
          <p:nvPr/>
        </p:nvSpPr>
        <p:spPr>
          <a:xfrm>
            <a:off x="1867924" y="3829814"/>
            <a:ext cx="1699504" cy="253916"/>
          </a:xfrm>
          <a:prstGeom prst="rect">
            <a:avLst/>
          </a:prstGeom>
          <a:noFill/>
        </p:spPr>
        <p:txBody>
          <a:bodyPr wrap="none" rtlCol="0">
            <a:spAutoFit/>
          </a:bodyPr>
          <a:lstStyle/>
          <a:p>
            <a:r>
              <a:rPr lang="en-US" sz="1050" dirty="0"/>
              <a:t>Apigee statistics collector</a:t>
            </a:r>
          </a:p>
        </p:txBody>
      </p:sp>
      <p:cxnSp>
        <p:nvCxnSpPr>
          <p:cNvPr id="41" name="Connector: Elbow 40">
            <a:extLst>
              <a:ext uri="{FF2B5EF4-FFF2-40B4-BE49-F238E27FC236}">
                <a16:creationId xmlns:a16="http://schemas.microsoft.com/office/drawing/2014/main" id="{EDA91ED8-0AAF-4D7C-91B0-646AD62C3D57}"/>
              </a:ext>
            </a:extLst>
          </p:cNvPr>
          <p:cNvCxnSpPr>
            <a:cxnSpLocks/>
            <a:stCxn id="17" idx="1"/>
            <a:endCxn id="20" idx="1"/>
          </p:cNvCxnSpPr>
          <p:nvPr/>
        </p:nvCxnSpPr>
        <p:spPr>
          <a:xfrm rot="10800000" flipH="1">
            <a:off x="3258886" y="2235269"/>
            <a:ext cx="14400" cy="694490"/>
          </a:xfrm>
          <a:prstGeom prst="bentConnector3">
            <a:avLst>
              <a:gd name="adj1" fmla="val -301395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E05009F-7128-4E8A-8CB9-4B992A053686}"/>
              </a:ext>
            </a:extLst>
          </p:cNvPr>
          <p:cNvCxnSpPr>
            <a:cxnSpLocks/>
            <a:stCxn id="16" idx="3"/>
            <a:endCxn id="17" idx="3"/>
          </p:cNvCxnSpPr>
          <p:nvPr/>
        </p:nvCxnSpPr>
        <p:spPr>
          <a:xfrm flipH="1" flipV="1">
            <a:off x="5283906" y="2929759"/>
            <a:ext cx="14400" cy="677154"/>
          </a:xfrm>
          <a:prstGeom prst="bentConnector3">
            <a:avLst>
              <a:gd name="adj1" fmla="val -352011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C0E2D91A-8BED-4A1C-ACD4-1BD488B8B788}"/>
              </a:ext>
            </a:extLst>
          </p:cNvPr>
          <p:cNvSpPr txBox="1"/>
          <p:nvPr/>
        </p:nvSpPr>
        <p:spPr>
          <a:xfrm>
            <a:off x="2576712" y="2419431"/>
            <a:ext cx="468398" cy="246221"/>
          </a:xfrm>
          <a:prstGeom prst="rect">
            <a:avLst/>
          </a:prstGeom>
          <a:noFill/>
        </p:spPr>
        <p:txBody>
          <a:bodyPr wrap="square" rtlCol="0">
            <a:spAutoFit/>
          </a:bodyPr>
          <a:lstStyle/>
          <a:p>
            <a:r>
              <a:rPr lang="en-US" sz="1000" dirty="0"/>
              <a:t>Build</a:t>
            </a:r>
          </a:p>
        </p:txBody>
      </p:sp>
      <p:cxnSp>
        <p:nvCxnSpPr>
          <p:cNvPr id="57" name="Connector: Elbow 56">
            <a:extLst>
              <a:ext uri="{FF2B5EF4-FFF2-40B4-BE49-F238E27FC236}">
                <a16:creationId xmlns:a16="http://schemas.microsoft.com/office/drawing/2014/main" id="{561C3933-4A6D-443A-9080-77243AC9F67A}"/>
              </a:ext>
            </a:extLst>
          </p:cNvPr>
          <p:cNvCxnSpPr>
            <a:cxnSpLocks/>
          </p:cNvCxnSpPr>
          <p:nvPr/>
        </p:nvCxnSpPr>
        <p:spPr>
          <a:xfrm flipV="1">
            <a:off x="5271206" y="1635527"/>
            <a:ext cx="12700" cy="694490"/>
          </a:xfrm>
          <a:prstGeom prst="bentConnector3">
            <a:avLst>
              <a:gd name="adj1" fmla="val 3782606"/>
            </a:avLst>
          </a:prstGeom>
          <a:ln w="12700" cap="rnd">
            <a:solidFill>
              <a:srgbClr val="4F5156"/>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AEAF4221-CE41-4AF0-8032-AD49288AE56F}"/>
              </a:ext>
            </a:extLst>
          </p:cNvPr>
          <p:cNvSpPr txBox="1"/>
          <p:nvPr/>
        </p:nvSpPr>
        <p:spPr>
          <a:xfrm>
            <a:off x="5741710" y="1875164"/>
            <a:ext cx="532518" cy="246221"/>
          </a:xfrm>
          <a:prstGeom prst="rect">
            <a:avLst/>
          </a:prstGeom>
          <a:noFill/>
        </p:spPr>
        <p:txBody>
          <a:bodyPr wrap="none" rtlCol="0">
            <a:spAutoFit/>
          </a:bodyPr>
          <a:lstStyle/>
          <a:p>
            <a:r>
              <a:rPr lang="en-US" sz="1000" dirty="0"/>
              <a:t>Query</a:t>
            </a:r>
          </a:p>
        </p:txBody>
      </p:sp>
      <p:sp>
        <p:nvSpPr>
          <p:cNvPr id="63" name="TextBox 62">
            <a:extLst>
              <a:ext uri="{FF2B5EF4-FFF2-40B4-BE49-F238E27FC236}">
                <a16:creationId xmlns:a16="http://schemas.microsoft.com/office/drawing/2014/main" id="{038DA513-928E-4B19-9A92-31055D325457}"/>
              </a:ext>
            </a:extLst>
          </p:cNvPr>
          <p:cNvSpPr txBox="1"/>
          <p:nvPr/>
        </p:nvSpPr>
        <p:spPr>
          <a:xfrm>
            <a:off x="4503363" y="847613"/>
            <a:ext cx="686406" cy="246221"/>
          </a:xfrm>
          <a:prstGeom prst="rect">
            <a:avLst/>
          </a:prstGeom>
          <a:noFill/>
        </p:spPr>
        <p:txBody>
          <a:bodyPr wrap="square" rtlCol="0">
            <a:spAutoFit/>
          </a:bodyPr>
          <a:lstStyle/>
          <a:p>
            <a:r>
              <a:rPr lang="en-US" sz="1000" dirty="0"/>
              <a:t>Integrate</a:t>
            </a:r>
          </a:p>
        </p:txBody>
      </p:sp>
      <p:sp>
        <p:nvSpPr>
          <p:cNvPr id="29" name="Rectangle: Rounded Corners 28">
            <a:extLst>
              <a:ext uri="{FF2B5EF4-FFF2-40B4-BE49-F238E27FC236}">
                <a16:creationId xmlns:a16="http://schemas.microsoft.com/office/drawing/2014/main" id="{38B96274-30F9-4C4C-B421-FDA40B137C2A}"/>
              </a:ext>
            </a:extLst>
          </p:cNvPr>
          <p:cNvSpPr/>
          <p:nvPr/>
        </p:nvSpPr>
        <p:spPr>
          <a:xfrm>
            <a:off x="4464881" y="234393"/>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 PORTAL</a:t>
            </a:r>
          </a:p>
        </p:txBody>
      </p:sp>
      <p:cxnSp>
        <p:nvCxnSpPr>
          <p:cNvPr id="9" name="Connector: Elbow 8">
            <a:extLst>
              <a:ext uri="{FF2B5EF4-FFF2-40B4-BE49-F238E27FC236}">
                <a16:creationId xmlns:a16="http://schemas.microsoft.com/office/drawing/2014/main" id="{126D3E58-84E5-44ED-8C4A-9A43F0648F7A}"/>
              </a:ext>
            </a:extLst>
          </p:cNvPr>
          <p:cNvCxnSpPr>
            <a:cxnSpLocks/>
          </p:cNvCxnSpPr>
          <p:nvPr/>
        </p:nvCxnSpPr>
        <p:spPr>
          <a:xfrm rot="5400000" flipH="1" flipV="1">
            <a:off x="4259277" y="1019358"/>
            <a:ext cx="442511" cy="2"/>
          </a:xfrm>
          <a:prstGeom prst="bentConnector3">
            <a:avLst>
              <a:gd name="adj1" fmla="val 50000"/>
            </a:avLst>
          </a:prstGeom>
          <a:ln w="12700" cap="rnd">
            <a:solidFill>
              <a:srgbClr val="4F5156"/>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2F192EE9-EF83-469A-9231-F2A8F732B3B4}"/>
              </a:ext>
            </a:extLst>
          </p:cNvPr>
          <p:cNvSpPr txBox="1"/>
          <p:nvPr/>
        </p:nvSpPr>
        <p:spPr>
          <a:xfrm>
            <a:off x="370856" y="3345210"/>
            <a:ext cx="1497068" cy="1200329"/>
          </a:xfrm>
          <a:prstGeom prst="rect">
            <a:avLst/>
          </a:prstGeom>
          <a:noFill/>
        </p:spPr>
        <p:txBody>
          <a:bodyPr wrap="square" rtlCol="0">
            <a:spAutoFit/>
          </a:bodyPr>
          <a:lstStyle/>
          <a:p>
            <a:pPr marL="228600" indent="-228600">
              <a:buAutoNum type="arabicPeriod"/>
            </a:pPr>
            <a:r>
              <a:rPr lang="en-US" sz="1200" dirty="0"/>
              <a:t>API metrics data for health and actions</a:t>
            </a:r>
          </a:p>
          <a:p>
            <a:pPr marL="228600" indent="-228600">
              <a:buAutoNum type="arabicPeriod"/>
            </a:pPr>
            <a:endParaRPr lang="en-US" sz="1200" dirty="0"/>
          </a:p>
          <a:p>
            <a:pPr marL="228600" indent="-228600">
              <a:buAutoNum type="arabicPeriod"/>
            </a:pPr>
            <a:r>
              <a:rPr lang="en-US" sz="1200" dirty="0"/>
              <a:t>Knowledge Derivation</a:t>
            </a:r>
          </a:p>
        </p:txBody>
      </p:sp>
      <p:sp>
        <p:nvSpPr>
          <p:cNvPr id="24" name="Rectangle: Rounded Corners 23">
            <a:extLst>
              <a:ext uri="{FF2B5EF4-FFF2-40B4-BE49-F238E27FC236}">
                <a16:creationId xmlns:a16="http://schemas.microsoft.com/office/drawing/2014/main" id="{E3F047DF-4CC2-47E7-86D1-983170BACBDF}"/>
              </a:ext>
            </a:extLst>
          </p:cNvPr>
          <p:cNvSpPr/>
          <p:nvPr/>
        </p:nvSpPr>
        <p:spPr>
          <a:xfrm>
            <a:off x="4503363" y="1234831"/>
            <a:ext cx="2025020" cy="52821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Knowledge API’s</a:t>
            </a:r>
          </a:p>
        </p:txBody>
      </p:sp>
    </p:spTree>
    <p:extLst>
      <p:ext uri="{BB962C8B-B14F-4D97-AF65-F5344CB8AC3E}">
        <p14:creationId xmlns:p14="http://schemas.microsoft.com/office/powerpoint/2010/main" val="6940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t>Customer Knowledge Graph</a:t>
            </a:r>
          </a:p>
        </p:txBody>
      </p:sp>
      <p:grpSp>
        <p:nvGrpSpPr>
          <p:cNvPr id="62" name="Group 61">
            <a:extLst>
              <a:ext uri="{FF2B5EF4-FFF2-40B4-BE49-F238E27FC236}">
                <a16:creationId xmlns:a16="http://schemas.microsoft.com/office/drawing/2014/main" id="{BEE2358A-4E3A-49FA-90E5-8E912E414C9F}"/>
              </a:ext>
            </a:extLst>
          </p:cNvPr>
          <p:cNvGrpSpPr/>
          <p:nvPr/>
        </p:nvGrpSpPr>
        <p:grpSpPr>
          <a:xfrm>
            <a:off x="396020" y="867672"/>
            <a:ext cx="4874364" cy="2578552"/>
            <a:chOff x="1261622" y="1031352"/>
            <a:chExt cx="6689312" cy="2953370"/>
          </a:xfrm>
        </p:grpSpPr>
        <p:sp>
          <p:nvSpPr>
            <p:cNvPr id="2" name="Oval 1">
              <a:extLst>
                <a:ext uri="{FF2B5EF4-FFF2-40B4-BE49-F238E27FC236}">
                  <a16:creationId xmlns:a16="http://schemas.microsoft.com/office/drawing/2014/main" id="{0A398283-47AD-429C-A0A8-542818B70B7A}"/>
                </a:ext>
              </a:extLst>
            </p:cNvPr>
            <p:cNvSpPr/>
            <p:nvPr/>
          </p:nvSpPr>
          <p:spPr>
            <a:xfrm>
              <a:off x="1261622" y="1604535"/>
              <a:ext cx="1594651" cy="8970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Customer 1</a:t>
              </a:r>
            </a:p>
          </p:txBody>
        </p:sp>
        <p:sp>
          <p:nvSpPr>
            <p:cNvPr id="8" name="Oval 7">
              <a:extLst>
                <a:ext uri="{FF2B5EF4-FFF2-40B4-BE49-F238E27FC236}">
                  <a16:creationId xmlns:a16="http://schemas.microsoft.com/office/drawing/2014/main" id="{69DDFF96-C25C-497A-8B16-612582EF1A05}"/>
                </a:ext>
              </a:extLst>
            </p:cNvPr>
            <p:cNvSpPr/>
            <p:nvPr/>
          </p:nvSpPr>
          <p:spPr>
            <a:xfrm>
              <a:off x="3594689" y="1616616"/>
              <a:ext cx="1218743" cy="8970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Region</a:t>
              </a:r>
            </a:p>
          </p:txBody>
        </p:sp>
        <p:sp>
          <p:nvSpPr>
            <p:cNvPr id="9" name="Oval 8">
              <a:extLst>
                <a:ext uri="{FF2B5EF4-FFF2-40B4-BE49-F238E27FC236}">
                  <a16:creationId xmlns:a16="http://schemas.microsoft.com/office/drawing/2014/main" id="{67D962AB-10B8-47C9-A1E8-18A12D76541C}"/>
                </a:ext>
              </a:extLst>
            </p:cNvPr>
            <p:cNvSpPr/>
            <p:nvPr/>
          </p:nvSpPr>
          <p:spPr>
            <a:xfrm>
              <a:off x="3594689" y="3078348"/>
              <a:ext cx="1179432" cy="8970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Country</a:t>
              </a:r>
            </a:p>
          </p:txBody>
        </p:sp>
        <p:sp>
          <p:nvSpPr>
            <p:cNvPr id="10" name="Oval 9">
              <a:extLst>
                <a:ext uri="{FF2B5EF4-FFF2-40B4-BE49-F238E27FC236}">
                  <a16:creationId xmlns:a16="http://schemas.microsoft.com/office/drawing/2014/main" id="{DFE96DCA-5ABF-439B-AF38-3009EEC1887B}"/>
                </a:ext>
              </a:extLst>
            </p:cNvPr>
            <p:cNvSpPr/>
            <p:nvPr/>
          </p:nvSpPr>
          <p:spPr>
            <a:xfrm>
              <a:off x="5388098" y="1584713"/>
              <a:ext cx="1111693" cy="86117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Device</a:t>
              </a:r>
            </a:p>
          </p:txBody>
        </p:sp>
        <p:sp>
          <p:nvSpPr>
            <p:cNvPr id="11" name="Oval 10">
              <a:extLst>
                <a:ext uri="{FF2B5EF4-FFF2-40B4-BE49-F238E27FC236}">
                  <a16:creationId xmlns:a16="http://schemas.microsoft.com/office/drawing/2014/main" id="{F227913C-CFB3-4CAF-ADD6-8D1772347A8E}"/>
                </a:ext>
              </a:extLst>
            </p:cNvPr>
            <p:cNvSpPr/>
            <p:nvPr/>
          </p:nvSpPr>
          <p:spPr>
            <a:xfrm>
              <a:off x="5427199" y="3078347"/>
              <a:ext cx="1179427" cy="8970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Product</a:t>
              </a:r>
            </a:p>
          </p:txBody>
        </p:sp>
        <p:sp>
          <p:nvSpPr>
            <p:cNvPr id="12" name="Oval 11">
              <a:extLst>
                <a:ext uri="{FF2B5EF4-FFF2-40B4-BE49-F238E27FC236}">
                  <a16:creationId xmlns:a16="http://schemas.microsoft.com/office/drawing/2014/main" id="{27344FB7-6B02-4751-B66C-AE6E54B0CF7D}"/>
                </a:ext>
              </a:extLst>
            </p:cNvPr>
            <p:cNvSpPr/>
            <p:nvPr/>
          </p:nvSpPr>
          <p:spPr>
            <a:xfrm>
              <a:off x="1762180" y="3114800"/>
              <a:ext cx="960652" cy="86992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Time</a:t>
              </a:r>
            </a:p>
          </p:txBody>
        </p:sp>
        <p:cxnSp>
          <p:nvCxnSpPr>
            <p:cNvPr id="16" name="Straight Arrow Connector 15">
              <a:extLst>
                <a:ext uri="{FF2B5EF4-FFF2-40B4-BE49-F238E27FC236}">
                  <a16:creationId xmlns:a16="http://schemas.microsoft.com/office/drawing/2014/main" id="{7D67A952-72E3-4877-AA71-485BAF7ED2AE}"/>
                </a:ext>
              </a:extLst>
            </p:cNvPr>
            <p:cNvCxnSpPr>
              <a:cxnSpLocks/>
              <a:stCxn id="2" idx="6"/>
              <a:endCxn id="8" idx="2"/>
            </p:cNvCxnSpPr>
            <p:nvPr/>
          </p:nvCxnSpPr>
          <p:spPr>
            <a:xfrm>
              <a:off x="2856272" y="2053038"/>
              <a:ext cx="738417" cy="1208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EF00B86-5777-4A22-A215-5B2B588E4E24}"/>
                </a:ext>
              </a:extLst>
            </p:cNvPr>
            <p:cNvCxnSpPr>
              <a:cxnSpLocks/>
            </p:cNvCxnSpPr>
            <p:nvPr/>
          </p:nvCxnSpPr>
          <p:spPr>
            <a:xfrm flipV="1">
              <a:off x="4181773" y="2456550"/>
              <a:ext cx="0" cy="65825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2AD4B3B-736D-447A-8755-CD1716FC12A0}"/>
                </a:ext>
              </a:extLst>
            </p:cNvPr>
            <p:cNvCxnSpPr>
              <a:cxnSpLocks/>
              <a:endCxn id="12" idx="0"/>
            </p:cNvCxnSpPr>
            <p:nvPr/>
          </p:nvCxnSpPr>
          <p:spPr>
            <a:xfrm>
              <a:off x="2242506" y="2481776"/>
              <a:ext cx="0" cy="63302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B84329B-2513-428F-B5C6-49ACC24C39F0}"/>
                </a:ext>
              </a:extLst>
            </p:cNvPr>
            <p:cNvCxnSpPr>
              <a:cxnSpLocks/>
              <a:stCxn id="10" idx="4"/>
            </p:cNvCxnSpPr>
            <p:nvPr/>
          </p:nvCxnSpPr>
          <p:spPr>
            <a:xfrm>
              <a:off x="5943944" y="2445891"/>
              <a:ext cx="12490" cy="63245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E9E74EFC-71C0-4529-BA47-C6D858C36262}"/>
                </a:ext>
              </a:extLst>
            </p:cNvPr>
            <p:cNvCxnSpPr>
              <a:cxnSpLocks/>
              <a:stCxn id="2" idx="0"/>
              <a:endCxn id="10" idx="0"/>
            </p:cNvCxnSpPr>
            <p:nvPr/>
          </p:nvCxnSpPr>
          <p:spPr>
            <a:xfrm rot="5400000" flipH="1" flipV="1">
              <a:off x="3991535" y="-347874"/>
              <a:ext cx="19822" cy="3884996"/>
            </a:xfrm>
            <a:prstGeom prst="bentConnector3">
              <a:avLst>
                <a:gd name="adj1" fmla="val 1420929"/>
              </a:avLst>
            </a:prstGeom>
            <a:ln w="12700" cap="rnd">
              <a:solidFill>
                <a:srgbClr val="4F515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73BD9B76-D5D4-44C5-B8CF-D2DDEB339598}"/>
                </a:ext>
              </a:extLst>
            </p:cNvPr>
            <p:cNvSpPr/>
            <p:nvPr/>
          </p:nvSpPr>
          <p:spPr>
            <a:xfrm>
              <a:off x="6901494" y="2261355"/>
              <a:ext cx="1042668" cy="89700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API 1</a:t>
              </a:r>
            </a:p>
          </p:txBody>
        </p:sp>
        <p:sp>
          <p:nvSpPr>
            <p:cNvPr id="54" name="TextBox 53">
              <a:extLst>
                <a:ext uri="{FF2B5EF4-FFF2-40B4-BE49-F238E27FC236}">
                  <a16:creationId xmlns:a16="http://schemas.microsoft.com/office/drawing/2014/main" id="{E4CA4B13-8522-4AE9-9CF8-DA3B11FBB40E}"/>
                </a:ext>
              </a:extLst>
            </p:cNvPr>
            <p:cNvSpPr txBox="1"/>
            <p:nvPr/>
          </p:nvSpPr>
          <p:spPr>
            <a:xfrm>
              <a:off x="3631991" y="1031352"/>
              <a:ext cx="1306597" cy="215444"/>
            </a:xfrm>
            <a:prstGeom prst="rect">
              <a:avLst/>
            </a:prstGeom>
            <a:noFill/>
          </p:spPr>
          <p:txBody>
            <a:bodyPr wrap="square" rtlCol="0">
              <a:spAutoFit/>
            </a:bodyPr>
            <a:lstStyle/>
            <a:p>
              <a:r>
                <a:rPr lang="en-US" sz="800" dirty="0"/>
                <a:t>uses</a:t>
              </a:r>
            </a:p>
          </p:txBody>
        </p:sp>
        <p:sp>
          <p:nvSpPr>
            <p:cNvPr id="55" name="TextBox 54">
              <a:extLst>
                <a:ext uri="{FF2B5EF4-FFF2-40B4-BE49-F238E27FC236}">
                  <a16:creationId xmlns:a16="http://schemas.microsoft.com/office/drawing/2014/main" id="{9D9807EC-3FD3-4395-B7AD-215140164018}"/>
                </a:ext>
              </a:extLst>
            </p:cNvPr>
            <p:cNvSpPr txBox="1"/>
            <p:nvPr/>
          </p:nvSpPr>
          <p:spPr>
            <a:xfrm>
              <a:off x="3199701" y="2594491"/>
              <a:ext cx="1306596" cy="215444"/>
            </a:xfrm>
            <a:prstGeom prst="rect">
              <a:avLst/>
            </a:prstGeom>
            <a:noFill/>
          </p:spPr>
          <p:txBody>
            <a:bodyPr wrap="square" rtlCol="0">
              <a:spAutoFit/>
            </a:bodyPr>
            <a:lstStyle/>
            <a:p>
              <a:r>
                <a:rPr lang="en-US" sz="800" dirty="0"/>
                <a:t>located in</a:t>
              </a:r>
            </a:p>
          </p:txBody>
        </p:sp>
        <p:sp>
          <p:nvSpPr>
            <p:cNvPr id="56" name="TextBox 55">
              <a:extLst>
                <a:ext uri="{FF2B5EF4-FFF2-40B4-BE49-F238E27FC236}">
                  <a16:creationId xmlns:a16="http://schemas.microsoft.com/office/drawing/2014/main" id="{E141EAE5-E3F3-434E-95B5-2739632B3782}"/>
                </a:ext>
              </a:extLst>
            </p:cNvPr>
            <p:cNvSpPr txBox="1"/>
            <p:nvPr/>
          </p:nvSpPr>
          <p:spPr>
            <a:xfrm>
              <a:off x="4813433" y="2578833"/>
              <a:ext cx="1306590" cy="246761"/>
            </a:xfrm>
            <a:prstGeom prst="rect">
              <a:avLst/>
            </a:prstGeom>
            <a:noFill/>
          </p:spPr>
          <p:txBody>
            <a:bodyPr wrap="square" rtlCol="0">
              <a:spAutoFit/>
            </a:bodyPr>
            <a:lstStyle/>
            <a:p>
              <a:r>
                <a:rPr lang="en-US" sz="800" dirty="0"/>
                <a:t>orders/queries</a:t>
              </a:r>
            </a:p>
          </p:txBody>
        </p:sp>
        <p:sp>
          <p:nvSpPr>
            <p:cNvPr id="57" name="TextBox 56">
              <a:extLst>
                <a:ext uri="{FF2B5EF4-FFF2-40B4-BE49-F238E27FC236}">
                  <a16:creationId xmlns:a16="http://schemas.microsoft.com/office/drawing/2014/main" id="{8E526676-80B8-4F1A-AAD7-74603033B6BB}"/>
                </a:ext>
              </a:extLst>
            </p:cNvPr>
            <p:cNvSpPr txBox="1"/>
            <p:nvPr/>
          </p:nvSpPr>
          <p:spPr>
            <a:xfrm>
              <a:off x="2777640" y="1540387"/>
              <a:ext cx="1306597" cy="215444"/>
            </a:xfrm>
            <a:prstGeom prst="rect">
              <a:avLst/>
            </a:prstGeom>
            <a:noFill/>
          </p:spPr>
          <p:txBody>
            <a:bodyPr wrap="square" rtlCol="0">
              <a:spAutoFit/>
            </a:bodyPr>
            <a:lstStyle/>
            <a:p>
              <a:r>
                <a:rPr lang="en-US" sz="800" dirty="0"/>
                <a:t>orders from</a:t>
              </a:r>
            </a:p>
          </p:txBody>
        </p:sp>
        <p:sp>
          <p:nvSpPr>
            <p:cNvPr id="58" name="TextBox 57">
              <a:extLst>
                <a:ext uri="{FF2B5EF4-FFF2-40B4-BE49-F238E27FC236}">
                  <a16:creationId xmlns:a16="http://schemas.microsoft.com/office/drawing/2014/main" id="{6CF7DCFD-F04B-486C-B539-C5EDB3BC7C33}"/>
                </a:ext>
              </a:extLst>
            </p:cNvPr>
            <p:cNvSpPr txBox="1"/>
            <p:nvPr/>
          </p:nvSpPr>
          <p:spPr>
            <a:xfrm>
              <a:off x="1282716" y="2522876"/>
              <a:ext cx="1306596" cy="215444"/>
            </a:xfrm>
            <a:prstGeom prst="rect">
              <a:avLst/>
            </a:prstGeom>
            <a:noFill/>
          </p:spPr>
          <p:txBody>
            <a:bodyPr wrap="square" rtlCol="0">
              <a:spAutoFit/>
            </a:bodyPr>
            <a:lstStyle/>
            <a:p>
              <a:r>
                <a:rPr lang="en-US" sz="800" dirty="0"/>
                <a:t>with the time zone</a:t>
              </a:r>
            </a:p>
          </p:txBody>
        </p:sp>
        <p:cxnSp>
          <p:nvCxnSpPr>
            <p:cNvPr id="60" name="Connector: Elbow 59">
              <a:extLst>
                <a:ext uri="{FF2B5EF4-FFF2-40B4-BE49-F238E27FC236}">
                  <a16:creationId xmlns:a16="http://schemas.microsoft.com/office/drawing/2014/main" id="{7F267D71-C4CD-4DDD-B537-06E9A7C313EC}"/>
                </a:ext>
              </a:extLst>
            </p:cNvPr>
            <p:cNvCxnSpPr>
              <a:cxnSpLocks/>
              <a:stCxn id="11" idx="6"/>
              <a:endCxn id="53" idx="4"/>
            </p:cNvCxnSpPr>
            <p:nvPr/>
          </p:nvCxnSpPr>
          <p:spPr>
            <a:xfrm flipV="1">
              <a:off x="6606625" y="3158362"/>
              <a:ext cx="816204" cy="368489"/>
            </a:xfrm>
            <a:prstGeom prst="bentConnector2">
              <a:avLst/>
            </a:prstGeom>
            <a:ln w="12700" cap="rnd">
              <a:solidFill>
                <a:srgbClr val="4F515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703B126A-58B0-42C5-AAB4-D1A833C0AF49}"/>
                </a:ext>
              </a:extLst>
            </p:cNvPr>
            <p:cNvSpPr txBox="1"/>
            <p:nvPr/>
          </p:nvSpPr>
          <p:spPr>
            <a:xfrm>
              <a:off x="6644337" y="3535657"/>
              <a:ext cx="1306597" cy="215444"/>
            </a:xfrm>
            <a:prstGeom prst="rect">
              <a:avLst/>
            </a:prstGeom>
            <a:noFill/>
          </p:spPr>
          <p:txBody>
            <a:bodyPr wrap="square" rtlCol="0">
              <a:spAutoFit/>
            </a:bodyPr>
            <a:lstStyle/>
            <a:p>
              <a:r>
                <a:rPr lang="en-US" sz="800" dirty="0"/>
                <a:t>ordered using</a:t>
              </a:r>
            </a:p>
          </p:txBody>
        </p:sp>
      </p:grpSp>
      <p:sp>
        <p:nvSpPr>
          <p:cNvPr id="63" name="TextBox 62">
            <a:extLst>
              <a:ext uri="{FF2B5EF4-FFF2-40B4-BE49-F238E27FC236}">
                <a16:creationId xmlns:a16="http://schemas.microsoft.com/office/drawing/2014/main" id="{D3F1F30A-0680-44BA-945A-209A84FCB248}"/>
              </a:ext>
            </a:extLst>
          </p:cNvPr>
          <p:cNvSpPr txBox="1"/>
          <p:nvPr/>
        </p:nvSpPr>
        <p:spPr>
          <a:xfrm>
            <a:off x="6366204" y="643434"/>
            <a:ext cx="2381776" cy="2031325"/>
          </a:xfrm>
          <a:prstGeom prst="rect">
            <a:avLst/>
          </a:prstGeom>
          <a:noFill/>
        </p:spPr>
        <p:txBody>
          <a:bodyPr wrap="square" rtlCol="0">
            <a:spAutoFit/>
          </a:bodyPr>
          <a:lstStyle/>
          <a:p>
            <a:pPr marL="171450" indent="-171450">
              <a:buFont typeface="Arial" panose="020B0604020202020204" pitchFamily="34" charset="0"/>
              <a:buChar char="•"/>
            </a:pPr>
            <a:r>
              <a:rPr lang="en-US" sz="1200" dirty="0"/>
              <a:t>Where are my customers?</a:t>
            </a:r>
          </a:p>
          <a:p>
            <a:pPr marL="171450" indent="-171450">
              <a:buFont typeface="Arial" panose="020B0604020202020204" pitchFamily="34" charset="0"/>
              <a:buChar char="•"/>
            </a:pPr>
            <a:r>
              <a:rPr lang="en-US" sz="1200" dirty="0"/>
              <a:t>What end user is using my product, and where?</a:t>
            </a:r>
          </a:p>
          <a:p>
            <a:pPr marL="171450" indent="-171450">
              <a:buFont typeface="Arial" panose="020B0604020202020204" pitchFamily="34" charset="0"/>
              <a:buChar char="•"/>
            </a:pPr>
            <a:r>
              <a:rPr lang="en-US" sz="1200" dirty="0"/>
              <a:t>Orders come from which location?</a:t>
            </a:r>
          </a:p>
          <a:p>
            <a:pPr marL="171450" indent="-171450">
              <a:buFont typeface="Arial" panose="020B0604020202020204" pitchFamily="34" charset="0"/>
              <a:buChar char="•"/>
            </a:pPr>
            <a:r>
              <a:rPr lang="en-US" sz="1200" dirty="0"/>
              <a:t>Which product is queried most?</a:t>
            </a:r>
          </a:p>
          <a:p>
            <a:pPr marL="171450" indent="-171450">
              <a:buFont typeface="Arial" panose="020B0604020202020204" pitchFamily="34" charset="0"/>
              <a:buChar char="•"/>
            </a:pPr>
            <a:r>
              <a:rPr lang="en-US" sz="1200" dirty="0"/>
              <a:t>Which device is used mostly to order the product</a:t>
            </a:r>
          </a:p>
          <a:p>
            <a:endParaRPr lang="en-US" b="1" dirty="0"/>
          </a:p>
        </p:txBody>
      </p:sp>
      <p:sp>
        <p:nvSpPr>
          <p:cNvPr id="59" name="Oval 58">
            <a:extLst>
              <a:ext uri="{FF2B5EF4-FFF2-40B4-BE49-F238E27FC236}">
                <a16:creationId xmlns:a16="http://schemas.microsoft.com/office/drawing/2014/main" id="{74508DFF-A177-4DCB-B8B8-14829E92635C}"/>
              </a:ext>
            </a:extLst>
          </p:cNvPr>
          <p:cNvSpPr/>
          <p:nvPr/>
        </p:nvSpPr>
        <p:spPr>
          <a:xfrm>
            <a:off x="5568962" y="3054641"/>
            <a:ext cx="1098238" cy="79499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Customer 2</a:t>
            </a:r>
          </a:p>
        </p:txBody>
      </p:sp>
      <p:cxnSp>
        <p:nvCxnSpPr>
          <p:cNvPr id="46" name="Connector: Elbow 45">
            <a:extLst>
              <a:ext uri="{FF2B5EF4-FFF2-40B4-BE49-F238E27FC236}">
                <a16:creationId xmlns:a16="http://schemas.microsoft.com/office/drawing/2014/main" id="{107F04A8-A7A9-4255-960F-5E9EEDDE5AD6}"/>
              </a:ext>
            </a:extLst>
          </p:cNvPr>
          <p:cNvCxnSpPr>
            <a:cxnSpLocks/>
            <a:stCxn id="59" idx="0"/>
            <a:endCxn id="53" idx="6"/>
          </p:cNvCxnSpPr>
          <p:nvPr/>
        </p:nvCxnSpPr>
        <p:spPr>
          <a:xfrm rot="16200000" flipV="1">
            <a:off x="5331024" y="2267583"/>
            <a:ext cx="721485" cy="852631"/>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99DD1264-A429-4510-89E5-B50EC7DB1E49}"/>
              </a:ext>
            </a:extLst>
          </p:cNvPr>
          <p:cNvSpPr/>
          <p:nvPr/>
        </p:nvSpPr>
        <p:spPr>
          <a:xfrm>
            <a:off x="7386879" y="3066465"/>
            <a:ext cx="759771" cy="78316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API 2</a:t>
            </a:r>
          </a:p>
        </p:txBody>
      </p:sp>
      <p:cxnSp>
        <p:nvCxnSpPr>
          <p:cNvPr id="48" name="Straight Arrow Connector 47">
            <a:extLst>
              <a:ext uri="{FF2B5EF4-FFF2-40B4-BE49-F238E27FC236}">
                <a16:creationId xmlns:a16="http://schemas.microsoft.com/office/drawing/2014/main" id="{7B69D95C-8F62-45CE-AB91-B9F0FDB81993}"/>
              </a:ext>
            </a:extLst>
          </p:cNvPr>
          <p:cNvCxnSpPr>
            <a:cxnSpLocks/>
            <a:stCxn id="59" idx="6"/>
            <a:endCxn id="64" idx="2"/>
          </p:cNvCxnSpPr>
          <p:nvPr/>
        </p:nvCxnSpPr>
        <p:spPr>
          <a:xfrm>
            <a:off x="6667200" y="3452136"/>
            <a:ext cx="719679" cy="591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DDE5D3EF-8506-44B1-A096-FD0A5AA4381C}"/>
              </a:ext>
            </a:extLst>
          </p:cNvPr>
          <p:cNvSpPr txBox="1"/>
          <p:nvPr/>
        </p:nvSpPr>
        <p:spPr>
          <a:xfrm>
            <a:off x="5764042" y="2592655"/>
            <a:ext cx="952090" cy="215444"/>
          </a:xfrm>
          <a:prstGeom prst="rect">
            <a:avLst/>
          </a:prstGeom>
          <a:noFill/>
        </p:spPr>
        <p:txBody>
          <a:bodyPr wrap="square" rtlCol="0">
            <a:spAutoFit/>
          </a:bodyPr>
          <a:lstStyle/>
          <a:p>
            <a:r>
              <a:rPr lang="en-US" sz="800" dirty="0"/>
              <a:t>orders using</a:t>
            </a:r>
          </a:p>
        </p:txBody>
      </p:sp>
      <p:sp>
        <p:nvSpPr>
          <p:cNvPr id="66" name="TextBox 65">
            <a:extLst>
              <a:ext uri="{FF2B5EF4-FFF2-40B4-BE49-F238E27FC236}">
                <a16:creationId xmlns:a16="http://schemas.microsoft.com/office/drawing/2014/main" id="{52722F6F-F557-4011-A895-8942F159F0F2}"/>
              </a:ext>
            </a:extLst>
          </p:cNvPr>
          <p:cNvSpPr txBox="1"/>
          <p:nvPr/>
        </p:nvSpPr>
        <p:spPr>
          <a:xfrm>
            <a:off x="6671013" y="3585476"/>
            <a:ext cx="952090" cy="215444"/>
          </a:xfrm>
          <a:prstGeom prst="rect">
            <a:avLst/>
          </a:prstGeom>
          <a:noFill/>
        </p:spPr>
        <p:txBody>
          <a:bodyPr wrap="square" rtlCol="0">
            <a:spAutoFit/>
          </a:bodyPr>
          <a:lstStyle/>
          <a:p>
            <a:r>
              <a:rPr lang="en-US" sz="800" dirty="0"/>
              <a:t>orders using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8B390-28F2-4522-A419-86119E802009}"/>
              </a:ext>
            </a:extLst>
          </p:cNvPr>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3" name="Footer Placeholder 2">
            <a:extLst>
              <a:ext uri="{FF2B5EF4-FFF2-40B4-BE49-F238E27FC236}">
                <a16:creationId xmlns:a16="http://schemas.microsoft.com/office/drawing/2014/main" id="{7D5B5343-B2B2-4E20-9CCE-6C78B957E370}"/>
              </a:ext>
            </a:extLst>
          </p:cNvPr>
          <p:cNvSpPr>
            <a:spLocks noGrp="1"/>
          </p:cNvSpPr>
          <p:nvPr>
            <p:ph type="ftr" sz="quarter" idx="3"/>
          </p:nvPr>
        </p:nvSpPr>
        <p:spPr>
          <a:xfrm>
            <a:off x="252413" y="4857155"/>
            <a:ext cx="1509767" cy="92333"/>
          </a:xfrm>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962627E5-3AC3-497D-A9DF-9589AEDCD03D}"/>
              </a:ext>
            </a:extLst>
          </p:cNvPr>
          <p:cNvSpPr>
            <a:spLocks noGrp="1"/>
          </p:cNvSpPr>
          <p:nvPr>
            <p:ph type="body" sz="quarter" idx="32"/>
          </p:nvPr>
        </p:nvSpPr>
        <p:spPr>
          <a:xfrm>
            <a:off x="0" y="16383"/>
            <a:ext cx="8647112" cy="369332"/>
          </a:xfrm>
        </p:spPr>
        <p:txBody>
          <a:bodyPr/>
          <a:lstStyle/>
          <a:p>
            <a:r>
              <a:rPr lang="en-US" sz="2000" dirty="0"/>
              <a:t>Deployment View</a:t>
            </a:r>
          </a:p>
        </p:txBody>
      </p:sp>
      <p:sp>
        <p:nvSpPr>
          <p:cNvPr id="6" name="Rectangle: Rounded Corners 5">
            <a:extLst>
              <a:ext uri="{FF2B5EF4-FFF2-40B4-BE49-F238E27FC236}">
                <a16:creationId xmlns:a16="http://schemas.microsoft.com/office/drawing/2014/main" id="{82856389-548D-43B1-A1E4-DE9D47C91669}"/>
              </a:ext>
            </a:extLst>
          </p:cNvPr>
          <p:cNvSpPr/>
          <p:nvPr/>
        </p:nvSpPr>
        <p:spPr>
          <a:xfrm>
            <a:off x="4961232" y="1480912"/>
            <a:ext cx="1494706" cy="2079625"/>
          </a:xfrm>
          <a:prstGeom prst="round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564BF8B-0840-4988-8C8F-F2B1CECA8948}"/>
              </a:ext>
            </a:extLst>
          </p:cNvPr>
          <p:cNvSpPr txBox="1"/>
          <p:nvPr/>
        </p:nvSpPr>
        <p:spPr>
          <a:xfrm>
            <a:off x="3746377" y="2826592"/>
            <a:ext cx="1271354" cy="246221"/>
          </a:xfrm>
          <a:prstGeom prst="rect">
            <a:avLst/>
          </a:prstGeom>
          <a:noFill/>
        </p:spPr>
        <p:txBody>
          <a:bodyPr wrap="square" rtlCol="0">
            <a:spAutoFit/>
          </a:bodyPr>
          <a:lstStyle/>
          <a:p>
            <a:r>
              <a:rPr lang="en-US" sz="1000" dirty="0"/>
              <a:t>Kubernetes Cluster</a:t>
            </a:r>
          </a:p>
        </p:txBody>
      </p:sp>
      <p:sp>
        <p:nvSpPr>
          <p:cNvPr id="8" name="Rectangle 7">
            <a:extLst>
              <a:ext uri="{FF2B5EF4-FFF2-40B4-BE49-F238E27FC236}">
                <a16:creationId xmlns:a16="http://schemas.microsoft.com/office/drawing/2014/main" id="{9AD87A72-C51A-4486-BCAF-62C2748D6090}"/>
              </a:ext>
            </a:extLst>
          </p:cNvPr>
          <p:cNvSpPr/>
          <p:nvPr/>
        </p:nvSpPr>
        <p:spPr>
          <a:xfrm>
            <a:off x="5066809" y="4295555"/>
            <a:ext cx="1610437" cy="5616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Intel Data Store</a:t>
            </a:r>
          </a:p>
        </p:txBody>
      </p:sp>
      <p:sp>
        <p:nvSpPr>
          <p:cNvPr id="10" name="Cube 9">
            <a:extLst>
              <a:ext uri="{FF2B5EF4-FFF2-40B4-BE49-F238E27FC236}">
                <a16:creationId xmlns:a16="http://schemas.microsoft.com/office/drawing/2014/main" id="{521D5F5A-1ECF-40E2-AB20-BD9AF5AB1D9F}"/>
              </a:ext>
            </a:extLst>
          </p:cNvPr>
          <p:cNvSpPr/>
          <p:nvPr/>
        </p:nvSpPr>
        <p:spPr>
          <a:xfrm>
            <a:off x="5320168" y="2016658"/>
            <a:ext cx="899999" cy="320885"/>
          </a:xfrm>
          <a:prstGeom prst="cub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Knowledge API</a:t>
            </a:r>
          </a:p>
        </p:txBody>
      </p:sp>
      <p:sp>
        <p:nvSpPr>
          <p:cNvPr id="12" name="Rectangle: Rounded Corners 11">
            <a:extLst>
              <a:ext uri="{FF2B5EF4-FFF2-40B4-BE49-F238E27FC236}">
                <a16:creationId xmlns:a16="http://schemas.microsoft.com/office/drawing/2014/main" id="{56B82759-0E70-4A3F-A7C5-6036D6327E91}"/>
              </a:ext>
            </a:extLst>
          </p:cNvPr>
          <p:cNvSpPr/>
          <p:nvPr/>
        </p:nvSpPr>
        <p:spPr>
          <a:xfrm>
            <a:off x="4582445" y="762643"/>
            <a:ext cx="1141603" cy="4031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LEAP APP</a:t>
            </a:r>
          </a:p>
        </p:txBody>
      </p:sp>
      <p:sp>
        <p:nvSpPr>
          <p:cNvPr id="13" name="Rectangle: Rounded Corners 12">
            <a:extLst>
              <a:ext uri="{FF2B5EF4-FFF2-40B4-BE49-F238E27FC236}">
                <a16:creationId xmlns:a16="http://schemas.microsoft.com/office/drawing/2014/main" id="{84863453-6352-4EAB-AAB1-1159BC0381A6}"/>
              </a:ext>
            </a:extLst>
          </p:cNvPr>
          <p:cNvSpPr/>
          <p:nvPr/>
        </p:nvSpPr>
        <p:spPr>
          <a:xfrm>
            <a:off x="5724048" y="755587"/>
            <a:ext cx="1251496" cy="4031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 PORTAL</a:t>
            </a:r>
          </a:p>
        </p:txBody>
      </p:sp>
      <p:cxnSp>
        <p:nvCxnSpPr>
          <p:cNvPr id="14" name="Connector: Elbow 13">
            <a:extLst>
              <a:ext uri="{FF2B5EF4-FFF2-40B4-BE49-F238E27FC236}">
                <a16:creationId xmlns:a16="http://schemas.microsoft.com/office/drawing/2014/main" id="{C813A95E-3DCF-4C72-8463-D045DA6A42A1}"/>
              </a:ext>
            </a:extLst>
          </p:cNvPr>
          <p:cNvCxnSpPr>
            <a:cxnSpLocks/>
          </p:cNvCxnSpPr>
          <p:nvPr/>
        </p:nvCxnSpPr>
        <p:spPr>
          <a:xfrm rot="16200000" flipV="1">
            <a:off x="5265747" y="1558352"/>
            <a:ext cx="916611" cy="2"/>
          </a:xfrm>
          <a:prstGeom prst="bentConnector3">
            <a:avLst>
              <a:gd name="adj1" fmla="val 50000"/>
            </a:avLst>
          </a:prstGeom>
          <a:ln w="12700" cap="rnd">
            <a:solidFill>
              <a:srgbClr val="4F5156"/>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8A5DDF6B-E492-4B6C-9C23-2827A27E268B}"/>
              </a:ext>
            </a:extLst>
          </p:cNvPr>
          <p:cNvSpPr/>
          <p:nvPr/>
        </p:nvSpPr>
        <p:spPr>
          <a:xfrm>
            <a:off x="732467" y="4295555"/>
            <a:ext cx="2100661" cy="5616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API Data</a:t>
            </a:r>
          </a:p>
        </p:txBody>
      </p:sp>
      <p:cxnSp>
        <p:nvCxnSpPr>
          <p:cNvPr id="21" name="Straight Connector 20">
            <a:extLst>
              <a:ext uri="{FF2B5EF4-FFF2-40B4-BE49-F238E27FC236}">
                <a16:creationId xmlns:a16="http://schemas.microsoft.com/office/drawing/2014/main" id="{414E263D-79B6-4C52-86D5-BFBE47F0FDDA}"/>
              </a:ext>
            </a:extLst>
          </p:cNvPr>
          <p:cNvCxnSpPr>
            <a:cxnSpLocks/>
            <a:stCxn id="16" idx="3"/>
            <a:endCxn id="8" idx="1"/>
          </p:cNvCxnSpPr>
          <p:nvPr/>
        </p:nvCxnSpPr>
        <p:spPr>
          <a:xfrm>
            <a:off x="2833128" y="4576355"/>
            <a:ext cx="2233681" cy="0"/>
          </a:xfrm>
          <a:prstGeom prst="line">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D8A2A06-048B-4294-A603-639A32782CD4}"/>
              </a:ext>
            </a:extLst>
          </p:cNvPr>
          <p:cNvSpPr txBox="1"/>
          <p:nvPr/>
        </p:nvSpPr>
        <p:spPr>
          <a:xfrm>
            <a:off x="3697819" y="4351450"/>
            <a:ext cx="793807" cy="246221"/>
          </a:xfrm>
          <a:prstGeom prst="rect">
            <a:avLst/>
          </a:prstGeom>
          <a:noFill/>
        </p:spPr>
        <p:txBody>
          <a:bodyPr wrap="none" rtlCol="0">
            <a:spAutoFit/>
          </a:bodyPr>
          <a:lstStyle/>
          <a:p>
            <a:r>
              <a:rPr lang="en-US" sz="1000" dirty="0"/>
              <a:t>Export API</a:t>
            </a:r>
          </a:p>
        </p:txBody>
      </p:sp>
      <p:cxnSp>
        <p:nvCxnSpPr>
          <p:cNvPr id="30" name="Straight Connector 29">
            <a:extLst>
              <a:ext uri="{FF2B5EF4-FFF2-40B4-BE49-F238E27FC236}">
                <a16:creationId xmlns:a16="http://schemas.microsoft.com/office/drawing/2014/main" id="{FDE7E105-D17C-4EA5-81F7-C2BCC6E4FB8B}"/>
              </a:ext>
            </a:extLst>
          </p:cNvPr>
          <p:cNvCxnSpPr>
            <a:cxnSpLocks/>
          </p:cNvCxnSpPr>
          <p:nvPr/>
        </p:nvCxnSpPr>
        <p:spPr>
          <a:xfrm>
            <a:off x="3348114" y="273988"/>
            <a:ext cx="0" cy="4675500"/>
          </a:xfrm>
          <a:prstGeom prst="line">
            <a:avLst/>
          </a:prstGeom>
          <a:ln w="82550" cap="rnd" cmpd="sng">
            <a:solidFill>
              <a:srgbClr val="00B0F0"/>
            </a:solidFill>
            <a:prstDash val="solid"/>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FD42F15-EFF9-44D8-AECD-0471BBADF62C}"/>
              </a:ext>
            </a:extLst>
          </p:cNvPr>
          <p:cNvSpPr txBox="1"/>
          <p:nvPr/>
        </p:nvSpPr>
        <p:spPr>
          <a:xfrm>
            <a:off x="833660" y="360581"/>
            <a:ext cx="1595309" cy="369332"/>
          </a:xfrm>
          <a:prstGeom prst="rect">
            <a:avLst/>
          </a:prstGeom>
          <a:noFill/>
        </p:spPr>
        <p:txBody>
          <a:bodyPr wrap="square" rtlCol="0">
            <a:spAutoFit/>
          </a:bodyPr>
          <a:lstStyle/>
          <a:p>
            <a:r>
              <a:rPr lang="en-US" dirty="0"/>
              <a:t>Google Cloud</a:t>
            </a:r>
          </a:p>
        </p:txBody>
      </p:sp>
      <p:sp>
        <p:nvSpPr>
          <p:cNvPr id="33" name="TextBox 32">
            <a:extLst>
              <a:ext uri="{FF2B5EF4-FFF2-40B4-BE49-F238E27FC236}">
                <a16:creationId xmlns:a16="http://schemas.microsoft.com/office/drawing/2014/main" id="{B344B7F2-4DAC-409A-98D8-309891F9D787}"/>
              </a:ext>
            </a:extLst>
          </p:cNvPr>
          <p:cNvSpPr txBox="1"/>
          <p:nvPr/>
        </p:nvSpPr>
        <p:spPr>
          <a:xfrm>
            <a:off x="5320168" y="310104"/>
            <a:ext cx="1595309" cy="369332"/>
          </a:xfrm>
          <a:prstGeom prst="rect">
            <a:avLst/>
          </a:prstGeom>
          <a:noFill/>
        </p:spPr>
        <p:txBody>
          <a:bodyPr wrap="square" rtlCol="0">
            <a:spAutoFit/>
          </a:bodyPr>
          <a:lstStyle/>
          <a:p>
            <a:r>
              <a:rPr lang="en-US" dirty="0"/>
              <a:t>AWS</a:t>
            </a:r>
          </a:p>
        </p:txBody>
      </p:sp>
      <p:sp>
        <p:nvSpPr>
          <p:cNvPr id="36" name="Cube 35">
            <a:extLst>
              <a:ext uri="{FF2B5EF4-FFF2-40B4-BE49-F238E27FC236}">
                <a16:creationId xmlns:a16="http://schemas.microsoft.com/office/drawing/2014/main" id="{370212A0-2393-4BC8-B6B5-3EBBB985937C}"/>
              </a:ext>
            </a:extLst>
          </p:cNvPr>
          <p:cNvSpPr/>
          <p:nvPr/>
        </p:nvSpPr>
        <p:spPr>
          <a:xfrm>
            <a:off x="5283853" y="2827525"/>
            <a:ext cx="928800" cy="354336"/>
          </a:xfrm>
          <a:prstGeom prst="cub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p>
          <a:p>
            <a:pPr algn="ctr"/>
            <a:endParaRPr lang="en-US" sz="800" dirty="0"/>
          </a:p>
          <a:p>
            <a:pPr algn="ctr"/>
            <a:r>
              <a:rPr lang="en-US" sz="800" dirty="0"/>
              <a:t>Query API</a:t>
            </a:r>
          </a:p>
          <a:p>
            <a:pPr algn="ctr"/>
            <a:endParaRPr lang="en-US" dirty="0"/>
          </a:p>
        </p:txBody>
      </p:sp>
      <p:cxnSp>
        <p:nvCxnSpPr>
          <p:cNvPr id="17" name="Straight Arrow Connector 16">
            <a:extLst>
              <a:ext uri="{FF2B5EF4-FFF2-40B4-BE49-F238E27FC236}">
                <a16:creationId xmlns:a16="http://schemas.microsoft.com/office/drawing/2014/main" id="{15CB1F3C-810E-464B-BD13-D566C823EA00}"/>
              </a:ext>
            </a:extLst>
          </p:cNvPr>
          <p:cNvCxnSpPr>
            <a:cxnSpLocks/>
          </p:cNvCxnSpPr>
          <p:nvPr/>
        </p:nvCxnSpPr>
        <p:spPr>
          <a:xfrm>
            <a:off x="5724048" y="2337543"/>
            <a:ext cx="0" cy="555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333C271E-80C3-444C-8157-1CE4962A7AD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93898" y="3845371"/>
            <a:ext cx="494672" cy="457240"/>
          </a:xfrm>
          <a:prstGeom prst="rect">
            <a:avLst/>
          </a:prstGeom>
        </p:spPr>
      </p:pic>
      <p:cxnSp>
        <p:nvCxnSpPr>
          <p:cNvPr id="34" name="Straight Arrow Connector 33">
            <a:extLst>
              <a:ext uri="{FF2B5EF4-FFF2-40B4-BE49-F238E27FC236}">
                <a16:creationId xmlns:a16="http://schemas.microsoft.com/office/drawing/2014/main" id="{B1664D5D-CBD4-4286-B263-8A6CF3CBCE7C}"/>
              </a:ext>
            </a:extLst>
          </p:cNvPr>
          <p:cNvCxnSpPr>
            <a:cxnSpLocks/>
          </p:cNvCxnSpPr>
          <p:nvPr/>
        </p:nvCxnSpPr>
        <p:spPr>
          <a:xfrm flipH="1">
            <a:off x="5748253" y="3181861"/>
            <a:ext cx="21911" cy="689518"/>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0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29682-115A-46B7-B259-EAA2A27C6666}"/>
              </a:ext>
            </a:extLst>
          </p:cNvPr>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F47CE991-90F7-4260-B285-69BD5DE4F1A7}"/>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561264AF-B7FF-46AE-ABE8-15CF6361604C}"/>
              </a:ext>
            </a:extLst>
          </p:cNvPr>
          <p:cNvSpPr>
            <a:spLocks noGrp="1"/>
          </p:cNvSpPr>
          <p:nvPr>
            <p:ph sz="quarter" idx="31"/>
          </p:nvPr>
        </p:nvSpPr>
        <p:spPr>
          <a:xfrm>
            <a:off x="232215" y="983455"/>
            <a:ext cx="8679570" cy="3176589"/>
          </a:xfrm>
        </p:spPr>
        <p:txBody>
          <a:bodyPr/>
          <a:lstStyle/>
          <a:p>
            <a:r>
              <a:rPr lang="en-US" dirty="0">
                <a:hlinkClick r:id="rId2"/>
              </a:rPr>
              <a:t>https://docs.apigee.com/api-platform/analytics/export-data</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933DF778-CD24-47CE-BBBC-E7F9CA0395B8}"/>
              </a:ext>
            </a:extLst>
          </p:cNvPr>
          <p:cNvSpPr>
            <a:spLocks noGrp="1"/>
          </p:cNvSpPr>
          <p:nvPr>
            <p:ph type="body" sz="quarter" idx="32"/>
          </p:nvPr>
        </p:nvSpPr>
        <p:spPr/>
        <p:txBody>
          <a:bodyPr/>
          <a:lstStyle/>
          <a:p>
            <a:r>
              <a:rPr lang="en-US" dirty="0"/>
              <a:t>Apigee Analytics Export API</a:t>
            </a:r>
          </a:p>
        </p:txBody>
      </p:sp>
      <p:pic>
        <p:nvPicPr>
          <p:cNvPr id="7" name="Picture 6">
            <a:extLst>
              <a:ext uri="{FF2B5EF4-FFF2-40B4-BE49-F238E27FC236}">
                <a16:creationId xmlns:a16="http://schemas.microsoft.com/office/drawing/2014/main" id="{9D3BF8D1-BE34-4B81-ACF6-9DBE49B28483}"/>
              </a:ext>
            </a:extLst>
          </p:cNvPr>
          <p:cNvPicPr>
            <a:picLocks noChangeAspect="1"/>
          </p:cNvPicPr>
          <p:nvPr/>
        </p:nvPicPr>
        <p:blipFill>
          <a:blip r:embed="rId3"/>
          <a:stretch>
            <a:fillRect/>
          </a:stretch>
        </p:blipFill>
        <p:spPr>
          <a:xfrm>
            <a:off x="119829" y="1645498"/>
            <a:ext cx="8064429" cy="2620184"/>
          </a:xfrm>
          <a:prstGeom prst="rect">
            <a:avLst/>
          </a:prstGeom>
        </p:spPr>
      </p:pic>
    </p:spTree>
    <p:extLst>
      <p:ext uri="{BB962C8B-B14F-4D97-AF65-F5344CB8AC3E}">
        <p14:creationId xmlns:p14="http://schemas.microsoft.com/office/powerpoint/2010/main" val="375741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85335-9DD2-4A2E-A1ED-9C41AFD349E1}"/>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156F4BFF-502A-4E4E-8D78-080BEB18198C}"/>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37FD4FF6-27A5-401B-84C9-9E06B7E258C3}"/>
              </a:ext>
            </a:extLst>
          </p:cNvPr>
          <p:cNvSpPr>
            <a:spLocks noGrp="1"/>
          </p:cNvSpPr>
          <p:nvPr>
            <p:ph sz="quarter" idx="31"/>
          </p:nvPr>
        </p:nvSpPr>
        <p:spPr>
          <a:xfrm>
            <a:off x="252413" y="908601"/>
            <a:ext cx="8679570" cy="3176589"/>
          </a:xfrm>
        </p:spPr>
        <p:txBody>
          <a:bodyPr/>
          <a:lstStyle/>
          <a:p>
            <a:r>
              <a:rPr lang="en-US" dirty="0"/>
              <a:t>Needs vertices and the edges in separate files.</a:t>
            </a:r>
          </a:p>
          <a:p>
            <a:r>
              <a:rPr lang="en-US" dirty="0" err="1"/>
              <a:t>Example:Vertex</a:t>
            </a:r>
            <a:r>
              <a:rPr lang="en-US" dirty="0"/>
              <a:t> file</a:t>
            </a:r>
          </a:p>
          <a:p>
            <a:endParaRPr lang="en-US" dirty="0"/>
          </a:p>
          <a:p>
            <a:endParaRPr lang="en-US" dirty="0"/>
          </a:p>
          <a:p>
            <a:endParaRPr lang="en-US" dirty="0"/>
          </a:p>
          <a:p>
            <a:endParaRPr lang="en-US" dirty="0"/>
          </a:p>
          <a:p>
            <a:r>
              <a:rPr lang="en-US" dirty="0" err="1"/>
              <a:t>Edgefile</a:t>
            </a:r>
            <a:r>
              <a:rPr lang="en-US" dirty="0"/>
              <a:t>:</a:t>
            </a:r>
          </a:p>
          <a:p>
            <a:endParaRPr lang="en-US" dirty="0"/>
          </a:p>
          <a:p>
            <a:endParaRPr lang="en-US" dirty="0"/>
          </a:p>
        </p:txBody>
      </p:sp>
      <p:sp>
        <p:nvSpPr>
          <p:cNvPr id="5" name="Text Placeholder 4">
            <a:extLst>
              <a:ext uri="{FF2B5EF4-FFF2-40B4-BE49-F238E27FC236}">
                <a16:creationId xmlns:a16="http://schemas.microsoft.com/office/drawing/2014/main" id="{4F363CD7-4298-4C2D-957A-7F13AADAD9A9}"/>
              </a:ext>
            </a:extLst>
          </p:cNvPr>
          <p:cNvSpPr>
            <a:spLocks noGrp="1"/>
          </p:cNvSpPr>
          <p:nvPr>
            <p:ph type="body" sz="quarter" idx="32"/>
          </p:nvPr>
        </p:nvSpPr>
        <p:spPr>
          <a:xfrm>
            <a:off x="271969" y="337953"/>
            <a:ext cx="8647112" cy="369332"/>
          </a:xfrm>
        </p:spPr>
        <p:txBody>
          <a:bodyPr/>
          <a:lstStyle/>
          <a:p>
            <a:r>
              <a:rPr lang="en-US" dirty="0"/>
              <a:t>Neptune DB format (Gremlin)</a:t>
            </a:r>
          </a:p>
        </p:txBody>
      </p:sp>
      <p:graphicFrame>
        <p:nvGraphicFramePr>
          <p:cNvPr id="7" name="Table 6">
            <a:extLst>
              <a:ext uri="{FF2B5EF4-FFF2-40B4-BE49-F238E27FC236}">
                <a16:creationId xmlns:a16="http://schemas.microsoft.com/office/drawing/2014/main" id="{EF2D918F-8168-4843-9605-A05074AFB690}"/>
              </a:ext>
            </a:extLst>
          </p:cNvPr>
          <p:cNvGraphicFramePr>
            <a:graphicFrameLocks noGrp="1"/>
          </p:cNvGraphicFramePr>
          <p:nvPr>
            <p:extLst>
              <p:ext uri="{D42A27DB-BD31-4B8C-83A1-F6EECF244321}">
                <p14:modId xmlns:p14="http://schemas.microsoft.com/office/powerpoint/2010/main" val="141028475"/>
              </p:ext>
            </p:extLst>
          </p:nvPr>
        </p:nvGraphicFramePr>
        <p:xfrm>
          <a:off x="271969" y="1808963"/>
          <a:ext cx="8191898" cy="1107440"/>
        </p:xfrm>
        <a:graphic>
          <a:graphicData uri="http://schemas.openxmlformats.org/drawingml/2006/table">
            <a:tbl>
              <a:tblPr firstRow="1" bandRow="1">
                <a:tableStyleId>{5C22544A-7EE6-4342-B048-85BDC9FD1C3A}</a:tableStyleId>
              </a:tblPr>
              <a:tblGrid>
                <a:gridCol w="865219">
                  <a:extLst>
                    <a:ext uri="{9D8B030D-6E8A-4147-A177-3AD203B41FA5}">
                      <a16:colId xmlns:a16="http://schemas.microsoft.com/office/drawing/2014/main" val="3581569504"/>
                    </a:ext>
                  </a:extLst>
                </a:gridCol>
                <a:gridCol w="2520412">
                  <a:extLst>
                    <a:ext uri="{9D8B030D-6E8A-4147-A177-3AD203B41FA5}">
                      <a16:colId xmlns:a16="http://schemas.microsoft.com/office/drawing/2014/main" val="3058880308"/>
                    </a:ext>
                  </a:extLst>
                </a:gridCol>
                <a:gridCol w="2758293">
                  <a:extLst>
                    <a:ext uri="{9D8B030D-6E8A-4147-A177-3AD203B41FA5}">
                      <a16:colId xmlns:a16="http://schemas.microsoft.com/office/drawing/2014/main" val="2675503986"/>
                    </a:ext>
                  </a:extLst>
                </a:gridCol>
                <a:gridCol w="2047974">
                  <a:extLst>
                    <a:ext uri="{9D8B030D-6E8A-4147-A177-3AD203B41FA5}">
                      <a16:colId xmlns:a16="http://schemas.microsoft.com/office/drawing/2014/main" val="3000755796"/>
                    </a:ext>
                  </a:extLst>
                </a:gridCol>
              </a:tblGrid>
              <a:tr h="271392">
                <a:tc>
                  <a:txBody>
                    <a:bodyPr/>
                    <a:lstStyle/>
                    <a:p>
                      <a:r>
                        <a:rPr lang="en-US" dirty="0"/>
                        <a:t>~id</a:t>
                      </a:r>
                    </a:p>
                  </a:txBody>
                  <a:tcPr/>
                </a:tc>
                <a:tc>
                  <a:txBody>
                    <a:bodyPr/>
                    <a:lstStyle/>
                    <a:p>
                      <a:r>
                        <a:rPr lang="en-US" sz="1800" b="0" i="0" kern="1200" dirty="0" err="1">
                          <a:solidFill>
                            <a:schemeClr val="lt1"/>
                          </a:solidFill>
                          <a:effectLst/>
                          <a:latin typeface="+mn-lt"/>
                          <a:ea typeface="+mn-ea"/>
                          <a:cs typeface="+mn-cs"/>
                        </a:rPr>
                        <a:t>name:String</a:t>
                      </a:r>
                      <a:endParaRPr lang="en-US" dirty="0"/>
                    </a:p>
                  </a:txBody>
                  <a:tcPr/>
                </a:tc>
                <a:tc>
                  <a:txBody>
                    <a:bodyPr/>
                    <a:lstStyle/>
                    <a:p>
                      <a:r>
                        <a:rPr lang="en-US" dirty="0" err="1"/>
                        <a:t>name:Country</a:t>
                      </a:r>
                      <a:endParaRPr lang="en-US" dirty="0"/>
                    </a:p>
                  </a:txBody>
                  <a:tcPr/>
                </a:tc>
                <a:tc>
                  <a:txBody>
                    <a:bodyPr/>
                    <a:lstStyle/>
                    <a:p>
                      <a:r>
                        <a:rPr lang="en-US" dirty="0"/>
                        <a:t>~label</a:t>
                      </a:r>
                    </a:p>
                  </a:txBody>
                  <a:tcPr/>
                </a:tc>
                <a:extLst>
                  <a:ext uri="{0D108BD9-81ED-4DB2-BD59-A6C34878D82A}">
                    <a16:rowId xmlns:a16="http://schemas.microsoft.com/office/drawing/2014/main" val="1368346172"/>
                  </a:ext>
                </a:extLst>
              </a:tr>
              <a:tr h="370840">
                <a:tc>
                  <a:txBody>
                    <a:bodyPr/>
                    <a:lstStyle/>
                    <a:p>
                      <a:r>
                        <a:rPr lang="en-US" sz="1000" dirty="0"/>
                        <a:t>v1</a:t>
                      </a:r>
                    </a:p>
                  </a:txBody>
                  <a:tcPr/>
                </a:tc>
                <a:tc>
                  <a:txBody>
                    <a:bodyPr/>
                    <a:lstStyle/>
                    <a:p>
                      <a:r>
                        <a:rPr lang="en-US" sz="1000" dirty="0"/>
                        <a:t>Customer 1</a:t>
                      </a:r>
                    </a:p>
                  </a:txBody>
                  <a:tcPr/>
                </a:tc>
                <a:tc>
                  <a:txBody>
                    <a:bodyPr/>
                    <a:lstStyle/>
                    <a:p>
                      <a:r>
                        <a:rPr lang="en-US" sz="1000" dirty="0"/>
                        <a:t>France</a:t>
                      </a:r>
                    </a:p>
                  </a:txBody>
                  <a:tcPr/>
                </a:tc>
                <a:tc>
                  <a:txBody>
                    <a:bodyPr/>
                    <a:lstStyle/>
                    <a:p>
                      <a:r>
                        <a:rPr lang="en-US" sz="1000" dirty="0"/>
                        <a:t>person</a:t>
                      </a:r>
                    </a:p>
                  </a:txBody>
                  <a:tcPr/>
                </a:tc>
                <a:extLst>
                  <a:ext uri="{0D108BD9-81ED-4DB2-BD59-A6C34878D82A}">
                    <a16:rowId xmlns:a16="http://schemas.microsoft.com/office/drawing/2014/main" val="74980328"/>
                  </a:ext>
                </a:extLst>
              </a:tr>
              <a:tr h="370840">
                <a:tc>
                  <a:txBody>
                    <a:bodyPr/>
                    <a:lstStyle/>
                    <a:p>
                      <a:r>
                        <a:rPr lang="en-US" sz="1000" dirty="0"/>
                        <a:t>v2</a:t>
                      </a:r>
                    </a:p>
                  </a:txBody>
                  <a:tcPr/>
                </a:tc>
                <a:tc>
                  <a:txBody>
                    <a:bodyPr/>
                    <a:lstStyle/>
                    <a:p>
                      <a:r>
                        <a:rPr lang="en-US" sz="1000" dirty="0"/>
                        <a:t>iPhone</a:t>
                      </a:r>
                    </a:p>
                  </a:txBody>
                  <a:tcPr/>
                </a:tc>
                <a:tc>
                  <a:txBody>
                    <a:bodyPr/>
                    <a:lstStyle/>
                    <a:p>
                      <a:r>
                        <a:rPr lang="en-US" sz="1000" dirty="0"/>
                        <a:t>France</a:t>
                      </a:r>
                    </a:p>
                  </a:txBody>
                  <a:tcPr/>
                </a:tc>
                <a:tc>
                  <a:txBody>
                    <a:bodyPr/>
                    <a:lstStyle/>
                    <a:p>
                      <a:r>
                        <a:rPr lang="en-US" sz="1000" dirty="0"/>
                        <a:t>device</a:t>
                      </a:r>
                    </a:p>
                  </a:txBody>
                  <a:tcPr/>
                </a:tc>
                <a:extLst>
                  <a:ext uri="{0D108BD9-81ED-4DB2-BD59-A6C34878D82A}">
                    <a16:rowId xmlns:a16="http://schemas.microsoft.com/office/drawing/2014/main" val="799368413"/>
                  </a:ext>
                </a:extLst>
              </a:tr>
            </a:tbl>
          </a:graphicData>
        </a:graphic>
      </p:graphicFrame>
      <p:graphicFrame>
        <p:nvGraphicFramePr>
          <p:cNvPr id="11" name="Table 10">
            <a:extLst>
              <a:ext uri="{FF2B5EF4-FFF2-40B4-BE49-F238E27FC236}">
                <a16:creationId xmlns:a16="http://schemas.microsoft.com/office/drawing/2014/main" id="{05E71CE6-BB87-43BE-B97A-827F352D2DC8}"/>
              </a:ext>
            </a:extLst>
          </p:cNvPr>
          <p:cNvGraphicFramePr>
            <a:graphicFrameLocks noGrp="1"/>
          </p:cNvGraphicFramePr>
          <p:nvPr>
            <p:extLst>
              <p:ext uri="{D42A27DB-BD31-4B8C-83A1-F6EECF244321}">
                <p14:modId xmlns:p14="http://schemas.microsoft.com/office/powerpoint/2010/main" val="138599250"/>
              </p:ext>
            </p:extLst>
          </p:nvPr>
        </p:nvGraphicFramePr>
        <p:xfrm>
          <a:off x="271969" y="3505488"/>
          <a:ext cx="6096000" cy="609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46407766"/>
                    </a:ext>
                  </a:extLst>
                </a:gridCol>
                <a:gridCol w="1524000">
                  <a:extLst>
                    <a:ext uri="{9D8B030D-6E8A-4147-A177-3AD203B41FA5}">
                      <a16:colId xmlns:a16="http://schemas.microsoft.com/office/drawing/2014/main" val="3447354877"/>
                    </a:ext>
                  </a:extLst>
                </a:gridCol>
                <a:gridCol w="1524000">
                  <a:extLst>
                    <a:ext uri="{9D8B030D-6E8A-4147-A177-3AD203B41FA5}">
                      <a16:colId xmlns:a16="http://schemas.microsoft.com/office/drawing/2014/main" val="426469188"/>
                    </a:ext>
                  </a:extLst>
                </a:gridCol>
                <a:gridCol w="1524000">
                  <a:extLst>
                    <a:ext uri="{9D8B030D-6E8A-4147-A177-3AD203B41FA5}">
                      <a16:colId xmlns:a16="http://schemas.microsoft.com/office/drawing/2014/main" val="1699017081"/>
                    </a:ext>
                  </a:extLst>
                </a:gridCol>
              </a:tblGrid>
              <a:tr h="0">
                <a:tc>
                  <a:txBody>
                    <a:bodyPr/>
                    <a:lstStyle/>
                    <a:p>
                      <a:r>
                        <a:rPr lang="en-US" dirty="0"/>
                        <a:t>~id</a:t>
                      </a:r>
                    </a:p>
                  </a:txBody>
                  <a:tcPr/>
                </a:tc>
                <a:tc>
                  <a:txBody>
                    <a:bodyPr/>
                    <a:lstStyle/>
                    <a:p>
                      <a:r>
                        <a:rPr lang="en-US" dirty="0"/>
                        <a:t>~from</a:t>
                      </a:r>
                    </a:p>
                  </a:txBody>
                  <a:tcPr/>
                </a:tc>
                <a:tc>
                  <a:txBody>
                    <a:bodyPr/>
                    <a:lstStyle/>
                    <a:p>
                      <a:r>
                        <a:rPr lang="en-US" dirty="0"/>
                        <a:t>~to</a:t>
                      </a:r>
                    </a:p>
                  </a:txBody>
                  <a:tcPr/>
                </a:tc>
                <a:tc>
                  <a:txBody>
                    <a:bodyPr/>
                    <a:lstStyle/>
                    <a:p>
                      <a:r>
                        <a:rPr lang="en-US" dirty="0"/>
                        <a:t>~label</a:t>
                      </a:r>
                    </a:p>
                  </a:txBody>
                  <a:tcPr/>
                </a:tc>
                <a:extLst>
                  <a:ext uri="{0D108BD9-81ED-4DB2-BD59-A6C34878D82A}">
                    <a16:rowId xmlns:a16="http://schemas.microsoft.com/office/drawing/2014/main" val="1234610455"/>
                  </a:ext>
                </a:extLst>
              </a:tr>
              <a:tr h="0">
                <a:tc>
                  <a:txBody>
                    <a:bodyPr/>
                    <a:lstStyle/>
                    <a:p>
                      <a:r>
                        <a:rPr lang="en-US" sz="1000" dirty="0"/>
                        <a:t>e1</a:t>
                      </a:r>
                    </a:p>
                  </a:txBody>
                  <a:tcPr/>
                </a:tc>
                <a:tc>
                  <a:txBody>
                    <a:bodyPr/>
                    <a:lstStyle/>
                    <a:p>
                      <a:r>
                        <a:rPr lang="en-US" sz="1000" dirty="0"/>
                        <a:t>Customer 1</a:t>
                      </a:r>
                    </a:p>
                  </a:txBody>
                  <a:tcPr/>
                </a:tc>
                <a:tc>
                  <a:txBody>
                    <a:bodyPr/>
                    <a:lstStyle/>
                    <a:p>
                      <a:r>
                        <a:rPr lang="en-US" sz="1000" dirty="0"/>
                        <a:t>iPhone</a:t>
                      </a:r>
                    </a:p>
                  </a:txBody>
                  <a:tcPr/>
                </a:tc>
                <a:tc>
                  <a:txBody>
                    <a:bodyPr/>
                    <a:lstStyle/>
                    <a:p>
                      <a:r>
                        <a:rPr lang="en-US" sz="1000" dirty="0"/>
                        <a:t>uses</a:t>
                      </a:r>
                    </a:p>
                  </a:txBody>
                  <a:tcPr/>
                </a:tc>
                <a:extLst>
                  <a:ext uri="{0D108BD9-81ED-4DB2-BD59-A6C34878D82A}">
                    <a16:rowId xmlns:a16="http://schemas.microsoft.com/office/drawing/2014/main" val="1437311252"/>
                  </a:ext>
                </a:extLst>
              </a:tr>
            </a:tbl>
          </a:graphicData>
        </a:graphic>
      </p:graphicFrame>
    </p:spTree>
    <p:extLst>
      <p:ext uri="{BB962C8B-B14F-4D97-AF65-F5344CB8AC3E}">
        <p14:creationId xmlns:p14="http://schemas.microsoft.com/office/powerpoint/2010/main" val="13072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82FB0A-FD4A-4914-BE10-6BA1729B532C}"/>
              </a:ext>
            </a:extLst>
          </p:cNvPr>
          <p:cNvSpPr/>
          <p:nvPr/>
        </p:nvSpPr>
        <p:spPr>
          <a:xfrm>
            <a:off x="285240" y="2487365"/>
            <a:ext cx="3061970" cy="1983441"/>
          </a:xfrm>
          <a:prstGeom prst="rect">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2" name="Slide Number Placeholder 1">
            <a:extLst>
              <a:ext uri="{FF2B5EF4-FFF2-40B4-BE49-F238E27FC236}">
                <a16:creationId xmlns:a16="http://schemas.microsoft.com/office/drawing/2014/main" id="{E6393238-D17E-409F-BA1F-6E4FC9305DD6}"/>
              </a:ext>
            </a:extLst>
          </p:cNvPr>
          <p:cNvSpPr>
            <a:spLocks noGrp="1"/>
          </p:cNvSpPr>
          <p:nvPr>
            <p:ph type="sldNum" sz="quarter" idx="4"/>
          </p:nvPr>
        </p:nvSpPr>
        <p:spPr/>
        <p:txBody>
          <a:bodyPr/>
          <a:lstStyle/>
          <a:p>
            <a:r>
              <a:rPr lang="en-US"/>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3038AA29-5FC0-4966-B201-BAA2272237F5}"/>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7BE3C93B-C357-4B4C-9348-003A2A7C0F3B}"/>
              </a:ext>
            </a:extLst>
          </p:cNvPr>
          <p:cNvSpPr>
            <a:spLocks noGrp="1"/>
          </p:cNvSpPr>
          <p:nvPr>
            <p:ph type="body" sz="quarter" idx="32"/>
          </p:nvPr>
        </p:nvSpPr>
        <p:spPr>
          <a:xfrm>
            <a:off x="232215" y="115585"/>
            <a:ext cx="8679570" cy="369332"/>
          </a:xfrm>
        </p:spPr>
        <p:txBody>
          <a:bodyPr/>
          <a:lstStyle/>
          <a:p>
            <a:r>
              <a:rPr lang="en-US" dirty="0"/>
              <a:t>Data upload from Apigee to IDS (Option 1)</a:t>
            </a:r>
          </a:p>
        </p:txBody>
      </p:sp>
      <p:sp>
        <p:nvSpPr>
          <p:cNvPr id="8" name="Rectangle 7">
            <a:extLst>
              <a:ext uri="{FF2B5EF4-FFF2-40B4-BE49-F238E27FC236}">
                <a16:creationId xmlns:a16="http://schemas.microsoft.com/office/drawing/2014/main" id="{84D2597D-DD27-494D-A4FE-EC3AAE28C70A}"/>
              </a:ext>
            </a:extLst>
          </p:cNvPr>
          <p:cNvSpPr/>
          <p:nvPr/>
        </p:nvSpPr>
        <p:spPr>
          <a:xfrm>
            <a:off x="3786360" y="720339"/>
            <a:ext cx="1962258" cy="50963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AWS S3 Bucket</a:t>
            </a:r>
          </a:p>
        </p:txBody>
      </p:sp>
      <p:sp>
        <p:nvSpPr>
          <p:cNvPr id="10" name="Rectangle 9">
            <a:extLst>
              <a:ext uri="{FF2B5EF4-FFF2-40B4-BE49-F238E27FC236}">
                <a16:creationId xmlns:a16="http://schemas.microsoft.com/office/drawing/2014/main" id="{876C3CB8-6A95-45DA-9B6E-3F3A9AF13445}"/>
              </a:ext>
            </a:extLst>
          </p:cNvPr>
          <p:cNvSpPr/>
          <p:nvPr/>
        </p:nvSpPr>
        <p:spPr>
          <a:xfrm>
            <a:off x="655705" y="2813688"/>
            <a:ext cx="894228" cy="4708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Node.js App Scheduler (daily)</a:t>
            </a:r>
          </a:p>
        </p:txBody>
      </p:sp>
      <p:cxnSp>
        <p:nvCxnSpPr>
          <p:cNvPr id="12" name="Straight Arrow Connector 11">
            <a:extLst>
              <a:ext uri="{FF2B5EF4-FFF2-40B4-BE49-F238E27FC236}">
                <a16:creationId xmlns:a16="http://schemas.microsoft.com/office/drawing/2014/main" id="{9432B394-C5C9-4B45-B27F-87F669FA3587}"/>
              </a:ext>
            </a:extLst>
          </p:cNvPr>
          <p:cNvCxnSpPr>
            <a:cxnSpLocks/>
          </p:cNvCxnSpPr>
          <p:nvPr/>
        </p:nvCxnSpPr>
        <p:spPr>
          <a:xfrm flipV="1">
            <a:off x="1079296" y="3284533"/>
            <a:ext cx="0" cy="464571"/>
          </a:xfrm>
          <a:prstGeom prst="straightConnector1">
            <a:avLst/>
          </a:prstGeom>
          <a:ln w="12700" cap="rnd">
            <a:solidFill>
              <a:srgbClr val="4F5156"/>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43034FA3-5025-4DA2-BE54-66782CAF5C12}"/>
              </a:ext>
            </a:extLst>
          </p:cNvPr>
          <p:cNvSpPr/>
          <p:nvPr/>
        </p:nvSpPr>
        <p:spPr>
          <a:xfrm>
            <a:off x="598100" y="3749104"/>
            <a:ext cx="951833" cy="4708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Apigee API Data</a:t>
            </a:r>
          </a:p>
        </p:txBody>
      </p:sp>
      <p:sp>
        <p:nvSpPr>
          <p:cNvPr id="14" name="TextBox 13">
            <a:extLst>
              <a:ext uri="{FF2B5EF4-FFF2-40B4-BE49-F238E27FC236}">
                <a16:creationId xmlns:a16="http://schemas.microsoft.com/office/drawing/2014/main" id="{A13EFF0E-52FB-4D72-B49F-0A42974E0AF5}"/>
              </a:ext>
            </a:extLst>
          </p:cNvPr>
          <p:cNvSpPr txBox="1"/>
          <p:nvPr/>
        </p:nvSpPr>
        <p:spPr>
          <a:xfrm>
            <a:off x="179883" y="2142034"/>
            <a:ext cx="1531188" cy="246221"/>
          </a:xfrm>
          <a:prstGeom prst="rect">
            <a:avLst/>
          </a:prstGeom>
          <a:noFill/>
        </p:spPr>
        <p:txBody>
          <a:bodyPr wrap="none" rtlCol="0">
            <a:spAutoFit/>
          </a:bodyPr>
          <a:lstStyle/>
          <a:p>
            <a:r>
              <a:rPr lang="en-US" sz="1000" dirty="0"/>
              <a:t>Apigee Hosted Runtime</a:t>
            </a:r>
          </a:p>
        </p:txBody>
      </p:sp>
      <p:sp>
        <p:nvSpPr>
          <p:cNvPr id="17" name="Rectangle 16">
            <a:extLst>
              <a:ext uri="{FF2B5EF4-FFF2-40B4-BE49-F238E27FC236}">
                <a16:creationId xmlns:a16="http://schemas.microsoft.com/office/drawing/2014/main" id="{1E248750-2D7A-4187-9D80-7FEB170DCDEE}"/>
              </a:ext>
            </a:extLst>
          </p:cNvPr>
          <p:cNvSpPr/>
          <p:nvPr/>
        </p:nvSpPr>
        <p:spPr>
          <a:xfrm>
            <a:off x="2082518" y="2813688"/>
            <a:ext cx="894229" cy="4708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S3 multipart API</a:t>
            </a:r>
          </a:p>
        </p:txBody>
      </p:sp>
      <p:cxnSp>
        <p:nvCxnSpPr>
          <p:cNvPr id="19" name="Straight Arrow Connector 18">
            <a:extLst>
              <a:ext uri="{FF2B5EF4-FFF2-40B4-BE49-F238E27FC236}">
                <a16:creationId xmlns:a16="http://schemas.microsoft.com/office/drawing/2014/main" id="{31E5E1D3-6E70-4CA5-83E1-4A5FC7FE95EF}"/>
              </a:ext>
            </a:extLst>
          </p:cNvPr>
          <p:cNvCxnSpPr>
            <a:cxnSpLocks/>
            <a:stCxn id="10" idx="3"/>
            <a:endCxn id="17" idx="1"/>
          </p:cNvCxnSpPr>
          <p:nvPr/>
        </p:nvCxnSpPr>
        <p:spPr>
          <a:xfrm>
            <a:off x="1549933" y="3049111"/>
            <a:ext cx="532585"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5B873A5A-EE38-4B5A-A9EF-92D0718C7CD1}"/>
              </a:ext>
            </a:extLst>
          </p:cNvPr>
          <p:cNvCxnSpPr>
            <a:cxnSpLocks/>
            <a:stCxn id="17" idx="0"/>
            <a:endCxn id="8" idx="1"/>
          </p:cNvCxnSpPr>
          <p:nvPr/>
        </p:nvCxnSpPr>
        <p:spPr>
          <a:xfrm rot="5400000" flipH="1" flipV="1">
            <a:off x="2238730" y="1266059"/>
            <a:ext cx="1838533" cy="1256727"/>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10713B4-1B38-4F18-9696-D6F8BC094461}"/>
              </a:ext>
            </a:extLst>
          </p:cNvPr>
          <p:cNvSpPr/>
          <p:nvPr/>
        </p:nvSpPr>
        <p:spPr>
          <a:xfrm>
            <a:off x="6624000" y="3837612"/>
            <a:ext cx="1787133" cy="5938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Intel Data Store</a:t>
            </a:r>
          </a:p>
        </p:txBody>
      </p:sp>
      <p:sp>
        <p:nvSpPr>
          <p:cNvPr id="50" name="Arrow: Right 49">
            <a:extLst>
              <a:ext uri="{FF2B5EF4-FFF2-40B4-BE49-F238E27FC236}">
                <a16:creationId xmlns:a16="http://schemas.microsoft.com/office/drawing/2014/main" id="{F6CA0742-3E33-4BD7-B491-01927D52C03D}"/>
              </a:ext>
            </a:extLst>
          </p:cNvPr>
          <p:cNvSpPr/>
          <p:nvPr/>
        </p:nvSpPr>
        <p:spPr>
          <a:xfrm>
            <a:off x="5748618" y="789664"/>
            <a:ext cx="1895529" cy="36933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58E78431-59D9-4602-B5C6-D493DE9AC29B}"/>
              </a:ext>
            </a:extLst>
          </p:cNvPr>
          <p:cNvSpPr/>
          <p:nvPr/>
        </p:nvSpPr>
        <p:spPr>
          <a:xfrm>
            <a:off x="7344001" y="1158996"/>
            <a:ext cx="469475" cy="2678583"/>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6D1A2B7-24F2-42A9-97BC-71C7C4A039B8}"/>
              </a:ext>
            </a:extLst>
          </p:cNvPr>
          <p:cNvSpPr txBox="1"/>
          <p:nvPr/>
        </p:nvSpPr>
        <p:spPr>
          <a:xfrm>
            <a:off x="5559236" y="1664116"/>
            <a:ext cx="144692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200" dirty="0"/>
              <a:t>Apply Security polices, Data upload policies as per IDS guidelines.</a:t>
            </a:r>
          </a:p>
          <a:p>
            <a:r>
              <a:rPr lang="en-US" sz="1200" dirty="0"/>
              <a:t>Integrate with  IDS Dataflow pipeline?</a:t>
            </a:r>
          </a:p>
        </p:txBody>
      </p:sp>
      <p:cxnSp>
        <p:nvCxnSpPr>
          <p:cNvPr id="54" name="Straight Connector 53">
            <a:extLst>
              <a:ext uri="{FF2B5EF4-FFF2-40B4-BE49-F238E27FC236}">
                <a16:creationId xmlns:a16="http://schemas.microsoft.com/office/drawing/2014/main" id="{93F7621B-E01B-4545-AC4D-432D3AF98F3B}"/>
              </a:ext>
            </a:extLst>
          </p:cNvPr>
          <p:cNvCxnSpPr>
            <a:cxnSpLocks/>
            <a:stCxn id="52" idx="0"/>
          </p:cNvCxnSpPr>
          <p:nvPr/>
        </p:nvCxnSpPr>
        <p:spPr>
          <a:xfrm flipV="1">
            <a:off x="6282699" y="1167744"/>
            <a:ext cx="0" cy="496372"/>
          </a:xfrm>
          <a:prstGeom prst="line">
            <a:avLst/>
          </a:prstGeom>
          <a:ln w="12700" cap="rnd">
            <a:solidFill>
              <a:srgbClr val="4F5156"/>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4675CBD-E0AE-4028-AEBD-76E30BC925C2}"/>
              </a:ext>
            </a:extLst>
          </p:cNvPr>
          <p:cNvCxnSpPr>
            <a:cxnSpLocks/>
          </p:cNvCxnSpPr>
          <p:nvPr/>
        </p:nvCxnSpPr>
        <p:spPr>
          <a:xfrm>
            <a:off x="7061482" y="2388254"/>
            <a:ext cx="376881" cy="1"/>
          </a:xfrm>
          <a:prstGeom prst="line">
            <a:avLst/>
          </a:prstGeom>
          <a:ln w="12700" cap="rnd">
            <a:solidFill>
              <a:srgbClr val="4F5156"/>
            </a:solidFill>
            <a:prstDash val="sysDot"/>
          </a:ln>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0C43FC3-F138-4490-8D4D-F9428F338633}"/>
              </a:ext>
            </a:extLst>
          </p:cNvPr>
          <p:cNvSpPr txBox="1"/>
          <p:nvPr/>
        </p:nvSpPr>
        <p:spPr>
          <a:xfrm>
            <a:off x="999343" y="3353594"/>
            <a:ext cx="662361" cy="246221"/>
          </a:xfrm>
          <a:prstGeom prst="rect">
            <a:avLst/>
          </a:prstGeom>
          <a:noFill/>
        </p:spPr>
        <p:txBody>
          <a:bodyPr wrap="none" rtlCol="0">
            <a:spAutoFit/>
          </a:bodyPr>
          <a:lstStyle/>
          <a:p>
            <a:pPr algn="ctr"/>
            <a:r>
              <a:rPr lang="en-US" sz="1000" dirty="0"/>
              <a:t>&lt;&lt;get&gt;&gt;</a:t>
            </a:r>
          </a:p>
        </p:txBody>
      </p:sp>
      <p:sp>
        <p:nvSpPr>
          <p:cNvPr id="21" name="TextBox 20">
            <a:extLst>
              <a:ext uri="{FF2B5EF4-FFF2-40B4-BE49-F238E27FC236}">
                <a16:creationId xmlns:a16="http://schemas.microsoft.com/office/drawing/2014/main" id="{6AE834D7-A627-4CF7-84BD-86DBC4F60242}"/>
              </a:ext>
            </a:extLst>
          </p:cNvPr>
          <p:cNvSpPr txBox="1"/>
          <p:nvPr/>
        </p:nvSpPr>
        <p:spPr>
          <a:xfrm>
            <a:off x="1472137" y="2767179"/>
            <a:ext cx="678392" cy="246221"/>
          </a:xfrm>
          <a:prstGeom prst="rect">
            <a:avLst/>
          </a:prstGeom>
          <a:noFill/>
        </p:spPr>
        <p:txBody>
          <a:bodyPr wrap="none" rtlCol="0">
            <a:spAutoFit/>
          </a:bodyPr>
          <a:lstStyle/>
          <a:p>
            <a:pPr algn="ctr"/>
            <a:r>
              <a:rPr lang="en-US" sz="1000" dirty="0"/>
              <a:t>&lt;&lt;call&gt;&gt;</a:t>
            </a:r>
          </a:p>
        </p:txBody>
      </p:sp>
    </p:spTree>
    <p:extLst>
      <p:ext uri="{BB962C8B-B14F-4D97-AF65-F5344CB8AC3E}">
        <p14:creationId xmlns:p14="http://schemas.microsoft.com/office/powerpoint/2010/main" val="2901602695"/>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1995</TotalTime>
  <Words>859</Words>
  <Application>Microsoft Office PowerPoint</Application>
  <PresentationFormat>On-screen Show (16:9)</PresentationFormat>
  <Paragraphs>215</Paragraphs>
  <Slides>13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Lucida Grande</vt:lpstr>
      <vt:lpstr>SE15_LIO_TextOnly V3</vt:lpstr>
      <vt:lpstr>Schneider Text Slides</vt:lpstr>
      <vt:lpstr>APIGEE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Gokulnath Chidambaram</dc:creator>
  <cp:lastModifiedBy>Gokulnath Chidambaram</cp:lastModifiedBy>
  <cp:revision>158</cp:revision>
  <dcterms:created xsi:type="dcterms:W3CDTF">2019-07-29T08:59:14Z</dcterms:created>
  <dcterms:modified xsi:type="dcterms:W3CDTF">2019-10-17T10:41:09Z</dcterms:modified>
</cp:coreProperties>
</file>