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14"/>
  </p:notesMasterIdLst>
  <p:handoutMasterIdLst>
    <p:handoutMasterId r:id="rId15"/>
  </p:handoutMasterIdLst>
  <p:sldIdLst>
    <p:sldId id="644" r:id="rId3"/>
    <p:sldId id="647" r:id="rId4"/>
    <p:sldId id="645" r:id="rId5"/>
    <p:sldId id="638" r:id="rId6"/>
    <p:sldId id="641" r:id="rId7"/>
    <p:sldId id="642" r:id="rId8"/>
    <p:sldId id="639" r:id="rId9"/>
    <p:sldId id="640" r:id="rId10"/>
    <p:sldId id="633" r:id="rId11"/>
    <p:sldId id="635" r:id="rId12"/>
    <p:sldId id="636" r:id="rId13"/>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 id="1" name="Dwitikrushna Pattanaik" initials="DP" lastIdx="1" clrIdx="1">
    <p:extLst>
      <p:ext uri="{19B8F6BF-5375-455C-9EA6-DF929625EA0E}">
        <p15:presenceInfo xmlns:p15="http://schemas.microsoft.com/office/powerpoint/2012/main" userId="S-1-5-21-1047680384-942119139-3754495046-784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174" autoAdjust="0"/>
    <p:restoredTop sz="78315" autoAdjust="0"/>
  </p:normalViewPr>
  <p:slideViewPr>
    <p:cSldViewPr snapToGrid="0">
      <p:cViewPr varScale="1">
        <p:scale>
          <a:sx n="90" d="100"/>
          <a:sy n="90" d="100"/>
        </p:scale>
        <p:origin x="272" y="52"/>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9T17:44:34.018" idx="1">
    <p:pos x="10" y="10"/>
    <p:text>Tag build with date and number 
Push the bundle to dev instance 
This build will be triggered periodically and on approval of pull request from feature to dev branch</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09T17:44:34.018" idx="1">
    <p:pos x="10" y="10"/>
    <p:text>Tag build with date and number 
Push the bundle to dev instance 
This build will be triggered periodically and on approval of pull request from feature to dev branch</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5/9/2019</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5/9/2019</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41EE9-228A-4F5A-8A58-96B448645986}" type="slidenum">
              <a:rPr lang="en-US" smtClean="0"/>
              <a:t>11</a:t>
            </a:fld>
            <a:endParaRPr lang="en-US" dirty="0"/>
          </a:p>
        </p:txBody>
      </p:sp>
    </p:spTree>
    <p:extLst>
      <p:ext uri="{BB962C8B-B14F-4D97-AF65-F5344CB8AC3E}">
        <p14:creationId xmlns:p14="http://schemas.microsoft.com/office/powerpoint/2010/main" val="2189307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7" y="4870567"/>
            <a:ext cx="539195" cy="92333"/>
          </a:xfrm>
          <a:prstGeom prst="rect">
            <a:avLst/>
          </a:prstGeom>
        </p:spPr>
        <p:txBody>
          <a:bodyPr/>
          <a:lstStyle/>
          <a:p>
            <a:fld id="{B32AB80A-78BA-6B42-BA0D-B44ACF890F5A}" type="slidenum">
              <a:rPr lang="en-US" smtClean="0">
                <a:solidFill>
                  <a:srgbClr val="50B3CF"/>
                </a:solidFill>
              </a:rPr>
              <a:pPr/>
              <a:t>‹#›</a:t>
            </a:fld>
            <a:endParaRPr lang="en-US">
              <a:solidFill>
                <a:srgbClr val="50B3CF"/>
              </a:solidFill>
            </a:endParaRPr>
          </a:p>
        </p:txBody>
      </p:sp>
      <p:sp>
        <p:nvSpPr>
          <p:cNvPr id="2" name="Title 1"/>
          <p:cNvSpPr>
            <a:spLocks noGrp="1"/>
          </p:cNvSpPr>
          <p:nvPr>
            <p:ph type="title" hasCustomPrompt="1"/>
          </p:nvPr>
        </p:nvSpPr>
        <p:spPr>
          <a:xfrm>
            <a:off x="304452" y="247696"/>
            <a:ext cx="8464987" cy="455444"/>
          </a:xfrm>
        </p:spPr>
        <p:txBody>
          <a:bodyPr>
            <a:normAutofit/>
          </a:bodyPr>
          <a:lstStyle/>
          <a:p>
            <a:r>
              <a:rPr lang="en-US" dirty="0"/>
              <a:t>Header</a:t>
            </a:r>
          </a:p>
        </p:txBody>
      </p:sp>
      <p:sp>
        <p:nvSpPr>
          <p:cNvPr id="5" name="Text Placeholder 4"/>
          <p:cNvSpPr>
            <a:spLocks noGrp="1"/>
          </p:cNvSpPr>
          <p:nvPr>
            <p:ph type="body" sz="quarter" idx="13"/>
          </p:nvPr>
        </p:nvSpPr>
        <p:spPr>
          <a:xfrm>
            <a:off x="314859" y="994567"/>
            <a:ext cx="8460842" cy="3280567"/>
          </a:xfrm>
          <a:prstGeom prst="rect">
            <a:avLst/>
          </a:prstGeom>
        </p:spPr>
        <p:txBody>
          <a:bodyPr vert="horz" lIns="91440" tIns="45720" rIns="91440" bIns="45720">
            <a:normAutofit/>
          </a:bodyPr>
          <a:lstStyle>
            <a:lvl1pPr marL="0" indent="0">
              <a:buNone/>
              <a:defRPr sz="2800">
                <a:solidFill>
                  <a:srgbClr val="141414"/>
                </a:solidFill>
              </a:defRPr>
            </a:lvl1pPr>
            <a:lvl2pPr marL="228594" indent="-227007">
              <a:buClr>
                <a:schemeClr val="accent2"/>
              </a:buClr>
              <a:buFont typeface="Arial"/>
              <a:buChar char="•"/>
              <a:defRPr sz="2400">
                <a:solidFill>
                  <a:srgbClr val="141414"/>
                </a:solidFill>
              </a:defRPr>
            </a:lvl2pPr>
            <a:lvl3pPr marL="287331" indent="-166684">
              <a:buClr>
                <a:schemeClr val="accent2"/>
              </a:buClr>
              <a:buFont typeface="Arial"/>
              <a:buChar char="•"/>
              <a:defRPr sz="2000">
                <a:solidFill>
                  <a:srgbClr val="141414"/>
                </a:solidFill>
              </a:defRPr>
            </a:lvl3pPr>
            <a:lvl4pPr marL="393690" indent="-176209">
              <a:buClr>
                <a:schemeClr val="accent2"/>
              </a:buClr>
              <a:buFont typeface="Arial"/>
              <a:buChar char="•"/>
              <a:defRPr sz="1800">
                <a:solidFill>
                  <a:srgbClr val="141414"/>
                </a:solidFill>
              </a:defRPr>
            </a:lvl4pPr>
            <a:lvl5pPr marL="512750" indent="-176209">
              <a:buClr>
                <a:schemeClr val="accent2"/>
              </a:buClr>
              <a:buFont typeface="Arial"/>
              <a:buChar char="•"/>
              <a:defRPr sz="1800">
                <a:solidFill>
                  <a:srgbClr val="14141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408221"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987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5"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 id="2147483727" r:id="rId13"/>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7.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7.xml"/><Relationship Id="rId6" Type="http://schemas.openxmlformats.org/officeDocument/2006/relationships/comments" Target="../comments/comment1.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7.xml"/><Relationship Id="rId6" Type="http://schemas.openxmlformats.org/officeDocument/2006/relationships/comments" Target="../comments/commen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4.png"/><Relationship Id="rId12"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7.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gif"/><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1474" y="259115"/>
            <a:ext cx="8286022" cy="314715"/>
          </a:xfrm>
        </p:spPr>
        <p:txBody>
          <a:bodyPr vert="horz" lIns="91440" tIns="45720" rIns="91440" bIns="45720" rtlCol="0" anchor="t">
            <a:noAutofit/>
          </a:bodyPr>
          <a:lstStyle/>
          <a:p>
            <a:r>
              <a:rPr lang="en-US" sz="2000" dirty="0">
                <a:solidFill>
                  <a:srgbClr val="0070C0"/>
                </a:solidFill>
                <a:latin typeface="Calibri" panose="020F0502020204030204" pitchFamily="34" charset="0"/>
              </a:rPr>
              <a:t>Swagger to API</a:t>
            </a:r>
          </a:p>
        </p:txBody>
      </p:sp>
      <p:sp>
        <p:nvSpPr>
          <p:cNvPr id="41" name="TextBox 40"/>
          <p:cNvSpPr txBox="1"/>
          <p:nvPr/>
        </p:nvSpPr>
        <p:spPr>
          <a:xfrm>
            <a:off x="202087" y="2075306"/>
            <a:ext cx="1282220" cy="338554"/>
          </a:xfrm>
          <a:prstGeom prst="rect">
            <a:avLst/>
          </a:prstGeom>
          <a:noFill/>
        </p:spPr>
        <p:txBody>
          <a:bodyPr wrap="square" rtlCol="0">
            <a:spAutoFit/>
          </a:bodyPr>
          <a:lstStyle/>
          <a:p>
            <a:pPr algn="r"/>
            <a:r>
              <a:rPr lang="en-US" sz="800" dirty="0">
                <a:solidFill>
                  <a:schemeClr val="tx2"/>
                </a:solidFill>
              </a:rPr>
              <a:t>Get the Swagger link from git</a:t>
            </a: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73874" y="1358545"/>
            <a:ext cx="487729" cy="487729"/>
          </a:xfrm>
          <a:prstGeom prst="rect">
            <a:avLst/>
          </a:prstGeom>
        </p:spPr>
      </p:pic>
      <p:sp>
        <p:nvSpPr>
          <p:cNvPr id="43" name="TextBox 42"/>
          <p:cNvSpPr txBox="1"/>
          <p:nvPr/>
        </p:nvSpPr>
        <p:spPr>
          <a:xfrm>
            <a:off x="2410981" y="1852777"/>
            <a:ext cx="613517" cy="215444"/>
          </a:xfrm>
          <a:prstGeom prst="rect">
            <a:avLst/>
          </a:prstGeom>
          <a:noFill/>
        </p:spPr>
        <p:txBody>
          <a:bodyPr wrap="square" rtlCol="0">
            <a:spAutoFit/>
          </a:bodyPr>
          <a:lstStyle/>
          <a:p>
            <a:pPr algn="ctr"/>
            <a:r>
              <a:rPr lang="en-US" sz="800" dirty="0">
                <a:solidFill>
                  <a:schemeClr val="tx2"/>
                </a:solidFill>
              </a:rPr>
              <a:t>GitHub </a:t>
            </a:r>
          </a:p>
        </p:txBody>
      </p:sp>
      <p:sp>
        <p:nvSpPr>
          <p:cNvPr id="46" name="TextBox 45"/>
          <p:cNvSpPr txBox="1"/>
          <p:nvPr/>
        </p:nvSpPr>
        <p:spPr>
          <a:xfrm>
            <a:off x="1503730" y="2522799"/>
            <a:ext cx="1280704" cy="338554"/>
          </a:xfrm>
          <a:prstGeom prst="rect">
            <a:avLst/>
          </a:prstGeom>
          <a:noFill/>
        </p:spPr>
        <p:txBody>
          <a:bodyPr wrap="square" rtlCol="0">
            <a:spAutoFit/>
          </a:bodyPr>
          <a:lstStyle/>
          <a:p>
            <a:pPr algn="ctr"/>
            <a:r>
              <a:rPr lang="en-US" sz="800" dirty="0">
                <a:solidFill>
                  <a:schemeClr val="tx2"/>
                </a:solidFill>
              </a:rPr>
              <a:t>Create Proxy from swagger</a:t>
            </a:r>
          </a:p>
        </p:txBody>
      </p:sp>
      <p:sp>
        <p:nvSpPr>
          <p:cNvPr id="98" name="TextBox 97"/>
          <p:cNvSpPr txBox="1"/>
          <p:nvPr/>
        </p:nvSpPr>
        <p:spPr>
          <a:xfrm>
            <a:off x="1682942" y="3138607"/>
            <a:ext cx="226242" cy="215444"/>
          </a:xfrm>
          <a:prstGeom prst="rect">
            <a:avLst/>
          </a:prstGeom>
          <a:noFill/>
        </p:spPr>
        <p:txBody>
          <a:bodyPr wrap="square" rtlCol="0">
            <a:spAutoFit/>
          </a:bodyPr>
          <a:lstStyle/>
          <a:p>
            <a:r>
              <a:rPr lang="en-US" sz="800" b="1" dirty="0">
                <a:solidFill>
                  <a:schemeClr val="tx2"/>
                </a:solidFill>
              </a:rPr>
              <a:t>2</a:t>
            </a:r>
          </a:p>
        </p:txBody>
      </p:sp>
      <p:sp>
        <p:nvSpPr>
          <p:cNvPr id="102" name="TextBox 101"/>
          <p:cNvSpPr txBox="1"/>
          <p:nvPr/>
        </p:nvSpPr>
        <p:spPr>
          <a:xfrm>
            <a:off x="750389" y="1813702"/>
            <a:ext cx="258258" cy="215444"/>
          </a:xfrm>
          <a:prstGeom prst="rect">
            <a:avLst/>
          </a:prstGeom>
          <a:noFill/>
        </p:spPr>
        <p:txBody>
          <a:bodyPr wrap="square" rtlCol="0">
            <a:spAutoFit/>
          </a:bodyPr>
          <a:lstStyle/>
          <a:p>
            <a:r>
              <a:rPr lang="en-US" sz="800" b="1" dirty="0">
                <a:solidFill>
                  <a:schemeClr val="tx2"/>
                </a:solidFill>
              </a:rPr>
              <a:t>1</a:t>
            </a:r>
          </a:p>
        </p:txBody>
      </p:sp>
      <p:sp>
        <p:nvSpPr>
          <p:cNvPr id="300" name="TextBox 299"/>
          <p:cNvSpPr txBox="1"/>
          <p:nvPr/>
        </p:nvSpPr>
        <p:spPr>
          <a:xfrm>
            <a:off x="3225432" y="1863107"/>
            <a:ext cx="1138960" cy="215444"/>
          </a:xfrm>
          <a:prstGeom prst="rect">
            <a:avLst/>
          </a:prstGeom>
          <a:noFill/>
        </p:spPr>
        <p:txBody>
          <a:bodyPr wrap="square" rtlCol="0">
            <a:spAutoFit/>
          </a:bodyPr>
          <a:lstStyle/>
          <a:p>
            <a:r>
              <a:rPr lang="en-US" sz="800" dirty="0">
                <a:solidFill>
                  <a:schemeClr val="tx2"/>
                </a:solidFill>
              </a:rPr>
              <a:t>Dev Instance  </a:t>
            </a:r>
          </a:p>
        </p:txBody>
      </p:sp>
      <p:grpSp>
        <p:nvGrpSpPr>
          <p:cNvPr id="4" name="Group 3"/>
          <p:cNvGrpSpPr/>
          <p:nvPr/>
        </p:nvGrpSpPr>
        <p:grpSpPr>
          <a:xfrm>
            <a:off x="1108031" y="3195247"/>
            <a:ext cx="706142" cy="775645"/>
            <a:chOff x="389248" y="1389336"/>
            <a:chExt cx="706142" cy="775644"/>
          </a:xfrm>
        </p:grpSpPr>
        <p:sp>
          <p:nvSpPr>
            <p:cNvPr id="65" name="TextBox 64"/>
            <p:cNvSpPr txBox="1"/>
            <p:nvPr/>
          </p:nvSpPr>
          <p:spPr>
            <a:xfrm>
              <a:off x="389248" y="1949536"/>
              <a:ext cx="654346" cy="215444"/>
            </a:xfrm>
            <a:prstGeom prst="rect">
              <a:avLst/>
            </a:prstGeom>
            <a:noFill/>
          </p:spPr>
          <p:txBody>
            <a:bodyPr wrap="none" rtlCol="0">
              <a:spAutoFit/>
            </a:bodyPr>
            <a:lstStyle/>
            <a:p>
              <a:r>
                <a:rPr lang="en-US" sz="800" dirty="0">
                  <a:solidFill>
                    <a:schemeClr val="tx2"/>
                  </a:solidFill>
                </a:rPr>
                <a:t>Developer</a:t>
              </a:r>
            </a:p>
          </p:txBody>
        </p:sp>
        <p:pic>
          <p:nvPicPr>
            <p:cNvPr id="66" name="Picture 6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14254" y="1389336"/>
              <a:ext cx="581136" cy="581136"/>
            </a:xfrm>
            <a:prstGeom prst="rect">
              <a:avLst/>
            </a:prstGeom>
          </p:spPr>
        </p:pic>
      </p:grpSp>
      <p:pic>
        <p:nvPicPr>
          <p:cNvPr id="73" name="Picture 7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402427" y="3727839"/>
            <a:ext cx="461365" cy="486105"/>
          </a:xfrm>
          <a:prstGeom prst="rect">
            <a:avLst/>
          </a:prstGeom>
        </p:spPr>
      </p:pic>
      <p:cxnSp>
        <p:nvCxnSpPr>
          <p:cNvPr id="54" name="Elbow Connector 53"/>
          <p:cNvCxnSpPr>
            <a:endCxn id="11" idx="1"/>
          </p:cNvCxnSpPr>
          <p:nvPr/>
        </p:nvCxnSpPr>
        <p:spPr>
          <a:xfrm rot="5400000" flipH="1" flipV="1">
            <a:off x="1264039" y="1860939"/>
            <a:ext cx="1468365" cy="951306"/>
          </a:xfrm>
          <a:prstGeom prst="bentConnector2">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p:cNvCxnSpPr>
            <a:cxnSpLocks/>
          </p:cNvCxnSpPr>
          <p:nvPr/>
        </p:nvCxnSpPr>
        <p:spPr>
          <a:xfrm flipV="1">
            <a:off x="1763128" y="2332491"/>
            <a:ext cx="1848856" cy="1064021"/>
          </a:xfrm>
          <a:prstGeom prst="bentConnector3">
            <a:avLst>
              <a:gd name="adj1" fmla="val 50000"/>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2645622" y="3439894"/>
            <a:ext cx="1143190" cy="461665"/>
          </a:xfrm>
          <a:prstGeom prst="rect">
            <a:avLst/>
          </a:prstGeom>
          <a:noFill/>
        </p:spPr>
        <p:txBody>
          <a:bodyPr wrap="square" rtlCol="0">
            <a:spAutoFit/>
          </a:bodyPr>
          <a:lstStyle/>
          <a:p>
            <a:r>
              <a:rPr lang="en-US" sz="800" dirty="0">
                <a:solidFill>
                  <a:schemeClr val="tx2"/>
                </a:solidFill>
              </a:rPr>
              <a:t>Download the code from edge and sync with local repo</a:t>
            </a:r>
          </a:p>
        </p:txBody>
      </p:sp>
      <p:pic>
        <p:nvPicPr>
          <p:cNvPr id="146" name="Picture 14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613673" y="2110325"/>
            <a:ext cx="500238" cy="469850"/>
          </a:xfrm>
          <a:prstGeom prst="rect">
            <a:avLst/>
          </a:prstGeom>
        </p:spPr>
      </p:pic>
      <p:cxnSp>
        <p:nvCxnSpPr>
          <p:cNvPr id="64" name="Elbow Connector 62">
            <a:extLst>
              <a:ext uri="{FF2B5EF4-FFF2-40B4-BE49-F238E27FC236}">
                <a16:creationId xmlns:a16="http://schemas.microsoft.com/office/drawing/2014/main" id="{11E13CBA-AED5-4F8A-9BAB-D2D2DEF8F7BC}"/>
              </a:ext>
            </a:extLst>
          </p:cNvPr>
          <p:cNvCxnSpPr>
            <a:cxnSpLocks/>
            <a:stCxn id="73" idx="3"/>
            <a:endCxn id="146" idx="3"/>
          </p:cNvCxnSpPr>
          <p:nvPr/>
        </p:nvCxnSpPr>
        <p:spPr>
          <a:xfrm flipV="1">
            <a:off x="3863792" y="2345250"/>
            <a:ext cx="250119" cy="1625642"/>
          </a:xfrm>
          <a:prstGeom prst="bentConnector3">
            <a:avLst>
              <a:gd name="adj1" fmla="val 191396"/>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9">
            <a:extLst>
              <a:ext uri="{FF2B5EF4-FFF2-40B4-BE49-F238E27FC236}">
                <a16:creationId xmlns:a16="http://schemas.microsoft.com/office/drawing/2014/main" id="{A605084A-7BBD-4AE2-892A-EA9493D46219}"/>
              </a:ext>
            </a:extLst>
          </p:cNvPr>
          <p:cNvCxnSpPr>
            <a:cxnSpLocks/>
          </p:cNvCxnSpPr>
          <p:nvPr/>
        </p:nvCxnSpPr>
        <p:spPr>
          <a:xfrm>
            <a:off x="1814173" y="3755448"/>
            <a:ext cx="1560880" cy="277776"/>
          </a:xfrm>
          <a:prstGeom prst="bentConnector3">
            <a:avLst>
              <a:gd name="adj1" fmla="val 50000"/>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76" name="TextBox 75">
            <a:extLst>
              <a:ext uri="{FF2B5EF4-FFF2-40B4-BE49-F238E27FC236}">
                <a16:creationId xmlns:a16="http://schemas.microsoft.com/office/drawing/2014/main" id="{8A6C17EC-C2B5-4939-BA3A-81F0A4BB72B6}"/>
              </a:ext>
            </a:extLst>
          </p:cNvPr>
          <p:cNvSpPr txBox="1"/>
          <p:nvPr/>
        </p:nvSpPr>
        <p:spPr>
          <a:xfrm>
            <a:off x="2608831" y="3801746"/>
            <a:ext cx="258258" cy="215444"/>
          </a:xfrm>
          <a:prstGeom prst="rect">
            <a:avLst/>
          </a:prstGeom>
          <a:noFill/>
        </p:spPr>
        <p:txBody>
          <a:bodyPr wrap="square" rtlCol="0">
            <a:spAutoFit/>
          </a:bodyPr>
          <a:lstStyle/>
          <a:p>
            <a:r>
              <a:rPr lang="en-US" sz="800" b="1" dirty="0">
                <a:solidFill>
                  <a:schemeClr val="tx2"/>
                </a:solidFill>
              </a:rPr>
              <a:t>3</a:t>
            </a:r>
          </a:p>
        </p:txBody>
      </p:sp>
      <p:cxnSp>
        <p:nvCxnSpPr>
          <p:cNvPr id="89" name="Elbow Connector 62">
            <a:extLst>
              <a:ext uri="{FF2B5EF4-FFF2-40B4-BE49-F238E27FC236}">
                <a16:creationId xmlns:a16="http://schemas.microsoft.com/office/drawing/2014/main" id="{1399068D-0310-4D86-8CB0-21D6A2F4F204}"/>
              </a:ext>
            </a:extLst>
          </p:cNvPr>
          <p:cNvCxnSpPr>
            <a:cxnSpLocks/>
          </p:cNvCxnSpPr>
          <p:nvPr/>
        </p:nvCxnSpPr>
        <p:spPr>
          <a:xfrm flipH="1" flipV="1">
            <a:off x="2970831" y="1675250"/>
            <a:ext cx="902188" cy="2372206"/>
          </a:xfrm>
          <a:prstGeom prst="bentConnector4">
            <a:avLst>
              <a:gd name="adj1" fmla="val -375586"/>
              <a:gd name="adj2" fmla="val 104160"/>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01" name="TextBox 100">
            <a:extLst>
              <a:ext uri="{FF2B5EF4-FFF2-40B4-BE49-F238E27FC236}">
                <a16:creationId xmlns:a16="http://schemas.microsoft.com/office/drawing/2014/main" id="{00572559-3B35-4639-8EC2-55A0946F8129}"/>
              </a:ext>
            </a:extLst>
          </p:cNvPr>
          <p:cNvSpPr txBox="1"/>
          <p:nvPr/>
        </p:nvSpPr>
        <p:spPr>
          <a:xfrm>
            <a:off x="4765980" y="3632469"/>
            <a:ext cx="1472774" cy="215444"/>
          </a:xfrm>
          <a:prstGeom prst="rect">
            <a:avLst/>
          </a:prstGeom>
          <a:noFill/>
        </p:spPr>
        <p:txBody>
          <a:bodyPr wrap="square" rtlCol="0">
            <a:spAutoFit/>
          </a:bodyPr>
          <a:lstStyle/>
          <a:p>
            <a:pPr algn="r"/>
            <a:r>
              <a:rPr lang="en-US" sz="800" dirty="0">
                <a:solidFill>
                  <a:schemeClr val="tx2"/>
                </a:solidFill>
              </a:rPr>
              <a:t>4- Commit the code into GIT</a:t>
            </a:r>
          </a:p>
        </p:txBody>
      </p:sp>
    </p:spTree>
    <p:extLst>
      <p:ext uri="{BB962C8B-B14F-4D97-AF65-F5344CB8AC3E}">
        <p14:creationId xmlns:p14="http://schemas.microsoft.com/office/powerpoint/2010/main" val="106229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04452" y="709894"/>
            <a:ext cx="7768302" cy="1600427"/>
            <a:chOff x="405936" y="937520"/>
            <a:chExt cx="10390327" cy="2168951"/>
          </a:xfrm>
        </p:grpSpPr>
        <p:sp>
          <p:nvSpPr>
            <p:cNvPr id="14" name="Isosceles Triangle 13"/>
            <p:cNvSpPr/>
            <p:nvPr/>
          </p:nvSpPr>
          <p:spPr>
            <a:xfrm rot="2704027">
              <a:off x="779301" y="1535784"/>
              <a:ext cx="432026" cy="216013"/>
            </a:xfrm>
            <a:prstGeom prst="triangle">
              <a:avLst/>
            </a:prstGeom>
            <a:solidFill>
              <a:srgbClr val="B866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5" name="Pentagon 14"/>
            <p:cNvSpPr/>
            <p:nvPr/>
          </p:nvSpPr>
          <p:spPr>
            <a:xfrm>
              <a:off x="763086" y="937520"/>
              <a:ext cx="2618742" cy="661461"/>
            </a:xfrm>
            <a:prstGeom prst="homePlate">
              <a:avLst/>
            </a:prstGeom>
            <a:solidFill>
              <a:srgbClr val="F18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6" name="Oval 15"/>
            <p:cNvSpPr/>
            <p:nvPr/>
          </p:nvSpPr>
          <p:spPr>
            <a:xfrm>
              <a:off x="405936" y="937520"/>
              <a:ext cx="673716" cy="673716"/>
            </a:xfrm>
            <a:prstGeom prst="ellipse">
              <a:avLst/>
            </a:prstGeom>
            <a:solidFill>
              <a:schemeClr val="bg1"/>
            </a:solidFill>
            <a:ln w="19050">
              <a:solidFill>
                <a:srgbClr val="F18C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cxnSp>
          <p:nvCxnSpPr>
            <p:cNvPr id="18" name="Straight Connector 17"/>
            <p:cNvCxnSpPr>
              <a:endCxn id="20" idx="1"/>
            </p:cNvCxnSpPr>
            <p:nvPr/>
          </p:nvCxnSpPr>
          <p:spPr>
            <a:xfrm>
              <a:off x="1066887" y="1544955"/>
              <a:ext cx="0" cy="1538413"/>
            </a:xfrm>
            <a:prstGeom prst="line">
              <a:avLst/>
            </a:prstGeom>
            <a:ln>
              <a:solidFill>
                <a:srgbClr val="F18C20"/>
              </a:solidFill>
              <a:prstDash val="sysDash"/>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1066887" y="3060267"/>
              <a:ext cx="9729376" cy="46204"/>
            </a:xfrm>
            <a:prstGeom prst="rect">
              <a:avLst/>
            </a:prstGeom>
            <a:solidFill>
              <a:srgbClr val="F18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2" name="Title 1"/>
          <p:cNvSpPr>
            <a:spLocks noGrp="1"/>
          </p:cNvSpPr>
          <p:nvPr>
            <p:ph type="title"/>
          </p:nvPr>
        </p:nvSpPr>
        <p:spPr/>
        <p:txBody>
          <a:bodyPr>
            <a:normAutofit/>
          </a:bodyPr>
          <a:lstStyle/>
          <a:p>
            <a:r>
              <a:rPr lang="en-US" sz="1800" dirty="0"/>
              <a:t>Code Commit and Q/A </a:t>
            </a:r>
          </a:p>
        </p:txBody>
      </p:sp>
      <p:sp>
        <p:nvSpPr>
          <p:cNvPr id="17" name="TextBox 16"/>
          <p:cNvSpPr txBox="1"/>
          <p:nvPr/>
        </p:nvSpPr>
        <p:spPr>
          <a:xfrm>
            <a:off x="809739" y="824722"/>
            <a:ext cx="1559388" cy="276999"/>
          </a:xfrm>
          <a:prstGeom prst="rect">
            <a:avLst/>
          </a:prstGeom>
          <a:noFill/>
        </p:spPr>
        <p:txBody>
          <a:bodyPr wrap="square" rtlCol="0">
            <a:spAutoFit/>
          </a:bodyPr>
          <a:lstStyle/>
          <a:p>
            <a:r>
              <a:rPr lang="en-US" sz="1200" dirty="0">
                <a:solidFill>
                  <a:prstClr val="white"/>
                </a:solidFill>
              </a:rPr>
              <a:t>Code commit Tasks</a:t>
            </a:r>
          </a:p>
        </p:txBody>
      </p:sp>
      <p:sp>
        <p:nvSpPr>
          <p:cNvPr id="21" name="Rectangle 20"/>
          <p:cNvSpPr/>
          <p:nvPr/>
        </p:nvSpPr>
        <p:spPr>
          <a:xfrm>
            <a:off x="798610" y="1122653"/>
            <a:ext cx="7456760" cy="158424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lvl="0"/>
            <a:endParaRPr lang="en-US" sz="1350" dirty="0">
              <a:solidFill>
                <a:schemeClr val="tx2">
                  <a:lumMod val="75000"/>
                  <a:lumOff val="25000"/>
                </a:schemeClr>
              </a:solidFill>
              <a:latin typeface="Calibri" panose="020F0502020204030204" pitchFamily="34" charset="0"/>
            </a:endParaRPr>
          </a:p>
        </p:txBody>
      </p:sp>
      <p:grpSp>
        <p:nvGrpSpPr>
          <p:cNvPr id="26" name="Group 25"/>
          <p:cNvGrpSpPr/>
          <p:nvPr/>
        </p:nvGrpSpPr>
        <p:grpSpPr>
          <a:xfrm>
            <a:off x="304453" y="2846816"/>
            <a:ext cx="7792082" cy="1470800"/>
            <a:chOff x="405936" y="937520"/>
            <a:chExt cx="10389443" cy="1961066"/>
          </a:xfrm>
        </p:grpSpPr>
        <p:sp>
          <p:nvSpPr>
            <p:cNvPr id="27" name="Isosceles Triangle 26"/>
            <p:cNvSpPr/>
            <p:nvPr/>
          </p:nvSpPr>
          <p:spPr>
            <a:xfrm rot="2704027">
              <a:off x="779301" y="1535784"/>
              <a:ext cx="432026" cy="216013"/>
            </a:xfrm>
            <a:prstGeom prst="triangle">
              <a:avLst/>
            </a:prstGeom>
            <a:solidFill>
              <a:srgbClr val="3E6D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8" name="Pentagon 27"/>
            <p:cNvSpPr/>
            <p:nvPr/>
          </p:nvSpPr>
          <p:spPr>
            <a:xfrm>
              <a:off x="763086" y="937520"/>
              <a:ext cx="2618742" cy="661461"/>
            </a:xfrm>
            <a:prstGeom prst="homePlate">
              <a:avLst/>
            </a:prstGeom>
            <a:solidFill>
              <a:srgbClr val="60A8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prstClr val="white"/>
                  </a:solidFill>
                </a:rPr>
                <a:t>Q/A Tasks</a:t>
              </a:r>
            </a:p>
          </p:txBody>
        </p:sp>
        <p:sp>
          <p:nvSpPr>
            <p:cNvPr id="29" name="Oval 28"/>
            <p:cNvSpPr/>
            <p:nvPr/>
          </p:nvSpPr>
          <p:spPr>
            <a:xfrm>
              <a:off x="405936" y="937520"/>
              <a:ext cx="673716" cy="673716"/>
            </a:xfrm>
            <a:prstGeom prst="ellipse">
              <a:avLst/>
            </a:prstGeom>
            <a:solidFill>
              <a:schemeClr val="bg1"/>
            </a:solidFill>
            <a:ln w="19050">
              <a:solidFill>
                <a:srgbClr val="60A84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cxnSp>
          <p:nvCxnSpPr>
            <p:cNvPr id="30" name="Straight Connector 29"/>
            <p:cNvCxnSpPr>
              <a:endCxn id="31" idx="1"/>
            </p:cNvCxnSpPr>
            <p:nvPr/>
          </p:nvCxnSpPr>
          <p:spPr>
            <a:xfrm>
              <a:off x="1066003" y="1337071"/>
              <a:ext cx="0" cy="1538413"/>
            </a:xfrm>
            <a:prstGeom prst="line">
              <a:avLst/>
            </a:prstGeom>
            <a:ln>
              <a:solidFill>
                <a:srgbClr val="60A845"/>
              </a:solidFill>
              <a:prstDash val="sysDash"/>
            </a:ln>
          </p:spPr>
          <p:style>
            <a:lnRef idx="1">
              <a:schemeClr val="dk1"/>
            </a:lnRef>
            <a:fillRef idx="0">
              <a:schemeClr val="dk1"/>
            </a:fillRef>
            <a:effectRef idx="0">
              <a:schemeClr val="dk1"/>
            </a:effectRef>
            <a:fontRef idx="minor">
              <a:schemeClr val="tx1"/>
            </a:fontRef>
          </p:style>
        </p:cxnSp>
        <p:sp>
          <p:nvSpPr>
            <p:cNvPr id="31" name="Rectangle 30"/>
            <p:cNvSpPr/>
            <p:nvPr/>
          </p:nvSpPr>
          <p:spPr>
            <a:xfrm>
              <a:off x="1066003" y="2852382"/>
              <a:ext cx="9729376" cy="46204"/>
            </a:xfrm>
            <a:prstGeom prst="rect">
              <a:avLst/>
            </a:prstGeom>
            <a:solidFill>
              <a:srgbClr val="60A8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33" name="Rectangle 32"/>
          <p:cNvSpPr/>
          <p:nvPr/>
        </p:nvSpPr>
        <p:spPr>
          <a:xfrm>
            <a:off x="811315" y="3441435"/>
            <a:ext cx="7431350" cy="79372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14313" indent="-214313">
              <a:buFont typeface="Wingdings" panose="05000000000000000000" pitchFamily="2" charset="2"/>
              <a:buChar char="ü"/>
            </a:pPr>
            <a:r>
              <a:rPr lang="en-US" sz="1200" dirty="0">
                <a:solidFill>
                  <a:srgbClr val="141414">
                    <a:lumMod val="75000"/>
                    <a:lumOff val="25000"/>
                  </a:srgbClr>
                </a:solidFill>
                <a:latin typeface="Calibri" panose="020F0502020204030204" pitchFamily="34" charset="0"/>
              </a:rPr>
              <a:t>Test the functionality of new feature/change</a:t>
            </a:r>
          </a:p>
          <a:p>
            <a:pPr marL="214313" indent="-214313">
              <a:buFont typeface="Wingdings" panose="05000000000000000000" pitchFamily="2" charset="2"/>
              <a:buChar char="ü"/>
            </a:pPr>
            <a:r>
              <a:rPr lang="en-US" sz="1200" dirty="0">
                <a:solidFill>
                  <a:srgbClr val="141414">
                    <a:lumMod val="75000"/>
                    <a:lumOff val="25000"/>
                  </a:srgbClr>
                </a:solidFill>
                <a:latin typeface="Calibri" panose="020F0502020204030204" pitchFamily="34" charset="0"/>
              </a:rPr>
              <a:t>Approve or decline the change and notify the developer</a:t>
            </a:r>
          </a:p>
        </p:txBody>
      </p:sp>
      <p:sp>
        <p:nvSpPr>
          <p:cNvPr id="3" name="TextBox 2"/>
          <p:cNvSpPr txBox="1"/>
          <p:nvPr/>
        </p:nvSpPr>
        <p:spPr>
          <a:xfrm>
            <a:off x="856658" y="1413013"/>
            <a:ext cx="4660450" cy="1015663"/>
          </a:xfrm>
          <a:prstGeom prst="rect">
            <a:avLst/>
          </a:prstGeom>
          <a:noFill/>
        </p:spPr>
        <p:txBody>
          <a:bodyPr wrap="square" rtlCol="0">
            <a:spAutoFit/>
          </a:bodyPr>
          <a:lstStyle/>
          <a:p>
            <a:pPr marL="214313" indent="-214313">
              <a:buFont typeface="Wingdings" panose="05000000000000000000" pitchFamily="2" charset="2"/>
              <a:buChar char="ü"/>
            </a:pPr>
            <a:r>
              <a:rPr lang="en-US" sz="1200" dirty="0">
                <a:solidFill>
                  <a:srgbClr val="141414">
                    <a:lumMod val="75000"/>
                    <a:lumOff val="25000"/>
                  </a:srgbClr>
                </a:solidFill>
                <a:latin typeface="Calibri" panose="020F0502020204030204" pitchFamily="34" charset="0"/>
              </a:rPr>
              <a:t>Save the code changes</a:t>
            </a:r>
          </a:p>
          <a:p>
            <a:pPr marL="214313" indent="-214313">
              <a:buFont typeface="Wingdings" panose="05000000000000000000" pitchFamily="2" charset="2"/>
              <a:buChar char="ü"/>
            </a:pPr>
            <a:r>
              <a:rPr lang="en-US" sz="1200" dirty="0">
                <a:solidFill>
                  <a:srgbClr val="141414">
                    <a:lumMod val="75000"/>
                    <a:lumOff val="25000"/>
                  </a:srgbClr>
                </a:solidFill>
                <a:latin typeface="Calibri" panose="020F0502020204030204" pitchFamily="34" charset="0"/>
              </a:rPr>
              <a:t>Commit the code changes to the git header</a:t>
            </a:r>
          </a:p>
          <a:p>
            <a:pPr marL="214313" indent="-214313">
              <a:buFont typeface="Wingdings" panose="05000000000000000000" pitchFamily="2" charset="2"/>
              <a:buChar char="ü"/>
            </a:pPr>
            <a:r>
              <a:rPr lang="en-US" sz="1200" dirty="0">
                <a:solidFill>
                  <a:srgbClr val="141414">
                    <a:lumMod val="75000"/>
                    <a:lumOff val="25000"/>
                  </a:srgbClr>
                </a:solidFill>
                <a:latin typeface="Calibri" panose="020F0502020204030204" pitchFamily="34" charset="0"/>
              </a:rPr>
              <a:t>Push the code changes to feature branch of GitHub </a:t>
            </a:r>
          </a:p>
          <a:p>
            <a:pPr marL="214313" indent="-214313">
              <a:buFont typeface="Wingdings" panose="05000000000000000000" pitchFamily="2" charset="2"/>
              <a:buChar char="ü"/>
            </a:pPr>
            <a:r>
              <a:rPr lang="en-US" sz="1200" dirty="0">
                <a:solidFill>
                  <a:srgbClr val="141414">
                    <a:lumMod val="75000"/>
                    <a:lumOff val="25000"/>
                  </a:srgbClr>
                </a:solidFill>
                <a:latin typeface="Calibri" panose="020F0502020204030204" pitchFamily="34" charset="0"/>
              </a:rPr>
              <a:t>Merge and send pull request to push code to DEV branch</a:t>
            </a:r>
          </a:p>
          <a:p>
            <a:pPr marL="214313" indent="-214313">
              <a:buFont typeface="Wingdings" panose="05000000000000000000" pitchFamily="2" charset="2"/>
              <a:buChar char="ü"/>
            </a:pPr>
            <a:endParaRPr lang="en-US" sz="1200" dirty="0">
              <a:solidFill>
                <a:srgbClr val="141414">
                  <a:lumMod val="75000"/>
                  <a:lumOff val="25000"/>
                </a:srgbClr>
              </a:solidFill>
              <a:latin typeface="Calibri" panose="020F0502020204030204" pitchFamily="34" charset="0"/>
            </a:endParaRPr>
          </a:p>
        </p:txBody>
      </p:sp>
      <p:pic>
        <p:nvPicPr>
          <p:cNvPr id="22" name="Picture 2" descr="Image result for google cloud logo"/>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r="65631"/>
          <a:stretch/>
        </p:blipFill>
        <p:spPr bwMode="auto">
          <a:xfrm>
            <a:off x="419532" y="834260"/>
            <a:ext cx="273541" cy="23877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google cloud logo"/>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r="65631"/>
          <a:stretch/>
        </p:blipFill>
        <p:spPr bwMode="auto">
          <a:xfrm>
            <a:off x="417445" y="2983200"/>
            <a:ext cx="273541" cy="23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04452" y="703141"/>
            <a:ext cx="7779643" cy="1476098"/>
            <a:chOff x="405936" y="937520"/>
            <a:chExt cx="10372857" cy="1968131"/>
          </a:xfrm>
        </p:grpSpPr>
        <p:sp>
          <p:nvSpPr>
            <p:cNvPr id="14" name="Isosceles Triangle 13"/>
            <p:cNvSpPr/>
            <p:nvPr/>
          </p:nvSpPr>
          <p:spPr>
            <a:xfrm rot="2704027">
              <a:off x="779301" y="1535784"/>
              <a:ext cx="432026" cy="216013"/>
            </a:xfrm>
            <a:prstGeom prst="triangle">
              <a:avLst/>
            </a:prstGeom>
            <a:solidFill>
              <a:srgbClr val="B866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5" name="Pentagon 14"/>
            <p:cNvSpPr/>
            <p:nvPr/>
          </p:nvSpPr>
          <p:spPr>
            <a:xfrm>
              <a:off x="763086" y="937520"/>
              <a:ext cx="2618742" cy="661461"/>
            </a:xfrm>
            <a:prstGeom prst="homePlate">
              <a:avLst/>
            </a:prstGeom>
            <a:solidFill>
              <a:srgbClr val="F18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6" name="Oval 15"/>
            <p:cNvSpPr/>
            <p:nvPr/>
          </p:nvSpPr>
          <p:spPr>
            <a:xfrm>
              <a:off x="405936" y="937520"/>
              <a:ext cx="673716" cy="673716"/>
            </a:xfrm>
            <a:prstGeom prst="ellipse">
              <a:avLst/>
            </a:prstGeom>
            <a:solidFill>
              <a:schemeClr val="bg1"/>
            </a:solidFill>
            <a:ln w="19050">
              <a:solidFill>
                <a:srgbClr val="F18C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cxnSp>
          <p:nvCxnSpPr>
            <p:cNvPr id="18" name="Straight Connector 17"/>
            <p:cNvCxnSpPr/>
            <p:nvPr/>
          </p:nvCxnSpPr>
          <p:spPr>
            <a:xfrm>
              <a:off x="1049418" y="1870359"/>
              <a:ext cx="0" cy="1012190"/>
            </a:xfrm>
            <a:prstGeom prst="line">
              <a:avLst/>
            </a:prstGeom>
            <a:ln>
              <a:solidFill>
                <a:srgbClr val="F18C20"/>
              </a:solidFill>
              <a:prstDash val="sysDash"/>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1049417" y="2859447"/>
              <a:ext cx="9729376" cy="46204"/>
            </a:xfrm>
            <a:prstGeom prst="rect">
              <a:avLst/>
            </a:prstGeom>
            <a:solidFill>
              <a:srgbClr val="F18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2" name="Title 1"/>
          <p:cNvSpPr>
            <a:spLocks noGrp="1"/>
          </p:cNvSpPr>
          <p:nvPr>
            <p:ph type="title"/>
          </p:nvPr>
        </p:nvSpPr>
        <p:spPr/>
        <p:txBody>
          <a:bodyPr>
            <a:normAutofit/>
          </a:bodyPr>
          <a:lstStyle/>
          <a:p>
            <a:r>
              <a:rPr lang="en-US" sz="1800" dirty="0"/>
              <a:t>Code Merge</a:t>
            </a:r>
          </a:p>
        </p:txBody>
      </p:sp>
      <p:sp>
        <p:nvSpPr>
          <p:cNvPr id="17" name="TextBox 16"/>
          <p:cNvSpPr txBox="1"/>
          <p:nvPr/>
        </p:nvSpPr>
        <p:spPr>
          <a:xfrm>
            <a:off x="809740" y="833729"/>
            <a:ext cx="1600952" cy="276999"/>
          </a:xfrm>
          <a:prstGeom prst="rect">
            <a:avLst/>
          </a:prstGeom>
          <a:noFill/>
        </p:spPr>
        <p:txBody>
          <a:bodyPr wrap="square" rtlCol="0">
            <a:spAutoFit/>
          </a:bodyPr>
          <a:lstStyle/>
          <a:p>
            <a:r>
              <a:rPr lang="en-US" sz="1200" dirty="0">
                <a:solidFill>
                  <a:prstClr val="white"/>
                </a:solidFill>
              </a:rPr>
              <a:t>Code Merge tasks</a:t>
            </a:r>
          </a:p>
        </p:txBody>
      </p:sp>
      <p:sp>
        <p:nvSpPr>
          <p:cNvPr id="21" name="Rectangle 20"/>
          <p:cNvSpPr/>
          <p:nvPr/>
        </p:nvSpPr>
        <p:spPr>
          <a:xfrm>
            <a:off x="787063" y="1223998"/>
            <a:ext cx="7456760" cy="93791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14313" indent="-214313">
              <a:buFont typeface="Wingdings" panose="05000000000000000000" pitchFamily="2" charset="2"/>
              <a:buChar char="ü"/>
            </a:pPr>
            <a:r>
              <a:rPr lang="en-US" sz="1200" dirty="0">
                <a:solidFill>
                  <a:srgbClr val="141414">
                    <a:lumMod val="75000"/>
                    <a:lumOff val="25000"/>
                  </a:srgbClr>
                </a:solidFill>
                <a:latin typeface="Calibri" panose="020F0502020204030204" pitchFamily="34" charset="0"/>
              </a:rPr>
              <a:t>Checkout to  branch of GitHub in Eclipse IDE</a:t>
            </a:r>
          </a:p>
          <a:p>
            <a:pPr marL="214313" indent="-214313">
              <a:buFont typeface="Wingdings" panose="05000000000000000000" pitchFamily="2" charset="2"/>
              <a:buChar char="ü"/>
            </a:pPr>
            <a:r>
              <a:rPr lang="en-US" sz="1200" dirty="0">
                <a:solidFill>
                  <a:srgbClr val="141414">
                    <a:lumMod val="75000"/>
                    <a:lumOff val="25000"/>
                  </a:srgbClr>
                </a:solidFill>
                <a:latin typeface="Calibri" panose="020F0502020204030204" pitchFamily="34" charset="0"/>
              </a:rPr>
              <a:t>Merge the development branch with master branch.</a:t>
            </a:r>
          </a:p>
        </p:txBody>
      </p:sp>
      <p:pic>
        <p:nvPicPr>
          <p:cNvPr id="13" name="Picture 2" descr="Image result for google cloud logo"/>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r="65631"/>
          <a:stretch/>
        </p:blipFill>
        <p:spPr bwMode="auto">
          <a:xfrm>
            <a:off x="417486" y="841301"/>
            <a:ext cx="273541" cy="23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420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631632-3D7C-48A2-93DE-2A511A2146C1}"/>
              </a:ext>
            </a:extLst>
          </p:cNvPr>
          <p:cNvSpPr>
            <a:spLocks noGrp="1"/>
          </p:cNvSpPr>
          <p:nvPr>
            <p:ph type="sldNum" sz="quarter" idx="12"/>
          </p:nvPr>
        </p:nvSpPr>
        <p:spPr/>
        <p:txBody>
          <a:bodyPr/>
          <a:lstStyle/>
          <a:p>
            <a:fld id="{B32AB80A-78BA-6B42-BA0D-B44ACF890F5A}" type="slidenum">
              <a:rPr lang="en-US" smtClean="0">
                <a:solidFill>
                  <a:srgbClr val="50B3CF"/>
                </a:solidFill>
              </a:rPr>
              <a:pPr/>
              <a:t>2</a:t>
            </a:fld>
            <a:endParaRPr lang="en-US">
              <a:solidFill>
                <a:srgbClr val="50B3CF"/>
              </a:solidFill>
            </a:endParaRPr>
          </a:p>
        </p:txBody>
      </p:sp>
      <p:sp>
        <p:nvSpPr>
          <p:cNvPr id="3" name="Title 2">
            <a:extLst>
              <a:ext uri="{FF2B5EF4-FFF2-40B4-BE49-F238E27FC236}">
                <a16:creationId xmlns:a16="http://schemas.microsoft.com/office/drawing/2014/main" id="{EFDB82F5-D7EE-4A87-B271-FB6EE7F656C7}"/>
              </a:ext>
            </a:extLst>
          </p:cNvPr>
          <p:cNvSpPr>
            <a:spLocks noGrp="1"/>
          </p:cNvSpPr>
          <p:nvPr>
            <p:ph type="title"/>
          </p:nvPr>
        </p:nvSpPr>
        <p:spPr/>
        <p:txBody>
          <a:bodyPr/>
          <a:lstStyle/>
          <a:p>
            <a:r>
              <a:rPr lang="en-US" dirty="0"/>
              <a:t>Developer Work Flow</a:t>
            </a:r>
          </a:p>
        </p:txBody>
      </p:sp>
      <p:grpSp>
        <p:nvGrpSpPr>
          <p:cNvPr id="5" name="Group 4">
            <a:extLst>
              <a:ext uri="{FF2B5EF4-FFF2-40B4-BE49-F238E27FC236}">
                <a16:creationId xmlns:a16="http://schemas.microsoft.com/office/drawing/2014/main" id="{E5100614-9212-4C17-88DD-2353045059DA}"/>
              </a:ext>
            </a:extLst>
          </p:cNvPr>
          <p:cNvGrpSpPr/>
          <p:nvPr/>
        </p:nvGrpSpPr>
        <p:grpSpPr>
          <a:xfrm>
            <a:off x="671366" y="3590719"/>
            <a:ext cx="706142" cy="775645"/>
            <a:chOff x="389248" y="1389336"/>
            <a:chExt cx="706142" cy="775644"/>
          </a:xfrm>
        </p:grpSpPr>
        <p:sp>
          <p:nvSpPr>
            <p:cNvPr id="6" name="TextBox 5">
              <a:extLst>
                <a:ext uri="{FF2B5EF4-FFF2-40B4-BE49-F238E27FC236}">
                  <a16:creationId xmlns:a16="http://schemas.microsoft.com/office/drawing/2014/main" id="{6CFBC937-E0CD-4881-892C-DEAA3FE78C41}"/>
                </a:ext>
              </a:extLst>
            </p:cNvPr>
            <p:cNvSpPr txBox="1"/>
            <p:nvPr/>
          </p:nvSpPr>
          <p:spPr>
            <a:xfrm>
              <a:off x="389248" y="1949536"/>
              <a:ext cx="654346" cy="215444"/>
            </a:xfrm>
            <a:prstGeom prst="rect">
              <a:avLst/>
            </a:prstGeom>
            <a:noFill/>
          </p:spPr>
          <p:txBody>
            <a:bodyPr wrap="none" rtlCol="0">
              <a:spAutoFit/>
            </a:bodyPr>
            <a:lstStyle/>
            <a:p>
              <a:r>
                <a:rPr lang="en-US" sz="800" dirty="0">
                  <a:solidFill>
                    <a:schemeClr val="tx2"/>
                  </a:solidFill>
                </a:rPr>
                <a:t>Developer</a:t>
              </a:r>
            </a:p>
          </p:txBody>
        </p:sp>
        <p:pic>
          <p:nvPicPr>
            <p:cNvPr id="7" name="Picture 6">
              <a:extLst>
                <a:ext uri="{FF2B5EF4-FFF2-40B4-BE49-F238E27FC236}">
                  <a16:creationId xmlns:a16="http://schemas.microsoft.com/office/drawing/2014/main" id="{2451CFC8-E9D8-4596-BBEF-E074BBE7560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4254" y="1389336"/>
              <a:ext cx="581136" cy="581136"/>
            </a:xfrm>
            <a:prstGeom prst="rect">
              <a:avLst/>
            </a:prstGeom>
          </p:spPr>
        </p:pic>
      </p:grpSp>
      <p:sp>
        <p:nvSpPr>
          <p:cNvPr id="9" name="TextBox 8">
            <a:extLst>
              <a:ext uri="{FF2B5EF4-FFF2-40B4-BE49-F238E27FC236}">
                <a16:creationId xmlns:a16="http://schemas.microsoft.com/office/drawing/2014/main" id="{2C726FBF-CC3E-49E8-8206-765960D4A7DC}"/>
              </a:ext>
            </a:extLst>
          </p:cNvPr>
          <p:cNvSpPr txBox="1"/>
          <p:nvPr/>
        </p:nvSpPr>
        <p:spPr>
          <a:xfrm>
            <a:off x="39202" y="1499961"/>
            <a:ext cx="1128458" cy="338554"/>
          </a:xfrm>
          <a:prstGeom prst="rect">
            <a:avLst/>
          </a:prstGeom>
          <a:noFill/>
        </p:spPr>
        <p:txBody>
          <a:bodyPr wrap="square" rtlCol="0">
            <a:spAutoFit/>
          </a:bodyPr>
          <a:lstStyle/>
          <a:p>
            <a:pPr algn="r"/>
            <a:r>
              <a:rPr lang="en-US" sz="800" dirty="0">
                <a:solidFill>
                  <a:schemeClr val="tx2"/>
                </a:solidFill>
              </a:rPr>
              <a:t>Create a feature branch from dev</a:t>
            </a:r>
          </a:p>
        </p:txBody>
      </p:sp>
      <p:pic>
        <p:nvPicPr>
          <p:cNvPr id="10" name="Picture 9">
            <a:extLst>
              <a:ext uri="{FF2B5EF4-FFF2-40B4-BE49-F238E27FC236}">
                <a16:creationId xmlns:a16="http://schemas.microsoft.com/office/drawing/2014/main" id="{DD1773F8-3855-462E-B543-91FD81091F7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43075" y="894048"/>
            <a:ext cx="487729" cy="487729"/>
          </a:xfrm>
          <a:prstGeom prst="rect">
            <a:avLst/>
          </a:prstGeom>
        </p:spPr>
      </p:pic>
      <p:sp>
        <p:nvSpPr>
          <p:cNvPr id="11" name="TextBox 10">
            <a:extLst>
              <a:ext uri="{FF2B5EF4-FFF2-40B4-BE49-F238E27FC236}">
                <a16:creationId xmlns:a16="http://schemas.microsoft.com/office/drawing/2014/main" id="{DB8BFA3E-CC83-4EA8-A47B-04A1DA782B13}"/>
              </a:ext>
            </a:extLst>
          </p:cNvPr>
          <p:cNvSpPr txBox="1"/>
          <p:nvPr/>
        </p:nvSpPr>
        <p:spPr>
          <a:xfrm>
            <a:off x="2819449" y="4532265"/>
            <a:ext cx="613517" cy="215444"/>
          </a:xfrm>
          <a:prstGeom prst="rect">
            <a:avLst/>
          </a:prstGeom>
          <a:noFill/>
        </p:spPr>
        <p:txBody>
          <a:bodyPr wrap="square" rtlCol="0">
            <a:spAutoFit/>
          </a:bodyPr>
          <a:lstStyle/>
          <a:p>
            <a:pPr algn="ctr"/>
            <a:r>
              <a:rPr lang="en-US" sz="800" dirty="0">
                <a:solidFill>
                  <a:schemeClr val="tx2"/>
                </a:solidFill>
              </a:rPr>
              <a:t>DEV </a:t>
            </a:r>
          </a:p>
        </p:txBody>
      </p:sp>
      <p:sp>
        <p:nvSpPr>
          <p:cNvPr id="14" name="TextBox 13">
            <a:extLst>
              <a:ext uri="{FF2B5EF4-FFF2-40B4-BE49-F238E27FC236}">
                <a16:creationId xmlns:a16="http://schemas.microsoft.com/office/drawing/2014/main" id="{DE3848A2-44EA-4BDF-ACCD-AC82C0D757F7}"/>
              </a:ext>
            </a:extLst>
          </p:cNvPr>
          <p:cNvSpPr txBox="1"/>
          <p:nvPr/>
        </p:nvSpPr>
        <p:spPr>
          <a:xfrm>
            <a:off x="411944" y="1363798"/>
            <a:ext cx="258258" cy="215444"/>
          </a:xfrm>
          <a:prstGeom prst="rect">
            <a:avLst/>
          </a:prstGeom>
          <a:noFill/>
        </p:spPr>
        <p:txBody>
          <a:bodyPr wrap="square" rtlCol="0">
            <a:spAutoFit/>
          </a:bodyPr>
          <a:lstStyle/>
          <a:p>
            <a:r>
              <a:rPr lang="en-US" sz="800" b="1" dirty="0">
                <a:solidFill>
                  <a:schemeClr val="tx2"/>
                </a:solidFill>
              </a:rPr>
              <a:t>1</a:t>
            </a:r>
          </a:p>
        </p:txBody>
      </p:sp>
      <p:pic>
        <p:nvPicPr>
          <p:cNvPr id="23" name="Picture 22">
            <a:extLst>
              <a:ext uri="{FF2B5EF4-FFF2-40B4-BE49-F238E27FC236}">
                <a16:creationId xmlns:a16="http://schemas.microsoft.com/office/drawing/2014/main" id="{7EFE83D4-CCC9-4FE1-AE38-49F2907F594D}"/>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353111" y="4493050"/>
            <a:ext cx="500238" cy="469850"/>
          </a:xfrm>
          <a:prstGeom prst="rect">
            <a:avLst/>
          </a:prstGeom>
        </p:spPr>
      </p:pic>
      <p:cxnSp>
        <p:nvCxnSpPr>
          <p:cNvPr id="24" name="Elbow Connector 62">
            <a:extLst>
              <a:ext uri="{FF2B5EF4-FFF2-40B4-BE49-F238E27FC236}">
                <a16:creationId xmlns:a16="http://schemas.microsoft.com/office/drawing/2014/main" id="{9AB1F79D-A78C-45D7-9BC2-163FE88E8008}"/>
              </a:ext>
            </a:extLst>
          </p:cNvPr>
          <p:cNvCxnSpPr>
            <a:cxnSpLocks/>
            <a:stCxn id="32" idx="2"/>
            <a:endCxn id="23" idx="3"/>
          </p:cNvCxnSpPr>
          <p:nvPr/>
        </p:nvCxnSpPr>
        <p:spPr>
          <a:xfrm rot="5400000">
            <a:off x="4352670" y="2656065"/>
            <a:ext cx="1572590" cy="2571231"/>
          </a:xfrm>
          <a:prstGeom prst="bentConnector2">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nvGrpSpPr>
          <p:cNvPr id="30" name="Group 29">
            <a:extLst>
              <a:ext uri="{FF2B5EF4-FFF2-40B4-BE49-F238E27FC236}">
                <a16:creationId xmlns:a16="http://schemas.microsoft.com/office/drawing/2014/main" id="{70C51047-7E12-4478-9AD3-5ED1DDD37DCB}"/>
              </a:ext>
            </a:extLst>
          </p:cNvPr>
          <p:cNvGrpSpPr/>
          <p:nvPr/>
        </p:nvGrpSpPr>
        <p:grpSpPr>
          <a:xfrm>
            <a:off x="6157519" y="2670755"/>
            <a:ext cx="534121" cy="484630"/>
            <a:chOff x="2873424" y="3573152"/>
            <a:chExt cx="1039096" cy="882418"/>
          </a:xfrm>
        </p:grpSpPr>
        <p:pic>
          <p:nvPicPr>
            <p:cNvPr id="31" name="Picture 30">
              <a:extLst>
                <a:ext uri="{FF2B5EF4-FFF2-40B4-BE49-F238E27FC236}">
                  <a16:creationId xmlns:a16="http://schemas.microsoft.com/office/drawing/2014/main" id="{188465E2-00FE-47B3-A9AF-1F739A8C8B0F}"/>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151605" y="3573152"/>
              <a:ext cx="593393" cy="672511"/>
            </a:xfrm>
            <a:prstGeom prst="rect">
              <a:avLst/>
            </a:prstGeom>
          </p:spPr>
        </p:pic>
        <p:sp>
          <p:nvSpPr>
            <p:cNvPr id="32" name="TextBox 31">
              <a:extLst>
                <a:ext uri="{FF2B5EF4-FFF2-40B4-BE49-F238E27FC236}">
                  <a16:creationId xmlns:a16="http://schemas.microsoft.com/office/drawing/2014/main" id="{EA2BA955-AF3B-4AD0-9B33-AB450F42E2F0}"/>
                </a:ext>
              </a:extLst>
            </p:cNvPr>
            <p:cNvSpPr txBox="1"/>
            <p:nvPr/>
          </p:nvSpPr>
          <p:spPr>
            <a:xfrm>
              <a:off x="2873424" y="4063288"/>
              <a:ext cx="1039096" cy="392282"/>
            </a:xfrm>
            <a:prstGeom prst="rect">
              <a:avLst/>
            </a:prstGeom>
            <a:noFill/>
          </p:spPr>
          <p:txBody>
            <a:bodyPr wrap="none" rtlCol="0">
              <a:spAutoFit/>
            </a:bodyPr>
            <a:lstStyle/>
            <a:p>
              <a:r>
                <a:rPr lang="en-US" sz="800" dirty="0">
                  <a:solidFill>
                    <a:schemeClr val="tx2"/>
                  </a:solidFill>
                </a:rPr>
                <a:t>Jenkins</a:t>
              </a:r>
            </a:p>
          </p:txBody>
        </p:sp>
      </p:grpSp>
      <p:sp>
        <p:nvSpPr>
          <p:cNvPr id="46" name="TextBox 45">
            <a:extLst>
              <a:ext uri="{FF2B5EF4-FFF2-40B4-BE49-F238E27FC236}">
                <a16:creationId xmlns:a16="http://schemas.microsoft.com/office/drawing/2014/main" id="{FE865063-FD2C-479D-895A-DB88F6E30231}"/>
              </a:ext>
            </a:extLst>
          </p:cNvPr>
          <p:cNvSpPr txBox="1"/>
          <p:nvPr/>
        </p:nvSpPr>
        <p:spPr>
          <a:xfrm>
            <a:off x="5089114" y="370985"/>
            <a:ext cx="3750434" cy="1092607"/>
          </a:xfrm>
          <a:prstGeom prst="rect">
            <a:avLst/>
          </a:prstGeom>
          <a:noFill/>
        </p:spPr>
        <p:txBody>
          <a:bodyPr wrap="square" rtlCol="0">
            <a:spAutoFit/>
          </a:bodyPr>
          <a:lstStyle/>
          <a:p>
            <a:pPr marL="171450" indent="-171450">
              <a:buFont typeface="Arial" panose="020B0604020202020204" pitchFamily="34" charset="0"/>
              <a:buChar char="•"/>
            </a:pPr>
            <a:r>
              <a:rPr lang="en-US" sz="1100" dirty="0"/>
              <a:t>This build can be triggered by developer .Job should have liberty to deploy selective proxy or config.</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Build will not tag or store in the artifact in Jenkins if build is triggered from feature branch.</a:t>
            </a:r>
            <a:endParaRPr lang="en-US" sz="1000" dirty="0"/>
          </a:p>
          <a:p>
            <a:endParaRPr lang="en-US" sz="1000" dirty="0"/>
          </a:p>
        </p:txBody>
      </p:sp>
      <p:cxnSp>
        <p:nvCxnSpPr>
          <p:cNvPr id="25" name="Elbow Connector 53">
            <a:extLst>
              <a:ext uri="{FF2B5EF4-FFF2-40B4-BE49-F238E27FC236}">
                <a16:creationId xmlns:a16="http://schemas.microsoft.com/office/drawing/2014/main" id="{08E9BBBC-F1CE-49FC-B1C6-652BCD33BF3B}"/>
              </a:ext>
            </a:extLst>
          </p:cNvPr>
          <p:cNvCxnSpPr>
            <a:cxnSpLocks/>
          </p:cNvCxnSpPr>
          <p:nvPr/>
        </p:nvCxnSpPr>
        <p:spPr>
          <a:xfrm flipV="1">
            <a:off x="1227813" y="2814410"/>
            <a:ext cx="5020729" cy="950594"/>
          </a:xfrm>
          <a:prstGeom prst="bentConnector3">
            <a:avLst>
              <a:gd name="adj1" fmla="val 50000"/>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8" name="Picture 27">
            <a:extLst>
              <a:ext uri="{FF2B5EF4-FFF2-40B4-BE49-F238E27FC236}">
                <a16:creationId xmlns:a16="http://schemas.microsoft.com/office/drawing/2014/main" id="{BB8A1EFF-3DF9-4F56-A045-EDEA7D3FABF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10146" y="1738267"/>
            <a:ext cx="487729" cy="487729"/>
          </a:xfrm>
          <a:prstGeom prst="rect">
            <a:avLst/>
          </a:prstGeom>
        </p:spPr>
      </p:pic>
      <p:sp>
        <p:nvSpPr>
          <p:cNvPr id="34" name="TextBox 33">
            <a:extLst>
              <a:ext uri="{FF2B5EF4-FFF2-40B4-BE49-F238E27FC236}">
                <a16:creationId xmlns:a16="http://schemas.microsoft.com/office/drawing/2014/main" id="{D7D1CA78-DD76-49EF-AB25-FFE894841821}"/>
              </a:ext>
            </a:extLst>
          </p:cNvPr>
          <p:cNvSpPr txBox="1"/>
          <p:nvPr/>
        </p:nvSpPr>
        <p:spPr>
          <a:xfrm>
            <a:off x="3292968" y="1877872"/>
            <a:ext cx="613517" cy="338554"/>
          </a:xfrm>
          <a:prstGeom prst="rect">
            <a:avLst/>
          </a:prstGeom>
          <a:noFill/>
        </p:spPr>
        <p:txBody>
          <a:bodyPr wrap="square" rtlCol="0">
            <a:spAutoFit/>
          </a:bodyPr>
          <a:lstStyle/>
          <a:p>
            <a:pPr algn="ctr"/>
            <a:r>
              <a:rPr lang="en-US" sz="800" dirty="0">
                <a:solidFill>
                  <a:schemeClr val="tx2"/>
                </a:solidFill>
              </a:rPr>
              <a:t>Feature branch</a:t>
            </a:r>
          </a:p>
        </p:txBody>
      </p:sp>
      <p:cxnSp>
        <p:nvCxnSpPr>
          <p:cNvPr id="81" name="Straight Arrow Connector 80">
            <a:extLst>
              <a:ext uri="{FF2B5EF4-FFF2-40B4-BE49-F238E27FC236}">
                <a16:creationId xmlns:a16="http://schemas.microsoft.com/office/drawing/2014/main" id="{A142DCD2-9FB5-4D86-A099-213782AA98B9}"/>
              </a:ext>
            </a:extLst>
          </p:cNvPr>
          <p:cNvCxnSpPr>
            <a:cxnSpLocks/>
            <a:stCxn id="7" idx="0"/>
            <a:endCxn id="10" idx="2"/>
          </p:cNvCxnSpPr>
          <p:nvPr/>
        </p:nvCxnSpPr>
        <p:spPr>
          <a:xfrm flipV="1">
            <a:off x="1086940" y="1381777"/>
            <a:ext cx="0" cy="2208942"/>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Connector: Elbow 102">
            <a:extLst>
              <a:ext uri="{FF2B5EF4-FFF2-40B4-BE49-F238E27FC236}">
                <a16:creationId xmlns:a16="http://schemas.microsoft.com/office/drawing/2014/main" id="{3455C416-E6D2-4FBE-86E3-C2C65EF469BC}"/>
              </a:ext>
            </a:extLst>
          </p:cNvPr>
          <p:cNvCxnSpPr>
            <a:cxnSpLocks/>
          </p:cNvCxnSpPr>
          <p:nvPr/>
        </p:nvCxnSpPr>
        <p:spPr>
          <a:xfrm rot="5400000" flipH="1" flipV="1">
            <a:off x="1175248" y="1883381"/>
            <a:ext cx="1883862" cy="1805631"/>
          </a:xfrm>
          <a:prstGeom prst="bentConnector3">
            <a:avLst>
              <a:gd name="adj1" fmla="val 112135"/>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F54D9863-AD23-4525-A4BB-70D4EA6EE4C9}"/>
              </a:ext>
            </a:extLst>
          </p:cNvPr>
          <p:cNvSpPr txBox="1"/>
          <p:nvPr/>
        </p:nvSpPr>
        <p:spPr>
          <a:xfrm>
            <a:off x="1419997" y="2146695"/>
            <a:ext cx="258258" cy="215444"/>
          </a:xfrm>
          <a:prstGeom prst="rect">
            <a:avLst/>
          </a:prstGeom>
          <a:noFill/>
        </p:spPr>
        <p:txBody>
          <a:bodyPr wrap="square" rtlCol="0">
            <a:spAutoFit/>
          </a:bodyPr>
          <a:lstStyle/>
          <a:p>
            <a:r>
              <a:rPr lang="en-US" sz="800" b="1" dirty="0">
                <a:solidFill>
                  <a:schemeClr val="tx2"/>
                </a:solidFill>
              </a:rPr>
              <a:t>2</a:t>
            </a:r>
          </a:p>
        </p:txBody>
      </p:sp>
      <p:sp>
        <p:nvSpPr>
          <p:cNvPr id="110" name="TextBox 109">
            <a:extLst>
              <a:ext uri="{FF2B5EF4-FFF2-40B4-BE49-F238E27FC236}">
                <a16:creationId xmlns:a16="http://schemas.microsoft.com/office/drawing/2014/main" id="{1E04F4C2-A555-47D7-8647-588E1E42E544}"/>
              </a:ext>
            </a:extLst>
          </p:cNvPr>
          <p:cNvSpPr txBox="1"/>
          <p:nvPr/>
        </p:nvSpPr>
        <p:spPr>
          <a:xfrm>
            <a:off x="855768" y="2351671"/>
            <a:ext cx="1128458" cy="215444"/>
          </a:xfrm>
          <a:prstGeom prst="rect">
            <a:avLst/>
          </a:prstGeom>
          <a:noFill/>
        </p:spPr>
        <p:txBody>
          <a:bodyPr wrap="square" rtlCol="0">
            <a:spAutoFit/>
          </a:bodyPr>
          <a:lstStyle/>
          <a:p>
            <a:pPr algn="r"/>
            <a:r>
              <a:rPr lang="en-US" sz="800" dirty="0">
                <a:solidFill>
                  <a:schemeClr val="tx2"/>
                </a:solidFill>
              </a:rPr>
              <a:t>Check in </a:t>
            </a:r>
          </a:p>
        </p:txBody>
      </p:sp>
      <p:sp>
        <p:nvSpPr>
          <p:cNvPr id="111" name="TextBox 110">
            <a:extLst>
              <a:ext uri="{FF2B5EF4-FFF2-40B4-BE49-F238E27FC236}">
                <a16:creationId xmlns:a16="http://schemas.microsoft.com/office/drawing/2014/main" id="{9CC1430A-E43A-44BB-84AD-99BE695B5495}"/>
              </a:ext>
            </a:extLst>
          </p:cNvPr>
          <p:cNvSpPr txBox="1"/>
          <p:nvPr/>
        </p:nvSpPr>
        <p:spPr>
          <a:xfrm>
            <a:off x="2224653" y="3289707"/>
            <a:ext cx="1128458" cy="338554"/>
          </a:xfrm>
          <a:prstGeom prst="rect">
            <a:avLst/>
          </a:prstGeom>
          <a:noFill/>
        </p:spPr>
        <p:txBody>
          <a:bodyPr wrap="square" rtlCol="0">
            <a:spAutoFit/>
          </a:bodyPr>
          <a:lstStyle/>
          <a:p>
            <a:pPr algn="r"/>
            <a:r>
              <a:rPr lang="en-US" sz="800" dirty="0">
                <a:solidFill>
                  <a:schemeClr val="tx2"/>
                </a:solidFill>
              </a:rPr>
              <a:t>3 Deploy to dev from feature branch</a:t>
            </a:r>
          </a:p>
        </p:txBody>
      </p:sp>
    </p:spTree>
    <p:extLst>
      <p:ext uri="{BB962C8B-B14F-4D97-AF65-F5344CB8AC3E}">
        <p14:creationId xmlns:p14="http://schemas.microsoft.com/office/powerpoint/2010/main" val="266472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631632-3D7C-48A2-93DE-2A511A2146C1}"/>
              </a:ext>
            </a:extLst>
          </p:cNvPr>
          <p:cNvSpPr>
            <a:spLocks noGrp="1"/>
          </p:cNvSpPr>
          <p:nvPr>
            <p:ph type="sldNum" sz="quarter" idx="12"/>
          </p:nvPr>
        </p:nvSpPr>
        <p:spPr/>
        <p:txBody>
          <a:bodyPr/>
          <a:lstStyle/>
          <a:p>
            <a:fld id="{B32AB80A-78BA-6B42-BA0D-B44ACF890F5A}" type="slidenum">
              <a:rPr lang="en-US" smtClean="0">
                <a:solidFill>
                  <a:srgbClr val="50B3CF"/>
                </a:solidFill>
              </a:rPr>
              <a:pPr/>
              <a:t>3</a:t>
            </a:fld>
            <a:endParaRPr lang="en-US">
              <a:solidFill>
                <a:srgbClr val="50B3CF"/>
              </a:solidFill>
            </a:endParaRPr>
          </a:p>
        </p:txBody>
      </p:sp>
      <p:sp>
        <p:nvSpPr>
          <p:cNvPr id="3" name="Title 2">
            <a:extLst>
              <a:ext uri="{FF2B5EF4-FFF2-40B4-BE49-F238E27FC236}">
                <a16:creationId xmlns:a16="http://schemas.microsoft.com/office/drawing/2014/main" id="{EFDB82F5-D7EE-4A87-B271-FB6EE7F656C7}"/>
              </a:ext>
            </a:extLst>
          </p:cNvPr>
          <p:cNvSpPr>
            <a:spLocks noGrp="1"/>
          </p:cNvSpPr>
          <p:nvPr>
            <p:ph type="title"/>
          </p:nvPr>
        </p:nvSpPr>
        <p:spPr/>
        <p:txBody>
          <a:bodyPr/>
          <a:lstStyle/>
          <a:p>
            <a:r>
              <a:rPr lang="en-US" dirty="0"/>
              <a:t>Dev Pipe Line</a:t>
            </a:r>
          </a:p>
        </p:txBody>
      </p:sp>
      <p:grpSp>
        <p:nvGrpSpPr>
          <p:cNvPr id="5" name="Group 4">
            <a:extLst>
              <a:ext uri="{FF2B5EF4-FFF2-40B4-BE49-F238E27FC236}">
                <a16:creationId xmlns:a16="http://schemas.microsoft.com/office/drawing/2014/main" id="{E5100614-9212-4C17-88DD-2353045059DA}"/>
              </a:ext>
            </a:extLst>
          </p:cNvPr>
          <p:cNvGrpSpPr/>
          <p:nvPr/>
        </p:nvGrpSpPr>
        <p:grpSpPr>
          <a:xfrm>
            <a:off x="1108031" y="3195247"/>
            <a:ext cx="706142" cy="775645"/>
            <a:chOff x="389248" y="1389336"/>
            <a:chExt cx="706142" cy="775644"/>
          </a:xfrm>
        </p:grpSpPr>
        <p:sp>
          <p:nvSpPr>
            <p:cNvPr id="6" name="TextBox 5">
              <a:extLst>
                <a:ext uri="{FF2B5EF4-FFF2-40B4-BE49-F238E27FC236}">
                  <a16:creationId xmlns:a16="http://schemas.microsoft.com/office/drawing/2014/main" id="{6CFBC937-E0CD-4881-892C-DEAA3FE78C41}"/>
                </a:ext>
              </a:extLst>
            </p:cNvPr>
            <p:cNvSpPr txBox="1"/>
            <p:nvPr/>
          </p:nvSpPr>
          <p:spPr>
            <a:xfrm>
              <a:off x="389248" y="1949536"/>
              <a:ext cx="654346" cy="215444"/>
            </a:xfrm>
            <a:prstGeom prst="rect">
              <a:avLst/>
            </a:prstGeom>
            <a:noFill/>
          </p:spPr>
          <p:txBody>
            <a:bodyPr wrap="none" rtlCol="0">
              <a:spAutoFit/>
            </a:bodyPr>
            <a:lstStyle/>
            <a:p>
              <a:r>
                <a:rPr lang="en-US" sz="800" dirty="0">
                  <a:solidFill>
                    <a:schemeClr val="tx2"/>
                  </a:solidFill>
                </a:rPr>
                <a:t>Developer</a:t>
              </a:r>
            </a:p>
          </p:txBody>
        </p:sp>
        <p:pic>
          <p:nvPicPr>
            <p:cNvPr id="7" name="Picture 6">
              <a:extLst>
                <a:ext uri="{FF2B5EF4-FFF2-40B4-BE49-F238E27FC236}">
                  <a16:creationId xmlns:a16="http://schemas.microsoft.com/office/drawing/2014/main" id="{2451CFC8-E9D8-4596-BBEF-E074BBE7560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4254" y="1389336"/>
              <a:ext cx="581136" cy="581136"/>
            </a:xfrm>
            <a:prstGeom prst="rect">
              <a:avLst/>
            </a:prstGeom>
          </p:spPr>
        </p:pic>
      </p:grpSp>
      <p:sp>
        <p:nvSpPr>
          <p:cNvPr id="9" name="TextBox 8">
            <a:extLst>
              <a:ext uri="{FF2B5EF4-FFF2-40B4-BE49-F238E27FC236}">
                <a16:creationId xmlns:a16="http://schemas.microsoft.com/office/drawing/2014/main" id="{2C726FBF-CC3E-49E8-8206-765960D4A7DC}"/>
              </a:ext>
            </a:extLst>
          </p:cNvPr>
          <p:cNvSpPr txBox="1"/>
          <p:nvPr/>
        </p:nvSpPr>
        <p:spPr>
          <a:xfrm>
            <a:off x="202087" y="2075306"/>
            <a:ext cx="1282220" cy="338554"/>
          </a:xfrm>
          <a:prstGeom prst="rect">
            <a:avLst/>
          </a:prstGeom>
          <a:noFill/>
        </p:spPr>
        <p:txBody>
          <a:bodyPr wrap="square" rtlCol="0">
            <a:spAutoFit/>
          </a:bodyPr>
          <a:lstStyle/>
          <a:p>
            <a:pPr algn="r"/>
            <a:r>
              <a:rPr lang="en-US" sz="800" dirty="0">
                <a:solidFill>
                  <a:schemeClr val="tx2"/>
                </a:solidFill>
              </a:rPr>
              <a:t>Pull request approved Feature to dev branch</a:t>
            </a:r>
          </a:p>
        </p:txBody>
      </p:sp>
      <p:pic>
        <p:nvPicPr>
          <p:cNvPr id="10" name="Picture 9">
            <a:extLst>
              <a:ext uri="{FF2B5EF4-FFF2-40B4-BE49-F238E27FC236}">
                <a16:creationId xmlns:a16="http://schemas.microsoft.com/office/drawing/2014/main" id="{DD1773F8-3855-462E-B543-91FD81091F7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05907" y="1426489"/>
            <a:ext cx="487729" cy="487729"/>
          </a:xfrm>
          <a:prstGeom prst="rect">
            <a:avLst/>
          </a:prstGeom>
        </p:spPr>
      </p:pic>
      <p:sp>
        <p:nvSpPr>
          <p:cNvPr id="11" name="TextBox 10">
            <a:extLst>
              <a:ext uri="{FF2B5EF4-FFF2-40B4-BE49-F238E27FC236}">
                <a16:creationId xmlns:a16="http://schemas.microsoft.com/office/drawing/2014/main" id="{DB8BFA3E-CC83-4EA8-A47B-04A1DA782B13}"/>
              </a:ext>
            </a:extLst>
          </p:cNvPr>
          <p:cNvSpPr txBox="1"/>
          <p:nvPr/>
        </p:nvSpPr>
        <p:spPr>
          <a:xfrm>
            <a:off x="2410981" y="1852777"/>
            <a:ext cx="613517" cy="215444"/>
          </a:xfrm>
          <a:prstGeom prst="rect">
            <a:avLst/>
          </a:prstGeom>
          <a:noFill/>
        </p:spPr>
        <p:txBody>
          <a:bodyPr wrap="square" rtlCol="0">
            <a:spAutoFit/>
          </a:bodyPr>
          <a:lstStyle/>
          <a:p>
            <a:pPr algn="ctr"/>
            <a:r>
              <a:rPr lang="en-US" sz="800" dirty="0">
                <a:solidFill>
                  <a:schemeClr val="tx2"/>
                </a:solidFill>
              </a:rPr>
              <a:t>GitHub </a:t>
            </a:r>
          </a:p>
        </p:txBody>
      </p:sp>
      <p:sp>
        <p:nvSpPr>
          <p:cNvPr id="14" name="TextBox 13">
            <a:extLst>
              <a:ext uri="{FF2B5EF4-FFF2-40B4-BE49-F238E27FC236}">
                <a16:creationId xmlns:a16="http://schemas.microsoft.com/office/drawing/2014/main" id="{DE3848A2-44EA-4BDF-ACCD-AC82C0D757F7}"/>
              </a:ext>
            </a:extLst>
          </p:cNvPr>
          <p:cNvSpPr txBox="1"/>
          <p:nvPr/>
        </p:nvSpPr>
        <p:spPr>
          <a:xfrm>
            <a:off x="750389" y="1813702"/>
            <a:ext cx="258258" cy="215444"/>
          </a:xfrm>
          <a:prstGeom prst="rect">
            <a:avLst/>
          </a:prstGeom>
          <a:noFill/>
        </p:spPr>
        <p:txBody>
          <a:bodyPr wrap="square" rtlCol="0">
            <a:spAutoFit/>
          </a:bodyPr>
          <a:lstStyle/>
          <a:p>
            <a:r>
              <a:rPr lang="en-US" sz="800" b="1" dirty="0">
                <a:solidFill>
                  <a:schemeClr val="tx2"/>
                </a:solidFill>
              </a:rPr>
              <a:t>1</a:t>
            </a:r>
          </a:p>
        </p:txBody>
      </p:sp>
      <p:sp>
        <p:nvSpPr>
          <p:cNvPr id="15" name="TextBox 14">
            <a:extLst>
              <a:ext uri="{FF2B5EF4-FFF2-40B4-BE49-F238E27FC236}">
                <a16:creationId xmlns:a16="http://schemas.microsoft.com/office/drawing/2014/main" id="{9BD92F5D-8E7F-474A-972C-666B55C0677A}"/>
              </a:ext>
            </a:extLst>
          </p:cNvPr>
          <p:cNvSpPr txBox="1"/>
          <p:nvPr/>
        </p:nvSpPr>
        <p:spPr>
          <a:xfrm>
            <a:off x="3096685" y="3110350"/>
            <a:ext cx="1138960" cy="215444"/>
          </a:xfrm>
          <a:prstGeom prst="rect">
            <a:avLst/>
          </a:prstGeom>
          <a:noFill/>
        </p:spPr>
        <p:txBody>
          <a:bodyPr wrap="square" rtlCol="0">
            <a:spAutoFit/>
          </a:bodyPr>
          <a:lstStyle/>
          <a:p>
            <a:r>
              <a:rPr lang="en-US" sz="800" dirty="0">
                <a:solidFill>
                  <a:schemeClr val="tx2"/>
                </a:solidFill>
              </a:rPr>
              <a:t>Dev Instance  </a:t>
            </a:r>
          </a:p>
        </p:txBody>
      </p:sp>
      <p:cxnSp>
        <p:nvCxnSpPr>
          <p:cNvPr id="20" name="Elbow Connector 53">
            <a:extLst>
              <a:ext uri="{FF2B5EF4-FFF2-40B4-BE49-F238E27FC236}">
                <a16:creationId xmlns:a16="http://schemas.microsoft.com/office/drawing/2014/main" id="{0F38CD9D-1E04-4F7D-ADEF-7BA3E42B2EB2}"/>
              </a:ext>
            </a:extLst>
          </p:cNvPr>
          <p:cNvCxnSpPr>
            <a:cxnSpLocks/>
            <a:endCxn id="10" idx="1"/>
          </p:cNvCxnSpPr>
          <p:nvPr/>
        </p:nvCxnSpPr>
        <p:spPr>
          <a:xfrm rot="5400000" flipH="1" flipV="1">
            <a:off x="1296072" y="1928883"/>
            <a:ext cx="1468365" cy="951306"/>
          </a:xfrm>
          <a:prstGeom prst="bentConnector2">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3" name="Picture 22">
            <a:extLst>
              <a:ext uri="{FF2B5EF4-FFF2-40B4-BE49-F238E27FC236}">
                <a16:creationId xmlns:a16="http://schemas.microsoft.com/office/drawing/2014/main" id="{7EFE83D4-CCC9-4FE1-AE38-49F2907F594D}"/>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288181" y="3501042"/>
            <a:ext cx="500238" cy="469850"/>
          </a:xfrm>
          <a:prstGeom prst="rect">
            <a:avLst/>
          </a:prstGeom>
        </p:spPr>
      </p:pic>
      <p:cxnSp>
        <p:nvCxnSpPr>
          <p:cNvPr id="24" name="Elbow Connector 62">
            <a:extLst>
              <a:ext uri="{FF2B5EF4-FFF2-40B4-BE49-F238E27FC236}">
                <a16:creationId xmlns:a16="http://schemas.microsoft.com/office/drawing/2014/main" id="{9AB1F79D-A78C-45D7-9BC2-163FE88E8008}"/>
              </a:ext>
            </a:extLst>
          </p:cNvPr>
          <p:cNvCxnSpPr>
            <a:cxnSpLocks/>
            <a:stCxn id="32" idx="2"/>
            <a:endCxn id="23" idx="3"/>
          </p:cNvCxnSpPr>
          <p:nvPr/>
        </p:nvCxnSpPr>
        <p:spPr>
          <a:xfrm rot="5400000">
            <a:off x="4133246" y="2553664"/>
            <a:ext cx="837477" cy="1527129"/>
          </a:xfrm>
          <a:prstGeom prst="bentConnector2">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nvGrpSpPr>
          <p:cNvPr id="30" name="Group 29">
            <a:extLst>
              <a:ext uri="{FF2B5EF4-FFF2-40B4-BE49-F238E27FC236}">
                <a16:creationId xmlns:a16="http://schemas.microsoft.com/office/drawing/2014/main" id="{70C51047-7E12-4478-9AD3-5ED1DDD37DCB}"/>
              </a:ext>
            </a:extLst>
          </p:cNvPr>
          <p:cNvGrpSpPr/>
          <p:nvPr/>
        </p:nvGrpSpPr>
        <p:grpSpPr>
          <a:xfrm>
            <a:off x="5048487" y="2413860"/>
            <a:ext cx="534121" cy="484630"/>
            <a:chOff x="2873424" y="3573152"/>
            <a:chExt cx="1039096" cy="882418"/>
          </a:xfrm>
        </p:grpSpPr>
        <p:pic>
          <p:nvPicPr>
            <p:cNvPr id="31" name="Picture 30">
              <a:extLst>
                <a:ext uri="{FF2B5EF4-FFF2-40B4-BE49-F238E27FC236}">
                  <a16:creationId xmlns:a16="http://schemas.microsoft.com/office/drawing/2014/main" id="{188465E2-00FE-47B3-A9AF-1F739A8C8B0F}"/>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151605" y="3573152"/>
              <a:ext cx="593393" cy="672511"/>
            </a:xfrm>
            <a:prstGeom prst="rect">
              <a:avLst/>
            </a:prstGeom>
          </p:spPr>
        </p:pic>
        <p:sp>
          <p:nvSpPr>
            <p:cNvPr id="32" name="TextBox 31">
              <a:extLst>
                <a:ext uri="{FF2B5EF4-FFF2-40B4-BE49-F238E27FC236}">
                  <a16:creationId xmlns:a16="http://schemas.microsoft.com/office/drawing/2014/main" id="{EA2BA955-AF3B-4AD0-9B33-AB450F42E2F0}"/>
                </a:ext>
              </a:extLst>
            </p:cNvPr>
            <p:cNvSpPr txBox="1"/>
            <p:nvPr/>
          </p:nvSpPr>
          <p:spPr>
            <a:xfrm>
              <a:off x="2873424" y="4063288"/>
              <a:ext cx="1039096" cy="392282"/>
            </a:xfrm>
            <a:prstGeom prst="rect">
              <a:avLst/>
            </a:prstGeom>
            <a:noFill/>
          </p:spPr>
          <p:txBody>
            <a:bodyPr wrap="none" rtlCol="0">
              <a:spAutoFit/>
            </a:bodyPr>
            <a:lstStyle/>
            <a:p>
              <a:r>
                <a:rPr lang="en-US" sz="800" dirty="0">
                  <a:solidFill>
                    <a:schemeClr val="tx2"/>
                  </a:solidFill>
                </a:rPr>
                <a:t>Jenkins</a:t>
              </a:r>
            </a:p>
          </p:txBody>
        </p:sp>
      </p:grpSp>
      <p:cxnSp>
        <p:nvCxnSpPr>
          <p:cNvPr id="37" name="Elbow Connector 50">
            <a:extLst>
              <a:ext uri="{FF2B5EF4-FFF2-40B4-BE49-F238E27FC236}">
                <a16:creationId xmlns:a16="http://schemas.microsoft.com/office/drawing/2014/main" id="{CE9F04A3-4808-44D3-9C91-C189688C2066}"/>
              </a:ext>
            </a:extLst>
          </p:cNvPr>
          <p:cNvCxnSpPr>
            <a:cxnSpLocks/>
            <a:endCxn id="10" idx="3"/>
          </p:cNvCxnSpPr>
          <p:nvPr/>
        </p:nvCxnSpPr>
        <p:spPr>
          <a:xfrm rot="10800000">
            <a:off x="2993636" y="1670355"/>
            <a:ext cx="2208088" cy="893139"/>
          </a:xfrm>
          <a:prstGeom prst="bentConnector3">
            <a:avLst>
              <a:gd name="adj1" fmla="val 50000"/>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FE865063-FD2C-479D-895A-DB88F6E30231}"/>
              </a:ext>
            </a:extLst>
          </p:cNvPr>
          <p:cNvSpPr txBox="1"/>
          <p:nvPr/>
        </p:nvSpPr>
        <p:spPr>
          <a:xfrm>
            <a:off x="5089114" y="370985"/>
            <a:ext cx="3750434" cy="1754326"/>
          </a:xfrm>
          <a:prstGeom prst="rect">
            <a:avLst/>
          </a:prstGeom>
          <a:noFill/>
        </p:spPr>
        <p:txBody>
          <a:bodyPr wrap="square" rtlCol="0">
            <a:spAutoFit/>
          </a:bodyPr>
          <a:lstStyle/>
          <a:p>
            <a:pPr marL="171450" indent="-171450">
              <a:buFont typeface="Arial" panose="020B0604020202020204" pitchFamily="34" charset="0"/>
              <a:buChar char="•"/>
            </a:pPr>
            <a:r>
              <a:rPr lang="en-US" sz="1100" dirty="0"/>
              <a:t>This build will be triggered upon approval of pull request to dev branch from feature.</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Also this build will be triggered periodically .</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Build will tag the artifact with date and incremental number and keep back up in Jenkins .Which can be picked for QA  Job and roll back if required.</a:t>
            </a:r>
          </a:p>
          <a:p>
            <a:endParaRPr lang="en-US" sz="1000" dirty="0"/>
          </a:p>
          <a:p>
            <a:endParaRPr lang="en-US" sz="1000" dirty="0"/>
          </a:p>
        </p:txBody>
      </p:sp>
      <p:sp>
        <p:nvSpPr>
          <p:cNvPr id="48" name="TextBox 47">
            <a:extLst>
              <a:ext uri="{FF2B5EF4-FFF2-40B4-BE49-F238E27FC236}">
                <a16:creationId xmlns:a16="http://schemas.microsoft.com/office/drawing/2014/main" id="{F5898C30-1A36-4E45-A919-328BC7ED89FF}"/>
              </a:ext>
            </a:extLst>
          </p:cNvPr>
          <p:cNvSpPr txBox="1"/>
          <p:nvPr/>
        </p:nvSpPr>
        <p:spPr>
          <a:xfrm>
            <a:off x="3783117" y="1387385"/>
            <a:ext cx="258258" cy="215444"/>
          </a:xfrm>
          <a:prstGeom prst="rect">
            <a:avLst/>
          </a:prstGeom>
          <a:noFill/>
        </p:spPr>
        <p:txBody>
          <a:bodyPr wrap="square" rtlCol="0">
            <a:spAutoFit/>
          </a:bodyPr>
          <a:lstStyle/>
          <a:p>
            <a:r>
              <a:rPr lang="en-US" sz="800" b="1" dirty="0">
                <a:solidFill>
                  <a:schemeClr val="tx2"/>
                </a:solidFill>
              </a:rPr>
              <a:t>2</a:t>
            </a:r>
          </a:p>
        </p:txBody>
      </p:sp>
      <p:sp>
        <p:nvSpPr>
          <p:cNvPr id="49" name="TextBox 48">
            <a:extLst>
              <a:ext uri="{FF2B5EF4-FFF2-40B4-BE49-F238E27FC236}">
                <a16:creationId xmlns:a16="http://schemas.microsoft.com/office/drawing/2014/main" id="{D8E989F0-7733-411E-AB52-C4E196D61734}"/>
              </a:ext>
            </a:extLst>
          </p:cNvPr>
          <p:cNvSpPr txBox="1"/>
          <p:nvPr/>
        </p:nvSpPr>
        <p:spPr>
          <a:xfrm>
            <a:off x="5389028" y="3223496"/>
            <a:ext cx="258258" cy="215444"/>
          </a:xfrm>
          <a:prstGeom prst="rect">
            <a:avLst/>
          </a:prstGeom>
          <a:noFill/>
        </p:spPr>
        <p:txBody>
          <a:bodyPr wrap="square" rtlCol="0">
            <a:spAutoFit/>
          </a:bodyPr>
          <a:lstStyle/>
          <a:p>
            <a:r>
              <a:rPr lang="en-US" sz="800" b="1" dirty="0">
                <a:solidFill>
                  <a:schemeClr val="tx2"/>
                </a:solidFill>
              </a:rPr>
              <a:t>3</a:t>
            </a:r>
          </a:p>
        </p:txBody>
      </p:sp>
    </p:spTree>
    <p:extLst>
      <p:ext uri="{BB962C8B-B14F-4D97-AF65-F5344CB8AC3E}">
        <p14:creationId xmlns:p14="http://schemas.microsoft.com/office/powerpoint/2010/main" val="341563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7" name="Group 146"/>
          <p:cNvGrpSpPr/>
          <p:nvPr/>
        </p:nvGrpSpPr>
        <p:grpSpPr>
          <a:xfrm>
            <a:off x="4951403" y="2806010"/>
            <a:ext cx="534121" cy="484630"/>
            <a:chOff x="2873424" y="3573152"/>
            <a:chExt cx="1039096" cy="882418"/>
          </a:xfrm>
        </p:grpSpPr>
        <p:pic>
          <p:nvPicPr>
            <p:cNvPr id="148" name="Picture 14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51605" y="3573152"/>
              <a:ext cx="593393" cy="672511"/>
            </a:xfrm>
            <a:prstGeom prst="rect">
              <a:avLst/>
            </a:prstGeom>
          </p:spPr>
        </p:pic>
        <p:sp>
          <p:nvSpPr>
            <p:cNvPr id="149" name="TextBox 148"/>
            <p:cNvSpPr txBox="1"/>
            <p:nvPr/>
          </p:nvSpPr>
          <p:spPr>
            <a:xfrm>
              <a:off x="2873424" y="4063288"/>
              <a:ext cx="1039096" cy="392282"/>
            </a:xfrm>
            <a:prstGeom prst="rect">
              <a:avLst/>
            </a:prstGeom>
            <a:noFill/>
          </p:spPr>
          <p:txBody>
            <a:bodyPr wrap="none" rtlCol="0">
              <a:spAutoFit/>
            </a:bodyPr>
            <a:lstStyle/>
            <a:p>
              <a:r>
                <a:rPr lang="en-US" sz="800" dirty="0">
                  <a:solidFill>
                    <a:schemeClr val="tx2"/>
                  </a:solidFill>
                </a:rPr>
                <a:t>Jenkins</a:t>
              </a:r>
            </a:p>
          </p:txBody>
        </p:sp>
      </p:grpSp>
      <p:sp>
        <p:nvSpPr>
          <p:cNvPr id="3" name="Title 2"/>
          <p:cNvSpPr>
            <a:spLocks noGrp="1"/>
          </p:cNvSpPr>
          <p:nvPr>
            <p:ph type="title"/>
          </p:nvPr>
        </p:nvSpPr>
        <p:spPr>
          <a:xfrm>
            <a:off x="311474" y="259115"/>
            <a:ext cx="8286022" cy="314715"/>
          </a:xfrm>
        </p:spPr>
        <p:txBody>
          <a:bodyPr vert="horz" lIns="91440" tIns="45720" rIns="91440" bIns="45720" rtlCol="0" anchor="t">
            <a:noAutofit/>
          </a:bodyPr>
          <a:lstStyle/>
          <a:p>
            <a:r>
              <a:rPr lang="en-US" sz="2000" dirty="0">
                <a:solidFill>
                  <a:srgbClr val="0070C0"/>
                </a:solidFill>
                <a:latin typeface="Calibri" panose="020F0502020204030204" pitchFamily="34" charset="0"/>
              </a:rPr>
              <a:t>Deployment Architecture in Apigee- Release Management using CI/CD</a:t>
            </a:r>
          </a:p>
        </p:txBody>
      </p:sp>
      <p:sp>
        <p:nvSpPr>
          <p:cNvPr id="41" name="TextBox 40"/>
          <p:cNvSpPr txBox="1"/>
          <p:nvPr/>
        </p:nvSpPr>
        <p:spPr>
          <a:xfrm>
            <a:off x="202087" y="2075306"/>
            <a:ext cx="1282220" cy="338554"/>
          </a:xfrm>
          <a:prstGeom prst="rect">
            <a:avLst/>
          </a:prstGeom>
          <a:noFill/>
        </p:spPr>
        <p:txBody>
          <a:bodyPr wrap="square" rtlCol="0">
            <a:spAutoFit/>
          </a:bodyPr>
          <a:lstStyle/>
          <a:p>
            <a:pPr algn="r"/>
            <a:r>
              <a:rPr lang="en-US" sz="800" dirty="0">
                <a:solidFill>
                  <a:schemeClr val="tx2"/>
                </a:solidFill>
              </a:rPr>
              <a:t>Developer commits the code to GitHub </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473874" y="1358545"/>
            <a:ext cx="487729" cy="487729"/>
          </a:xfrm>
          <a:prstGeom prst="rect">
            <a:avLst/>
          </a:prstGeom>
        </p:spPr>
      </p:pic>
      <p:sp>
        <p:nvSpPr>
          <p:cNvPr id="20" name="Diamond 19"/>
          <p:cNvSpPr/>
          <p:nvPr/>
        </p:nvSpPr>
        <p:spPr>
          <a:xfrm>
            <a:off x="6268909" y="2722230"/>
            <a:ext cx="1491465" cy="829908"/>
          </a:xfrm>
          <a:prstGeom prst="diamond">
            <a:avLst/>
          </a:prstGeom>
          <a:solidFill>
            <a:schemeClr val="accent2">
              <a:lumMod val="20000"/>
              <a:lumOff val="80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accent4">
                    <a:lumMod val="75000"/>
                  </a:schemeClr>
                </a:solidFill>
              </a:rPr>
              <a:t>Is it a Success?</a:t>
            </a:r>
          </a:p>
        </p:txBody>
      </p:sp>
      <p:sp>
        <p:nvSpPr>
          <p:cNvPr id="43" name="TextBox 42"/>
          <p:cNvSpPr txBox="1"/>
          <p:nvPr/>
        </p:nvSpPr>
        <p:spPr>
          <a:xfrm>
            <a:off x="2410980" y="1871294"/>
            <a:ext cx="613517" cy="215444"/>
          </a:xfrm>
          <a:prstGeom prst="rect">
            <a:avLst/>
          </a:prstGeom>
          <a:noFill/>
        </p:spPr>
        <p:txBody>
          <a:bodyPr wrap="square" rtlCol="0">
            <a:spAutoFit/>
          </a:bodyPr>
          <a:lstStyle/>
          <a:p>
            <a:pPr algn="ctr"/>
            <a:r>
              <a:rPr lang="en-US" sz="800" dirty="0">
                <a:solidFill>
                  <a:schemeClr val="tx2"/>
                </a:solidFill>
              </a:rPr>
              <a:t>GitHub </a:t>
            </a:r>
          </a:p>
        </p:txBody>
      </p:sp>
      <p:pic>
        <p:nvPicPr>
          <p:cNvPr id="44" name="Picture 4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440755" y="1209231"/>
            <a:ext cx="334586" cy="334586"/>
          </a:xfrm>
          <a:prstGeom prst="rect">
            <a:avLst/>
          </a:prstGeom>
        </p:spPr>
      </p:pic>
      <p:sp>
        <p:nvSpPr>
          <p:cNvPr id="46" name="TextBox 45"/>
          <p:cNvSpPr txBox="1"/>
          <p:nvPr/>
        </p:nvSpPr>
        <p:spPr>
          <a:xfrm>
            <a:off x="4129842" y="1833480"/>
            <a:ext cx="1280704" cy="461665"/>
          </a:xfrm>
          <a:prstGeom prst="rect">
            <a:avLst/>
          </a:prstGeom>
          <a:noFill/>
        </p:spPr>
        <p:txBody>
          <a:bodyPr wrap="square" rtlCol="0">
            <a:spAutoFit/>
          </a:bodyPr>
          <a:lstStyle/>
          <a:p>
            <a:pPr algn="ctr"/>
            <a:r>
              <a:rPr lang="en-US" sz="800" dirty="0">
                <a:solidFill>
                  <a:schemeClr val="tx2"/>
                </a:solidFill>
              </a:rPr>
              <a:t>Pulls the code from GitHub &amp; deploys it on dev instances</a:t>
            </a:r>
          </a:p>
        </p:txBody>
      </p:sp>
      <p:sp>
        <p:nvSpPr>
          <p:cNvPr id="58" name="TextBox 57"/>
          <p:cNvSpPr txBox="1"/>
          <p:nvPr/>
        </p:nvSpPr>
        <p:spPr>
          <a:xfrm>
            <a:off x="6665084" y="2462859"/>
            <a:ext cx="620683" cy="215444"/>
          </a:xfrm>
          <a:prstGeom prst="rect">
            <a:avLst/>
          </a:prstGeom>
          <a:noFill/>
        </p:spPr>
        <p:txBody>
          <a:bodyPr wrap="none" rtlCol="0">
            <a:spAutoFit/>
          </a:bodyPr>
          <a:lstStyle/>
          <a:p>
            <a:r>
              <a:rPr lang="en-US" sz="800" dirty="0">
                <a:solidFill>
                  <a:schemeClr val="tx2"/>
                </a:solidFill>
              </a:rPr>
              <a:t>QA / Test</a:t>
            </a:r>
          </a:p>
        </p:txBody>
      </p:sp>
      <p:sp>
        <p:nvSpPr>
          <p:cNvPr id="59" name="TextBox 58"/>
          <p:cNvSpPr txBox="1"/>
          <p:nvPr/>
        </p:nvSpPr>
        <p:spPr>
          <a:xfrm>
            <a:off x="7625560" y="2875934"/>
            <a:ext cx="253596" cy="215444"/>
          </a:xfrm>
          <a:prstGeom prst="rect">
            <a:avLst/>
          </a:prstGeom>
          <a:noFill/>
        </p:spPr>
        <p:txBody>
          <a:bodyPr wrap="none" rtlCol="0">
            <a:spAutoFit/>
          </a:bodyPr>
          <a:lstStyle/>
          <a:p>
            <a:r>
              <a:rPr lang="en-US" sz="800" dirty="0">
                <a:solidFill>
                  <a:schemeClr val="tx2"/>
                </a:solidFill>
              </a:rPr>
              <a:t>Y</a:t>
            </a:r>
          </a:p>
        </p:txBody>
      </p:sp>
      <p:sp>
        <p:nvSpPr>
          <p:cNvPr id="98" name="TextBox 97"/>
          <p:cNvSpPr txBox="1"/>
          <p:nvPr/>
        </p:nvSpPr>
        <p:spPr>
          <a:xfrm>
            <a:off x="1682942" y="3138607"/>
            <a:ext cx="226242" cy="215444"/>
          </a:xfrm>
          <a:prstGeom prst="rect">
            <a:avLst/>
          </a:prstGeom>
          <a:noFill/>
        </p:spPr>
        <p:txBody>
          <a:bodyPr wrap="square" rtlCol="0">
            <a:spAutoFit/>
          </a:bodyPr>
          <a:lstStyle/>
          <a:p>
            <a:r>
              <a:rPr lang="en-US" sz="800" b="1" dirty="0">
                <a:solidFill>
                  <a:schemeClr val="tx2"/>
                </a:solidFill>
              </a:rPr>
              <a:t>1</a:t>
            </a:r>
          </a:p>
        </p:txBody>
      </p:sp>
      <p:sp>
        <p:nvSpPr>
          <p:cNvPr id="102" name="TextBox 101"/>
          <p:cNvSpPr txBox="1"/>
          <p:nvPr/>
        </p:nvSpPr>
        <p:spPr>
          <a:xfrm>
            <a:off x="750389" y="1813702"/>
            <a:ext cx="258258" cy="215444"/>
          </a:xfrm>
          <a:prstGeom prst="rect">
            <a:avLst/>
          </a:prstGeom>
          <a:noFill/>
        </p:spPr>
        <p:txBody>
          <a:bodyPr wrap="square" rtlCol="0">
            <a:spAutoFit/>
          </a:bodyPr>
          <a:lstStyle/>
          <a:p>
            <a:r>
              <a:rPr lang="en-US" sz="800" b="1" dirty="0">
                <a:solidFill>
                  <a:schemeClr val="tx2"/>
                </a:solidFill>
              </a:rPr>
              <a:t>2</a:t>
            </a:r>
          </a:p>
        </p:txBody>
      </p:sp>
      <p:sp>
        <p:nvSpPr>
          <p:cNvPr id="103" name="TextBox 102"/>
          <p:cNvSpPr txBox="1"/>
          <p:nvPr/>
        </p:nvSpPr>
        <p:spPr>
          <a:xfrm>
            <a:off x="4602402" y="1576451"/>
            <a:ext cx="242132" cy="215444"/>
          </a:xfrm>
          <a:prstGeom prst="rect">
            <a:avLst/>
          </a:prstGeom>
          <a:noFill/>
        </p:spPr>
        <p:txBody>
          <a:bodyPr wrap="square" rtlCol="0">
            <a:spAutoFit/>
          </a:bodyPr>
          <a:lstStyle/>
          <a:p>
            <a:r>
              <a:rPr lang="en-US" sz="800" b="1" dirty="0">
                <a:solidFill>
                  <a:schemeClr val="tx2"/>
                </a:solidFill>
              </a:rPr>
              <a:t>4</a:t>
            </a:r>
          </a:p>
        </p:txBody>
      </p:sp>
      <p:sp>
        <p:nvSpPr>
          <p:cNvPr id="116" name="TextBox 115"/>
          <p:cNvSpPr txBox="1"/>
          <p:nvPr/>
        </p:nvSpPr>
        <p:spPr>
          <a:xfrm>
            <a:off x="6652913" y="1751524"/>
            <a:ext cx="1944583" cy="400110"/>
          </a:xfrm>
          <a:prstGeom prst="rect">
            <a:avLst/>
          </a:prstGeom>
          <a:noFill/>
        </p:spPr>
        <p:txBody>
          <a:bodyPr wrap="square" rtlCol="0">
            <a:spAutoFit/>
          </a:bodyPr>
          <a:lstStyle/>
          <a:p>
            <a:r>
              <a:rPr lang="en-US" sz="1000" dirty="0">
                <a:solidFill>
                  <a:schemeClr val="tx2"/>
                </a:solidFill>
              </a:rPr>
              <a:t>Jenkins deploy the prod. instance from prod repository .</a:t>
            </a:r>
          </a:p>
        </p:txBody>
      </p:sp>
      <p:sp>
        <p:nvSpPr>
          <p:cNvPr id="150" name="Rectangle 149"/>
          <p:cNvSpPr/>
          <p:nvPr/>
        </p:nvSpPr>
        <p:spPr>
          <a:xfrm>
            <a:off x="6747512" y="3543740"/>
            <a:ext cx="258404" cy="215444"/>
          </a:xfrm>
          <a:prstGeom prst="rect">
            <a:avLst/>
          </a:prstGeom>
        </p:spPr>
        <p:txBody>
          <a:bodyPr wrap="none">
            <a:spAutoFit/>
          </a:bodyPr>
          <a:lstStyle/>
          <a:p>
            <a:r>
              <a:rPr lang="en-US" sz="800" dirty="0">
                <a:solidFill>
                  <a:schemeClr val="tx2"/>
                </a:solidFill>
              </a:rPr>
              <a:t>N</a:t>
            </a:r>
          </a:p>
        </p:txBody>
      </p:sp>
      <p:sp>
        <p:nvSpPr>
          <p:cNvPr id="152" name="TextBox 151"/>
          <p:cNvSpPr txBox="1"/>
          <p:nvPr/>
        </p:nvSpPr>
        <p:spPr>
          <a:xfrm>
            <a:off x="2359874" y="4061256"/>
            <a:ext cx="2103993" cy="215444"/>
          </a:xfrm>
          <a:prstGeom prst="rect">
            <a:avLst/>
          </a:prstGeom>
          <a:noFill/>
        </p:spPr>
        <p:txBody>
          <a:bodyPr wrap="square" rtlCol="0">
            <a:spAutoFit/>
          </a:bodyPr>
          <a:lstStyle/>
          <a:p>
            <a:r>
              <a:rPr lang="en-US" sz="800" dirty="0">
                <a:solidFill>
                  <a:schemeClr val="tx2"/>
                </a:solidFill>
                <a:latin typeface="Calibri" panose="020F0502020204030204" pitchFamily="34" charset="0"/>
                <a:cs typeface="Calibri" panose="020F0502020204030204" pitchFamily="34" charset="0"/>
              </a:rPr>
              <a:t>Email notification to developer to fix the issue</a:t>
            </a:r>
          </a:p>
        </p:txBody>
      </p:sp>
      <p:sp>
        <p:nvSpPr>
          <p:cNvPr id="155" name="TextBox 154"/>
          <p:cNvSpPr txBox="1"/>
          <p:nvPr/>
        </p:nvSpPr>
        <p:spPr>
          <a:xfrm>
            <a:off x="3240691" y="1606219"/>
            <a:ext cx="816896" cy="338554"/>
          </a:xfrm>
          <a:prstGeom prst="rect">
            <a:avLst/>
          </a:prstGeom>
          <a:noFill/>
        </p:spPr>
        <p:txBody>
          <a:bodyPr wrap="square" rtlCol="0">
            <a:spAutoFit/>
          </a:bodyPr>
          <a:lstStyle/>
          <a:p>
            <a:pPr algn="ctr"/>
            <a:r>
              <a:rPr lang="en-US" sz="800" dirty="0">
                <a:solidFill>
                  <a:schemeClr val="tx2"/>
                </a:solidFill>
              </a:rPr>
              <a:t>Polls GitHub</a:t>
            </a:r>
          </a:p>
          <a:p>
            <a:pPr algn="ctr"/>
            <a:r>
              <a:rPr lang="en-US" sz="800" dirty="0">
                <a:solidFill>
                  <a:schemeClr val="tx2"/>
                </a:solidFill>
              </a:rPr>
              <a:t>Continuously</a:t>
            </a:r>
          </a:p>
        </p:txBody>
      </p:sp>
      <p:sp>
        <p:nvSpPr>
          <p:cNvPr id="175" name="TextBox 174"/>
          <p:cNvSpPr txBox="1"/>
          <p:nvPr/>
        </p:nvSpPr>
        <p:spPr>
          <a:xfrm>
            <a:off x="6417699" y="2959527"/>
            <a:ext cx="226242" cy="215444"/>
          </a:xfrm>
          <a:prstGeom prst="rect">
            <a:avLst/>
          </a:prstGeom>
          <a:noFill/>
        </p:spPr>
        <p:txBody>
          <a:bodyPr wrap="square" rtlCol="0">
            <a:spAutoFit/>
          </a:bodyPr>
          <a:lstStyle/>
          <a:p>
            <a:r>
              <a:rPr lang="en-US" sz="800" b="1" dirty="0">
                <a:solidFill>
                  <a:schemeClr val="tx2"/>
                </a:solidFill>
              </a:rPr>
              <a:t>5</a:t>
            </a:r>
          </a:p>
        </p:txBody>
      </p:sp>
      <p:sp>
        <p:nvSpPr>
          <p:cNvPr id="176" name="TextBox 175"/>
          <p:cNvSpPr txBox="1"/>
          <p:nvPr/>
        </p:nvSpPr>
        <p:spPr>
          <a:xfrm>
            <a:off x="1543965" y="2606797"/>
            <a:ext cx="1587192" cy="461665"/>
          </a:xfrm>
          <a:prstGeom prst="rect">
            <a:avLst/>
          </a:prstGeom>
          <a:noFill/>
        </p:spPr>
        <p:txBody>
          <a:bodyPr wrap="square" rtlCol="0">
            <a:spAutoFit/>
          </a:bodyPr>
          <a:lstStyle/>
          <a:p>
            <a:r>
              <a:rPr lang="en-US" sz="800" dirty="0">
                <a:solidFill>
                  <a:schemeClr val="tx2"/>
                </a:solidFill>
              </a:rPr>
              <a:t>Requests the Ops team to provision the dev/test environment</a:t>
            </a:r>
          </a:p>
        </p:txBody>
      </p:sp>
      <p:sp>
        <p:nvSpPr>
          <p:cNvPr id="179" name="TextBox 178"/>
          <p:cNvSpPr txBox="1"/>
          <p:nvPr/>
        </p:nvSpPr>
        <p:spPr>
          <a:xfrm>
            <a:off x="561593" y="2784793"/>
            <a:ext cx="188796" cy="215444"/>
          </a:xfrm>
          <a:prstGeom prst="rect">
            <a:avLst/>
          </a:prstGeom>
          <a:noFill/>
        </p:spPr>
        <p:txBody>
          <a:bodyPr wrap="square" rtlCol="0">
            <a:spAutoFit/>
          </a:bodyPr>
          <a:lstStyle/>
          <a:p>
            <a:r>
              <a:rPr lang="en-US" sz="800" b="1" dirty="0">
                <a:solidFill>
                  <a:schemeClr val="tx2"/>
                </a:solidFill>
              </a:rPr>
              <a:t>6</a:t>
            </a:r>
          </a:p>
        </p:txBody>
      </p:sp>
      <p:sp>
        <p:nvSpPr>
          <p:cNvPr id="236" name="TextBox 235"/>
          <p:cNvSpPr txBox="1"/>
          <p:nvPr/>
        </p:nvSpPr>
        <p:spPr>
          <a:xfrm>
            <a:off x="6438841" y="1821222"/>
            <a:ext cx="226242" cy="215444"/>
          </a:xfrm>
          <a:prstGeom prst="rect">
            <a:avLst/>
          </a:prstGeom>
          <a:noFill/>
        </p:spPr>
        <p:txBody>
          <a:bodyPr wrap="square" rtlCol="0">
            <a:spAutoFit/>
          </a:bodyPr>
          <a:lstStyle/>
          <a:p>
            <a:r>
              <a:rPr lang="en-US" sz="800" b="1" dirty="0">
                <a:solidFill>
                  <a:schemeClr val="tx2"/>
                </a:solidFill>
              </a:rPr>
              <a:t>7</a:t>
            </a:r>
          </a:p>
        </p:txBody>
      </p:sp>
      <p:grpSp>
        <p:nvGrpSpPr>
          <p:cNvPr id="9" name="Group 8"/>
          <p:cNvGrpSpPr/>
          <p:nvPr/>
        </p:nvGrpSpPr>
        <p:grpSpPr>
          <a:xfrm>
            <a:off x="4528618" y="3265895"/>
            <a:ext cx="1030718" cy="871344"/>
            <a:chOff x="3917615" y="3573154"/>
            <a:chExt cx="1030718" cy="760541"/>
          </a:xfrm>
        </p:grpSpPr>
        <p:sp>
          <p:nvSpPr>
            <p:cNvPr id="74" name="TextBox 73"/>
            <p:cNvSpPr txBox="1"/>
            <p:nvPr/>
          </p:nvSpPr>
          <p:spPr>
            <a:xfrm>
              <a:off x="3917615" y="4038193"/>
              <a:ext cx="1030718" cy="295502"/>
            </a:xfrm>
            <a:prstGeom prst="rect">
              <a:avLst/>
            </a:prstGeom>
            <a:noFill/>
          </p:spPr>
          <p:txBody>
            <a:bodyPr wrap="square" rtlCol="0">
              <a:spAutoFit/>
            </a:bodyPr>
            <a:lstStyle/>
            <a:p>
              <a:pPr algn="ctr"/>
              <a:r>
                <a:rPr lang="en-US" sz="800" dirty="0">
                  <a:solidFill>
                    <a:schemeClr val="tx2"/>
                  </a:solidFill>
                </a:rPr>
                <a:t>QA</a:t>
              </a:r>
            </a:p>
            <a:p>
              <a:pPr algn="ctr"/>
              <a:r>
                <a:rPr lang="en-US" sz="800" dirty="0">
                  <a:solidFill>
                    <a:schemeClr val="tx2"/>
                  </a:solidFill>
                </a:rPr>
                <a:t>Instances</a:t>
              </a:r>
            </a:p>
          </p:txBody>
        </p:sp>
        <p:grpSp>
          <p:nvGrpSpPr>
            <p:cNvPr id="243" name="Group 242"/>
            <p:cNvGrpSpPr/>
            <p:nvPr/>
          </p:nvGrpSpPr>
          <p:grpSpPr>
            <a:xfrm>
              <a:off x="4038980" y="3573154"/>
              <a:ext cx="760562" cy="480663"/>
              <a:chOff x="6850411" y="3026252"/>
              <a:chExt cx="1182934" cy="771109"/>
            </a:xfrm>
          </p:grpSpPr>
          <p:pic>
            <p:nvPicPr>
              <p:cNvPr id="244" name="Picture 24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850411" y="3026252"/>
                <a:ext cx="762836" cy="643333"/>
              </a:xfrm>
              <a:prstGeom prst="rect">
                <a:avLst/>
              </a:prstGeom>
            </p:spPr>
          </p:pic>
          <p:pic>
            <p:nvPicPr>
              <p:cNvPr id="245" name="Picture 244"/>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7256971" y="3142612"/>
                <a:ext cx="776374" cy="654749"/>
              </a:xfrm>
              <a:prstGeom prst="rect">
                <a:avLst/>
              </a:prstGeom>
            </p:spPr>
          </p:pic>
        </p:grpSp>
      </p:grpSp>
      <p:sp>
        <p:nvSpPr>
          <p:cNvPr id="300" name="TextBox 299"/>
          <p:cNvSpPr txBox="1"/>
          <p:nvPr/>
        </p:nvSpPr>
        <p:spPr>
          <a:xfrm>
            <a:off x="4951403" y="1366843"/>
            <a:ext cx="1138960" cy="215444"/>
          </a:xfrm>
          <a:prstGeom prst="rect">
            <a:avLst/>
          </a:prstGeom>
          <a:noFill/>
        </p:spPr>
        <p:txBody>
          <a:bodyPr wrap="square" rtlCol="0">
            <a:spAutoFit/>
          </a:bodyPr>
          <a:lstStyle/>
          <a:p>
            <a:r>
              <a:rPr lang="en-US" sz="800" dirty="0">
                <a:solidFill>
                  <a:schemeClr val="tx2"/>
                </a:solidFill>
              </a:rPr>
              <a:t>Dev Instance  </a:t>
            </a:r>
          </a:p>
        </p:txBody>
      </p:sp>
      <p:grpSp>
        <p:nvGrpSpPr>
          <p:cNvPr id="4" name="Group 3"/>
          <p:cNvGrpSpPr/>
          <p:nvPr/>
        </p:nvGrpSpPr>
        <p:grpSpPr>
          <a:xfrm>
            <a:off x="1108031" y="3195247"/>
            <a:ext cx="706142" cy="775645"/>
            <a:chOff x="389248" y="1389336"/>
            <a:chExt cx="706142" cy="775644"/>
          </a:xfrm>
        </p:grpSpPr>
        <p:sp>
          <p:nvSpPr>
            <p:cNvPr id="65" name="TextBox 64"/>
            <p:cNvSpPr txBox="1"/>
            <p:nvPr/>
          </p:nvSpPr>
          <p:spPr>
            <a:xfrm>
              <a:off x="389248" y="1949536"/>
              <a:ext cx="654346" cy="215444"/>
            </a:xfrm>
            <a:prstGeom prst="rect">
              <a:avLst/>
            </a:prstGeom>
            <a:noFill/>
          </p:spPr>
          <p:txBody>
            <a:bodyPr wrap="none" rtlCol="0">
              <a:spAutoFit/>
            </a:bodyPr>
            <a:lstStyle/>
            <a:p>
              <a:r>
                <a:rPr lang="en-US" sz="800" dirty="0">
                  <a:solidFill>
                    <a:schemeClr val="tx2"/>
                  </a:solidFill>
                </a:rPr>
                <a:t>Developer</a:t>
              </a:r>
            </a:p>
          </p:txBody>
        </p:sp>
        <p:pic>
          <p:nvPicPr>
            <p:cNvPr id="66" name="Picture 6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14254" y="1389336"/>
              <a:ext cx="581136" cy="581136"/>
            </a:xfrm>
            <a:prstGeom prst="rect">
              <a:avLst/>
            </a:prstGeom>
          </p:spPr>
        </p:pic>
      </p:grpSp>
      <p:grpSp>
        <p:nvGrpSpPr>
          <p:cNvPr id="6" name="Group 5"/>
          <p:cNvGrpSpPr/>
          <p:nvPr/>
        </p:nvGrpSpPr>
        <p:grpSpPr>
          <a:xfrm>
            <a:off x="2092228" y="3214078"/>
            <a:ext cx="650717" cy="743178"/>
            <a:chOff x="1601070" y="1245384"/>
            <a:chExt cx="650716" cy="743178"/>
          </a:xfrm>
        </p:grpSpPr>
        <p:pic>
          <p:nvPicPr>
            <p:cNvPr id="67" name="Picture 66"/>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820910" y="1245384"/>
              <a:ext cx="430876" cy="536938"/>
            </a:xfrm>
            <a:prstGeom prst="rect">
              <a:avLst/>
            </a:prstGeom>
          </p:spPr>
        </p:pic>
        <p:sp>
          <p:nvSpPr>
            <p:cNvPr id="68" name="TextBox 67"/>
            <p:cNvSpPr txBox="1"/>
            <p:nvPr/>
          </p:nvSpPr>
          <p:spPr>
            <a:xfrm>
              <a:off x="1601070" y="1773118"/>
              <a:ext cx="638315" cy="215444"/>
            </a:xfrm>
            <a:prstGeom prst="rect">
              <a:avLst/>
            </a:prstGeom>
            <a:noFill/>
          </p:spPr>
          <p:txBody>
            <a:bodyPr wrap="none" rtlCol="0">
              <a:spAutoFit/>
            </a:bodyPr>
            <a:lstStyle/>
            <a:p>
              <a:r>
                <a:rPr lang="en-US" sz="800" dirty="0">
                  <a:solidFill>
                    <a:schemeClr val="tx2"/>
                  </a:solidFill>
                </a:rPr>
                <a:t>Operation</a:t>
              </a:r>
            </a:p>
          </p:txBody>
        </p:sp>
      </p:grpSp>
      <p:sp>
        <p:nvSpPr>
          <p:cNvPr id="71" name="TextBox 70"/>
          <p:cNvSpPr txBox="1"/>
          <p:nvPr/>
        </p:nvSpPr>
        <p:spPr>
          <a:xfrm>
            <a:off x="2689939" y="3147467"/>
            <a:ext cx="226242" cy="215444"/>
          </a:xfrm>
          <a:prstGeom prst="rect">
            <a:avLst/>
          </a:prstGeom>
          <a:noFill/>
        </p:spPr>
        <p:txBody>
          <a:bodyPr wrap="square" rtlCol="0">
            <a:spAutoFit/>
          </a:bodyPr>
          <a:lstStyle/>
          <a:p>
            <a:r>
              <a:rPr lang="en-US" sz="800" b="1" dirty="0">
                <a:solidFill>
                  <a:schemeClr val="tx2"/>
                </a:solidFill>
              </a:rPr>
              <a:t>3</a:t>
            </a:r>
          </a:p>
        </p:txBody>
      </p:sp>
      <p:pic>
        <p:nvPicPr>
          <p:cNvPr id="73" name="Picture 72"/>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3076807" y="3301121"/>
            <a:ext cx="461365" cy="486105"/>
          </a:xfrm>
          <a:prstGeom prst="rect">
            <a:avLst/>
          </a:prstGeom>
        </p:spPr>
      </p:pic>
      <p:cxnSp>
        <p:nvCxnSpPr>
          <p:cNvPr id="29" name="Elbow Connector 28"/>
          <p:cNvCxnSpPr>
            <a:stCxn id="74" idx="3"/>
            <a:endCxn id="20" idx="1"/>
          </p:cNvCxnSpPr>
          <p:nvPr/>
        </p:nvCxnSpPr>
        <p:spPr>
          <a:xfrm flipV="1">
            <a:off x="5559336" y="3137184"/>
            <a:ext cx="709573" cy="830778"/>
          </a:xfrm>
          <a:prstGeom prst="bentConnector3">
            <a:avLst>
              <a:gd name="adj1" fmla="val 50000"/>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Elbow Connector 37"/>
          <p:cNvCxnSpPr/>
          <p:nvPr/>
        </p:nvCxnSpPr>
        <p:spPr>
          <a:xfrm rot="5400000">
            <a:off x="4031876" y="1084878"/>
            <a:ext cx="434142" cy="5531387"/>
          </a:xfrm>
          <a:prstGeom prst="bentConnector3">
            <a:avLst>
              <a:gd name="adj1" fmla="val 139492"/>
            </a:avLst>
          </a:prstGeom>
          <a:ln w="127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20" idx="3"/>
            <a:endCxn id="66" idx="1"/>
          </p:cNvCxnSpPr>
          <p:nvPr/>
        </p:nvCxnSpPr>
        <p:spPr>
          <a:xfrm flipH="1">
            <a:off x="1233037" y="3137184"/>
            <a:ext cx="6527337" cy="348630"/>
          </a:xfrm>
          <a:prstGeom prst="bentConnector5">
            <a:avLst>
              <a:gd name="adj1" fmla="val -3502"/>
              <a:gd name="adj2" fmla="val 399654"/>
              <a:gd name="adj3" fmla="val 103502"/>
            </a:avLst>
          </a:prstGeom>
          <a:ln w="12700">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2359875" y="4333131"/>
            <a:ext cx="2306074" cy="215444"/>
          </a:xfrm>
          <a:prstGeom prst="rect">
            <a:avLst/>
          </a:prstGeom>
          <a:noFill/>
        </p:spPr>
        <p:txBody>
          <a:bodyPr wrap="square" rtlCol="0">
            <a:spAutoFit/>
          </a:bodyPr>
          <a:lstStyle/>
          <a:p>
            <a:r>
              <a:rPr lang="en-US" sz="800" dirty="0">
                <a:solidFill>
                  <a:schemeClr val="tx2"/>
                </a:solidFill>
                <a:latin typeface="Calibri" panose="020F0502020204030204" pitchFamily="34" charset="0"/>
                <a:cs typeface="Calibri" panose="020F0502020204030204" pitchFamily="34" charset="0"/>
              </a:rPr>
              <a:t>Email notification to developer to merge the code</a:t>
            </a:r>
          </a:p>
        </p:txBody>
      </p:sp>
      <p:grpSp>
        <p:nvGrpSpPr>
          <p:cNvPr id="105" name="Group 104"/>
          <p:cNvGrpSpPr/>
          <p:nvPr/>
        </p:nvGrpSpPr>
        <p:grpSpPr>
          <a:xfrm>
            <a:off x="5894683" y="599987"/>
            <a:ext cx="1030718" cy="907584"/>
            <a:chOff x="3917615" y="3530719"/>
            <a:chExt cx="1030718" cy="907584"/>
          </a:xfrm>
        </p:grpSpPr>
        <p:sp>
          <p:nvSpPr>
            <p:cNvPr id="106" name="TextBox 105"/>
            <p:cNvSpPr txBox="1"/>
            <p:nvPr/>
          </p:nvSpPr>
          <p:spPr>
            <a:xfrm>
              <a:off x="3917615" y="4038193"/>
              <a:ext cx="1030718" cy="400110"/>
            </a:xfrm>
            <a:prstGeom prst="rect">
              <a:avLst/>
            </a:prstGeom>
            <a:noFill/>
          </p:spPr>
          <p:txBody>
            <a:bodyPr wrap="square" rtlCol="0">
              <a:spAutoFit/>
            </a:bodyPr>
            <a:lstStyle/>
            <a:p>
              <a:pPr algn="ctr"/>
              <a:r>
                <a:rPr lang="en-US" sz="1000" dirty="0">
                  <a:solidFill>
                    <a:schemeClr val="tx2"/>
                  </a:solidFill>
                </a:rPr>
                <a:t>Production</a:t>
              </a:r>
            </a:p>
            <a:p>
              <a:pPr algn="ctr"/>
              <a:r>
                <a:rPr lang="en-US" sz="1000" dirty="0">
                  <a:solidFill>
                    <a:schemeClr val="tx2"/>
                  </a:solidFill>
                </a:rPr>
                <a:t>Instances</a:t>
              </a:r>
            </a:p>
          </p:txBody>
        </p:sp>
        <p:grpSp>
          <p:nvGrpSpPr>
            <p:cNvPr id="107" name="Group 106"/>
            <p:cNvGrpSpPr/>
            <p:nvPr/>
          </p:nvGrpSpPr>
          <p:grpSpPr>
            <a:xfrm>
              <a:off x="4038980" y="3530719"/>
              <a:ext cx="760562" cy="523099"/>
              <a:chOff x="6850411" y="2958174"/>
              <a:chExt cx="1182934" cy="839187"/>
            </a:xfrm>
          </p:grpSpPr>
          <p:pic>
            <p:nvPicPr>
              <p:cNvPr id="108" name="Picture 107"/>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6850411" y="2958174"/>
                <a:ext cx="762836" cy="711413"/>
              </a:xfrm>
              <a:prstGeom prst="rect">
                <a:avLst/>
              </a:prstGeom>
            </p:spPr>
          </p:pic>
          <p:pic>
            <p:nvPicPr>
              <p:cNvPr id="109" name="Picture 108"/>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7256971" y="3103786"/>
                <a:ext cx="776374" cy="693575"/>
              </a:xfrm>
              <a:prstGeom prst="rect">
                <a:avLst/>
              </a:prstGeom>
            </p:spPr>
          </p:pic>
        </p:grpSp>
      </p:grpSp>
      <p:cxnSp>
        <p:nvCxnSpPr>
          <p:cNvPr id="48" name="Elbow Connector 47"/>
          <p:cNvCxnSpPr/>
          <p:nvPr/>
        </p:nvCxnSpPr>
        <p:spPr>
          <a:xfrm flipV="1">
            <a:off x="5233587" y="1580924"/>
            <a:ext cx="1218392" cy="1091496"/>
          </a:xfrm>
          <a:prstGeom prst="bentConnector2">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p:nvPr/>
        </p:nvCxnSpPr>
        <p:spPr>
          <a:xfrm rot="5400000" flipH="1" flipV="1">
            <a:off x="4846040" y="1992633"/>
            <a:ext cx="926541" cy="215173"/>
          </a:xfrm>
          <a:prstGeom prst="bentConnector3">
            <a:avLst>
              <a:gd name="adj1" fmla="val 88"/>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11" idx="1"/>
          </p:cNvCxnSpPr>
          <p:nvPr/>
        </p:nvCxnSpPr>
        <p:spPr>
          <a:xfrm rot="5400000" flipH="1" flipV="1">
            <a:off x="1264039" y="1860939"/>
            <a:ext cx="1468365" cy="951306"/>
          </a:xfrm>
          <a:prstGeom prst="bentConnector2">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8" name="TextBox 117"/>
          <p:cNvSpPr txBox="1"/>
          <p:nvPr/>
        </p:nvSpPr>
        <p:spPr>
          <a:xfrm>
            <a:off x="18248" y="3070774"/>
            <a:ext cx="1385123" cy="400110"/>
          </a:xfrm>
          <a:prstGeom prst="rect">
            <a:avLst/>
          </a:prstGeom>
          <a:noFill/>
        </p:spPr>
        <p:txBody>
          <a:bodyPr wrap="square" rtlCol="0">
            <a:spAutoFit/>
          </a:bodyPr>
          <a:lstStyle/>
          <a:p>
            <a:pPr algn="ctr"/>
            <a:r>
              <a:rPr lang="en-US" sz="1000" dirty="0">
                <a:solidFill>
                  <a:schemeClr val="tx2"/>
                </a:solidFill>
              </a:rPr>
              <a:t>Developer merges the code with dev</a:t>
            </a:r>
          </a:p>
        </p:txBody>
      </p:sp>
      <p:cxnSp>
        <p:nvCxnSpPr>
          <p:cNvPr id="60" name="Elbow Connector 59"/>
          <p:cNvCxnSpPr>
            <a:stCxn id="11" idx="3"/>
          </p:cNvCxnSpPr>
          <p:nvPr/>
        </p:nvCxnSpPr>
        <p:spPr>
          <a:xfrm>
            <a:off x="2961602" y="1602410"/>
            <a:ext cx="1613754" cy="1119268"/>
          </a:xfrm>
          <a:prstGeom prst="bentConnector3">
            <a:avLst>
              <a:gd name="adj1" fmla="val 7540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3043953" y="2736707"/>
            <a:ext cx="1143190" cy="461665"/>
          </a:xfrm>
          <a:prstGeom prst="rect">
            <a:avLst/>
          </a:prstGeom>
          <a:noFill/>
        </p:spPr>
        <p:txBody>
          <a:bodyPr wrap="square" rtlCol="0">
            <a:spAutoFit/>
          </a:bodyPr>
          <a:lstStyle/>
          <a:p>
            <a:r>
              <a:rPr lang="en-US" sz="800" dirty="0">
                <a:solidFill>
                  <a:schemeClr val="tx2"/>
                </a:solidFill>
              </a:rPr>
              <a:t>Team runs the deployment manager script</a:t>
            </a:r>
          </a:p>
        </p:txBody>
      </p:sp>
      <p:cxnSp>
        <p:nvCxnSpPr>
          <p:cNvPr id="63" name="Elbow Connector 62"/>
          <p:cNvCxnSpPr>
            <a:stCxn id="73" idx="3"/>
          </p:cNvCxnSpPr>
          <p:nvPr/>
        </p:nvCxnSpPr>
        <p:spPr>
          <a:xfrm flipV="1">
            <a:off x="3538172" y="2875933"/>
            <a:ext cx="1037185" cy="668240"/>
          </a:xfrm>
          <a:prstGeom prst="bentConnector3">
            <a:avLst>
              <a:gd name="adj1" fmla="val 62160"/>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73" idx="3"/>
            <a:endCxn id="74" idx="1"/>
          </p:cNvCxnSpPr>
          <p:nvPr/>
        </p:nvCxnSpPr>
        <p:spPr>
          <a:xfrm>
            <a:off x="3538172" y="3544174"/>
            <a:ext cx="990446" cy="423788"/>
          </a:xfrm>
          <a:prstGeom prst="bentConnector3">
            <a:avLst>
              <a:gd name="adj1" fmla="val 50000"/>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pic>
        <p:nvPicPr>
          <p:cNvPr id="146" name="Picture 145"/>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4655308" y="2509804"/>
            <a:ext cx="500238" cy="469850"/>
          </a:xfrm>
          <a:prstGeom prst="rect">
            <a:avLst/>
          </a:prstGeom>
        </p:spPr>
      </p:pic>
      <p:cxnSp>
        <p:nvCxnSpPr>
          <p:cNvPr id="126" name="Elbow Connector 125"/>
          <p:cNvCxnSpPr>
            <a:endCxn id="245" idx="3"/>
          </p:cNvCxnSpPr>
          <p:nvPr/>
        </p:nvCxnSpPr>
        <p:spPr>
          <a:xfrm rot="16200000" flipH="1">
            <a:off x="4917761" y="3090006"/>
            <a:ext cx="813215" cy="172354"/>
          </a:xfrm>
          <a:prstGeom prst="bentConnector4">
            <a:avLst>
              <a:gd name="adj1" fmla="val -563"/>
              <a:gd name="adj2" fmla="val 232634"/>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17A33418-58A0-4674-82E0-0EA2499CC6D6}"/>
              </a:ext>
            </a:extLst>
          </p:cNvPr>
          <p:cNvSpPr txBox="1"/>
          <p:nvPr/>
        </p:nvSpPr>
        <p:spPr>
          <a:xfrm>
            <a:off x="-26978" y="3967962"/>
            <a:ext cx="842993" cy="707886"/>
          </a:xfrm>
          <a:prstGeom prst="rect">
            <a:avLst/>
          </a:prstGeom>
          <a:noFill/>
        </p:spPr>
        <p:txBody>
          <a:bodyPr wrap="square" rtlCol="0">
            <a:spAutoFit/>
          </a:bodyPr>
          <a:lstStyle/>
          <a:p>
            <a:pPr algn="ctr"/>
            <a:r>
              <a:rPr lang="en-US" sz="1000" dirty="0">
                <a:solidFill>
                  <a:schemeClr val="tx2"/>
                </a:solidFill>
              </a:rPr>
              <a:t>Ops push the release version to Prod repo</a:t>
            </a:r>
          </a:p>
        </p:txBody>
      </p:sp>
    </p:spTree>
    <p:extLst>
      <p:ext uri="{BB962C8B-B14F-4D97-AF65-F5344CB8AC3E}">
        <p14:creationId xmlns:p14="http://schemas.microsoft.com/office/powerpoint/2010/main" val="386893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B55851-610E-4A0F-AF20-E0E7FA54B043}"/>
              </a:ext>
            </a:extLst>
          </p:cNvPr>
          <p:cNvSpPr>
            <a:spLocks noGrp="1"/>
          </p:cNvSpPr>
          <p:nvPr>
            <p:ph type="sldNum" sz="quarter" idx="12"/>
          </p:nvPr>
        </p:nvSpPr>
        <p:spPr/>
        <p:txBody>
          <a:bodyPr/>
          <a:lstStyle/>
          <a:p>
            <a:fld id="{B32AB80A-78BA-6B42-BA0D-B44ACF890F5A}" type="slidenum">
              <a:rPr lang="en-US" smtClean="0">
                <a:solidFill>
                  <a:srgbClr val="50B3CF"/>
                </a:solidFill>
              </a:rPr>
              <a:pPr/>
              <a:t>5</a:t>
            </a:fld>
            <a:endParaRPr lang="en-US">
              <a:solidFill>
                <a:srgbClr val="50B3CF"/>
              </a:solidFill>
            </a:endParaRPr>
          </a:p>
        </p:txBody>
      </p:sp>
      <p:sp>
        <p:nvSpPr>
          <p:cNvPr id="3" name="Title 2">
            <a:extLst>
              <a:ext uri="{FF2B5EF4-FFF2-40B4-BE49-F238E27FC236}">
                <a16:creationId xmlns:a16="http://schemas.microsoft.com/office/drawing/2014/main" id="{07D5D4A1-50BC-479F-AA50-AFA0A19CC70A}"/>
              </a:ext>
            </a:extLst>
          </p:cNvPr>
          <p:cNvSpPr>
            <a:spLocks noGrp="1"/>
          </p:cNvSpPr>
          <p:nvPr>
            <p:ph type="title"/>
          </p:nvPr>
        </p:nvSpPr>
        <p:spPr/>
        <p:txBody>
          <a:bodyPr/>
          <a:lstStyle/>
          <a:p>
            <a:r>
              <a:rPr lang="en-US" dirty="0"/>
              <a:t>Jenkins build and deployment order</a:t>
            </a:r>
          </a:p>
        </p:txBody>
      </p:sp>
      <p:graphicFrame>
        <p:nvGraphicFramePr>
          <p:cNvPr id="6" name="Table 5">
            <a:extLst>
              <a:ext uri="{FF2B5EF4-FFF2-40B4-BE49-F238E27FC236}">
                <a16:creationId xmlns:a16="http://schemas.microsoft.com/office/drawing/2014/main" id="{4D852941-CD43-4DBC-9D9A-7D161C972C28}"/>
              </a:ext>
            </a:extLst>
          </p:cNvPr>
          <p:cNvGraphicFramePr>
            <a:graphicFrameLocks noGrp="1"/>
          </p:cNvGraphicFramePr>
          <p:nvPr>
            <p:extLst>
              <p:ext uri="{D42A27DB-BD31-4B8C-83A1-F6EECF244321}">
                <p14:modId xmlns:p14="http://schemas.microsoft.com/office/powerpoint/2010/main" val="659345860"/>
              </p:ext>
            </p:extLst>
          </p:nvPr>
        </p:nvGraphicFramePr>
        <p:xfrm>
          <a:off x="199782" y="793283"/>
          <a:ext cx="8288323" cy="1778466"/>
        </p:xfrm>
        <a:graphic>
          <a:graphicData uri="http://schemas.openxmlformats.org/drawingml/2006/table">
            <a:tbl>
              <a:tblPr firstRow="1" bandRow="1">
                <a:tableStyleId>{5C22544A-7EE6-4342-B048-85BDC9FD1C3A}</a:tableStyleId>
              </a:tblPr>
              <a:tblGrid>
                <a:gridCol w="8288323">
                  <a:extLst>
                    <a:ext uri="{9D8B030D-6E8A-4147-A177-3AD203B41FA5}">
                      <a16:colId xmlns:a16="http://schemas.microsoft.com/office/drawing/2014/main" val="1225798359"/>
                    </a:ext>
                  </a:extLst>
                </a:gridCol>
              </a:tblGrid>
              <a:tr h="370707">
                <a:tc>
                  <a:txBody>
                    <a:bodyPr/>
                    <a:lstStyle/>
                    <a:p>
                      <a:r>
                        <a:rPr lang="en-US" sz="1800" dirty="0"/>
                        <a:t>Dev Build Steps </a:t>
                      </a:r>
                      <a:endParaRPr lang="en-US" dirty="0"/>
                    </a:p>
                  </a:txBody>
                  <a:tcPr/>
                </a:tc>
                <a:extLst>
                  <a:ext uri="{0D108BD9-81ED-4DB2-BD59-A6C34878D82A}">
                    <a16:rowId xmlns:a16="http://schemas.microsoft.com/office/drawing/2014/main" val="4049514088"/>
                  </a:ext>
                </a:extLst>
              </a:tr>
              <a:tr h="1407759">
                <a:tc>
                  <a:txBody>
                    <a:bodyPr/>
                    <a:lstStyle/>
                    <a:p>
                      <a:r>
                        <a:rPr lang="en-US" sz="1800" dirty="0"/>
                        <a:t> </a:t>
                      </a:r>
                      <a:r>
                        <a:rPr lang="en-US" sz="1200" dirty="0"/>
                        <a:t>-&gt; Prepare single zip  with </a:t>
                      </a:r>
                      <a:r>
                        <a:rPr lang="en-US" sz="1200" dirty="0" err="1"/>
                        <a:t>apiproxy</a:t>
                      </a:r>
                      <a:r>
                        <a:rPr lang="en-US" sz="1200" dirty="0"/>
                        <a:t> bundle , shared flow bundle and config bundle </a:t>
                      </a:r>
                    </a:p>
                    <a:p>
                      <a:r>
                        <a:rPr lang="en-US" sz="1200" dirty="0"/>
                        <a:t> -&gt; Tag the zip with build number and copy in Jenkins folder </a:t>
                      </a:r>
                    </a:p>
                    <a:p>
                      <a:r>
                        <a:rPr lang="en-US" sz="1200" dirty="0"/>
                        <a:t> -&gt; Unzip the bundle </a:t>
                      </a:r>
                    </a:p>
                    <a:p>
                      <a:r>
                        <a:rPr lang="en-US" sz="1200" dirty="0"/>
                        <a:t> -&gt; Deploy config first (</a:t>
                      </a:r>
                      <a:r>
                        <a:rPr lang="en-US" sz="1200" dirty="0" err="1"/>
                        <a:t>kvm</a:t>
                      </a:r>
                      <a:r>
                        <a:rPr lang="en-US" sz="1200" dirty="0"/>
                        <a:t>, target server, cache)</a:t>
                      </a:r>
                    </a:p>
                    <a:p>
                      <a:r>
                        <a:rPr lang="en-US" sz="1200" dirty="0"/>
                        <a:t> -&gt; Deploy Shared flows </a:t>
                      </a:r>
                    </a:p>
                    <a:p>
                      <a:r>
                        <a:rPr lang="en-US" sz="1200" dirty="0"/>
                        <a:t> -&gt; Deploy API proxy bundles </a:t>
                      </a:r>
                    </a:p>
                  </a:txBody>
                  <a:tcPr/>
                </a:tc>
                <a:extLst>
                  <a:ext uri="{0D108BD9-81ED-4DB2-BD59-A6C34878D82A}">
                    <a16:rowId xmlns:a16="http://schemas.microsoft.com/office/drawing/2014/main" val="4249921841"/>
                  </a:ext>
                </a:extLst>
              </a:tr>
            </a:tbl>
          </a:graphicData>
        </a:graphic>
      </p:graphicFrame>
      <p:graphicFrame>
        <p:nvGraphicFramePr>
          <p:cNvPr id="9" name="Table 8">
            <a:extLst>
              <a:ext uri="{FF2B5EF4-FFF2-40B4-BE49-F238E27FC236}">
                <a16:creationId xmlns:a16="http://schemas.microsoft.com/office/drawing/2014/main" id="{C2E93968-0EFB-4731-94E0-4484484888E3}"/>
              </a:ext>
            </a:extLst>
          </p:cNvPr>
          <p:cNvGraphicFramePr>
            <a:graphicFrameLocks noGrp="1"/>
          </p:cNvGraphicFramePr>
          <p:nvPr>
            <p:extLst>
              <p:ext uri="{D42A27DB-BD31-4B8C-83A1-F6EECF244321}">
                <p14:modId xmlns:p14="http://schemas.microsoft.com/office/powerpoint/2010/main" val="2906691798"/>
              </p:ext>
            </p:extLst>
          </p:nvPr>
        </p:nvGraphicFramePr>
        <p:xfrm>
          <a:off x="199782" y="2900318"/>
          <a:ext cx="8288323" cy="1778466"/>
        </p:xfrm>
        <a:graphic>
          <a:graphicData uri="http://schemas.openxmlformats.org/drawingml/2006/table">
            <a:tbl>
              <a:tblPr firstRow="1" bandRow="1">
                <a:tableStyleId>{5C22544A-7EE6-4342-B048-85BDC9FD1C3A}</a:tableStyleId>
              </a:tblPr>
              <a:tblGrid>
                <a:gridCol w="8288323">
                  <a:extLst>
                    <a:ext uri="{9D8B030D-6E8A-4147-A177-3AD203B41FA5}">
                      <a16:colId xmlns:a16="http://schemas.microsoft.com/office/drawing/2014/main" val="1225798359"/>
                    </a:ext>
                  </a:extLst>
                </a:gridCol>
              </a:tblGrid>
              <a:tr h="370707">
                <a:tc>
                  <a:txBody>
                    <a:bodyPr/>
                    <a:lstStyle/>
                    <a:p>
                      <a:r>
                        <a:rPr lang="en-US" sz="1800" dirty="0"/>
                        <a:t>QA Build Steps </a:t>
                      </a:r>
                      <a:endParaRPr lang="en-US" dirty="0"/>
                    </a:p>
                  </a:txBody>
                  <a:tcPr/>
                </a:tc>
                <a:extLst>
                  <a:ext uri="{0D108BD9-81ED-4DB2-BD59-A6C34878D82A}">
                    <a16:rowId xmlns:a16="http://schemas.microsoft.com/office/drawing/2014/main" val="4049514088"/>
                  </a:ext>
                </a:extLst>
              </a:tr>
              <a:tr h="1407759">
                <a:tc>
                  <a:txBody>
                    <a:bodyPr/>
                    <a:lstStyle/>
                    <a:p>
                      <a:r>
                        <a:rPr lang="en-US" sz="1800" dirty="0"/>
                        <a:t> </a:t>
                      </a:r>
                      <a:r>
                        <a:rPr lang="en-US" sz="1200" dirty="0"/>
                        <a:t>-&gt; Prepare single zip bundle if there is change in dev branch otherwise take the latest bundle from Jenkins  folder </a:t>
                      </a:r>
                    </a:p>
                    <a:p>
                      <a:r>
                        <a:rPr lang="en-US" sz="1200" dirty="0"/>
                        <a:t>  -&gt; Unzip the bundle </a:t>
                      </a:r>
                    </a:p>
                    <a:p>
                      <a:r>
                        <a:rPr lang="en-US" sz="1200" dirty="0"/>
                        <a:t>  -&gt; Deploy config first (</a:t>
                      </a:r>
                      <a:r>
                        <a:rPr lang="en-US" sz="1200" dirty="0" err="1"/>
                        <a:t>kvm</a:t>
                      </a:r>
                      <a:r>
                        <a:rPr lang="en-US" sz="1200" dirty="0"/>
                        <a:t>, target server, cache)</a:t>
                      </a:r>
                    </a:p>
                    <a:p>
                      <a:r>
                        <a:rPr lang="en-US" sz="1200" dirty="0"/>
                        <a:t>  -&gt; Deploy Shared flows </a:t>
                      </a:r>
                    </a:p>
                    <a:p>
                      <a:r>
                        <a:rPr lang="en-US" sz="1200" dirty="0"/>
                        <a:t>  -&gt; Deploy API proxy bundles </a:t>
                      </a:r>
                    </a:p>
                  </a:txBody>
                  <a:tcPr/>
                </a:tc>
                <a:extLst>
                  <a:ext uri="{0D108BD9-81ED-4DB2-BD59-A6C34878D82A}">
                    <a16:rowId xmlns:a16="http://schemas.microsoft.com/office/drawing/2014/main" val="4249921841"/>
                  </a:ext>
                </a:extLst>
              </a:tr>
            </a:tbl>
          </a:graphicData>
        </a:graphic>
      </p:graphicFrame>
    </p:spTree>
    <p:extLst>
      <p:ext uri="{BB962C8B-B14F-4D97-AF65-F5344CB8AC3E}">
        <p14:creationId xmlns:p14="http://schemas.microsoft.com/office/powerpoint/2010/main" val="1318140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28E2C-4D6A-4E29-8CE0-1075032505EE}"/>
              </a:ext>
            </a:extLst>
          </p:cNvPr>
          <p:cNvSpPr>
            <a:spLocks noGrp="1"/>
          </p:cNvSpPr>
          <p:nvPr>
            <p:ph type="sldNum" sz="quarter" idx="12"/>
          </p:nvPr>
        </p:nvSpPr>
        <p:spPr/>
        <p:txBody>
          <a:bodyPr/>
          <a:lstStyle/>
          <a:p>
            <a:fld id="{B32AB80A-78BA-6B42-BA0D-B44ACF890F5A}" type="slidenum">
              <a:rPr lang="en-US" smtClean="0">
                <a:solidFill>
                  <a:srgbClr val="50B3CF"/>
                </a:solidFill>
              </a:rPr>
              <a:pPr/>
              <a:t>6</a:t>
            </a:fld>
            <a:endParaRPr lang="en-US">
              <a:solidFill>
                <a:srgbClr val="50B3CF"/>
              </a:solidFill>
            </a:endParaRPr>
          </a:p>
        </p:txBody>
      </p:sp>
      <p:graphicFrame>
        <p:nvGraphicFramePr>
          <p:cNvPr id="5" name="Table 4">
            <a:extLst>
              <a:ext uri="{FF2B5EF4-FFF2-40B4-BE49-F238E27FC236}">
                <a16:creationId xmlns:a16="http://schemas.microsoft.com/office/drawing/2014/main" id="{C7E66912-67AC-45A7-A036-0D579C6F396E}"/>
              </a:ext>
            </a:extLst>
          </p:cNvPr>
          <p:cNvGraphicFramePr>
            <a:graphicFrameLocks noGrp="1"/>
          </p:cNvGraphicFramePr>
          <p:nvPr>
            <p:extLst>
              <p:ext uri="{D42A27DB-BD31-4B8C-83A1-F6EECF244321}">
                <p14:modId xmlns:p14="http://schemas.microsoft.com/office/powerpoint/2010/main" val="3145564822"/>
              </p:ext>
            </p:extLst>
          </p:nvPr>
        </p:nvGraphicFramePr>
        <p:xfrm>
          <a:off x="309244" y="635290"/>
          <a:ext cx="8288323" cy="1778466"/>
        </p:xfrm>
        <a:graphic>
          <a:graphicData uri="http://schemas.openxmlformats.org/drawingml/2006/table">
            <a:tbl>
              <a:tblPr firstRow="1" bandRow="1">
                <a:tableStyleId>{5C22544A-7EE6-4342-B048-85BDC9FD1C3A}</a:tableStyleId>
              </a:tblPr>
              <a:tblGrid>
                <a:gridCol w="8288323">
                  <a:extLst>
                    <a:ext uri="{9D8B030D-6E8A-4147-A177-3AD203B41FA5}">
                      <a16:colId xmlns:a16="http://schemas.microsoft.com/office/drawing/2014/main" val="1225798359"/>
                    </a:ext>
                  </a:extLst>
                </a:gridCol>
              </a:tblGrid>
              <a:tr h="370707">
                <a:tc>
                  <a:txBody>
                    <a:bodyPr/>
                    <a:lstStyle/>
                    <a:p>
                      <a:r>
                        <a:rPr lang="en-US" sz="1800" dirty="0"/>
                        <a:t>Prod Build Steps </a:t>
                      </a:r>
                      <a:endParaRPr lang="en-US" dirty="0"/>
                    </a:p>
                  </a:txBody>
                  <a:tcPr/>
                </a:tc>
                <a:extLst>
                  <a:ext uri="{0D108BD9-81ED-4DB2-BD59-A6C34878D82A}">
                    <a16:rowId xmlns:a16="http://schemas.microsoft.com/office/drawing/2014/main" val="4049514088"/>
                  </a:ext>
                </a:extLst>
              </a:tr>
              <a:tr h="1407759">
                <a:tc>
                  <a:txBody>
                    <a:bodyPr/>
                    <a:lstStyle/>
                    <a:p>
                      <a:r>
                        <a:rPr lang="en-US" sz="1200" dirty="0"/>
                        <a:t>-&gt; Download the artifacts from Prod git repository (This can be stored to private maven repository )</a:t>
                      </a:r>
                    </a:p>
                    <a:p>
                      <a:r>
                        <a:rPr lang="en-US" sz="1200" dirty="0"/>
                        <a:t>-&gt; Unzip the bundle </a:t>
                      </a:r>
                    </a:p>
                    <a:p>
                      <a:r>
                        <a:rPr lang="en-US" sz="1200" dirty="0"/>
                        <a:t>-&gt; Deploy config first (</a:t>
                      </a:r>
                      <a:r>
                        <a:rPr lang="en-US" sz="1200" dirty="0" err="1"/>
                        <a:t>kvm</a:t>
                      </a:r>
                      <a:r>
                        <a:rPr lang="en-US" sz="1200" dirty="0"/>
                        <a:t>, target server, cache)</a:t>
                      </a:r>
                    </a:p>
                    <a:p>
                      <a:r>
                        <a:rPr lang="en-US" sz="1200" dirty="0"/>
                        <a:t>-&gt; Deploy Shared flows </a:t>
                      </a:r>
                    </a:p>
                    <a:p>
                      <a:r>
                        <a:rPr lang="en-US" sz="1200" dirty="0"/>
                        <a:t>-&gt; Deploy API proxy bundles </a:t>
                      </a:r>
                    </a:p>
                    <a:p>
                      <a:endParaRPr lang="en-US" sz="1200" dirty="0"/>
                    </a:p>
                  </a:txBody>
                  <a:tcPr/>
                </a:tc>
                <a:extLst>
                  <a:ext uri="{0D108BD9-81ED-4DB2-BD59-A6C34878D82A}">
                    <a16:rowId xmlns:a16="http://schemas.microsoft.com/office/drawing/2014/main" val="4249921841"/>
                  </a:ext>
                </a:extLst>
              </a:tr>
            </a:tbl>
          </a:graphicData>
        </a:graphic>
      </p:graphicFrame>
    </p:spTree>
    <p:extLst>
      <p:ext uri="{BB962C8B-B14F-4D97-AF65-F5344CB8AC3E}">
        <p14:creationId xmlns:p14="http://schemas.microsoft.com/office/powerpoint/2010/main" val="1120330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31C831-3F8F-44C0-9D26-DE4910F24E51}"/>
              </a:ext>
            </a:extLst>
          </p:cNvPr>
          <p:cNvSpPr>
            <a:spLocks noGrp="1"/>
          </p:cNvSpPr>
          <p:nvPr>
            <p:ph type="sldNum" sz="quarter" idx="12"/>
          </p:nvPr>
        </p:nvSpPr>
        <p:spPr/>
        <p:txBody>
          <a:bodyPr/>
          <a:lstStyle/>
          <a:p>
            <a:fld id="{B32AB80A-78BA-6B42-BA0D-B44ACF890F5A}" type="slidenum">
              <a:rPr lang="en-US" smtClean="0">
                <a:solidFill>
                  <a:srgbClr val="50B3CF"/>
                </a:solidFill>
              </a:rPr>
              <a:pPr/>
              <a:t>7</a:t>
            </a:fld>
            <a:endParaRPr lang="en-US">
              <a:solidFill>
                <a:srgbClr val="50B3CF"/>
              </a:solidFill>
            </a:endParaRPr>
          </a:p>
        </p:txBody>
      </p:sp>
      <p:sp>
        <p:nvSpPr>
          <p:cNvPr id="3" name="Title 2">
            <a:extLst>
              <a:ext uri="{FF2B5EF4-FFF2-40B4-BE49-F238E27FC236}">
                <a16:creationId xmlns:a16="http://schemas.microsoft.com/office/drawing/2014/main" id="{1EB0ED34-2D7D-4E2B-8F9D-9BB06F76C0A3}"/>
              </a:ext>
            </a:extLst>
          </p:cNvPr>
          <p:cNvSpPr>
            <a:spLocks noGrp="1"/>
          </p:cNvSpPr>
          <p:nvPr>
            <p:ph type="title"/>
          </p:nvPr>
        </p:nvSpPr>
        <p:spPr/>
        <p:txBody>
          <a:bodyPr/>
          <a:lstStyle/>
          <a:p>
            <a:r>
              <a:rPr lang="en-US" dirty="0"/>
              <a:t>Code Repository Structure</a:t>
            </a:r>
          </a:p>
        </p:txBody>
      </p:sp>
      <p:sp>
        <p:nvSpPr>
          <p:cNvPr id="4" name="Text Placeholder 3">
            <a:extLst>
              <a:ext uri="{FF2B5EF4-FFF2-40B4-BE49-F238E27FC236}">
                <a16:creationId xmlns:a16="http://schemas.microsoft.com/office/drawing/2014/main" id="{52947F04-0739-4DCA-9B51-70BCEB51266B}"/>
              </a:ext>
            </a:extLst>
          </p:cNvPr>
          <p:cNvSpPr>
            <a:spLocks noGrp="1"/>
          </p:cNvSpPr>
          <p:nvPr>
            <p:ph type="body" sz="quarter" idx="13"/>
          </p:nvPr>
        </p:nvSpPr>
        <p:spPr>
          <a:xfrm>
            <a:off x="314859" y="994567"/>
            <a:ext cx="8460842" cy="3742533"/>
          </a:xfrm>
        </p:spPr>
        <p:txBody>
          <a:bodyPr>
            <a:normAutofit/>
          </a:bodyPr>
          <a:lstStyle/>
          <a:p>
            <a:r>
              <a:rPr lang="en-US" dirty="0"/>
              <a:t>  </a:t>
            </a:r>
            <a:r>
              <a:rPr lang="en-US" sz="1000" dirty="0"/>
              <a:t>| - </a:t>
            </a:r>
            <a:r>
              <a:rPr lang="en-US" sz="1000" dirty="0" err="1"/>
              <a:t>schneider</a:t>
            </a:r>
            <a:endParaRPr lang="en-US" sz="1000" dirty="0"/>
          </a:p>
          <a:p>
            <a:r>
              <a:rPr lang="en-US" sz="1000" dirty="0"/>
              <a:t>           |- </a:t>
            </a:r>
            <a:r>
              <a:rPr lang="en-US" sz="1000" dirty="0" err="1"/>
              <a:t>src</a:t>
            </a:r>
            <a:endParaRPr lang="en-US" sz="1000" dirty="0"/>
          </a:p>
          <a:p>
            <a:r>
              <a:rPr lang="en-US" sz="1000" dirty="0"/>
              <a:t>               | -gateway</a:t>
            </a:r>
          </a:p>
          <a:p>
            <a:r>
              <a:rPr lang="en-US" sz="1000" dirty="0"/>
              <a:t>                         |- </a:t>
            </a:r>
            <a:r>
              <a:rPr lang="en-US" sz="1000" dirty="0" err="1"/>
              <a:t>apibundles</a:t>
            </a:r>
            <a:endParaRPr lang="en-US" sz="1000" dirty="0"/>
          </a:p>
          <a:p>
            <a:r>
              <a:rPr lang="en-US" sz="1000" dirty="0"/>
              <a:t>|- proxy-name</a:t>
            </a:r>
          </a:p>
          <a:p>
            <a:r>
              <a:rPr lang="en-US" sz="1000" dirty="0"/>
              <a:t>                                                     |-</a:t>
            </a:r>
            <a:r>
              <a:rPr lang="en-US" sz="1000" dirty="0" err="1"/>
              <a:t>apiproxy</a:t>
            </a:r>
            <a:endParaRPr lang="en-US" sz="1000" dirty="0"/>
          </a:p>
          <a:p>
            <a:r>
              <a:rPr lang="en-US" sz="1000" dirty="0"/>
              <a:t>                                                          | - policy</a:t>
            </a:r>
          </a:p>
          <a:p>
            <a:r>
              <a:rPr lang="en-US" sz="1000" dirty="0"/>
              <a:t>                                                          | - proxies</a:t>
            </a:r>
          </a:p>
          <a:p>
            <a:r>
              <a:rPr lang="en-US" sz="1000" dirty="0"/>
              <a:t>                                                          | - resources ( </a:t>
            </a:r>
            <a:r>
              <a:rPr lang="en-US" sz="1000" dirty="0" err="1"/>
              <a:t>js,java,swagger</a:t>
            </a:r>
            <a:r>
              <a:rPr lang="en-US" sz="1000" dirty="0"/>
              <a:t>)</a:t>
            </a:r>
          </a:p>
          <a:p>
            <a:r>
              <a:rPr lang="en-US" sz="1000" dirty="0"/>
              <a:t>                                                          | - targets</a:t>
            </a:r>
          </a:p>
          <a:p>
            <a:r>
              <a:rPr lang="en-US" sz="1000" dirty="0"/>
              <a:t>                |-</a:t>
            </a:r>
            <a:r>
              <a:rPr lang="en-US" sz="1000" dirty="0" err="1"/>
              <a:t>sharedflows</a:t>
            </a:r>
            <a:r>
              <a:rPr lang="en-US" sz="1000" dirty="0"/>
              <a:t>             </a:t>
            </a:r>
          </a:p>
          <a:p>
            <a:r>
              <a:rPr lang="en-US" sz="1000" dirty="0"/>
              <a:t>                      </a:t>
            </a:r>
          </a:p>
          <a:p>
            <a:endParaRPr lang="en-US" sz="1000" dirty="0"/>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29618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946E85-8386-4233-91EF-23A2CFAF2BBE}"/>
              </a:ext>
            </a:extLst>
          </p:cNvPr>
          <p:cNvSpPr>
            <a:spLocks noGrp="1"/>
          </p:cNvSpPr>
          <p:nvPr>
            <p:ph type="sldNum" sz="quarter" idx="12"/>
          </p:nvPr>
        </p:nvSpPr>
        <p:spPr/>
        <p:txBody>
          <a:bodyPr/>
          <a:lstStyle/>
          <a:p>
            <a:fld id="{B32AB80A-78BA-6B42-BA0D-B44ACF890F5A}" type="slidenum">
              <a:rPr lang="en-US" smtClean="0">
                <a:solidFill>
                  <a:srgbClr val="50B3CF"/>
                </a:solidFill>
              </a:rPr>
              <a:pPr/>
              <a:t>8</a:t>
            </a:fld>
            <a:endParaRPr lang="en-US">
              <a:solidFill>
                <a:srgbClr val="50B3CF"/>
              </a:solidFill>
            </a:endParaRPr>
          </a:p>
        </p:txBody>
      </p:sp>
      <p:sp>
        <p:nvSpPr>
          <p:cNvPr id="3" name="Title 2">
            <a:extLst>
              <a:ext uri="{FF2B5EF4-FFF2-40B4-BE49-F238E27FC236}">
                <a16:creationId xmlns:a16="http://schemas.microsoft.com/office/drawing/2014/main" id="{26F58828-3F8E-4B6A-AA39-C52AFBB4E001}"/>
              </a:ext>
            </a:extLst>
          </p:cNvPr>
          <p:cNvSpPr>
            <a:spLocks noGrp="1"/>
          </p:cNvSpPr>
          <p:nvPr>
            <p:ph type="title"/>
          </p:nvPr>
        </p:nvSpPr>
        <p:spPr/>
        <p:txBody>
          <a:bodyPr/>
          <a:lstStyle/>
          <a:p>
            <a:r>
              <a:rPr lang="en-US" dirty="0"/>
              <a:t>Code Repository Structure</a:t>
            </a:r>
          </a:p>
        </p:txBody>
      </p:sp>
      <p:sp>
        <p:nvSpPr>
          <p:cNvPr id="4" name="Text Placeholder 3">
            <a:extLst>
              <a:ext uri="{FF2B5EF4-FFF2-40B4-BE49-F238E27FC236}">
                <a16:creationId xmlns:a16="http://schemas.microsoft.com/office/drawing/2014/main" id="{87D11359-F084-4B96-80CE-6BA1F22F2F57}"/>
              </a:ext>
            </a:extLst>
          </p:cNvPr>
          <p:cNvSpPr>
            <a:spLocks noGrp="1"/>
          </p:cNvSpPr>
          <p:nvPr>
            <p:ph type="body" sz="quarter" idx="13"/>
          </p:nvPr>
        </p:nvSpPr>
        <p:spPr/>
        <p:txBody>
          <a:bodyPr>
            <a:normAutofit fontScale="25000" lnSpcReduction="20000"/>
          </a:bodyPr>
          <a:lstStyle/>
          <a:p>
            <a:r>
              <a:rPr lang="en-US" sz="4000" dirty="0"/>
              <a:t>     |- SF-Name</a:t>
            </a:r>
          </a:p>
          <a:p>
            <a:r>
              <a:rPr lang="en-US" sz="4000" dirty="0"/>
              <a:t>                       |- </a:t>
            </a:r>
            <a:r>
              <a:rPr lang="en-US" sz="4000" dirty="0" err="1"/>
              <a:t>sharedflowbundle</a:t>
            </a:r>
            <a:r>
              <a:rPr lang="en-US" sz="4000" dirty="0"/>
              <a:t> </a:t>
            </a:r>
          </a:p>
          <a:p>
            <a:r>
              <a:rPr lang="en-US" sz="4000" dirty="0"/>
              <a:t>                             |-policy</a:t>
            </a:r>
          </a:p>
          <a:p>
            <a:r>
              <a:rPr lang="en-US" sz="4000" dirty="0"/>
              <a:t>                             |- resources</a:t>
            </a:r>
          </a:p>
          <a:p>
            <a:r>
              <a:rPr lang="en-US" sz="4000" dirty="0"/>
              <a:t>                             |-</a:t>
            </a:r>
            <a:r>
              <a:rPr lang="en-US" sz="4000" dirty="0" err="1"/>
              <a:t>sharedflows</a:t>
            </a:r>
            <a:endParaRPr lang="en-US" sz="4000" dirty="0"/>
          </a:p>
          <a:p>
            <a:r>
              <a:rPr lang="en-US" sz="4000" dirty="0"/>
              <a:t>              |- config</a:t>
            </a:r>
          </a:p>
          <a:p>
            <a:r>
              <a:rPr lang="en-US" sz="4000" dirty="0"/>
              <a:t>                     |- resource</a:t>
            </a:r>
          </a:p>
          <a:p>
            <a:r>
              <a:rPr lang="en-US" sz="4000" dirty="0"/>
              <a:t>                            |-edge</a:t>
            </a:r>
          </a:p>
          <a:p>
            <a:r>
              <a:rPr lang="en-US" sz="4000" dirty="0"/>
              <a:t>                                   |- </a:t>
            </a:r>
            <a:r>
              <a:rPr lang="en-US" sz="4000" dirty="0" err="1"/>
              <a:t>api</a:t>
            </a:r>
            <a:endParaRPr lang="en-US" sz="4000" dirty="0"/>
          </a:p>
          <a:p>
            <a:r>
              <a:rPr lang="en-US" sz="4000" dirty="0"/>
              <a:t>                                   |- env</a:t>
            </a:r>
          </a:p>
          <a:p>
            <a:r>
              <a:rPr lang="en-US" sz="4000" dirty="0"/>
              <a:t>                                        |-prod (</a:t>
            </a:r>
            <a:r>
              <a:rPr lang="en-US" sz="4000" dirty="0" err="1"/>
              <a:t>kvm,cache,targetserver</a:t>
            </a:r>
            <a:r>
              <a:rPr lang="en-US" sz="4000" dirty="0"/>
              <a:t>)</a:t>
            </a:r>
          </a:p>
          <a:p>
            <a:r>
              <a:rPr lang="en-US" sz="4000" dirty="0"/>
              <a:t>                                        |-non-prod (</a:t>
            </a:r>
            <a:r>
              <a:rPr lang="en-US" sz="4000" dirty="0" err="1"/>
              <a:t>kvm,cache,targetserver</a:t>
            </a:r>
            <a:r>
              <a:rPr lang="en-US" sz="4000" dirty="0"/>
              <a:t>)</a:t>
            </a:r>
          </a:p>
          <a:p>
            <a:r>
              <a:rPr lang="en-US" sz="4000" dirty="0"/>
              <a:t>                                   | -org</a:t>
            </a:r>
          </a:p>
          <a:p>
            <a:r>
              <a:rPr lang="en-US" sz="1600" dirty="0"/>
              <a:t>                        </a:t>
            </a:r>
          </a:p>
          <a:p>
            <a:r>
              <a:rPr lang="en-US" sz="1000" dirty="0"/>
              <a:t>                      </a:t>
            </a:r>
          </a:p>
          <a:p>
            <a:endParaRPr lang="en-US" sz="1000" dirty="0"/>
          </a:p>
        </p:txBody>
      </p:sp>
    </p:spTree>
    <p:extLst>
      <p:ext uri="{BB962C8B-B14F-4D97-AF65-F5344CB8AC3E}">
        <p14:creationId xmlns:p14="http://schemas.microsoft.com/office/powerpoint/2010/main" val="3630394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04453" y="703140"/>
            <a:ext cx="7792082" cy="2037282"/>
            <a:chOff x="405936" y="937520"/>
            <a:chExt cx="10389443" cy="2479681"/>
          </a:xfrm>
        </p:grpSpPr>
        <p:sp>
          <p:nvSpPr>
            <p:cNvPr id="14" name="Isosceles Triangle 13"/>
            <p:cNvSpPr/>
            <p:nvPr/>
          </p:nvSpPr>
          <p:spPr>
            <a:xfrm rot="2704027">
              <a:off x="779301" y="1535784"/>
              <a:ext cx="432026" cy="216013"/>
            </a:xfrm>
            <a:prstGeom prst="triangle">
              <a:avLst/>
            </a:prstGeom>
            <a:solidFill>
              <a:srgbClr val="B866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5" name="Pentagon 14"/>
            <p:cNvSpPr/>
            <p:nvPr/>
          </p:nvSpPr>
          <p:spPr>
            <a:xfrm>
              <a:off x="763086" y="937520"/>
              <a:ext cx="3033058" cy="661461"/>
            </a:xfrm>
            <a:prstGeom prst="homePlate">
              <a:avLst/>
            </a:prstGeom>
            <a:solidFill>
              <a:srgbClr val="F18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6" name="Oval 15"/>
            <p:cNvSpPr/>
            <p:nvPr/>
          </p:nvSpPr>
          <p:spPr>
            <a:xfrm>
              <a:off x="405936" y="937520"/>
              <a:ext cx="673716" cy="673716"/>
            </a:xfrm>
            <a:prstGeom prst="ellipse">
              <a:avLst/>
            </a:prstGeom>
            <a:solidFill>
              <a:schemeClr val="bg1"/>
            </a:solidFill>
            <a:ln w="19050">
              <a:solidFill>
                <a:srgbClr val="F18C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cxnSp>
          <p:nvCxnSpPr>
            <p:cNvPr id="18" name="Straight Connector 17"/>
            <p:cNvCxnSpPr>
              <a:endCxn id="20" idx="1"/>
            </p:cNvCxnSpPr>
            <p:nvPr/>
          </p:nvCxnSpPr>
          <p:spPr>
            <a:xfrm>
              <a:off x="1066003" y="1855686"/>
              <a:ext cx="0" cy="1538413"/>
            </a:xfrm>
            <a:prstGeom prst="line">
              <a:avLst/>
            </a:prstGeom>
            <a:ln>
              <a:solidFill>
                <a:srgbClr val="F18C20"/>
              </a:solidFill>
              <a:prstDash val="sysDash"/>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1066003" y="3370997"/>
              <a:ext cx="9729376" cy="46204"/>
            </a:xfrm>
            <a:prstGeom prst="rect">
              <a:avLst/>
            </a:prstGeom>
            <a:solidFill>
              <a:srgbClr val="F18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2" name="Title 1"/>
          <p:cNvSpPr>
            <a:spLocks noGrp="1"/>
          </p:cNvSpPr>
          <p:nvPr>
            <p:ph type="title"/>
          </p:nvPr>
        </p:nvSpPr>
        <p:spPr/>
        <p:txBody>
          <a:bodyPr>
            <a:normAutofit/>
          </a:bodyPr>
          <a:lstStyle/>
          <a:p>
            <a:r>
              <a:rPr lang="en-US" sz="1800" dirty="0"/>
              <a:t>Pre-Requisites</a:t>
            </a:r>
          </a:p>
        </p:txBody>
      </p:sp>
      <p:sp>
        <p:nvSpPr>
          <p:cNvPr id="17" name="TextBox 16"/>
          <p:cNvSpPr txBox="1"/>
          <p:nvPr/>
        </p:nvSpPr>
        <p:spPr>
          <a:xfrm>
            <a:off x="806656" y="772270"/>
            <a:ext cx="2158649" cy="276999"/>
          </a:xfrm>
          <a:prstGeom prst="rect">
            <a:avLst/>
          </a:prstGeom>
          <a:noFill/>
        </p:spPr>
        <p:txBody>
          <a:bodyPr wrap="square" rtlCol="0">
            <a:spAutoFit/>
          </a:bodyPr>
          <a:lstStyle/>
          <a:p>
            <a:r>
              <a:rPr lang="en-US" sz="1200" dirty="0">
                <a:solidFill>
                  <a:prstClr val="white"/>
                </a:solidFill>
              </a:rPr>
              <a:t>Setting-up -environment </a:t>
            </a:r>
          </a:p>
        </p:txBody>
      </p:sp>
      <p:sp>
        <p:nvSpPr>
          <p:cNvPr id="21" name="Rectangle 20"/>
          <p:cNvSpPr/>
          <p:nvPr/>
        </p:nvSpPr>
        <p:spPr>
          <a:xfrm>
            <a:off x="824020" y="906125"/>
            <a:ext cx="7456760" cy="188847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50" dirty="0">
              <a:solidFill>
                <a:srgbClr val="141414">
                  <a:lumMod val="75000"/>
                  <a:lumOff val="25000"/>
                </a:srgbClr>
              </a:solidFill>
              <a:latin typeface="Calibri" panose="020F0502020204030204" pitchFamily="34" charset="0"/>
            </a:endParaRPr>
          </a:p>
        </p:txBody>
      </p:sp>
      <p:sp>
        <p:nvSpPr>
          <p:cNvPr id="4" name="TextBox 3"/>
          <p:cNvSpPr txBox="1"/>
          <p:nvPr/>
        </p:nvSpPr>
        <p:spPr>
          <a:xfrm>
            <a:off x="858632" y="1210850"/>
            <a:ext cx="6787527" cy="1708160"/>
          </a:xfrm>
          <a:prstGeom prst="rect">
            <a:avLst/>
          </a:prstGeom>
          <a:noFill/>
        </p:spPr>
        <p:txBody>
          <a:bodyPr wrap="square" rtlCol="0">
            <a:spAutoFit/>
          </a:bodyPr>
          <a:lstStyle/>
          <a:p>
            <a:r>
              <a:rPr lang="en-US" sz="1050" dirty="0">
                <a:solidFill>
                  <a:srgbClr val="141414">
                    <a:lumMod val="75000"/>
                    <a:lumOff val="25000"/>
                  </a:srgbClr>
                </a:solidFill>
                <a:latin typeface="Calibri" panose="020F0502020204030204" pitchFamily="34" charset="0"/>
              </a:rPr>
              <a:t>A deployment prerequisite </a:t>
            </a:r>
          </a:p>
          <a:p>
            <a:pPr marL="214313" indent="-214313">
              <a:buFont typeface="Arial" panose="020B0604020202020204" pitchFamily="34" charset="0"/>
              <a:buChar char="•"/>
            </a:pPr>
            <a:r>
              <a:rPr lang="en-US" sz="1050" dirty="0">
                <a:solidFill>
                  <a:srgbClr val="141414">
                    <a:lumMod val="75000"/>
                    <a:lumOff val="25000"/>
                  </a:srgbClr>
                </a:solidFill>
                <a:latin typeface="Calibri" panose="020F0502020204030204" pitchFamily="34" charset="0"/>
              </a:rPr>
              <a:t>Java 1.8</a:t>
            </a:r>
          </a:p>
          <a:p>
            <a:pPr marL="214313" indent="-214313">
              <a:buFont typeface="Arial" panose="020B0604020202020204" pitchFamily="34" charset="0"/>
              <a:buChar char="•"/>
            </a:pPr>
            <a:r>
              <a:rPr lang="en-US" sz="1050" dirty="0">
                <a:solidFill>
                  <a:srgbClr val="141414">
                    <a:lumMod val="75000"/>
                    <a:lumOff val="25000"/>
                  </a:srgbClr>
                </a:solidFill>
                <a:latin typeface="Calibri" panose="020F0502020204030204" pitchFamily="34" charset="0"/>
              </a:rPr>
              <a:t>Git </a:t>
            </a:r>
          </a:p>
          <a:p>
            <a:pPr marL="214313" indent="-214313">
              <a:buFont typeface="Arial" panose="020B0604020202020204" pitchFamily="34" charset="0"/>
              <a:buChar char="•"/>
            </a:pPr>
            <a:r>
              <a:rPr lang="en-US" sz="1050" dirty="0">
                <a:solidFill>
                  <a:srgbClr val="141414">
                    <a:lumMod val="75000"/>
                    <a:lumOff val="25000"/>
                  </a:srgbClr>
                </a:solidFill>
                <a:latin typeface="Calibri" panose="020F0502020204030204" pitchFamily="34" charset="0"/>
              </a:rPr>
              <a:t>Jenkins </a:t>
            </a:r>
          </a:p>
          <a:p>
            <a:pPr marL="214313" indent="-214313">
              <a:buFont typeface="Arial" panose="020B0604020202020204" pitchFamily="34" charset="0"/>
              <a:buChar char="•"/>
            </a:pPr>
            <a:r>
              <a:rPr lang="en-US" sz="1050" dirty="0">
                <a:solidFill>
                  <a:srgbClr val="141414">
                    <a:lumMod val="75000"/>
                    <a:lumOff val="25000"/>
                  </a:srgbClr>
                </a:solidFill>
                <a:latin typeface="Calibri" panose="020F0502020204030204" pitchFamily="34" charset="0"/>
              </a:rPr>
              <a:t>Maven</a:t>
            </a:r>
          </a:p>
          <a:p>
            <a:r>
              <a:rPr lang="en-US" sz="1050" dirty="0">
                <a:solidFill>
                  <a:srgbClr val="141414">
                    <a:lumMod val="75000"/>
                    <a:lumOff val="25000"/>
                  </a:srgbClr>
                </a:solidFill>
                <a:latin typeface="Calibri" panose="020F0502020204030204" pitchFamily="34" charset="0"/>
              </a:rPr>
              <a:t>Apigee Servers With the following configuration:</a:t>
            </a:r>
          </a:p>
          <a:p>
            <a:pPr marL="214313" indent="-214313">
              <a:buFont typeface="Arial" panose="020B0604020202020204" pitchFamily="34" charset="0"/>
              <a:buChar char="•"/>
            </a:pPr>
            <a:r>
              <a:rPr lang="en-US" sz="1050" dirty="0">
                <a:solidFill>
                  <a:srgbClr val="141414">
                    <a:lumMod val="75000"/>
                    <a:lumOff val="25000"/>
                  </a:srgbClr>
                </a:solidFill>
                <a:latin typeface="Calibri" panose="020F0502020204030204" pitchFamily="34" charset="0"/>
              </a:rPr>
              <a:t>Apigee Dev/QA instance </a:t>
            </a:r>
          </a:p>
          <a:p>
            <a:pPr marL="214313" indent="-214313">
              <a:buFont typeface="Arial" panose="020B0604020202020204" pitchFamily="34" charset="0"/>
              <a:buChar char="•"/>
            </a:pPr>
            <a:r>
              <a:rPr lang="en-US" sz="1050" dirty="0">
                <a:solidFill>
                  <a:srgbClr val="141414">
                    <a:lumMod val="75000"/>
                    <a:lumOff val="25000"/>
                  </a:srgbClr>
                </a:solidFill>
                <a:latin typeface="Calibri" panose="020F0502020204030204" pitchFamily="34" charset="0"/>
              </a:rPr>
              <a:t>Apigee Prod instance</a:t>
            </a:r>
          </a:p>
          <a:p>
            <a:endParaRPr lang="en-US" sz="1050" dirty="0">
              <a:solidFill>
                <a:srgbClr val="141414">
                  <a:lumMod val="75000"/>
                  <a:lumOff val="25000"/>
                </a:srgbClr>
              </a:solidFill>
              <a:latin typeface="Calibri" panose="020F0502020204030204" pitchFamily="34" charset="0"/>
            </a:endParaRPr>
          </a:p>
          <a:p>
            <a:endParaRPr lang="en-US" sz="1050" dirty="0">
              <a:solidFill>
                <a:srgbClr val="141414">
                  <a:lumMod val="75000"/>
                  <a:lumOff val="25000"/>
                </a:srgbClr>
              </a:solidFill>
              <a:latin typeface="Calibri" panose="020F0502020204030204" pitchFamily="34" charset="0"/>
            </a:endParaRPr>
          </a:p>
        </p:txBody>
      </p:sp>
      <p:sp>
        <p:nvSpPr>
          <p:cNvPr id="8" name="TextBox 7"/>
          <p:cNvSpPr txBox="1"/>
          <p:nvPr/>
        </p:nvSpPr>
        <p:spPr>
          <a:xfrm>
            <a:off x="824020" y="3577350"/>
            <a:ext cx="6398966" cy="577081"/>
          </a:xfrm>
          <a:prstGeom prst="rect">
            <a:avLst/>
          </a:prstGeom>
          <a:noFill/>
        </p:spPr>
        <p:txBody>
          <a:bodyPr wrap="square" rtlCol="0">
            <a:spAutoFit/>
          </a:bodyPr>
          <a:lstStyle/>
          <a:p>
            <a:pPr marL="214313" indent="-214313">
              <a:buFont typeface="Arial" panose="020B0604020202020204" pitchFamily="34" charset="0"/>
              <a:buChar char="•"/>
            </a:pPr>
            <a:r>
              <a:rPr lang="en-US" sz="1050" dirty="0">
                <a:solidFill>
                  <a:srgbClr val="141414">
                    <a:lumMod val="75000"/>
                    <a:lumOff val="25000"/>
                  </a:srgbClr>
                </a:solidFill>
                <a:latin typeface="Calibri" panose="020F0502020204030204" pitchFamily="34" charset="0"/>
              </a:rPr>
              <a:t>Eclipse IDE </a:t>
            </a:r>
          </a:p>
          <a:p>
            <a:pPr marL="214313" indent="-214313">
              <a:buFont typeface="Arial" panose="020B0604020202020204" pitchFamily="34" charset="0"/>
              <a:buChar char="•"/>
            </a:pPr>
            <a:r>
              <a:rPr lang="en-US" sz="1050" dirty="0">
                <a:solidFill>
                  <a:srgbClr val="141414">
                    <a:lumMod val="75000"/>
                    <a:lumOff val="25000"/>
                  </a:srgbClr>
                </a:solidFill>
                <a:latin typeface="Calibri" panose="020F0502020204030204" pitchFamily="34" charset="0"/>
              </a:rPr>
              <a:t>Access to GitHub to push the changes.</a:t>
            </a:r>
          </a:p>
          <a:p>
            <a:endParaRPr lang="en-US" sz="1050" dirty="0">
              <a:solidFill>
                <a:srgbClr val="141414">
                  <a:lumMod val="75000"/>
                  <a:lumOff val="25000"/>
                </a:srgbClr>
              </a:solidFill>
              <a:latin typeface="Calibri" panose="020F0502020204030204" pitchFamily="34" charset="0"/>
            </a:endParaRPr>
          </a:p>
        </p:txBody>
      </p:sp>
      <p:grpSp>
        <p:nvGrpSpPr>
          <p:cNvPr id="44" name="Group 43"/>
          <p:cNvGrpSpPr/>
          <p:nvPr/>
        </p:nvGrpSpPr>
        <p:grpSpPr>
          <a:xfrm>
            <a:off x="304453" y="2945934"/>
            <a:ext cx="7792082" cy="1470800"/>
            <a:chOff x="405936" y="937520"/>
            <a:chExt cx="10389443" cy="1961066"/>
          </a:xfrm>
        </p:grpSpPr>
        <p:sp>
          <p:nvSpPr>
            <p:cNvPr id="45" name="Isosceles Triangle 44"/>
            <p:cNvSpPr/>
            <p:nvPr/>
          </p:nvSpPr>
          <p:spPr>
            <a:xfrm rot="2704027">
              <a:off x="779301" y="1535784"/>
              <a:ext cx="432026" cy="216013"/>
            </a:xfrm>
            <a:prstGeom prst="triangle">
              <a:avLst/>
            </a:prstGeom>
            <a:solidFill>
              <a:srgbClr val="3E6D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46" name="Pentagon 45"/>
            <p:cNvSpPr/>
            <p:nvPr/>
          </p:nvSpPr>
          <p:spPr>
            <a:xfrm>
              <a:off x="763086" y="937520"/>
              <a:ext cx="2618742" cy="661461"/>
            </a:xfrm>
            <a:prstGeom prst="homePlate">
              <a:avLst/>
            </a:prstGeom>
            <a:solidFill>
              <a:srgbClr val="60A8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prstClr val="white"/>
                  </a:solidFill>
                </a:rPr>
                <a:t>Code Commit</a:t>
              </a:r>
            </a:p>
          </p:txBody>
        </p:sp>
        <p:sp>
          <p:nvSpPr>
            <p:cNvPr id="47" name="Oval 46"/>
            <p:cNvSpPr/>
            <p:nvPr/>
          </p:nvSpPr>
          <p:spPr>
            <a:xfrm>
              <a:off x="405936" y="937520"/>
              <a:ext cx="673716" cy="673716"/>
            </a:xfrm>
            <a:prstGeom prst="ellipse">
              <a:avLst/>
            </a:prstGeom>
            <a:solidFill>
              <a:schemeClr val="bg1"/>
            </a:solidFill>
            <a:ln w="19050">
              <a:solidFill>
                <a:srgbClr val="60A84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cxnSp>
          <p:nvCxnSpPr>
            <p:cNvPr id="48" name="Straight Connector 47"/>
            <p:cNvCxnSpPr>
              <a:endCxn id="49" idx="1"/>
            </p:cNvCxnSpPr>
            <p:nvPr/>
          </p:nvCxnSpPr>
          <p:spPr>
            <a:xfrm>
              <a:off x="1066003" y="1337071"/>
              <a:ext cx="0" cy="1538413"/>
            </a:xfrm>
            <a:prstGeom prst="line">
              <a:avLst/>
            </a:prstGeom>
            <a:ln>
              <a:solidFill>
                <a:srgbClr val="60A845"/>
              </a:solidFill>
              <a:prstDash val="sysDash"/>
            </a:ln>
          </p:spPr>
          <p:style>
            <a:lnRef idx="1">
              <a:schemeClr val="dk1"/>
            </a:lnRef>
            <a:fillRef idx="0">
              <a:schemeClr val="dk1"/>
            </a:fillRef>
            <a:effectRef idx="0">
              <a:schemeClr val="dk1"/>
            </a:effectRef>
            <a:fontRef idx="minor">
              <a:schemeClr val="tx1"/>
            </a:fontRef>
          </p:style>
        </p:cxnSp>
        <p:sp>
          <p:nvSpPr>
            <p:cNvPr id="49" name="Rectangle 48"/>
            <p:cNvSpPr/>
            <p:nvPr/>
          </p:nvSpPr>
          <p:spPr>
            <a:xfrm>
              <a:off x="1066003" y="2852382"/>
              <a:ext cx="9729376" cy="46204"/>
            </a:xfrm>
            <a:prstGeom prst="rect">
              <a:avLst/>
            </a:prstGeom>
            <a:solidFill>
              <a:srgbClr val="60A8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pic>
        <p:nvPicPr>
          <p:cNvPr id="23" name="Picture 2" descr="Image result for google cloud logo"/>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r="65631"/>
          <a:stretch/>
        </p:blipFill>
        <p:spPr bwMode="auto">
          <a:xfrm>
            <a:off x="436647" y="855908"/>
            <a:ext cx="273541" cy="23877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google cloud logo"/>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r="65631"/>
          <a:stretch/>
        </p:blipFill>
        <p:spPr bwMode="auto">
          <a:xfrm>
            <a:off x="420325" y="3088471"/>
            <a:ext cx="273541" cy="23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528731"/>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1273</TotalTime>
  <Words>686</Words>
  <Application>Microsoft Office PowerPoint</Application>
  <PresentationFormat>On-screen Show (16:9)</PresentationFormat>
  <Paragraphs>155</Paragraphs>
  <Slides>11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Arial Unicode MS</vt:lpstr>
      <vt:lpstr>Calibri</vt:lpstr>
      <vt:lpstr>Lucida Grande</vt:lpstr>
      <vt:lpstr>Wingdings</vt:lpstr>
      <vt:lpstr>SE15_LIO_TextOnly V3</vt:lpstr>
      <vt:lpstr>Schneider Text Slides</vt:lpstr>
      <vt:lpstr>Swagger to API</vt:lpstr>
      <vt:lpstr>Developer Work Flow</vt:lpstr>
      <vt:lpstr>Dev Pipe Line</vt:lpstr>
      <vt:lpstr>Deployment Architecture in Apigee- Release Management using CI/CD</vt:lpstr>
      <vt:lpstr>Jenkins build and deployment order</vt:lpstr>
      <vt:lpstr>PowerPoint Presentation</vt:lpstr>
      <vt:lpstr>Code Repository Structure</vt:lpstr>
      <vt:lpstr>Code Repository Structure</vt:lpstr>
      <vt:lpstr>Pre-Requisites</vt:lpstr>
      <vt:lpstr>Code Commit and Q/A </vt:lpstr>
      <vt:lpstr>Code Merge</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Balakrishna Karki</dc:creator>
  <cp:lastModifiedBy>Dwitikrushna Pattanaik</cp:lastModifiedBy>
  <cp:revision>90</cp:revision>
  <dcterms:created xsi:type="dcterms:W3CDTF">2019-05-07T05:46:57Z</dcterms:created>
  <dcterms:modified xsi:type="dcterms:W3CDTF">2019-05-10T04:54:18Z</dcterms:modified>
</cp:coreProperties>
</file>