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10"/>
  </p:notesMasterIdLst>
  <p:handoutMasterIdLst>
    <p:handoutMasterId r:id="rId11"/>
  </p:handoutMasterIdLst>
  <p:sldIdLst>
    <p:sldId id="638" r:id="rId3"/>
    <p:sldId id="639" r:id="rId4"/>
    <p:sldId id="641" r:id="rId5"/>
    <p:sldId id="642" r:id="rId6"/>
    <p:sldId id="643" r:id="rId7"/>
    <p:sldId id="644" r:id="rId8"/>
    <p:sldId id="633" r:id="rId9"/>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 id="1" name="Dwitikrushna Pattanaik" initials="DP" lastIdx="1" clrIdx="1">
    <p:extLst>
      <p:ext uri="{19B8F6BF-5375-455C-9EA6-DF929625EA0E}">
        <p15:presenceInfo xmlns:p15="http://schemas.microsoft.com/office/powerpoint/2012/main" userId="S-1-5-21-1047680384-942119139-3754495046-7846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57" autoAdjust="0"/>
    <p:restoredTop sz="78315" autoAdjust="0"/>
  </p:normalViewPr>
  <p:slideViewPr>
    <p:cSldViewPr snapToGrid="0">
      <p:cViewPr varScale="1">
        <p:scale>
          <a:sx n="75" d="100"/>
          <a:sy n="75" d="100"/>
        </p:scale>
        <p:origin x="40" y="288"/>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18T19:56:06.548"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8/18/2019</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8/18/2019</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7" y="4870567"/>
            <a:ext cx="539195" cy="92333"/>
          </a:xfrm>
          <a:prstGeom prst="rect">
            <a:avLst/>
          </a:prstGeom>
        </p:spPr>
        <p:txBody>
          <a:bodyPr/>
          <a:lstStyle/>
          <a:p>
            <a:fld id="{B32AB80A-78BA-6B42-BA0D-B44ACF890F5A}" type="slidenum">
              <a:rPr lang="en-US" smtClean="0">
                <a:solidFill>
                  <a:srgbClr val="50B3CF"/>
                </a:solidFill>
              </a:rPr>
              <a:pPr/>
              <a:t>‹#›</a:t>
            </a:fld>
            <a:endParaRPr lang="en-US">
              <a:solidFill>
                <a:srgbClr val="50B3CF"/>
              </a:solidFill>
            </a:endParaRPr>
          </a:p>
        </p:txBody>
      </p:sp>
      <p:sp>
        <p:nvSpPr>
          <p:cNvPr id="2" name="Title 1"/>
          <p:cNvSpPr>
            <a:spLocks noGrp="1"/>
          </p:cNvSpPr>
          <p:nvPr>
            <p:ph type="title" hasCustomPrompt="1"/>
          </p:nvPr>
        </p:nvSpPr>
        <p:spPr>
          <a:xfrm>
            <a:off x="304452" y="247696"/>
            <a:ext cx="8464987" cy="455444"/>
          </a:xfrm>
        </p:spPr>
        <p:txBody>
          <a:bodyPr>
            <a:normAutofit/>
          </a:bodyPr>
          <a:lstStyle/>
          <a:p>
            <a:r>
              <a:rPr lang="en-US" dirty="0"/>
              <a:t>Header</a:t>
            </a:r>
          </a:p>
        </p:txBody>
      </p:sp>
      <p:sp>
        <p:nvSpPr>
          <p:cNvPr id="5" name="Text Placeholder 4"/>
          <p:cNvSpPr>
            <a:spLocks noGrp="1"/>
          </p:cNvSpPr>
          <p:nvPr>
            <p:ph type="body" sz="quarter" idx="13"/>
          </p:nvPr>
        </p:nvSpPr>
        <p:spPr>
          <a:xfrm>
            <a:off x="314859" y="994567"/>
            <a:ext cx="8460842" cy="3280567"/>
          </a:xfrm>
          <a:prstGeom prst="rect">
            <a:avLst/>
          </a:prstGeom>
        </p:spPr>
        <p:txBody>
          <a:bodyPr vert="horz" lIns="91440" tIns="45720" rIns="91440" bIns="45720">
            <a:normAutofit/>
          </a:bodyPr>
          <a:lstStyle>
            <a:lvl1pPr marL="0" indent="0">
              <a:buNone/>
              <a:defRPr sz="2800">
                <a:solidFill>
                  <a:srgbClr val="141414"/>
                </a:solidFill>
              </a:defRPr>
            </a:lvl1pPr>
            <a:lvl2pPr marL="228594" indent="-227007">
              <a:buClr>
                <a:schemeClr val="accent2"/>
              </a:buClr>
              <a:buFont typeface="Arial"/>
              <a:buChar char="•"/>
              <a:defRPr sz="2400">
                <a:solidFill>
                  <a:srgbClr val="141414"/>
                </a:solidFill>
              </a:defRPr>
            </a:lvl2pPr>
            <a:lvl3pPr marL="287331" indent="-166684">
              <a:buClr>
                <a:schemeClr val="accent2"/>
              </a:buClr>
              <a:buFont typeface="Arial"/>
              <a:buChar char="•"/>
              <a:defRPr sz="2000">
                <a:solidFill>
                  <a:srgbClr val="141414"/>
                </a:solidFill>
              </a:defRPr>
            </a:lvl3pPr>
            <a:lvl4pPr marL="393690" indent="-176209">
              <a:buClr>
                <a:schemeClr val="accent2"/>
              </a:buClr>
              <a:buFont typeface="Arial"/>
              <a:buChar char="•"/>
              <a:defRPr sz="1800">
                <a:solidFill>
                  <a:srgbClr val="141414"/>
                </a:solidFill>
              </a:defRPr>
            </a:lvl4pPr>
            <a:lvl5pPr marL="512750" indent="-176209">
              <a:buClr>
                <a:schemeClr val="accent2"/>
              </a:buClr>
              <a:buFont typeface="Arial"/>
              <a:buChar char="•"/>
              <a:defRPr sz="1800">
                <a:solidFill>
                  <a:srgbClr val="14141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a:xfrm>
            <a:off x="408221"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987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5"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 id="2147483727" r:id="rId13"/>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apigee.com/api-platform/publish/create-api-products" TargetMode="Externa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204778-614A-41E2-82F4-306DB7B7860B}"/>
              </a:ext>
            </a:extLst>
          </p:cNvPr>
          <p:cNvSpPr>
            <a:spLocks noGrp="1"/>
          </p:cNvSpPr>
          <p:nvPr>
            <p:ph type="title"/>
          </p:nvPr>
        </p:nvSpPr>
        <p:spPr>
          <a:xfrm>
            <a:off x="410778" y="470475"/>
            <a:ext cx="8464987" cy="455444"/>
          </a:xfrm>
        </p:spPr>
        <p:txBody>
          <a:bodyPr/>
          <a:lstStyle/>
          <a:p>
            <a:r>
              <a:rPr lang="en-US" dirty="0"/>
              <a:t> </a:t>
            </a:r>
            <a:r>
              <a:rPr lang="en-US" sz="1600" dirty="0"/>
              <a:t>IFW API SERVICE PLAN </a:t>
            </a:r>
          </a:p>
        </p:txBody>
      </p:sp>
      <p:sp>
        <p:nvSpPr>
          <p:cNvPr id="64" name="Title 4">
            <a:extLst>
              <a:ext uri="{FF2B5EF4-FFF2-40B4-BE49-F238E27FC236}">
                <a16:creationId xmlns:a16="http://schemas.microsoft.com/office/drawing/2014/main" id="{480367BB-7196-4FF2-BA8A-930D58F3A398}"/>
              </a:ext>
            </a:extLst>
          </p:cNvPr>
          <p:cNvSpPr txBox="1">
            <a:spLocks/>
          </p:cNvSpPr>
          <p:nvPr/>
        </p:nvSpPr>
        <p:spPr>
          <a:xfrm>
            <a:off x="503274" y="925918"/>
            <a:ext cx="8464987" cy="3461783"/>
          </a:xfrm>
          <a:prstGeom prst="rect">
            <a:avLst/>
          </a:prstGeom>
        </p:spPr>
        <p:txBody>
          <a:bodyPr vert="horz" lIns="0" tIns="0" rIns="0" bIns="0" rtlCol="0" anchor="t">
            <a:normAutofit/>
          </a:bodyPr>
          <a:lstStyle>
            <a:lvl1pPr algn="l" defTabSz="457184" rtl="0" eaLnBrk="1" latinLnBrk="0" hangingPunct="1">
              <a:spcBef>
                <a:spcPct val="0"/>
              </a:spcBef>
              <a:buNone/>
              <a:defRPr sz="2400" kern="1200">
                <a:solidFill>
                  <a:srgbClr val="36C746"/>
                </a:solidFill>
                <a:latin typeface="Arial"/>
                <a:ea typeface="+mj-ea"/>
                <a:cs typeface="Arial"/>
              </a:defRPr>
            </a:lvl1pPr>
          </a:lstStyle>
          <a:p>
            <a:r>
              <a:rPr lang="en-US" dirty="0"/>
              <a:t> </a:t>
            </a:r>
            <a:endParaRPr lang="en-US" sz="1600" dirty="0"/>
          </a:p>
        </p:txBody>
      </p:sp>
      <p:pic>
        <p:nvPicPr>
          <p:cNvPr id="16" name="Picture 15">
            <a:extLst>
              <a:ext uri="{FF2B5EF4-FFF2-40B4-BE49-F238E27FC236}">
                <a16:creationId xmlns:a16="http://schemas.microsoft.com/office/drawing/2014/main" id="{9D62BF9D-8DD0-4062-8D68-BF9DFC2708CE}"/>
              </a:ext>
            </a:extLst>
          </p:cNvPr>
          <p:cNvPicPr>
            <a:picLocks noChangeAspect="1"/>
          </p:cNvPicPr>
          <p:nvPr/>
        </p:nvPicPr>
        <p:blipFill>
          <a:blip r:embed="rId2"/>
          <a:stretch>
            <a:fillRect/>
          </a:stretch>
        </p:blipFill>
        <p:spPr>
          <a:xfrm>
            <a:off x="503274" y="1390289"/>
            <a:ext cx="571993" cy="1109134"/>
          </a:xfrm>
          <a:prstGeom prst="rect">
            <a:avLst/>
          </a:prstGeom>
        </p:spPr>
      </p:pic>
      <p:pic>
        <p:nvPicPr>
          <p:cNvPr id="72" name="Picture 71">
            <a:extLst>
              <a:ext uri="{FF2B5EF4-FFF2-40B4-BE49-F238E27FC236}">
                <a16:creationId xmlns:a16="http://schemas.microsoft.com/office/drawing/2014/main" id="{7AD07E52-CCFB-4078-AB36-328671BC4A4C}"/>
              </a:ext>
            </a:extLst>
          </p:cNvPr>
          <p:cNvPicPr>
            <a:picLocks noChangeAspect="1"/>
          </p:cNvPicPr>
          <p:nvPr/>
        </p:nvPicPr>
        <p:blipFill>
          <a:blip r:embed="rId2"/>
          <a:stretch>
            <a:fillRect/>
          </a:stretch>
        </p:blipFill>
        <p:spPr>
          <a:xfrm>
            <a:off x="503274" y="2888995"/>
            <a:ext cx="571993" cy="1109134"/>
          </a:xfrm>
          <a:prstGeom prst="rect">
            <a:avLst/>
          </a:prstGeom>
        </p:spPr>
      </p:pic>
      <p:sp>
        <p:nvSpPr>
          <p:cNvPr id="75" name="Rectangle 74">
            <a:extLst>
              <a:ext uri="{FF2B5EF4-FFF2-40B4-BE49-F238E27FC236}">
                <a16:creationId xmlns:a16="http://schemas.microsoft.com/office/drawing/2014/main" id="{0F940B36-FB5D-4F57-BDA9-E40E6FBDB230}"/>
              </a:ext>
            </a:extLst>
          </p:cNvPr>
          <p:cNvSpPr/>
          <p:nvPr/>
        </p:nvSpPr>
        <p:spPr>
          <a:xfrm>
            <a:off x="3462867" y="1651622"/>
            <a:ext cx="1701800" cy="63694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API-1</a:t>
            </a:r>
          </a:p>
        </p:txBody>
      </p:sp>
      <p:sp>
        <p:nvSpPr>
          <p:cNvPr id="76" name="Rectangle 75">
            <a:extLst>
              <a:ext uri="{FF2B5EF4-FFF2-40B4-BE49-F238E27FC236}">
                <a16:creationId xmlns:a16="http://schemas.microsoft.com/office/drawing/2014/main" id="{1385D0E9-0CE5-4306-83CC-3EEA23EDF6E0}"/>
              </a:ext>
            </a:extLst>
          </p:cNvPr>
          <p:cNvSpPr/>
          <p:nvPr/>
        </p:nvSpPr>
        <p:spPr>
          <a:xfrm>
            <a:off x="3462867" y="3125090"/>
            <a:ext cx="1701800" cy="63694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API-2</a:t>
            </a:r>
          </a:p>
        </p:txBody>
      </p:sp>
      <p:cxnSp>
        <p:nvCxnSpPr>
          <p:cNvPr id="18" name="Straight Arrow Connector 17">
            <a:extLst>
              <a:ext uri="{FF2B5EF4-FFF2-40B4-BE49-F238E27FC236}">
                <a16:creationId xmlns:a16="http://schemas.microsoft.com/office/drawing/2014/main" id="{407DB939-A20D-466B-9D1D-98E7503C5869}"/>
              </a:ext>
            </a:extLst>
          </p:cNvPr>
          <p:cNvCxnSpPr>
            <a:cxnSpLocks/>
            <a:stCxn id="16" idx="3"/>
          </p:cNvCxnSpPr>
          <p:nvPr/>
        </p:nvCxnSpPr>
        <p:spPr>
          <a:xfrm flipV="1">
            <a:off x="1075267" y="1943254"/>
            <a:ext cx="2387600" cy="1602"/>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52B1CAEB-6C18-469F-9573-1934E8D89A95}"/>
              </a:ext>
            </a:extLst>
          </p:cNvPr>
          <p:cNvCxnSpPr>
            <a:cxnSpLocks/>
          </p:cNvCxnSpPr>
          <p:nvPr/>
        </p:nvCxnSpPr>
        <p:spPr>
          <a:xfrm flipV="1">
            <a:off x="1075267" y="3506826"/>
            <a:ext cx="2387600" cy="1602"/>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1EC25B85-D639-41FA-B98B-182EE563D7DF}"/>
              </a:ext>
            </a:extLst>
          </p:cNvPr>
          <p:cNvSpPr txBox="1"/>
          <p:nvPr/>
        </p:nvSpPr>
        <p:spPr>
          <a:xfrm>
            <a:off x="503274" y="2482197"/>
            <a:ext cx="628698" cy="276999"/>
          </a:xfrm>
          <a:prstGeom prst="rect">
            <a:avLst/>
          </a:prstGeom>
          <a:noFill/>
        </p:spPr>
        <p:txBody>
          <a:bodyPr wrap="none" rtlCol="0">
            <a:spAutoFit/>
          </a:bodyPr>
          <a:lstStyle/>
          <a:p>
            <a:r>
              <a:rPr lang="en-US" sz="1200" dirty="0"/>
              <a:t>APP-1</a:t>
            </a:r>
          </a:p>
        </p:txBody>
      </p:sp>
      <p:sp>
        <p:nvSpPr>
          <p:cNvPr id="82" name="TextBox 81">
            <a:extLst>
              <a:ext uri="{FF2B5EF4-FFF2-40B4-BE49-F238E27FC236}">
                <a16:creationId xmlns:a16="http://schemas.microsoft.com/office/drawing/2014/main" id="{628A0A55-3161-4882-A437-88DEDEA1E86D}"/>
              </a:ext>
            </a:extLst>
          </p:cNvPr>
          <p:cNvSpPr txBox="1"/>
          <p:nvPr/>
        </p:nvSpPr>
        <p:spPr>
          <a:xfrm>
            <a:off x="446569" y="4054415"/>
            <a:ext cx="628698" cy="276999"/>
          </a:xfrm>
          <a:prstGeom prst="rect">
            <a:avLst/>
          </a:prstGeom>
          <a:noFill/>
        </p:spPr>
        <p:txBody>
          <a:bodyPr wrap="none" rtlCol="0">
            <a:spAutoFit/>
          </a:bodyPr>
          <a:lstStyle/>
          <a:p>
            <a:r>
              <a:rPr lang="en-US" sz="1200" dirty="0"/>
              <a:t>APP-2</a:t>
            </a:r>
          </a:p>
        </p:txBody>
      </p:sp>
      <p:sp>
        <p:nvSpPr>
          <p:cNvPr id="83" name="Thought Bubble: Cloud 82">
            <a:extLst>
              <a:ext uri="{FF2B5EF4-FFF2-40B4-BE49-F238E27FC236}">
                <a16:creationId xmlns:a16="http://schemas.microsoft.com/office/drawing/2014/main" id="{5C74801D-C6B2-4F3C-890F-36AFD23A2F47}"/>
              </a:ext>
            </a:extLst>
          </p:cNvPr>
          <p:cNvSpPr/>
          <p:nvPr/>
        </p:nvSpPr>
        <p:spPr>
          <a:xfrm>
            <a:off x="1928026" y="1363199"/>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100 TPS</a:t>
            </a:r>
          </a:p>
        </p:txBody>
      </p:sp>
      <p:sp>
        <p:nvSpPr>
          <p:cNvPr id="85" name="Thought Bubble: Cloud 84">
            <a:extLst>
              <a:ext uri="{FF2B5EF4-FFF2-40B4-BE49-F238E27FC236}">
                <a16:creationId xmlns:a16="http://schemas.microsoft.com/office/drawing/2014/main" id="{12FE409F-AA18-4CB2-9772-4DD136E78D48}"/>
              </a:ext>
            </a:extLst>
          </p:cNvPr>
          <p:cNvSpPr/>
          <p:nvPr/>
        </p:nvSpPr>
        <p:spPr>
          <a:xfrm>
            <a:off x="1877226" y="2853225"/>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200 TPS</a:t>
            </a:r>
          </a:p>
        </p:txBody>
      </p:sp>
      <p:sp>
        <p:nvSpPr>
          <p:cNvPr id="86" name="Speech Bubble: Rectangle 85">
            <a:extLst>
              <a:ext uri="{FF2B5EF4-FFF2-40B4-BE49-F238E27FC236}">
                <a16:creationId xmlns:a16="http://schemas.microsoft.com/office/drawing/2014/main" id="{9EF791AA-0BC7-4AC6-A538-A07D62E9C234}"/>
              </a:ext>
            </a:extLst>
          </p:cNvPr>
          <p:cNvSpPr/>
          <p:nvPr/>
        </p:nvSpPr>
        <p:spPr>
          <a:xfrm>
            <a:off x="5723467" y="1651621"/>
            <a:ext cx="3259666" cy="2110411"/>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rPr>
              <a:t>No Productization .</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Service Plan, limit are maintained separately for each consumer and API wise .</a:t>
            </a:r>
          </a:p>
          <a:p>
            <a:pPr algn="ctr"/>
            <a:endParaRPr lang="en-US" dirty="0"/>
          </a:p>
        </p:txBody>
      </p:sp>
    </p:spTree>
    <p:extLst>
      <p:ext uri="{BB962C8B-B14F-4D97-AF65-F5344CB8AC3E}">
        <p14:creationId xmlns:p14="http://schemas.microsoft.com/office/powerpoint/2010/main" val="386893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57A08F-3A22-4791-8F61-8A966B19EF80}"/>
              </a:ext>
            </a:extLst>
          </p:cNvPr>
          <p:cNvSpPr>
            <a:spLocks noGrp="1"/>
          </p:cNvSpPr>
          <p:nvPr>
            <p:ph type="sldNum" sz="quarter" idx="12"/>
          </p:nvPr>
        </p:nvSpPr>
        <p:spPr/>
        <p:txBody>
          <a:bodyPr/>
          <a:lstStyle/>
          <a:p>
            <a:fld id="{B32AB80A-78BA-6B42-BA0D-B44ACF890F5A}" type="slidenum">
              <a:rPr lang="en-US" smtClean="0">
                <a:solidFill>
                  <a:srgbClr val="50B3CF"/>
                </a:solidFill>
              </a:rPr>
              <a:pPr/>
              <a:t>2</a:t>
            </a:fld>
            <a:endParaRPr lang="en-US">
              <a:solidFill>
                <a:srgbClr val="50B3CF"/>
              </a:solidFill>
            </a:endParaRPr>
          </a:p>
        </p:txBody>
      </p:sp>
      <p:sp>
        <p:nvSpPr>
          <p:cNvPr id="3" name="Title 2">
            <a:extLst>
              <a:ext uri="{FF2B5EF4-FFF2-40B4-BE49-F238E27FC236}">
                <a16:creationId xmlns:a16="http://schemas.microsoft.com/office/drawing/2014/main" id="{7883C7E7-3626-4980-B4D5-79F38026182E}"/>
              </a:ext>
            </a:extLst>
          </p:cNvPr>
          <p:cNvSpPr>
            <a:spLocks noGrp="1"/>
          </p:cNvSpPr>
          <p:nvPr>
            <p:ph type="title"/>
          </p:nvPr>
        </p:nvSpPr>
        <p:spPr/>
        <p:txBody>
          <a:bodyPr/>
          <a:lstStyle/>
          <a:p>
            <a:r>
              <a:rPr lang="en-US" dirty="0"/>
              <a:t>API Product  </a:t>
            </a:r>
          </a:p>
        </p:txBody>
      </p:sp>
      <p:pic>
        <p:nvPicPr>
          <p:cNvPr id="6" name="Picture 5">
            <a:extLst>
              <a:ext uri="{FF2B5EF4-FFF2-40B4-BE49-F238E27FC236}">
                <a16:creationId xmlns:a16="http://schemas.microsoft.com/office/drawing/2014/main" id="{69329846-5233-41EE-8B81-0EFBA651A7CD}"/>
              </a:ext>
            </a:extLst>
          </p:cNvPr>
          <p:cNvPicPr>
            <a:picLocks noChangeAspect="1"/>
          </p:cNvPicPr>
          <p:nvPr/>
        </p:nvPicPr>
        <p:blipFill>
          <a:blip r:embed="rId2"/>
          <a:stretch>
            <a:fillRect/>
          </a:stretch>
        </p:blipFill>
        <p:spPr>
          <a:xfrm>
            <a:off x="110068" y="1337734"/>
            <a:ext cx="4826000" cy="3191934"/>
          </a:xfrm>
          <a:prstGeom prst="rect">
            <a:avLst/>
          </a:prstGeom>
        </p:spPr>
      </p:pic>
      <p:sp>
        <p:nvSpPr>
          <p:cNvPr id="12" name="Speech Bubble: Rectangle 11">
            <a:extLst>
              <a:ext uri="{FF2B5EF4-FFF2-40B4-BE49-F238E27FC236}">
                <a16:creationId xmlns:a16="http://schemas.microsoft.com/office/drawing/2014/main" id="{72926564-D09F-4A89-AB28-1202CF055FDD}"/>
              </a:ext>
            </a:extLst>
          </p:cNvPr>
          <p:cNvSpPr/>
          <p:nvPr/>
        </p:nvSpPr>
        <p:spPr>
          <a:xfrm>
            <a:off x="5215467" y="1405465"/>
            <a:ext cx="3725333" cy="2971801"/>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 API products bundle your APIs and make them available to app developers for consumption. </a:t>
            </a: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You can think of API products as your product line.</a:t>
            </a: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Specifically, an API product bundles together the following:</a:t>
            </a:r>
          </a:p>
          <a:p>
            <a:r>
              <a:rPr lang="en-US" sz="1200" dirty="0">
                <a:solidFill>
                  <a:schemeClr val="tx1"/>
                </a:solidFill>
              </a:rPr>
              <a:t>                   </a:t>
            </a:r>
            <a:endParaRPr lang="en-US" sz="1200" i="1" dirty="0">
              <a:solidFill>
                <a:schemeClr val="tx1"/>
              </a:solidFill>
            </a:endParaRPr>
          </a:p>
          <a:p>
            <a:r>
              <a:rPr lang="en-US" sz="1200" i="1" dirty="0">
                <a:solidFill>
                  <a:schemeClr val="tx1"/>
                </a:solidFill>
              </a:rPr>
              <a:t>                   -Collection of API resources (URIs)</a:t>
            </a:r>
          </a:p>
          <a:p>
            <a:r>
              <a:rPr lang="en-US" sz="1200" i="1" dirty="0">
                <a:solidFill>
                  <a:schemeClr val="tx1"/>
                </a:solidFill>
              </a:rPr>
              <a:t>                   -Service plan</a:t>
            </a:r>
          </a:p>
          <a:p>
            <a:r>
              <a:rPr lang="en-US" sz="1200" i="1" dirty="0">
                <a:solidFill>
                  <a:schemeClr val="tx1"/>
                </a:solidFill>
              </a:rPr>
              <a:t>                   -Metadata specific to your business              </a:t>
            </a:r>
          </a:p>
        </p:txBody>
      </p:sp>
    </p:spTree>
    <p:extLst>
      <p:ext uri="{BB962C8B-B14F-4D97-AF65-F5344CB8AC3E}">
        <p14:creationId xmlns:p14="http://schemas.microsoft.com/office/powerpoint/2010/main" val="58871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DA7054-F804-454A-8342-C450620D9F3C}"/>
              </a:ext>
            </a:extLst>
          </p:cNvPr>
          <p:cNvSpPr>
            <a:spLocks noGrp="1"/>
          </p:cNvSpPr>
          <p:nvPr>
            <p:ph type="sldNum" sz="quarter" idx="12"/>
          </p:nvPr>
        </p:nvSpPr>
        <p:spPr/>
        <p:txBody>
          <a:bodyPr/>
          <a:lstStyle/>
          <a:p>
            <a:fld id="{B32AB80A-78BA-6B42-BA0D-B44ACF890F5A}" type="slidenum">
              <a:rPr lang="en-US" smtClean="0">
                <a:solidFill>
                  <a:srgbClr val="50B3CF"/>
                </a:solidFill>
              </a:rPr>
              <a:pPr/>
              <a:t>3</a:t>
            </a:fld>
            <a:endParaRPr lang="en-US">
              <a:solidFill>
                <a:srgbClr val="50B3CF"/>
              </a:solidFill>
            </a:endParaRPr>
          </a:p>
        </p:txBody>
      </p:sp>
      <p:sp>
        <p:nvSpPr>
          <p:cNvPr id="3" name="Title 2">
            <a:extLst>
              <a:ext uri="{FF2B5EF4-FFF2-40B4-BE49-F238E27FC236}">
                <a16:creationId xmlns:a16="http://schemas.microsoft.com/office/drawing/2014/main" id="{2572856A-A892-48A2-8EF8-A84473A6E78A}"/>
              </a:ext>
            </a:extLst>
          </p:cNvPr>
          <p:cNvSpPr>
            <a:spLocks noGrp="1"/>
          </p:cNvSpPr>
          <p:nvPr>
            <p:ph type="title"/>
          </p:nvPr>
        </p:nvSpPr>
        <p:spPr/>
        <p:txBody>
          <a:bodyPr/>
          <a:lstStyle/>
          <a:p>
            <a:r>
              <a:rPr lang="en-US" dirty="0"/>
              <a:t>One Product Per API</a:t>
            </a:r>
          </a:p>
        </p:txBody>
      </p:sp>
      <p:cxnSp>
        <p:nvCxnSpPr>
          <p:cNvPr id="13" name="Straight Arrow Connector 12">
            <a:extLst>
              <a:ext uri="{FF2B5EF4-FFF2-40B4-BE49-F238E27FC236}">
                <a16:creationId xmlns:a16="http://schemas.microsoft.com/office/drawing/2014/main" id="{3F547583-E01C-410E-987C-E3D022CD45C6}"/>
              </a:ext>
            </a:extLst>
          </p:cNvPr>
          <p:cNvCxnSpPr>
            <a:cxnSpLocks/>
          </p:cNvCxnSpPr>
          <p:nvPr/>
        </p:nvCxnSpPr>
        <p:spPr>
          <a:xfrm flipV="1">
            <a:off x="2364250" y="1539659"/>
            <a:ext cx="630303" cy="6264"/>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DD021F2-11D8-4ADF-AF9D-B377DD31A7CE}"/>
              </a:ext>
            </a:extLst>
          </p:cNvPr>
          <p:cNvCxnSpPr/>
          <p:nvPr/>
        </p:nvCxnSpPr>
        <p:spPr>
          <a:xfrm flipV="1">
            <a:off x="2364250" y="2818934"/>
            <a:ext cx="630303" cy="6264"/>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E46E977-5D52-4D58-B28E-4BDA90A5AA2D}"/>
              </a:ext>
            </a:extLst>
          </p:cNvPr>
          <p:cNvCxnSpPr/>
          <p:nvPr/>
        </p:nvCxnSpPr>
        <p:spPr>
          <a:xfrm flipV="1">
            <a:off x="2368184" y="4117929"/>
            <a:ext cx="630303" cy="6264"/>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F34374D-A1F8-4A14-BA71-13ABF0676A29}"/>
              </a:ext>
            </a:extLst>
          </p:cNvPr>
          <p:cNvSpPr/>
          <p:nvPr/>
        </p:nvSpPr>
        <p:spPr>
          <a:xfrm>
            <a:off x="2958888" y="1306552"/>
            <a:ext cx="1701800" cy="47269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API-1</a:t>
            </a:r>
          </a:p>
        </p:txBody>
      </p:sp>
      <p:sp>
        <p:nvSpPr>
          <p:cNvPr id="18" name="Rectangle 17">
            <a:extLst>
              <a:ext uri="{FF2B5EF4-FFF2-40B4-BE49-F238E27FC236}">
                <a16:creationId xmlns:a16="http://schemas.microsoft.com/office/drawing/2014/main" id="{A4E63F53-6B4D-4A31-B722-A16087A35D81}"/>
              </a:ext>
            </a:extLst>
          </p:cNvPr>
          <p:cNvSpPr/>
          <p:nvPr/>
        </p:nvSpPr>
        <p:spPr>
          <a:xfrm>
            <a:off x="304452" y="1315069"/>
            <a:ext cx="2091267" cy="45544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 – Product-A</a:t>
            </a:r>
          </a:p>
        </p:txBody>
      </p:sp>
      <p:sp>
        <p:nvSpPr>
          <p:cNvPr id="19" name="Rectangle 18">
            <a:extLst>
              <a:ext uri="{FF2B5EF4-FFF2-40B4-BE49-F238E27FC236}">
                <a16:creationId xmlns:a16="http://schemas.microsoft.com/office/drawing/2014/main" id="{B5AB9334-0B50-4657-915E-56CA54C64F36}"/>
              </a:ext>
            </a:extLst>
          </p:cNvPr>
          <p:cNvSpPr/>
          <p:nvPr/>
        </p:nvSpPr>
        <p:spPr>
          <a:xfrm>
            <a:off x="272983" y="3883015"/>
            <a:ext cx="2091267" cy="455444"/>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 – Product-C</a:t>
            </a:r>
          </a:p>
        </p:txBody>
      </p:sp>
      <p:sp>
        <p:nvSpPr>
          <p:cNvPr id="20" name="Rectangle 19">
            <a:extLst>
              <a:ext uri="{FF2B5EF4-FFF2-40B4-BE49-F238E27FC236}">
                <a16:creationId xmlns:a16="http://schemas.microsoft.com/office/drawing/2014/main" id="{97DD70CB-03B8-4F66-9A27-D5282EDCCCED}"/>
              </a:ext>
            </a:extLst>
          </p:cNvPr>
          <p:cNvSpPr/>
          <p:nvPr/>
        </p:nvSpPr>
        <p:spPr>
          <a:xfrm>
            <a:off x="272982" y="2599042"/>
            <a:ext cx="2091267" cy="455444"/>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 – Product-B</a:t>
            </a:r>
          </a:p>
        </p:txBody>
      </p:sp>
      <p:sp>
        <p:nvSpPr>
          <p:cNvPr id="21" name="Rectangle 20">
            <a:extLst>
              <a:ext uri="{FF2B5EF4-FFF2-40B4-BE49-F238E27FC236}">
                <a16:creationId xmlns:a16="http://schemas.microsoft.com/office/drawing/2014/main" id="{D31585D9-2396-429F-A0C3-529361AC98A7}"/>
              </a:ext>
            </a:extLst>
          </p:cNvPr>
          <p:cNvSpPr/>
          <p:nvPr/>
        </p:nvSpPr>
        <p:spPr>
          <a:xfrm>
            <a:off x="3002421" y="3865360"/>
            <a:ext cx="1701800" cy="472691"/>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API-2</a:t>
            </a:r>
          </a:p>
        </p:txBody>
      </p:sp>
      <p:sp>
        <p:nvSpPr>
          <p:cNvPr id="22" name="Rectangle 21">
            <a:extLst>
              <a:ext uri="{FF2B5EF4-FFF2-40B4-BE49-F238E27FC236}">
                <a16:creationId xmlns:a16="http://schemas.microsoft.com/office/drawing/2014/main" id="{B5A6F29D-624E-4A9E-A6EA-4D31D8650658}"/>
              </a:ext>
            </a:extLst>
          </p:cNvPr>
          <p:cNvSpPr/>
          <p:nvPr/>
        </p:nvSpPr>
        <p:spPr>
          <a:xfrm>
            <a:off x="2994553" y="2574318"/>
            <a:ext cx="1701800" cy="472691"/>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API-1</a:t>
            </a:r>
          </a:p>
        </p:txBody>
      </p:sp>
      <p:sp>
        <p:nvSpPr>
          <p:cNvPr id="25" name="Thought Bubble: Cloud 24">
            <a:extLst>
              <a:ext uri="{FF2B5EF4-FFF2-40B4-BE49-F238E27FC236}">
                <a16:creationId xmlns:a16="http://schemas.microsoft.com/office/drawing/2014/main" id="{87E15391-5DE9-490B-9D27-F31E4CBF06C7}"/>
              </a:ext>
            </a:extLst>
          </p:cNvPr>
          <p:cNvSpPr/>
          <p:nvPr/>
        </p:nvSpPr>
        <p:spPr>
          <a:xfrm>
            <a:off x="1403324" y="779103"/>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10 TPS</a:t>
            </a:r>
          </a:p>
        </p:txBody>
      </p:sp>
      <p:sp>
        <p:nvSpPr>
          <p:cNvPr id="26" name="Thought Bubble: Cloud 25">
            <a:extLst>
              <a:ext uri="{FF2B5EF4-FFF2-40B4-BE49-F238E27FC236}">
                <a16:creationId xmlns:a16="http://schemas.microsoft.com/office/drawing/2014/main" id="{C02498E0-B09A-465A-AAF6-E16B03BC46BB}"/>
              </a:ext>
            </a:extLst>
          </p:cNvPr>
          <p:cNvSpPr/>
          <p:nvPr/>
        </p:nvSpPr>
        <p:spPr>
          <a:xfrm>
            <a:off x="1403324" y="2047129"/>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50 TPS</a:t>
            </a:r>
          </a:p>
        </p:txBody>
      </p:sp>
      <p:sp>
        <p:nvSpPr>
          <p:cNvPr id="27" name="Thought Bubble: Cloud 26">
            <a:extLst>
              <a:ext uri="{FF2B5EF4-FFF2-40B4-BE49-F238E27FC236}">
                <a16:creationId xmlns:a16="http://schemas.microsoft.com/office/drawing/2014/main" id="{527E64CC-FCE2-46BA-961E-0E39FF9ABE1C}"/>
              </a:ext>
            </a:extLst>
          </p:cNvPr>
          <p:cNvSpPr/>
          <p:nvPr/>
        </p:nvSpPr>
        <p:spPr>
          <a:xfrm>
            <a:off x="1318615" y="3368622"/>
            <a:ext cx="1115026"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100 TPS</a:t>
            </a:r>
          </a:p>
        </p:txBody>
      </p:sp>
      <p:sp>
        <p:nvSpPr>
          <p:cNvPr id="29" name="Speech Bubble: Rectangle 28">
            <a:extLst>
              <a:ext uri="{FF2B5EF4-FFF2-40B4-BE49-F238E27FC236}">
                <a16:creationId xmlns:a16="http://schemas.microsoft.com/office/drawing/2014/main" id="{FCB093FA-3048-4C92-8FEB-00E9593BE779}"/>
              </a:ext>
            </a:extLst>
          </p:cNvPr>
          <p:cNvSpPr/>
          <p:nvPr/>
        </p:nvSpPr>
        <p:spPr>
          <a:xfrm>
            <a:off x="5723467" y="1096420"/>
            <a:ext cx="3259666" cy="3241632"/>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rPr>
              <a:t>All subscriber will have same service plan  predefine limit .Always in higher limit.</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Need N number of product for a single proxy for N number of service plan.</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Difficult to manage so many product as the API inventory grows </a:t>
            </a:r>
          </a:p>
          <a:p>
            <a:pPr algn="ctr"/>
            <a:endParaRPr lang="en-US" dirty="0"/>
          </a:p>
        </p:txBody>
      </p:sp>
    </p:spTree>
    <p:extLst>
      <p:ext uri="{BB962C8B-B14F-4D97-AF65-F5344CB8AC3E}">
        <p14:creationId xmlns:p14="http://schemas.microsoft.com/office/powerpoint/2010/main" val="40607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DA7054-F804-454A-8342-C450620D9F3C}"/>
              </a:ext>
            </a:extLst>
          </p:cNvPr>
          <p:cNvSpPr>
            <a:spLocks noGrp="1"/>
          </p:cNvSpPr>
          <p:nvPr>
            <p:ph type="sldNum" sz="quarter" idx="12"/>
          </p:nvPr>
        </p:nvSpPr>
        <p:spPr/>
        <p:txBody>
          <a:bodyPr/>
          <a:lstStyle/>
          <a:p>
            <a:fld id="{B32AB80A-78BA-6B42-BA0D-B44ACF890F5A}" type="slidenum">
              <a:rPr lang="en-US" smtClean="0">
                <a:solidFill>
                  <a:srgbClr val="50B3CF"/>
                </a:solidFill>
              </a:rPr>
              <a:pPr/>
              <a:t>4</a:t>
            </a:fld>
            <a:endParaRPr lang="en-US">
              <a:solidFill>
                <a:srgbClr val="50B3CF"/>
              </a:solidFill>
            </a:endParaRPr>
          </a:p>
        </p:txBody>
      </p:sp>
      <p:sp>
        <p:nvSpPr>
          <p:cNvPr id="3" name="Title 2">
            <a:extLst>
              <a:ext uri="{FF2B5EF4-FFF2-40B4-BE49-F238E27FC236}">
                <a16:creationId xmlns:a16="http://schemas.microsoft.com/office/drawing/2014/main" id="{2572856A-A892-48A2-8EF8-A84473A6E78A}"/>
              </a:ext>
            </a:extLst>
          </p:cNvPr>
          <p:cNvSpPr>
            <a:spLocks noGrp="1"/>
          </p:cNvSpPr>
          <p:nvPr>
            <p:ph type="title"/>
          </p:nvPr>
        </p:nvSpPr>
        <p:spPr/>
        <p:txBody>
          <a:bodyPr/>
          <a:lstStyle/>
          <a:p>
            <a:r>
              <a:rPr lang="en-US" dirty="0"/>
              <a:t>One Product Per Provider</a:t>
            </a:r>
          </a:p>
        </p:txBody>
      </p:sp>
      <p:cxnSp>
        <p:nvCxnSpPr>
          <p:cNvPr id="13" name="Straight Arrow Connector 12">
            <a:extLst>
              <a:ext uri="{FF2B5EF4-FFF2-40B4-BE49-F238E27FC236}">
                <a16:creationId xmlns:a16="http://schemas.microsoft.com/office/drawing/2014/main" id="{3F547583-E01C-410E-987C-E3D022CD45C6}"/>
              </a:ext>
            </a:extLst>
          </p:cNvPr>
          <p:cNvCxnSpPr>
            <a:cxnSpLocks/>
          </p:cNvCxnSpPr>
          <p:nvPr/>
        </p:nvCxnSpPr>
        <p:spPr>
          <a:xfrm>
            <a:off x="1548641" y="1600201"/>
            <a:ext cx="2615849"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E46E977-5D52-4D58-B28E-4BDA90A5AA2D}"/>
              </a:ext>
            </a:extLst>
          </p:cNvPr>
          <p:cNvCxnSpPr>
            <a:cxnSpLocks/>
            <a:stCxn id="18" idx="0"/>
          </p:cNvCxnSpPr>
          <p:nvPr/>
        </p:nvCxnSpPr>
        <p:spPr>
          <a:xfrm flipV="1">
            <a:off x="1657696" y="2785676"/>
            <a:ext cx="2470916" cy="4514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F34374D-A1F8-4A14-BA71-13ABF0676A29}"/>
              </a:ext>
            </a:extLst>
          </p:cNvPr>
          <p:cNvSpPr/>
          <p:nvPr/>
        </p:nvSpPr>
        <p:spPr>
          <a:xfrm>
            <a:off x="4128612" y="1407028"/>
            <a:ext cx="1701800" cy="47269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API-1</a:t>
            </a:r>
          </a:p>
        </p:txBody>
      </p:sp>
      <p:sp>
        <p:nvSpPr>
          <p:cNvPr id="18" name="Rectangle 17">
            <a:extLst>
              <a:ext uri="{FF2B5EF4-FFF2-40B4-BE49-F238E27FC236}">
                <a16:creationId xmlns:a16="http://schemas.microsoft.com/office/drawing/2014/main" id="{A4E63F53-6B4D-4A31-B722-A16087A35D81}"/>
              </a:ext>
            </a:extLst>
          </p:cNvPr>
          <p:cNvSpPr/>
          <p:nvPr/>
        </p:nvSpPr>
        <p:spPr>
          <a:xfrm rot="5400000">
            <a:off x="-388970" y="2291389"/>
            <a:ext cx="3014477" cy="1078854"/>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endParaRPr lang="en-US" dirty="0"/>
          </a:p>
          <a:p>
            <a:pPr algn="ctr"/>
            <a:endParaRPr lang="en-US" dirty="0"/>
          </a:p>
          <a:p>
            <a:pPr algn="ctr"/>
            <a:endParaRPr lang="en-US" dirty="0"/>
          </a:p>
          <a:p>
            <a:pPr algn="ctr"/>
            <a:endParaRPr lang="en-US" dirty="0"/>
          </a:p>
          <a:p>
            <a:pPr algn="ctr"/>
            <a:r>
              <a:rPr lang="en-US" dirty="0"/>
              <a:t>Provider Product</a:t>
            </a:r>
          </a:p>
        </p:txBody>
      </p:sp>
      <p:sp>
        <p:nvSpPr>
          <p:cNvPr id="21" name="Rectangle 20">
            <a:extLst>
              <a:ext uri="{FF2B5EF4-FFF2-40B4-BE49-F238E27FC236}">
                <a16:creationId xmlns:a16="http://schemas.microsoft.com/office/drawing/2014/main" id="{D31585D9-2396-429F-A0C3-529361AC98A7}"/>
              </a:ext>
            </a:extLst>
          </p:cNvPr>
          <p:cNvSpPr/>
          <p:nvPr/>
        </p:nvSpPr>
        <p:spPr>
          <a:xfrm>
            <a:off x="4195233" y="3736472"/>
            <a:ext cx="1701800" cy="472691"/>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API-3</a:t>
            </a:r>
          </a:p>
        </p:txBody>
      </p:sp>
      <p:sp>
        <p:nvSpPr>
          <p:cNvPr id="22" name="Rectangle 21">
            <a:extLst>
              <a:ext uri="{FF2B5EF4-FFF2-40B4-BE49-F238E27FC236}">
                <a16:creationId xmlns:a16="http://schemas.microsoft.com/office/drawing/2014/main" id="{B5A6F29D-624E-4A9E-A6EA-4D31D8650658}"/>
              </a:ext>
            </a:extLst>
          </p:cNvPr>
          <p:cNvSpPr/>
          <p:nvPr/>
        </p:nvSpPr>
        <p:spPr>
          <a:xfrm>
            <a:off x="4179862" y="2445239"/>
            <a:ext cx="1701800" cy="47269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API-2</a:t>
            </a:r>
          </a:p>
        </p:txBody>
      </p:sp>
      <p:sp>
        <p:nvSpPr>
          <p:cNvPr id="26" name="Thought Bubble: Cloud 25">
            <a:extLst>
              <a:ext uri="{FF2B5EF4-FFF2-40B4-BE49-F238E27FC236}">
                <a16:creationId xmlns:a16="http://schemas.microsoft.com/office/drawing/2014/main" id="{C02498E0-B09A-465A-AAF6-E16B03BC46BB}"/>
              </a:ext>
            </a:extLst>
          </p:cNvPr>
          <p:cNvSpPr/>
          <p:nvPr/>
        </p:nvSpPr>
        <p:spPr>
          <a:xfrm>
            <a:off x="2335641" y="2239953"/>
            <a:ext cx="1186491"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Un limited TPS</a:t>
            </a:r>
          </a:p>
        </p:txBody>
      </p:sp>
      <p:sp>
        <p:nvSpPr>
          <p:cNvPr id="29" name="Speech Bubble: Rectangle 28">
            <a:extLst>
              <a:ext uri="{FF2B5EF4-FFF2-40B4-BE49-F238E27FC236}">
                <a16:creationId xmlns:a16="http://schemas.microsoft.com/office/drawing/2014/main" id="{FCB093FA-3048-4C92-8FEB-00E9593BE779}"/>
              </a:ext>
            </a:extLst>
          </p:cNvPr>
          <p:cNvSpPr/>
          <p:nvPr/>
        </p:nvSpPr>
        <p:spPr>
          <a:xfrm>
            <a:off x="6747933" y="770467"/>
            <a:ext cx="2235200" cy="3567585"/>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rPr>
              <a:t>All subscriber will have same service plan  predefine limit .Always in higher limit.</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Consumer  intended to consume few APIS however will get access to all API for particular provider.</a:t>
            </a:r>
          </a:p>
          <a:p>
            <a:pPr marL="171450" indent="-171450">
              <a:buFont typeface="Arial" panose="020B0604020202020204" pitchFamily="34" charset="0"/>
              <a:buChar char="•"/>
            </a:pPr>
            <a:r>
              <a:rPr lang="en-US" sz="1400" dirty="0">
                <a:solidFill>
                  <a:schemeClr val="tx1"/>
                </a:solidFill>
              </a:rPr>
              <a:t>Impact business value  ,revenue and pricing of product</a:t>
            </a:r>
          </a:p>
          <a:p>
            <a:pPr algn="ctr"/>
            <a:endParaRPr lang="en-US" dirty="0"/>
          </a:p>
        </p:txBody>
      </p:sp>
      <p:cxnSp>
        <p:nvCxnSpPr>
          <p:cNvPr id="23" name="Straight Arrow Connector 22">
            <a:extLst>
              <a:ext uri="{FF2B5EF4-FFF2-40B4-BE49-F238E27FC236}">
                <a16:creationId xmlns:a16="http://schemas.microsoft.com/office/drawing/2014/main" id="{6BD9AFB8-724D-43ED-9A31-F9F2642C7158}"/>
              </a:ext>
            </a:extLst>
          </p:cNvPr>
          <p:cNvCxnSpPr>
            <a:cxnSpLocks/>
            <a:endCxn id="21" idx="1"/>
          </p:cNvCxnSpPr>
          <p:nvPr/>
        </p:nvCxnSpPr>
        <p:spPr>
          <a:xfrm>
            <a:off x="1673067" y="3972818"/>
            <a:ext cx="2522166"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hought Bubble: Cloud 36">
            <a:extLst>
              <a:ext uri="{FF2B5EF4-FFF2-40B4-BE49-F238E27FC236}">
                <a16:creationId xmlns:a16="http://schemas.microsoft.com/office/drawing/2014/main" id="{048D4D74-EB47-4FFE-9C13-C4E73D336A96}"/>
              </a:ext>
            </a:extLst>
          </p:cNvPr>
          <p:cNvSpPr/>
          <p:nvPr/>
        </p:nvSpPr>
        <p:spPr>
          <a:xfrm>
            <a:off x="2299908" y="1072757"/>
            <a:ext cx="1186491"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Un limited TPS</a:t>
            </a:r>
          </a:p>
        </p:txBody>
      </p:sp>
      <p:sp>
        <p:nvSpPr>
          <p:cNvPr id="38" name="Thought Bubble: Cloud 37">
            <a:extLst>
              <a:ext uri="{FF2B5EF4-FFF2-40B4-BE49-F238E27FC236}">
                <a16:creationId xmlns:a16="http://schemas.microsoft.com/office/drawing/2014/main" id="{C78CDAB2-64C5-42F3-987B-BA2B84539EC5}"/>
              </a:ext>
            </a:extLst>
          </p:cNvPr>
          <p:cNvSpPr/>
          <p:nvPr/>
        </p:nvSpPr>
        <p:spPr>
          <a:xfrm>
            <a:off x="2423078" y="3413014"/>
            <a:ext cx="1186491"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Un limited TPS</a:t>
            </a:r>
          </a:p>
        </p:txBody>
      </p:sp>
    </p:spTree>
    <p:extLst>
      <p:ext uri="{BB962C8B-B14F-4D97-AF65-F5344CB8AC3E}">
        <p14:creationId xmlns:p14="http://schemas.microsoft.com/office/powerpoint/2010/main" val="88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DA7054-F804-454A-8342-C450620D9F3C}"/>
              </a:ext>
            </a:extLst>
          </p:cNvPr>
          <p:cNvSpPr>
            <a:spLocks noGrp="1"/>
          </p:cNvSpPr>
          <p:nvPr>
            <p:ph type="sldNum" sz="quarter" idx="12"/>
          </p:nvPr>
        </p:nvSpPr>
        <p:spPr/>
        <p:txBody>
          <a:bodyPr/>
          <a:lstStyle/>
          <a:p>
            <a:fld id="{B32AB80A-78BA-6B42-BA0D-B44ACF890F5A}" type="slidenum">
              <a:rPr lang="en-US" smtClean="0">
                <a:solidFill>
                  <a:srgbClr val="50B3CF"/>
                </a:solidFill>
              </a:rPr>
              <a:pPr/>
              <a:t>5</a:t>
            </a:fld>
            <a:endParaRPr lang="en-US">
              <a:solidFill>
                <a:srgbClr val="50B3CF"/>
              </a:solidFill>
            </a:endParaRPr>
          </a:p>
        </p:txBody>
      </p:sp>
      <p:sp>
        <p:nvSpPr>
          <p:cNvPr id="3" name="Title 2">
            <a:extLst>
              <a:ext uri="{FF2B5EF4-FFF2-40B4-BE49-F238E27FC236}">
                <a16:creationId xmlns:a16="http://schemas.microsoft.com/office/drawing/2014/main" id="{2572856A-A892-48A2-8EF8-A84473A6E78A}"/>
              </a:ext>
            </a:extLst>
          </p:cNvPr>
          <p:cNvSpPr>
            <a:spLocks noGrp="1"/>
          </p:cNvSpPr>
          <p:nvPr>
            <p:ph type="title"/>
          </p:nvPr>
        </p:nvSpPr>
        <p:spPr/>
        <p:txBody>
          <a:bodyPr/>
          <a:lstStyle/>
          <a:p>
            <a:r>
              <a:rPr lang="en-US" dirty="0"/>
              <a:t>One Product Per Consumer</a:t>
            </a:r>
          </a:p>
        </p:txBody>
      </p:sp>
      <p:cxnSp>
        <p:nvCxnSpPr>
          <p:cNvPr id="13" name="Straight Arrow Connector 12">
            <a:extLst>
              <a:ext uri="{FF2B5EF4-FFF2-40B4-BE49-F238E27FC236}">
                <a16:creationId xmlns:a16="http://schemas.microsoft.com/office/drawing/2014/main" id="{3F547583-E01C-410E-987C-E3D022CD45C6}"/>
              </a:ext>
            </a:extLst>
          </p:cNvPr>
          <p:cNvCxnSpPr>
            <a:cxnSpLocks/>
          </p:cNvCxnSpPr>
          <p:nvPr/>
        </p:nvCxnSpPr>
        <p:spPr>
          <a:xfrm>
            <a:off x="1548641" y="1600201"/>
            <a:ext cx="2615849"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E46E977-5D52-4D58-B28E-4BDA90A5AA2D}"/>
              </a:ext>
            </a:extLst>
          </p:cNvPr>
          <p:cNvCxnSpPr>
            <a:cxnSpLocks/>
            <a:stCxn id="18" idx="0"/>
          </p:cNvCxnSpPr>
          <p:nvPr/>
        </p:nvCxnSpPr>
        <p:spPr>
          <a:xfrm flipV="1">
            <a:off x="1657696" y="2785678"/>
            <a:ext cx="2470916" cy="4514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F34374D-A1F8-4A14-BA71-13ABF0676A29}"/>
              </a:ext>
            </a:extLst>
          </p:cNvPr>
          <p:cNvSpPr/>
          <p:nvPr/>
        </p:nvSpPr>
        <p:spPr>
          <a:xfrm>
            <a:off x="4128612" y="1407028"/>
            <a:ext cx="1701800" cy="47269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API-1</a:t>
            </a:r>
          </a:p>
        </p:txBody>
      </p:sp>
      <p:sp>
        <p:nvSpPr>
          <p:cNvPr id="18" name="Rectangle 17">
            <a:extLst>
              <a:ext uri="{FF2B5EF4-FFF2-40B4-BE49-F238E27FC236}">
                <a16:creationId xmlns:a16="http://schemas.microsoft.com/office/drawing/2014/main" id="{A4E63F53-6B4D-4A31-B722-A16087A35D81}"/>
              </a:ext>
            </a:extLst>
          </p:cNvPr>
          <p:cNvSpPr/>
          <p:nvPr/>
        </p:nvSpPr>
        <p:spPr>
          <a:xfrm rot="5400000">
            <a:off x="-496357" y="2184003"/>
            <a:ext cx="3014477" cy="129362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endParaRPr lang="en-US" dirty="0"/>
          </a:p>
          <a:p>
            <a:pPr algn="ctr"/>
            <a:endParaRPr lang="en-US" dirty="0"/>
          </a:p>
          <a:p>
            <a:pPr algn="ctr"/>
            <a:endParaRPr lang="en-US" dirty="0"/>
          </a:p>
          <a:p>
            <a:pPr algn="ctr"/>
            <a:endParaRPr lang="en-US" dirty="0"/>
          </a:p>
          <a:p>
            <a:pPr algn="ctr"/>
            <a:r>
              <a:rPr lang="en-US" dirty="0"/>
              <a:t>Consumer Product</a:t>
            </a:r>
          </a:p>
        </p:txBody>
      </p:sp>
      <p:sp>
        <p:nvSpPr>
          <p:cNvPr id="21" name="Rectangle 20">
            <a:extLst>
              <a:ext uri="{FF2B5EF4-FFF2-40B4-BE49-F238E27FC236}">
                <a16:creationId xmlns:a16="http://schemas.microsoft.com/office/drawing/2014/main" id="{D31585D9-2396-429F-A0C3-529361AC98A7}"/>
              </a:ext>
            </a:extLst>
          </p:cNvPr>
          <p:cNvSpPr/>
          <p:nvPr/>
        </p:nvSpPr>
        <p:spPr>
          <a:xfrm>
            <a:off x="4195233" y="3736472"/>
            <a:ext cx="1701800" cy="472691"/>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API-3</a:t>
            </a:r>
          </a:p>
        </p:txBody>
      </p:sp>
      <p:sp>
        <p:nvSpPr>
          <p:cNvPr id="22" name="Rectangle 21">
            <a:extLst>
              <a:ext uri="{FF2B5EF4-FFF2-40B4-BE49-F238E27FC236}">
                <a16:creationId xmlns:a16="http://schemas.microsoft.com/office/drawing/2014/main" id="{B5A6F29D-624E-4A9E-A6EA-4D31D8650658}"/>
              </a:ext>
            </a:extLst>
          </p:cNvPr>
          <p:cNvSpPr/>
          <p:nvPr/>
        </p:nvSpPr>
        <p:spPr>
          <a:xfrm>
            <a:off x="4179862" y="2445239"/>
            <a:ext cx="1701800" cy="47269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API-2</a:t>
            </a:r>
          </a:p>
        </p:txBody>
      </p:sp>
      <p:sp>
        <p:nvSpPr>
          <p:cNvPr id="25" name="Thought Bubble: Cloud 24">
            <a:extLst>
              <a:ext uri="{FF2B5EF4-FFF2-40B4-BE49-F238E27FC236}">
                <a16:creationId xmlns:a16="http://schemas.microsoft.com/office/drawing/2014/main" id="{87E15391-5DE9-490B-9D27-F31E4CBF06C7}"/>
              </a:ext>
            </a:extLst>
          </p:cNvPr>
          <p:cNvSpPr/>
          <p:nvPr/>
        </p:nvSpPr>
        <p:spPr>
          <a:xfrm>
            <a:off x="2362201" y="1030090"/>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Existing TPS</a:t>
            </a:r>
          </a:p>
        </p:txBody>
      </p:sp>
      <p:sp>
        <p:nvSpPr>
          <p:cNvPr id="29" name="Speech Bubble: Rectangle 28">
            <a:extLst>
              <a:ext uri="{FF2B5EF4-FFF2-40B4-BE49-F238E27FC236}">
                <a16:creationId xmlns:a16="http://schemas.microsoft.com/office/drawing/2014/main" id="{FCB093FA-3048-4C92-8FEB-00E9593BE779}"/>
              </a:ext>
            </a:extLst>
          </p:cNvPr>
          <p:cNvSpPr/>
          <p:nvPr/>
        </p:nvSpPr>
        <p:spPr>
          <a:xfrm>
            <a:off x="6747933" y="770467"/>
            <a:ext cx="2235200" cy="3567585"/>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rPr>
              <a:t>All subscriber will have same service plan  predefine limit .Always in higher limit.</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Consumer  intended to consume few APIS however will get access to all API for particular provider.</a:t>
            </a:r>
          </a:p>
          <a:p>
            <a:pPr marL="171450" indent="-171450">
              <a:buFont typeface="Arial" panose="020B0604020202020204" pitchFamily="34" charset="0"/>
              <a:buChar char="•"/>
            </a:pPr>
            <a:r>
              <a:rPr lang="en-US" sz="1400" dirty="0">
                <a:solidFill>
                  <a:schemeClr val="tx1"/>
                </a:solidFill>
              </a:rPr>
              <a:t>Impact business value  ,revenue and pricing of product</a:t>
            </a:r>
          </a:p>
          <a:p>
            <a:pPr algn="ctr"/>
            <a:endParaRPr lang="en-US" dirty="0"/>
          </a:p>
        </p:txBody>
      </p:sp>
      <p:cxnSp>
        <p:nvCxnSpPr>
          <p:cNvPr id="23" name="Straight Arrow Connector 22">
            <a:extLst>
              <a:ext uri="{FF2B5EF4-FFF2-40B4-BE49-F238E27FC236}">
                <a16:creationId xmlns:a16="http://schemas.microsoft.com/office/drawing/2014/main" id="{6BD9AFB8-724D-43ED-9A31-F9F2642C7158}"/>
              </a:ext>
            </a:extLst>
          </p:cNvPr>
          <p:cNvCxnSpPr>
            <a:cxnSpLocks/>
            <a:endCxn id="21" idx="1"/>
          </p:cNvCxnSpPr>
          <p:nvPr/>
        </p:nvCxnSpPr>
        <p:spPr>
          <a:xfrm>
            <a:off x="1673067" y="3972818"/>
            <a:ext cx="2522166"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hought Bubble: Cloud 29">
            <a:extLst>
              <a:ext uri="{FF2B5EF4-FFF2-40B4-BE49-F238E27FC236}">
                <a16:creationId xmlns:a16="http://schemas.microsoft.com/office/drawing/2014/main" id="{92CE01C1-074C-4C7E-B3A9-1C23625CE2A9}"/>
              </a:ext>
            </a:extLst>
          </p:cNvPr>
          <p:cNvSpPr/>
          <p:nvPr/>
        </p:nvSpPr>
        <p:spPr>
          <a:xfrm>
            <a:off x="2523967" y="3411511"/>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Existing TPS</a:t>
            </a:r>
          </a:p>
        </p:txBody>
      </p:sp>
      <p:sp>
        <p:nvSpPr>
          <p:cNvPr id="31" name="Thought Bubble: Cloud 30">
            <a:extLst>
              <a:ext uri="{FF2B5EF4-FFF2-40B4-BE49-F238E27FC236}">
                <a16:creationId xmlns:a16="http://schemas.microsoft.com/office/drawing/2014/main" id="{CF35D8A7-E104-4EA2-AB52-584F5B8EFF6F}"/>
              </a:ext>
            </a:extLst>
          </p:cNvPr>
          <p:cNvSpPr/>
          <p:nvPr/>
        </p:nvSpPr>
        <p:spPr>
          <a:xfrm>
            <a:off x="2508596" y="2269511"/>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Existing TPS</a:t>
            </a:r>
          </a:p>
        </p:txBody>
      </p:sp>
    </p:spTree>
    <p:extLst>
      <p:ext uri="{BB962C8B-B14F-4D97-AF65-F5344CB8AC3E}">
        <p14:creationId xmlns:p14="http://schemas.microsoft.com/office/powerpoint/2010/main" val="86384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DA7054-F804-454A-8342-C450620D9F3C}"/>
              </a:ext>
            </a:extLst>
          </p:cNvPr>
          <p:cNvSpPr>
            <a:spLocks noGrp="1"/>
          </p:cNvSpPr>
          <p:nvPr>
            <p:ph type="sldNum" sz="quarter" idx="12"/>
          </p:nvPr>
        </p:nvSpPr>
        <p:spPr/>
        <p:txBody>
          <a:bodyPr/>
          <a:lstStyle/>
          <a:p>
            <a:fld id="{B32AB80A-78BA-6B42-BA0D-B44ACF890F5A}" type="slidenum">
              <a:rPr lang="en-US" smtClean="0">
                <a:solidFill>
                  <a:srgbClr val="50B3CF"/>
                </a:solidFill>
              </a:rPr>
              <a:pPr/>
              <a:t>6</a:t>
            </a:fld>
            <a:endParaRPr lang="en-US">
              <a:solidFill>
                <a:srgbClr val="50B3CF"/>
              </a:solidFill>
            </a:endParaRPr>
          </a:p>
        </p:txBody>
      </p:sp>
      <p:sp>
        <p:nvSpPr>
          <p:cNvPr id="3" name="Title 2">
            <a:extLst>
              <a:ext uri="{FF2B5EF4-FFF2-40B4-BE49-F238E27FC236}">
                <a16:creationId xmlns:a16="http://schemas.microsoft.com/office/drawing/2014/main" id="{2572856A-A892-48A2-8EF8-A84473A6E78A}"/>
              </a:ext>
            </a:extLst>
          </p:cNvPr>
          <p:cNvSpPr>
            <a:spLocks noGrp="1"/>
          </p:cNvSpPr>
          <p:nvPr>
            <p:ph type="title"/>
          </p:nvPr>
        </p:nvSpPr>
        <p:spPr/>
        <p:txBody>
          <a:bodyPr/>
          <a:lstStyle/>
          <a:p>
            <a:r>
              <a:rPr lang="en-US" dirty="0"/>
              <a:t>Products Per Capability</a:t>
            </a:r>
          </a:p>
        </p:txBody>
      </p:sp>
      <p:sp>
        <p:nvSpPr>
          <p:cNvPr id="29" name="Speech Bubble: Rectangle 28">
            <a:extLst>
              <a:ext uri="{FF2B5EF4-FFF2-40B4-BE49-F238E27FC236}">
                <a16:creationId xmlns:a16="http://schemas.microsoft.com/office/drawing/2014/main" id="{FCB093FA-3048-4C92-8FEB-00E9593BE779}"/>
              </a:ext>
            </a:extLst>
          </p:cNvPr>
          <p:cNvSpPr/>
          <p:nvPr/>
        </p:nvSpPr>
        <p:spPr>
          <a:xfrm>
            <a:off x="6534239" y="1055216"/>
            <a:ext cx="2235200" cy="3432117"/>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rPr>
              <a:t>Add business value  ,revenue and pricing of product</a:t>
            </a:r>
          </a:p>
          <a:p>
            <a:pPr algn="ctr"/>
            <a:endParaRPr lang="en-US" dirty="0"/>
          </a:p>
        </p:txBody>
      </p:sp>
      <p:pic>
        <p:nvPicPr>
          <p:cNvPr id="16" name="Picture 15">
            <a:extLst>
              <a:ext uri="{FF2B5EF4-FFF2-40B4-BE49-F238E27FC236}">
                <a16:creationId xmlns:a16="http://schemas.microsoft.com/office/drawing/2014/main" id="{0762450E-DE0F-477F-867F-94554B915A2A}"/>
              </a:ext>
            </a:extLst>
          </p:cNvPr>
          <p:cNvPicPr>
            <a:picLocks noChangeAspect="1"/>
          </p:cNvPicPr>
          <p:nvPr/>
        </p:nvPicPr>
        <p:blipFill>
          <a:blip r:embed="rId2"/>
          <a:stretch>
            <a:fillRect/>
          </a:stretch>
        </p:blipFill>
        <p:spPr>
          <a:xfrm>
            <a:off x="110068" y="897467"/>
            <a:ext cx="5579532" cy="3708400"/>
          </a:xfrm>
          <a:prstGeom prst="rect">
            <a:avLst/>
          </a:prstGeom>
        </p:spPr>
      </p:pic>
    </p:spTree>
    <p:extLst>
      <p:ext uri="{BB962C8B-B14F-4D97-AF65-F5344CB8AC3E}">
        <p14:creationId xmlns:p14="http://schemas.microsoft.com/office/powerpoint/2010/main" val="50676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04453" y="703140"/>
            <a:ext cx="7792082" cy="2037282"/>
            <a:chOff x="405936" y="937520"/>
            <a:chExt cx="10389443" cy="2479681"/>
          </a:xfrm>
        </p:grpSpPr>
        <p:sp>
          <p:nvSpPr>
            <p:cNvPr id="14" name="Isosceles Triangle 13"/>
            <p:cNvSpPr/>
            <p:nvPr/>
          </p:nvSpPr>
          <p:spPr>
            <a:xfrm rot="2704027">
              <a:off x="779301" y="1535784"/>
              <a:ext cx="432026" cy="216013"/>
            </a:xfrm>
            <a:prstGeom prst="triangle">
              <a:avLst/>
            </a:prstGeom>
            <a:solidFill>
              <a:srgbClr val="B866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5" name="Pentagon 14"/>
            <p:cNvSpPr/>
            <p:nvPr/>
          </p:nvSpPr>
          <p:spPr>
            <a:xfrm>
              <a:off x="763086" y="937520"/>
              <a:ext cx="3033058" cy="661461"/>
            </a:xfrm>
            <a:prstGeom prst="homePlate">
              <a:avLst/>
            </a:prstGeom>
            <a:solidFill>
              <a:srgbClr val="F18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6" name="Oval 15"/>
            <p:cNvSpPr/>
            <p:nvPr/>
          </p:nvSpPr>
          <p:spPr>
            <a:xfrm>
              <a:off x="405936" y="937520"/>
              <a:ext cx="673716" cy="673716"/>
            </a:xfrm>
            <a:prstGeom prst="ellipse">
              <a:avLst/>
            </a:prstGeom>
            <a:solidFill>
              <a:schemeClr val="bg1"/>
            </a:solidFill>
            <a:ln w="19050">
              <a:solidFill>
                <a:srgbClr val="F18C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cxnSp>
          <p:nvCxnSpPr>
            <p:cNvPr id="18" name="Straight Connector 17"/>
            <p:cNvCxnSpPr>
              <a:endCxn id="20" idx="1"/>
            </p:cNvCxnSpPr>
            <p:nvPr/>
          </p:nvCxnSpPr>
          <p:spPr>
            <a:xfrm>
              <a:off x="1066003" y="1855686"/>
              <a:ext cx="0" cy="1538413"/>
            </a:xfrm>
            <a:prstGeom prst="line">
              <a:avLst/>
            </a:prstGeom>
            <a:ln>
              <a:solidFill>
                <a:srgbClr val="F18C20"/>
              </a:solidFill>
              <a:prstDash val="sysDash"/>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1066003" y="3370997"/>
              <a:ext cx="9729376" cy="46204"/>
            </a:xfrm>
            <a:prstGeom prst="rect">
              <a:avLst/>
            </a:prstGeom>
            <a:solidFill>
              <a:srgbClr val="F18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2" name="Title 1"/>
          <p:cNvSpPr>
            <a:spLocks noGrp="1"/>
          </p:cNvSpPr>
          <p:nvPr>
            <p:ph type="title"/>
          </p:nvPr>
        </p:nvSpPr>
        <p:spPr/>
        <p:txBody>
          <a:bodyPr>
            <a:normAutofit/>
          </a:bodyPr>
          <a:lstStyle/>
          <a:p>
            <a:r>
              <a:rPr lang="en-US" sz="1800" dirty="0"/>
              <a:t>THANK YOU</a:t>
            </a:r>
          </a:p>
        </p:txBody>
      </p:sp>
      <p:sp>
        <p:nvSpPr>
          <p:cNvPr id="17" name="TextBox 16"/>
          <p:cNvSpPr txBox="1"/>
          <p:nvPr/>
        </p:nvSpPr>
        <p:spPr>
          <a:xfrm>
            <a:off x="806656" y="772270"/>
            <a:ext cx="2158649" cy="276999"/>
          </a:xfrm>
          <a:prstGeom prst="rect">
            <a:avLst/>
          </a:prstGeom>
          <a:noFill/>
        </p:spPr>
        <p:txBody>
          <a:bodyPr wrap="square" rtlCol="0">
            <a:spAutoFit/>
          </a:bodyPr>
          <a:lstStyle/>
          <a:p>
            <a:r>
              <a:rPr lang="en-US" sz="1200" dirty="0">
                <a:solidFill>
                  <a:prstClr val="white"/>
                </a:solidFill>
              </a:rPr>
              <a:t>Reference</a:t>
            </a:r>
          </a:p>
        </p:txBody>
      </p:sp>
      <p:sp>
        <p:nvSpPr>
          <p:cNvPr id="21" name="Rectangle 20"/>
          <p:cNvSpPr/>
          <p:nvPr/>
        </p:nvSpPr>
        <p:spPr>
          <a:xfrm>
            <a:off x="824020" y="906125"/>
            <a:ext cx="7456760" cy="188847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50" dirty="0">
              <a:solidFill>
                <a:srgbClr val="141414">
                  <a:lumMod val="75000"/>
                  <a:lumOff val="25000"/>
                </a:srgbClr>
              </a:solidFill>
              <a:latin typeface="Calibri" panose="020F0502020204030204" pitchFamily="34" charset="0"/>
            </a:endParaRPr>
          </a:p>
        </p:txBody>
      </p:sp>
      <p:sp>
        <p:nvSpPr>
          <p:cNvPr id="4" name="TextBox 3"/>
          <p:cNvSpPr txBox="1"/>
          <p:nvPr/>
        </p:nvSpPr>
        <p:spPr>
          <a:xfrm>
            <a:off x="858632" y="1210850"/>
            <a:ext cx="6787527" cy="577081"/>
          </a:xfrm>
          <a:prstGeom prst="rect">
            <a:avLst/>
          </a:prstGeom>
          <a:noFill/>
        </p:spPr>
        <p:txBody>
          <a:bodyPr wrap="square" rtlCol="0">
            <a:spAutoFit/>
          </a:bodyPr>
          <a:lstStyle/>
          <a:p>
            <a:endParaRPr lang="en-US" sz="1050" dirty="0">
              <a:solidFill>
                <a:srgbClr val="141414">
                  <a:lumMod val="75000"/>
                  <a:lumOff val="25000"/>
                </a:srgbClr>
              </a:solidFill>
              <a:latin typeface="Calibri" panose="020F0502020204030204" pitchFamily="34" charset="0"/>
            </a:endParaRPr>
          </a:p>
          <a:p>
            <a:r>
              <a:rPr lang="en-US" sz="1050" dirty="0">
                <a:hlinkClick r:id="rId2"/>
              </a:rPr>
              <a:t>https://docs.apigee.com/api-platform/publish/create-api-products</a:t>
            </a:r>
            <a:endParaRPr lang="en-US" sz="1050" dirty="0">
              <a:solidFill>
                <a:srgbClr val="141414">
                  <a:lumMod val="75000"/>
                  <a:lumOff val="25000"/>
                </a:srgbClr>
              </a:solidFill>
              <a:latin typeface="Calibri" panose="020F0502020204030204" pitchFamily="34" charset="0"/>
            </a:endParaRPr>
          </a:p>
          <a:p>
            <a:endParaRPr lang="en-US" sz="1050" dirty="0">
              <a:solidFill>
                <a:srgbClr val="141414">
                  <a:lumMod val="75000"/>
                  <a:lumOff val="25000"/>
                </a:srgbClr>
              </a:solidFill>
              <a:latin typeface="Calibri" panose="020F0502020204030204" pitchFamily="34" charset="0"/>
            </a:endParaRPr>
          </a:p>
        </p:txBody>
      </p:sp>
      <p:pic>
        <p:nvPicPr>
          <p:cNvPr id="23" name="Picture 2" descr="Image result for google cloud logo"/>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r="65631"/>
          <a:stretch/>
        </p:blipFill>
        <p:spPr bwMode="auto">
          <a:xfrm>
            <a:off x="436647" y="855908"/>
            <a:ext cx="273541" cy="23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528731"/>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774</TotalTime>
  <Words>303</Words>
  <Application>Microsoft Office PowerPoint</Application>
  <PresentationFormat>On-screen Show (16:9)</PresentationFormat>
  <Paragraphs>79</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Arial Unicode MS</vt:lpstr>
      <vt:lpstr>Calibri</vt:lpstr>
      <vt:lpstr>Lucida Grande</vt:lpstr>
      <vt:lpstr>SE15_LIO_TextOnly V3</vt:lpstr>
      <vt:lpstr>Schneider Text Slides</vt:lpstr>
      <vt:lpstr> IFW API SERVICE PLAN </vt:lpstr>
      <vt:lpstr>API Product  </vt:lpstr>
      <vt:lpstr>One Product Per API</vt:lpstr>
      <vt:lpstr>One Product Per Provider</vt:lpstr>
      <vt:lpstr>One Product Per Consumer</vt:lpstr>
      <vt:lpstr>Products Per Capability</vt:lpstr>
      <vt:lpstr>THANK YOU</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Balakrishna Karki</dc:creator>
  <cp:lastModifiedBy>Dwitikrushna Pattanaik</cp:lastModifiedBy>
  <cp:revision>109</cp:revision>
  <dcterms:created xsi:type="dcterms:W3CDTF">2019-05-07T05:46:57Z</dcterms:created>
  <dcterms:modified xsi:type="dcterms:W3CDTF">2019-08-18T17:47:55Z</dcterms:modified>
</cp:coreProperties>
</file>