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7" r:id="rId4"/>
  </p:sldMasterIdLst>
  <p:notesMasterIdLst>
    <p:notesMasterId r:id="rId9"/>
  </p:notesMasterIdLst>
  <p:handoutMasterIdLst>
    <p:handoutMasterId r:id="rId10"/>
  </p:handoutMasterIdLst>
  <p:sldIdLst>
    <p:sldId id="461" r:id="rId5"/>
    <p:sldId id="462" r:id="rId6"/>
    <p:sldId id="463" r:id="rId7"/>
    <p:sldId id="464" r:id="rId8"/>
  </p:sldIdLst>
  <p:sldSz cx="9144000" cy="5143500" type="screen16x9"/>
  <p:notesSz cx="6858000" cy="9144000"/>
  <p:defaultTextStyle>
    <a:defPPr>
      <a:defRPr lang="en-US"/>
    </a:defPPr>
    <a:lvl1pPr marL="0" algn="l" defTabSz="4570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49" algn="l" defTabSz="4570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99" algn="l" defTabSz="4570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47" algn="l" defTabSz="4570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197" algn="l" defTabSz="4570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247" algn="l" defTabSz="4570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296" algn="l" defTabSz="4570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345" algn="l" defTabSz="4570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393" algn="l" defTabSz="4570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A463"/>
    <a:srgbClr val="FFDEC9"/>
    <a:srgbClr val="FFA95B"/>
    <a:srgbClr val="AA72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29" autoAdjust="0"/>
    <p:restoredTop sz="93883" autoAdjust="0"/>
  </p:normalViewPr>
  <p:slideViewPr>
    <p:cSldViewPr snapToGrid="0">
      <p:cViewPr varScale="1">
        <p:scale>
          <a:sx n="84" d="100"/>
          <a:sy n="84" d="100"/>
        </p:scale>
        <p:origin x="1052" y="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24" y="198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0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9A69-9E3B-7C4C-9E3F-523F007A72CB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6E04-3A2F-4B48-A297-666578EDF1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0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49" algn="l" defTabSz="4570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99" algn="l" defTabSz="4570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47" algn="l" defTabSz="4570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97" algn="l" defTabSz="4570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247" algn="l" defTabSz="4570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296" algn="l" defTabSz="4570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345" algn="l" defTabSz="4570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393" algn="l" defTabSz="4570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1"/>
                </a:solidFill>
              </a:rPr>
              <a:t>Schneider Electric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80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Schneider Electric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946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Schneider Electric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455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Schneider Electric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48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51985"/>
            <a:ext cx="9144000" cy="691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57200" y="384048"/>
            <a:ext cx="2385905" cy="5120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457200" y="1691640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tx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2018 Cognizant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73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1/3,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5536692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1406E-2CA1-499E-A808-27B12449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5538-3BC1-4274-BECE-326EC075782F}" type="datetime1">
              <a:rPr lang="en-US" smtClean="0"/>
              <a:t>7/10/2019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5E847-C84C-457F-B901-2EEB12AD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10D1C-F2EA-46B6-B35A-881C8F5C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2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5536692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60974-838A-40CC-8A5B-B6116CA4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B6AA-52B4-494A-A3CC-9F631DBC049D}" type="datetime1">
              <a:rPr lang="en-US" smtClean="0"/>
              <a:t>7/10/2019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2370C-3F6B-42C0-8834-DB340609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5B230-74A0-418F-BBA9-0B141D8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31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69CF19-0589-4E7F-87F9-FC7CAC6AC6D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654550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A1A39-C278-49C1-98BD-03DFB86ACBB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A4F26AE-5454-4F9D-AAE5-D3D002DD7C9F}" type="datetime1">
              <a:rPr lang="en-US" smtClean="0"/>
              <a:t>7/10/2019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52B1C-E724-479F-B20E-0E459E80FD0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8CA9C-FCAF-4B99-B5F6-60AF3219B3B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304A10A-1409-4F5A-9F54-EB802809A8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10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5B5CE85F-2A75-4693-93B8-CBF7927F72B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654294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33434-287A-47FC-8826-927D06662D6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98D386E0-6517-4865-845C-C9D03EFE0238}" type="datetime1">
              <a:rPr lang="en-US" smtClean="0"/>
              <a:t>7/10/2019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31ED2-2FB0-4787-9839-9D3116D30B6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A36B9-835B-4A55-994F-E64CDB64656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1E49D76-A2A1-4E8C-8CF5-299D8A1F2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35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4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325C43-3F77-4CF9-8E6F-F5DB1CDCD7D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84047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C2E1-148D-4C6B-A6B6-6408779530FF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3BCD788F-B9E9-4F14-B100-50586E972F9F}" type="datetime1">
              <a:rPr lang="en-US" smtClean="0"/>
              <a:t>7/10/2019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894B6-9AEC-449F-97A3-25262205013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B10EAF-6394-4900-AC77-D434D0DE4BE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ECD6034-AE10-44AD-8FB1-7887B1710C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6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57509"/>
            <a:ext cx="2688336" cy="1618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3074077"/>
            <a:ext cx="2688336" cy="15087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236976" y="1257509"/>
            <a:ext cx="2688336" cy="1618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3A29B0-716A-4C35-A013-3FAC88D7A8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36976" y="3072384"/>
            <a:ext cx="2688336" cy="15087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4F57E95-9B34-49D0-B2D5-56ED760D9CA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80760" y="1261872"/>
            <a:ext cx="2688336" cy="1618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EF22231-FA42-42CF-AB2B-892F463A811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80760" y="3072384"/>
            <a:ext cx="2688336" cy="1508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66D76-6B79-48C4-8251-348E1555D51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01856AD-287E-4B42-827F-672E72E0C412}" type="datetime1">
              <a:rPr lang="en-US" smtClean="0"/>
              <a:t>7/10/2019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02B7B-0702-48E3-8554-1CD7C994F25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8D6D6-7FF6-449D-9219-4E96EBA4FD1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0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7697-AE57-43B3-A9C4-B97982A7969B}" type="datetime1">
              <a:rPr lang="en-US" smtClean="0"/>
              <a:t>7/10/2019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8BD2276-8977-4766-9164-0C1C18520B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84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BF87-93DB-41AC-97FE-D5B0EDE196CB}" type="datetime1">
              <a:rPr lang="en-US" smtClean="0"/>
              <a:t>7/10/2019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0A897C52-38E8-4C02-B11A-8278FD59AD0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654296" y="1261871"/>
            <a:ext cx="4489704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E6D374-812D-46BD-ACCF-706447B9BF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2481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AD6C-D0A4-4637-9498-78703FB83037}" type="datetime1">
              <a:rPr lang="en-US" smtClean="0"/>
              <a:t>7/10/2019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C20B5319-2B45-4252-BEAB-FDF0E14B7070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4654296" y="1261872"/>
            <a:ext cx="4489704" cy="331927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Insert Media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E423FB-65E5-44B7-A219-A6E67DC3F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037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EAAF-6EEB-4F52-AFCF-EAA3159D879B}" type="datetime1">
              <a:rPr lang="en-US" smtClean="0"/>
              <a:t>7/10/2019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70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2018 Cognizant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300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Picture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E752-6178-4BDC-A142-2B2569EDD04D}" type="datetime1">
              <a:rPr lang="en-US" smtClean="0"/>
              <a:t>7/10/2019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B791A77E-A9F3-439D-B41C-153F4D9DA61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261872"/>
            <a:ext cx="4498848" cy="33192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01BBA-D0AC-40A0-823F-9602CC0602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254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Media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64B7-435C-4AA1-A62E-A1663B697282}" type="datetime1">
              <a:rPr lang="en-US" smtClean="0"/>
              <a:t>7/10/2019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7A841180-8D0B-4829-9826-A334842E6739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0" y="1261872"/>
            <a:ext cx="4498848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14AE5-4850-4466-8C9F-DD59FC000F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904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81C643-B400-4457-BA76-DC5CEB304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23827" cy="51435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90472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6pPr>
            <a:lvl7pPr marL="0" indent="0">
              <a:buClrTx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486400" y="4800600"/>
            <a:ext cx="9144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6F2A938-361F-4F67-8BCD-4248013A871E}" type="datetime1">
              <a:rPr lang="en-US" smtClean="0"/>
              <a:t>7/10/2019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0471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2018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1490471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ADF0C-4BBB-45C4-865D-6FA4EAC379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099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72216AA-C246-4BF8-9778-027A671AE05C}" type="datetime1">
              <a:rPr lang="en-US" smtClean="0"/>
              <a:t>7/10/2019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2018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334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/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  <a:lvl2pPr marL="231775" indent="-231775">
              <a:buNone/>
              <a:defRPr sz="4400">
                <a:solidFill>
                  <a:schemeClr val="bg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951C51-9575-4E82-9944-2A080A1D1416}" type="datetime1">
              <a:rPr lang="en-US" smtClean="0"/>
              <a:t>7/10/2019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2018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990A6E3-DE2F-40B3-955E-42C3550BD2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588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7440-A164-4BE7-A683-1DC89B30E100}" type="datetime1">
              <a:rPr lang="en-US" smtClean="0"/>
              <a:t>7/10/2019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49D8E0-67E3-4D7E-847C-95CFA1F8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270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A1AF48-9BFD-46FF-86A7-B557495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A9DCA-C8FA-4C09-B99A-DC34A0B429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8644D50-66B5-4F98-BB65-0462948F36D0}" type="datetime1">
              <a:rPr lang="en-US" smtClean="0"/>
              <a:t>7/10/2019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9C752-D058-463B-9E84-F0D0FB1AA2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1AAD6-6BF9-44BD-8B5E-441D9E17EC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9E830F-3EEF-43CF-8DA5-7C9FAB97A0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719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723C8-B7B3-4950-BDEC-A8C820F2E9F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592C196-58BA-4F0F-83A6-F3DD888CADD0}" type="datetime1">
              <a:rPr lang="en-US" smtClean="0"/>
              <a:t>7/10/2019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7F4B0-9013-4E9E-9C02-E80308C894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F68D0-3D52-4AAE-BAD5-E685A44EC4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0B7B8-5D2E-4DC2-8ED6-129DC4E412E4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555C70-7666-4B1C-BD96-58FC37C94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03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200400"/>
            <a:ext cx="9143999" cy="1371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6472576-AA86-442F-942A-4D33C4E2B3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84048" y="274320"/>
            <a:ext cx="8385048" cy="2743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71916-F690-4209-B46C-EC1B2FCDBE7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4306A5D-4C19-4CEA-B7B4-5CF5FBCE4B8F}" type="datetime1">
              <a:rPr lang="en-US" smtClean="0"/>
              <a:t>7/10/2019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2348C-75B0-4FAD-B938-374E4C3CF7C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8C4C5-03BD-4CB4-9145-5AD4CD061F5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2063E46-1CE4-4B18-8360-8C206F79FA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996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9B5BD-B7AB-4911-895E-9E202985C1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DB0EFEF-BBC8-473D-9AE1-F3955CF8ED7D}" type="datetime1">
              <a:rPr lang="en-US" smtClean="0"/>
              <a:t>7/10/2019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5353D-C3F0-4610-AC96-51E1C3E245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1F65-3889-43EC-925C-AE198E6C39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8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2018 Cognizant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991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43000"/>
            <a:ext cx="9144000" cy="3429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701FDA-857B-4B97-A1E3-A1B888D9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CC38F-9F2A-422F-979B-8828A725FA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3C89F2-7833-484F-A65C-662F6D68DDD3}" type="datetime1">
              <a:rPr lang="en-US" smtClean="0"/>
              <a:t>7/10/2019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87D2D-86BD-4F81-ABB2-617104A445E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DFD90-6BB1-437F-9F87-F0EE11D6B0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8020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1"/>
            <a:ext cx="4114800" cy="429767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CEB5CA12-0E7C-45C9-92C9-E64DA0065752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0" y="0"/>
            <a:ext cx="4498848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91859-85A6-4652-BB50-DE18F40DAE1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2891E91-9488-4616-A4E9-562C551F1C22}" type="datetime1">
              <a:rPr lang="en-US" smtClean="0"/>
              <a:t>7/10/2019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760E2-6197-4679-A293-2A1317EFAB4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677D8-5DFC-45CA-854E-7E2FDF7D479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AA30451-9D03-4FA5-AF5E-920706E8ED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076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0"/>
            <a:ext cx="4114800" cy="42976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3F330-9F76-4B2D-936C-BA16606110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98975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1D49F-49AB-492E-AADA-3FDC394DFDF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3F262AA-DEDE-48CB-AC20-EF8642D85293}" type="datetime1">
              <a:rPr lang="en-US" smtClean="0"/>
              <a:t>7/10/2019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7AAB2-79C4-4D8A-B367-D69C5CB977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EC04C-1500-45F6-8042-1CE988757A4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603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75"/>
            <a:ext cx="9133377" cy="5137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1828800"/>
            <a:ext cx="7772400" cy="329184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2441448"/>
            <a:ext cx="7772400" cy="630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0" indent="0">
              <a:buNone/>
              <a:defRPr sz="2000">
                <a:solidFill>
                  <a:schemeClr val="tx1"/>
                </a:solidFill>
              </a:defRPr>
            </a:lvl3pPr>
            <a:lvl4pPr marL="0" indent="0">
              <a:buNone/>
              <a:defRPr sz="2000">
                <a:solidFill>
                  <a:schemeClr val="tx1"/>
                </a:solidFill>
              </a:defRPr>
            </a:lvl4pPr>
            <a:lvl5pPr marL="0" indent="0">
              <a:buNone/>
              <a:defRPr sz="200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611138" y="2299716"/>
            <a:ext cx="1858684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6294697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1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Picture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BD88AD-BF9F-4A95-ACE0-0665F32F8D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21024" y="1261872"/>
            <a:ext cx="5141976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marL="457200" lvl="1" indent="-457200">
              <a:buNone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33B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A5CEAD-8DF7-4847-A3C5-A3EBD2E6DC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81000" y="1261871"/>
            <a:ext cx="2757488" cy="3319272"/>
          </a:xfrm>
          <a:noFill/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B4A54-5341-4A6F-9733-3D09E3B0E7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9E508C-8E0B-469F-A2D9-AC62101F5C05}" type="datetime1">
              <a:rPr lang="en-US" smtClean="0"/>
              <a:t>7/10/2019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F96F16-06EB-41EA-A547-8A5407FBCF4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2018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CDF8484-6FCC-46A8-B1A4-B877ED71BD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8FABAD-01EF-483E-B2EF-403B57169C4D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2CD7C5-2D34-4C27-8DA0-D81A9530F1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7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686D16-B817-4FD7-91EF-E75DCEECBD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FADBE-3030-4F6C-88B1-C1A6FD63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A04BE0-EF35-4D6F-B801-4137CADB0D75}" type="datetime1">
              <a:rPr lang="en-US" smtClean="0"/>
              <a:t>7/10/2019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82AB7-CA5B-4BB2-9297-72F42A2F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0976E-13F2-445E-A5C4-28915A05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1AD09-EFF5-4259-BC1F-AFBAA6EE5437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5BD48D0-E8C8-4058-B322-A6DC8E33D7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4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261872"/>
            <a:ext cx="8385048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313F-8A13-4A41-A8D7-31FB2FB074CF}" type="datetime1">
              <a:rPr lang="en-US" smtClean="0"/>
              <a:t>7/10/2019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5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5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7146-9954-4458-9279-AA08A3B071CD}" type="datetime1">
              <a:rPr lang="en-US" smtClean="0"/>
              <a:t>7/10/2019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FAE45-F8BC-40F3-9164-D36C18C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C111-2740-46AF-A4EE-25875C4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2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, 2-Column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2E99A-11B3-4572-AF49-8C29B9699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3844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0DFAA-C481-4FB6-91AE-F3350B8D7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260872"/>
            <a:ext cx="4114800" cy="576072"/>
          </a:xfrm>
        </p:spPr>
        <p:txBody>
          <a:bodyPr vert="horz" lIns="0" tIns="0" rIns="0" bIns="0" rtlCol="0" anchor="b">
            <a:normAutofit/>
          </a:bodyPr>
          <a:lstStyle>
            <a:lvl1pPr>
              <a:defRPr lang="en-US" b="1" dirty="0">
                <a:solidFill>
                  <a:schemeClr val="tx1"/>
                </a:solidFill>
              </a:defRPr>
            </a:lvl1pPr>
            <a:lvl2pPr marL="0" indent="0">
              <a:buNone/>
              <a:defRPr b="1">
                <a:solidFill>
                  <a:schemeClr val="tx1"/>
                </a:solidFill>
              </a:defRPr>
            </a:lvl2pPr>
            <a:lvl3pPr marL="0" indent="0">
              <a:buNone/>
              <a:defRPr sz="1800" b="1">
                <a:solidFill>
                  <a:schemeClr val="tx1"/>
                </a:solidFill>
              </a:defRPr>
            </a:lvl3pPr>
            <a:lvl4pPr marL="0" indent="0">
              <a:buNone/>
              <a:defRPr sz="1800" b="1">
                <a:solidFill>
                  <a:schemeClr val="tx1"/>
                </a:solidFill>
              </a:defRPr>
            </a:lvl4pPr>
            <a:lvl5pPr marL="0" indent="0">
              <a:buNone/>
              <a:defRPr sz="1800" b="1">
                <a:solidFill>
                  <a:schemeClr val="tx1"/>
                </a:solidFill>
              </a:defRPr>
            </a:lvl5pPr>
            <a:lvl6pPr marL="0" indent="0">
              <a:buNone/>
              <a:defRPr sz="1800" b="1">
                <a:solidFill>
                  <a:schemeClr val="tx1"/>
                </a:solidFill>
              </a:defRPr>
            </a:lvl6pPr>
            <a:lvl7pPr marL="0" indent="0">
              <a:buNone/>
              <a:defRPr sz="1800" b="1">
                <a:solidFill>
                  <a:schemeClr val="tx1"/>
                </a:solidFill>
              </a:defRPr>
            </a:lvl7pPr>
            <a:lvl8pPr marL="0" indent="0">
              <a:buNone/>
              <a:defRPr sz="1800" b="1">
                <a:solidFill>
                  <a:schemeClr val="tx1"/>
                </a:solidFill>
              </a:defRPr>
            </a:lvl8pPr>
            <a:lvl9pPr marL="0" indent="0">
              <a:buNone/>
              <a:defRPr sz="18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E8CC1-FF60-4957-A42D-8194CAF7C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1878807"/>
            <a:ext cx="4114800" cy="2702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A43C1-9284-49FF-9858-097A5A251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9274" y="1260872"/>
            <a:ext cx="4119821" cy="57607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0" indent="0">
              <a:buNone/>
              <a:defRPr sz="1800" b="1">
                <a:solidFill>
                  <a:schemeClr val="tx1"/>
                </a:solidFill>
              </a:defRPr>
            </a:lvl2pPr>
            <a:lvl3pPr marL="0" indent="0">
              <a:buNone/>
              <a:defRPr sz="1800" b="1">
                <a:solidFill>
                  <a:schemeClr val="tx1"/>
                </a:solidFill>
              </a:defRPr>
            </a:lvl3pPr>
            <a:lvl4pPr marL="0" indent="0">
              <a:buNone/>
              <a:defRPr sz="1800" b="1">
                <a:solidFill>
                  <a:schemeClr val="tx1"/>
                </a:solidFill>
              </a:defRPr>
            </a:lvl4pPr>
            <a:lvl5pPr marL="0" indent="0">
              <a:buNone/>
              <a:defRPr sz="1800" b="1">
                <a:solidFill>
                  <a:schemeClr val="tx1"/>
                </a:solidFill>
              </a:defRPr>
            </a:lvl5pPr>
            <a:lvl6pPr marL="0" indent="0">
              <a:buNone/>
              <a:defRPr sz="1800" b="1">
                <a:solidFill>
                  <a:schemeClr val="tx1"/>
                </a:solidFill>
              </a:defRPr>
            </a:lvl6pPr>
            <a:lvl7pPr marL="0" indent="0">
              <a:buNone/>
              <a:defRPr sz="1800" b="1">
                <a:solidFill>
                  <a:schemeClr val="tx1"/>
                </a:solidFill>
              </a:defRPr>
            </a:lvl7pPr>
            <a:lvl8pPr marL="0" indent="0">
              <a:buNone/>
              <a:defRPr sz="1800" b="1">
                <a:solidFill>
                  <a:schemeClr val="tx1"/>
                </a:solidFill>
              </a:defRPr>
            </a:lvl8pPr>
            <a:lvl9pPr marL="0" indent="0">
              <a:buNone/>
              <a:defRPr sz="18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A7AD90-39E3-4265-8B8B-59CFE81D1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9274" y="1878807"/>
            <a:ext cx="4119821" cy="2702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25C4DC-ABAE-46A6-80EC-5588913FA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F498-B915-4429-BCF5-3216478A3E91}" type="datetime1">
              <a:rPr lang="en-US" smtClean="0"/>
              <a:t>7/10/2019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BC3ACD-E960-4B1D-8ED2-EA1A736FE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68F024-F689-477A-A36F-B7F3F467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862-47CF-4764-A7FE-F6E4702566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2FACED-1B7D-4C4A-9BF0-C7901963B1FA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DC13708-5FE5-4A50-887E-80784AE8F0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75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35C2-C0F4-49D9-B722-67323A6F7F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9509183-A3A4-4971-BEBF-1DCDFEAEA734}" type="datetime1">
              <a:rPr lang="en-US" smtClean="0"/>
              <a:t>7/10/2019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FFCDF-15C2-443A-9747-477B83B8C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63F49-35A6-44FE-8D1B-AF1E3728CA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59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400" y="4800600"/>
            <a:ext cx="9144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72C7141F-1075-416F-B85B-2A67B4DBA6BF}" type="datetime1">
              <a:rPr lang="en-US" smtClean="0"/>
              <a:t>7/10/2019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0080" y="4800600"/>
            <a:ext cx="45720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2018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8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690" r:id="rId23"/>
    <p:sldLayoutId id="2147483691" r:id="rId24"/>
    <p:sldLayoutId id="2147483692" r:id="rId25"/>
    <p:sldLayoutId id="2147483693" r:id="rId26"/>
    <p:sldLayoutId id="2147483694" r:id="rId27"/>
    <p:sldLayoutId id="2147483695" r:id="rId28"/>
    <p:sldLayoutId id="2147483696" r:id="rId29"/>
    <p:sldLayoutId id="2147483697" r:id="rId30"/>
    <p:sldLayoutId id="2147483698" r:id="rId31"/>
    <p:sldLayoutId id="2147483699" r:id="rId32"/>
    <p:sldLayoutId id="2147483700" r:id="rId3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8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144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30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6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A0D6B93-CE79-4088-9EA6-938915E2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34" y="289112"/>
            <a:ext cx="5473583" cy="780736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  <a:buClr>
                <a:srgbClr val="000000"/>
              </a:buClr>
              <a:defRPr/>
            </a:pPr>
            <a:r>
              <a:rPr lang="en-US" altLang="ja-JP" sz="1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 of the leading multinational manufacturing company </a:t>
            </a:r>
            <a:br>
              <a:rPr lang="en-US" altLang="ja-JP" sz="1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ja-JP" sz="14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Legacy API migration and Digital Transformation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1E77C3-D8B4-4C79-BBE4-056C91CE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© 2019 Cognizant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57B3A7-36BF-4F0B-90BE-9534ADFC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FEF571-C9B4-4D92-A7F7-315B894862A8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00B14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B14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5883718" y="248489"/>
            <a:ext cx="3100794" cy="585611"/>
          </a:xfrm>
          <a:prstGeom prst="round2DiagRect">
            <a:avLst/>
          </a:prstGeom>
          <a:solidFill>
            <a:srgbClr val="0070C0"/>
          </a:solidFill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64295" y="302369"/>
            <a:ext cx="31019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Reduced 60-70% of resources to deliver &amp; operate the API platform.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308344" y="995888"/>
            <a:ext cx="8676168" cy="3632407"/>
            <a:chOff x="308344" y="995888"/>
            <a:chExt cx="8676168" cy="3632407"/>
          </a:xfrm>
        </p:grpSpPr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146924" y="1210304"/>
              <a:ext cx="5753235" cy="6960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pPr marL="171450" indent="-171450" fontAlgn="base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</a:pPr>
              <a:r>
                <a:rPr lang="en-US" sz="900" dirty="0">
                  <a:solidFill>
                    <a:schemeClr val="tx2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Client is a </a:t>
              </a:r>
              <a:r>
                <a:rPr lang="en-US" altLang="ja-JP" sz="900" dirty="0">
                  <a:solidFill>
                    <a:schemeClr val="tx2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fortune global 500 company, </a:t>
              </a:r>
              <a:r>
                <a:rPr lang="en-US" sz="900" dirty="0">
                  <a:solidFill>
                    <a:schemeClr val="tx2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founded in 1830s.</a:t>
              </a:r>
            </a:p>
            <a:p>
              <a:pPr marL="171450" indent="-171450" fontAlgn="base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</a:pPr>
              <a:r>
                <a:rPr lang="en-US" sz="900" dirty="0">
                  <a:solidFill>
                    <a:schemeClr val="tx2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Client main business areas are Energy Management, Industrial Automation, and Services. </a:t>
              </a:r>
            </a:p>
            <a:p>
              <a:pPr marL="171450" indent="-171450" fontAlgn="base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</a:pPr>
              <a:r>
                <a:rPr lang="en-US" sz="900" dirty="0">
                  <a:solidFill>
                    <a:schemeClr val="tx2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The energy management business provides installation components, software and integrated solutions for the management of energy. The Services business includes Global Field Services, Energy and  Sustainability Smart Grid Services.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3040912" y="3302355"/>
              <a:ext cx="5533675" cy="132593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pPr marL="171450" indent="-171450" fontAlgn="base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</a:pPr>
              <a:r>
                <a:rPr lang="en-US" sz="900" dirty="0">
                  <a:solidFill>
                    <a:schemeClr val="tx2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Iterative phased approach – Migrate legacy APIs to APIGEE platform with iterative approach such as discover, design , build , transition and go live.</a:t>
              </a:r>
            </a:p>
            <a:p>
              <a:pPr marL="171450" indent="-171450" fontAlgn="base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</a:pPr>
              <a:r>
                <a:rPr lang="en-US" sz="900" dirty="0">
                  <a:solidFill>
                    <a:schemeClr val="tx2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Zero Impact – API migration approach with zero impact existing consumers by importing configurations and credentials from existing legacy platform to APIGEE.</a:t>
              </a:r>
            </a:p>
            <a:p>
              <a:pPr marL="171450" indent="-171450" fontAlgn="base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</a:pPr>
              <a:r>
                <a:rPr lang="en-US" altLang="ja-JP" sz="900" dirty="0">
                  <a:solidFill>
                    <a:srgbClr val="141414">
                      <a:lumMod val="90000"/>
                      <a:lumOff val="10000"/>
                    </a:srgbClr>
                  </a:solidFill>
                  <a:latin typeface="Calibri" pitchFamily="34" charset="0"/>
                  <a:cs typeface="Arial" panose="020B0604020202020204" pitchFamily="34" charset="0"/>
                </a:rPr>
                <a:t>Enhanced consumer experience provided by API architecture extensibility and API developer portal.</a:t>
              </a:r>
            </a:p>
            <a:p>
              <a:pPr marL="171450" indent="-171450" fontAlgn="base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</a:pPr>
              <a:r>
                <a:rPr lang="en-US" altLang="ja-JP" sz="900" dirty="0">
                  <a:solidFill>
                    <a:srgbClr val="141414">
                      <a:lumMod val="90000"/>
                      <a:lumOff val="10000"/>
                    </a:srgbClr>
                  </a:solidFill>
                  <a:latin typeface="Calibri" pitchFamily="34" charset="0"/>
                  <a:cs typeface="Arial" panose="020B0604020202020204" pitchFamily="34" charset="0"/>
                </a:rPr>
                <a:t>Self Service API platform – Self service automated API platform which gets API specification from design tool, builds API proxy using CI/CD pipeline and executes required testing automatically. This automated pipeline reduces 60-70% resource efforts in API platform.</a:t>
              </a:r>
            </a:p>
            <a:p>
              <a:pPr marL="171450" indent="-171450" fontAlgn="base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</a:pPr>
              <a:endParaRPr lang="en-US" sz="90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  <a:p>
              <a:pPr marL="171450" indent="-171450" fontAlgn="base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</a:pPr>
              <a:endParaRPr lang="en-US" sz="90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  <a:p>
              <a:pPr marL="171450" indent="-171450" fontAlgn="base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</a:pPr>
              <a:endParaRPr lang="en-US" sz="90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  <a:p>
              <a:pPr marL="171450" indent="-171450" fontAlgn="base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</a:pPr>
              <a:endParaRPr lang="en-US" sz="900" kern="0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  <a:p>
              <a:pPr marL="171450" indent="-171450" fontAlgn="base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</a:pPr>
              <a:endParaRPr lang="en-US" sz="900" kern="0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sz="900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29" name="Picture 3" descr="C:\Users\434527\Desktop\profile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344" y="1096811"/>
              <a:ext cx="1086291" cy="8776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C:\Users\434527\Desktop\download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6987" y="2094615"/>
              <a:ext cx="1337525" cy="1171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6" descr="C:\Users\434527\Desktop\benefit-image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344" y="3273968"/>
              <a:ext cx="1203254" cy="1354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C:\Users\434527\Desktop\CS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9740" y="2091642"/>
              <a:ext cx="890810" cy="1219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" descr="C:\Users\434527\Desktop\CS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167272" y="1043645"/>
              <a:ext cx="873640" cy="1076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" descr="C:\Users\434527\Desktop\CS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167273" y="3332628"/>
              <a:ext cx="937437" cy="1206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6575082" y="2306902"/>
              <a:ext cx="1973507" cy="6741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defRPr/>
              </a:pPr>
              <a:r>
                <a:rPr lang="en-US" b="1" dirty="0">
                  <a:solidFill>
                    <a:srgbClr val="00B050"/>
                  </a:solidFill>
                  <a:latin typeface="Calibri" panose="020F0502020204030204" pitchFamily="34" charset="0"/>
                </a:rPr>
                <a:t>Business</a:t>
              </a:r>
            </a:p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defRPr/>
              </a:pPr>
              <a:r>
                <a:rPr lang="en-US" b="1" dirty="0">
                  <a:solidFill>
                    <a:srgbClr val="0070C0"/>
                  </a:solidFill>
                  <a:latin typeface="Calibri" panose="020F0502020204030204" pitchFamily="34" charset="0"/>
                </a:rPr>
                <a:t>Need</a:t>
              </a:r>
            </a:p>
          </p:txBody>
        </p:sp>
        <p:sp>
          <p:nvSpPr>
            <p:cNvPr id="36" name="Rectangle 24"/>
            <p:cNvSpPr>
              <a:spLocks noChangeArrowheads="1"/>
            </p:cNvSpPr>
            <p:nvPr/>
          </p:nvSpPr>
          <p:spPr bwMode="auto">
            <a:xfrm>
              <a:off x="1483236" y="995888"/>
              <a:ext cx="1047313" cy="10038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defRPr/>
              </a:pPr>
              <a:r>
                <a:rPr lang="en-US" b="1" dirty="0">
                  <a:solidFill>
                    <a:srgbClr val="00B050"/>
                  </a:solidFill>
                  <a:latin typeface="Calibri" panose="020F0502020204030204" pitchFamily="34" charset="0"/>
                </a:rPr>
                <a:t>Client</a:t>
              </a:r>
            </a:p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defRPr/>
              </a:pPr>
              <a:r>
                <a:rPr lang="en-US" b="1" dirty="0">
                  <a:solidFill>
                    <a:srgbClr val="0070C0"/>
                  </a:solidFill>
                  <a:latin typeface="Calibri" panose="020F0502020204030204" pitchFamily="34" charset="0"/>
                </a:rPr>
                <a:t>Profile</a:t>
              </a:r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auto">
            <a:xfrm>
              <a:off x="1450198" y="3668290"/>
              <a:ext cx="1676400" cy="7303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defRPr/>
              </a:pPr>
              <a:r>
                <a:rPr lang="en-US" b="1" dirty="0">
                  <a:solidFill>
                    <a:srgbClr val="00B050"/>
                  </a:solidFill>
                  <a:latin typeface="Calibri" panose="020F0502020204030204" pitchFamily="34" charset="0"/>
                </a:rPr>
                <a:t>Solution</a:t>
              </a:r>
              <a:r>
                <a:rPr lang="en-US" sz="1400" b="1" dirty="0">
                  <a:solidFill>
                    <a:srgbClr val="00B050"/>
                  </a:solidFill>
                  <a:latin typeface="Calibri" panose="020F0502020204030204" pitchFamily="34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alibri" panose="020F0502020204030204" pitchFamily="34" charset="0"/>
                </a:rPr>
                <a:t>Highlights</a:t>
              </a:r>
            </a:p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defRPr/>
              </a:pPr>
              <a:r>
                <a:rPr lang="en-US" b="1" dirty="0">
                  <a:solidFill>
                    <a:srgbClr val="00B050"/>
                  </a:solidFill>
                  <a:latin typeface="Calibri" panose="020F0502020204030204" pitchFamily="34" charset="0"/>
                </a:rPr>
                <a:t>&amp;</a:t>
              </a:r>
            </a:p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defRPr/>
              </a:pPr>
              <a:r>
                <a:rPr lang="en-US" b="1" dirty="0">
                  <a:solidFill>
                    <a:srgbClr val="00B050"/>
                  </a:solidFill>
                  <a:latin typeface="Calibri" panose="020F0502020204030204" pitchFamily="34" charset="0"/>
                </a:rPr>
                <a:t>Major</a:t>
              </a:r>
            </a:p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defRPr/>
              </a:pPr>
              <a:r>
                <a:rPr lang="en-US" b="1" dirty="0">
                  <a:solidFill>
                    <a:srgbClr val="0070C0"/>
                  </a:solidFill>
                  <a:latin typeface="Calibri" panose="020F0502020204030204" pitchFamily="34" charset="0"/>
                </a:rPr>
                <a:t>Benefits</a:t>
              </a:r>
            </a:p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defRPr/>
              </a:pPr>
              <a:endParaRPr lang="en-US" b="1" dirty="0">
                <a:solidFill>
                  <a:srgbClr val="50B3C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54872" y="2234786"/>
            <a:ext cx="5228845" cy="8514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171450" indent="-17145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sz="90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Build an API store for members, providers and partners to provide improved access to information and the enhance the value of the services.</a:t>
            </a:r>
          </a:p>
          <a:p>
            <a:pPr marL="171450" indent="-17145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sz="90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Embrace improved channel for customer reach and competitive advantage</a:t>
            </a:r>
          </a:p>
          <a:p>
            <a:pPr marL="171450" indent="-17145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sz="90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Create self service API platform to address dynamic business and consumer centric needs.</a:t>
            </a:r>
          </a:p>
          <a:p>
            <a:pPr marL="171450" indent="-17145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sz="90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API design CoE, DevOps delivery, security with BOT detection.</a:t>
            </a:r>
          </a:p>
          <a:p>
            <a:pPr marL="171450" indent="-17145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sz="900" kern="0" dirty="0">
              <a:solidFill>
                <a:schemeClr val="tx2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marL="171450" indent="-17145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sz="900" kern="0" dirty="0">
              <a:solidFill>
                <a:schemeClr val="tx2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marL="171450" indent="-17145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sz="900" kern="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en-US" sz="900" dirty="0">
              <a:solidFill>
                <a:schemeClr val="tx2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938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A0D6B93-CE79-4088-9EA6-938915E2F70B}"/>
              </a:ext>
            </a:extLst>
          </p:cNvPr>
          <p:cNvSpPr txBox="1">
            <a:spLocks/>
          </p:cNvSpPr>
          <p:nvPr/>
        </p:nvSpPr>
        <p:spPr>
          <a:xfrm>
            <a:off x="384048" y="274320"/>
            <a:ext cx="5557326" cy="7955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70000"/>
              </a:lnSpc>
              <a:buClr>
                <a:srgbClr val="000000"/>
              </a:buClr>
              <a:defRPr/>
            </a:pPr>
            <a:r>
              <a:rPr lang="en-US" altLang="ja-JP" sz="1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 of the leading multinational manufacturing company </a:t>
            </a:r>
            <a:br>
              <a:rPr lang="en-US" altLang="ja-JP" sz="1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ja-JP" sz="14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Legacy API migration and Digital Transformation</a:t>
            </a:r>
            <a:endParaRPr lang="en-US" sz="1400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5883718" y="248489"/>
            <a:ext cx="3263132" cy="585611"/>
          </a:xfrm>
          <a:prstGeom prst="round2DiagRect">
            <a:avLst/>
          </a:prstGeom>
          <a:solidFill>
            <a:srgbClr val="0070C0"/>
          </a:solidFill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64295" y="259477"/>
            <a:ext cx="31019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Reduced 60-70% of resources to deliver &amp; operate the API platform</a:t>
            </a: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612648" y="1162199"/>
            <a:ext cx="5062011" cy="317500"/>
          </a:xfrm>
          <a:prstGeom prst="homePlate">
            <a:avLst>
              <a:gd name="adj" fmla="val 39547"/>
            </a:avLst>
          </a:prstGeom>
          <a:solidFill>
            <a:srgbClr val="629AD8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114300" marR="0" lvl="0" indent="-1143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200" b="1" kern="0" dirty="0">
                <a:solidFill>
                  <a:schemeClr val="bg1"/>
                </a:solidFill>
                <a:latin typeface="Calibri" panose="020F0502020204030204" pitchFamily="34" charset="0"/>
              </a:rPr>
              <a:t>Cognizant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 </a:t>
            </a:r>
            <a:r>
              <a:rPr lang="en-US" sz="1200" b="1" kern="0" dirty="0">
                <a:solidFill>
                  <a:schemeClr val="bg1"/>
                </a:solidFill>
                <a:latin typeface="Calibri" panose="020F0502020204030204" pitchFamily="34" charset="0"/>
              </a:rPr>
              <a:t>Solution</a:t>
            </a:r>
          </a:p>
        </p:txBody>
      </p:sp>
      <p:sp>
        <p:nvSpPr>
          <p:cNvPr id="24" name="AutoShape 8"/>
          <p:cNvSpPr>
            <a:spLocks noChangeArrowheads="1"/>
          </p:cNvSpPr>
          <p:nvPr/>
        </p:nvSpPr>
        <p:spPr bwMode="auto">
          <a:xfrm>
            <a:off x="5827453" y="1151419"/>
            <a:ext cx="3112880" cy="319915"/>
          </a:xfrm>
          <a:prstGeom prst="homePlate">
            <a:avLst>
              <a:gd name="adj" fmla="val 40769"/>
            </a:avLst>
          </a:prstGeom>
          <a:solidFill>
            <a:srgbClr val="629AD8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114300" marR="0" lvl="0" indent="-1143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200" b="1" kern="0" dirty="0">
                <a:solidFill>
                  <a:schemeClr val="bg1"/>
                </a:solidFill>
                <a:latin typeface="Calibri" panose="020F0502020204030204" pitchFamily="34" charset="0"/>
              </a:rPr>
              <a:t>Benefits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 </a:t>
            </a:r>
            <a:r>
              <a:rPr lang="en-US" sz="1200" b="1" kern="0" dirty="0">
                <a:solidFill>
                  <a:schemeClr val="bg1"/>
                </a:solidFill>
                <a:latin typeface="Calibri" panose="020F0502020204030204" pitchFamily="34" charset="0"/>
              </a:rPr>
              <a:t>Delivered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5751055" y="1117409"/>
            <a:ext cx="0" cy="3539651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85000"/>
              </a:sysClr>
            </a:solidFill>
            <a:prstDash val="dash"/>
          </a:ln>
          <a:effectLst/>
        </p:spPr>
      </p:cxn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612648" y="1471334"/>
            <a:ext cx="5062011" cy="1809908"/>
          </a:xfrm>
          <a:prstGeom prst="rect">
            <a:avLst/>
          </a:prstGeom>
          <a:solidFill>
            <a:sysClr val="window" lastClr="FFFFFF">
              <a:alpha val="0"/>
            </a:sysClr>
          </a:solidFill>
          <a:ln w="9525">
            <a:solidFill>
              <a:sysClr val="window" lastClr="FFFFFF">
                <a:alpha val="0"/>
              </a:sysClr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marR="0" lvl="1" indent="0" defTabSz="91440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Solution Highlights</a:t>
            </a:r>
          </a:p>
          <a:p>
            <a:pPr marL="171450" lvl="1" indent="-171450" defTabSz="609351" fontAlgn="base">
              <a:spcBef>
                <a:spcPts val="800"/>
              </a:spcBef>
              <a:spcAft>
                <a:spcPct val="0"/>
              </a:spcAft>
              <a:buClr>
                <a:srgbClr val="141414">
                  <a:lumMod val="90000"/>
                  <a:lumOff val="10000"/>
                </a:srgbClr>
              </a:buClr>
              <a:buFont typeface="Wingdings" panose="05000000000000000000" pitchFamily="2" charset="2"/>
              <a:buChar char="ü"/>
              <a:tabLst>
                <a:tab pos="241300" algn="l"/>
              </a:tabLst>
              <a:defRPr/>
            </a:pPr>
            <a:r>
              <a:rPr lang="en-US" sz="800" kern="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Pre-Migration – Network connectivity establishment, building common components and legacy API application and identity migration.</a:t>
            </a:r>
          </a:p>
          <a:p>
            <a:pPr marL="171450" lvl="1" indent="-171450" defTabSz="609351" fontAlgn="base">
              <a:spcBef>
                <a:spcPts val="800"/>
              </a:spcBef>
              <a:spcAft>
                <a:spcPct val="0"/>
              </a:spcAft>
              <a:buClr>
                <a:srgbClr val="141414">
                  <a:lumMod val="90000"/>
                  <a:lumOff val="10000"/>
                </a:srgbClr>
              </a:buClr>
              <a:buFont typeface="Wingdings" panose="05000000000000000000" pitchFamily="2" charset="2"/>
              <a:buChar char="ü"/>
              <a:tabLst>
                <a:tab pos="241300" algn="l"/>
              </a:tabLst>
              <a:defRPr/>
            </a:pPr>
            <a:r>
              <a:rPr lang="en-US" sz="800" kern="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Iterative Migration- Analyze the business functionality and group the APIs, reverse engineer, refactor/enhance, validate the API result and go-live.</a:t>
            </a:r>
          </a:p>
          <a:p>
            <a:pPr marL="171450" lvl="1" indent="-171450" defTabSz="609351" fontAlgn="base">
              <a:spcBef>
                <a:spcPts val="800"/>
              </a:spcBef>
              <a:spcAft>
                <a:spcPct val="0"/>
              </a:spcAft>
              <a:buClr>
                <a:srgbClr val="141414">
                  <a:lumMod val="90000"/>
                  <a:lumOff val="10000"/>
                </a:srgbClr>
              </a:buClr>
              <a:buFont typeface="Wingdings" panose="05000000000000000000" pitchFamily="2" charset="2"/>
              <a:buChar char="ü"/>
              <a:tabLst>
                <a:tab pos="241300" algn="l"/>
              </a:tabLst>
              <a:defRPr/>
            </a:pPr>
            <a:r>
              <a:rPr lang="en-US" sz="800" kern="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impact to Consumers – Identity migration and DNS switch to APIGEE platform enabled zero impact to consumers.</a:t>
            </a:r>
          </a:p>
          <a:p>
            <a:pPr marL="171450" lvl="1" indent="-171450" defTabSz="609351" fontAlgn="base">
              <a:spcBef>
                <a:spcPts val="800"/>
              </a:spcBef>
              <a:spcAft>
                <a:spcPct val="0"/>
              </a:spcAft>
              <a:buClr>
                <a:srgbClr val="141414">
                  <a:lumMod val="90000"/>
                  <a:lumOff val="10000"/>
                </a:srgbClr>
              </a:buClr>
              <a:buFont typeface="Wingdings" panose="05000000000000000000" pitchFamily="2" charset="2"/>
              <a:buChar char="ü"/>
              <a:tabLst>
                <a:tab pos="241300" algn="l"/>
              </a:tabLst>
              <a:defRPr/>
            </a:pPr>
            <a:r>
              <a:rPr lang="en-US" sz="800" kern="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 Ops – Implemented Jenkins automated build / deploy process. </a:t>
            </a:r>
          </a:p>
          <a:p>
            <a:pPr marL="171450" lvl="1" indent="-171450" defTabSz="609351" fontAlgn="base">
              <a:spcBef>
                <a:spcPts val="800"/>
              </a:spcBef>
              <a:spcAft>
                <a:spcPct val="0"/>
              </a:spcAft>
              <a:buClr>
                <a:srgbClr val="141414">
                  <a:lumMod val="90000"/>
                  <a:lumOff val="10000"/>
                </a:srgbClr>
              </a:buClr>
              <a:buFont typeface="Wingdings" panose="05000000000000000000" pitchFamily="2" charset="2"/>
              <a:buChar char="ü"/>
              <a:tabLst>
                <a:tab pos="241300" algn="l"/>
              </a:tabLst>
              <a:defRPr/>
            </a:pPr>
            <a:r>
              <a:rPr lang="en-US" sz="800" kern="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 Implementations including apikey / client id validation, OAuth 2.0 based security on APIGEE with 3rd Party token  provider and JWT token</a:t>
            </a:r>
          </a:p>
          <a:p>
            <a:pPr marL="0" lvl="1" defTabSz="609351" fontAlgn="base">
              <a:spcBef>
                <a:spcPts val="800"/>
              </a:spcBef>
              <a:spcAft>
                <a:spcPct val="0"/>
              </a:spcAft>
              <a:buClr>
                <a:srgbClr val="141414">
                  <a:lumMod val="90000"/>
                  <a:lumOff val="10000"/>
                </a:srgbClr>
              </a:buClr>
              <a:tabLst>
                <a:tab pos="241300" algn="l"/>
              </a:tabLst>
              <a:defRPr/>
            </a:pPr>
            <a:r>
              <a:rPr lang="en-US" sz="900" b="1" kern="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Technology Stack</a:t>
            </a:r>
          </a:p>
          <a:p>
            <a:pPr marL="171450" lvl="1" indent="-171450" defTabSz="609351" fontAlgn="base">
              <a:spcBef>
                <a:spcPts val="800"/>
              </a:spcBef>
              <a:spcAft>
                <a:spcPct val="0"/>
              </a:spcAft>
              <a:buClr>
                <a:srgbClr val="141414">
                  <a:lumMod val="90000"/>
                  <a:lumOff val="10000"/>
                </a:srgbClr>
              </a:buClr>
              <a:buFont typeface="Wingdings" panose="05000000000000000000" pitchFamily="2" charset="2"/>
              <a:buChar char="ü"/>
              <a:tabLst>
                <a:tab pos="241300" algn="l"/>
              </a:tabLst>
              <a:defRPr/>
            </a:pPr>
            <a:r>
              <a:rPr lang="en-US" sz="800" kern="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APIGEE Edge SaaS , Stoplight, Jenkins, Logz.io</a:t>
            </a:r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5827452" y="1552904"/>
            <a:ext cx="3061054" cy="3104155"/>
          </a:xfrm>
          <a:prstGeom prst="rect">
            <a:avLst/>
          </a:prstGeom>
          <a:solidFill>
            <a:sysClr val="window" lastClr="FFFFFF">
              <a:alpha val="0"/>
            </a:sysClr>
          </a:solidFill>
          <a:ln w="9525">
            <a:solidFill>
              <a:sysClr val="window" lastClr="FFFFFF">
                <a:alpha val="0"/>
              </a:sysClr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lvl="1" indent="-171450" defTabSz="914400" fontAlgn="base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800" kern="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Reduced 60-70% of resources to deliver &amp; operate the API platform by enabling self-service API platform.</a:t>
            </a:r>
          </a:p>
          <a:p>
            <a:pPr marL="171450" lvl="1" indent="-171450" defTabSz="914400" fontAlgn="base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en-US" sz="800" kern="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Faster time to market of business data over API has improved agility </a:t>
            </a:r>
          </a:p>
          <a:p>
            <a:pPr marL="171450" lvl="1" indent="-171450" defTabSz="914400" fontAlgn="base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en-US" sz="800" kern="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Enhanced, refactored/redesigned APIs delivered.</a:t>
            </a:r>
          </a:p>
          <a:p>
            <a:pPr marL="171450" lvl="1" indent="-171450" defTabSz="914400" fontAlgn="base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en-US" sz="800" kern="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APIGEE on-premise solution delivered for China and SaaS model for other regions.</a:t>
            </a:r>
          </a:p>
          <a:p>
            <a:pPr marL="171450" lvl="1" indent="-171450" defTabSz="914400" fontAlgn="base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en-US" sz="800" kern="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Enhanced consumer experience provided by architecture extensibility.</a:t>
            </a:r>
          </a:p>
          <a:p>
            <a:pPr marL="171450" lvl="1" indent="-171450" defTabSz="914400" fontAlgn="base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en-US" sz="800" kern="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Consumer Reach has increased with availability of enterprise data over various channels</a:t>
            </a:r>
          </a:p>
          <a:p>
            <a:pPr marL="171450" lvl="1" indent="-171450" defTabSz="914400" fontAlgn="base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en-US" sz="800" kern="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Increased Developer footprint and adoption of API , enabled by Customized Developer Portal and standardized API Specification design</a:t>
            </a:r>
          </a:p>
        </p:txBody>
      </p:sp>
    </p:spTree>
    <p:extLst>
      <p:ext uri="{BB962C8B-B14F-4D97-AF65-F5344CB8AC3E}">
        <p14:creationId xmlns:p14="http://schemas.microsoft.com/office/powerpoint/2010/main" val="427299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4" name="Rectangle: Diagonal Corners Rounded 43">
            <a:extLst>
              <a:ext uri="{FF2B5EF4-FFF2-40B4-BE49-F238E27FC236}">
                <a16:creationId xmlns:a16="http://schemas.microsoft.com/office/drawing/2014/main" id="{6FDA86B9-04E6-473B-9D9B-B5300DACF235}"/>
              </a:ext>
            </a:extLst>
          </p:cNvPr>
          <p:cNvSpPr/>
          <p:nvPr/>
        </p:nvSpPr>
        <p:spPr>
          <a:xfrm>
            <a:off x="396949" y="3272309"/>
            <a:ext cx="7846828" cy="1271340"/>
          </a:xfrm>
          <a:prstGeom prst="round2DiagRect">
            <a:avLst/>
          </a:prstGeom>
          <a:solidFill>
            <a:srgbClr val="FFD100">
              <a:lumMod val="75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Cloud 44">
            <a:extLst>
              <a:ext uri="{FF2B5EF4-FFF2-40B4-BE49-F238E27FC236}">
                <a16:creationId xmlns:a16="http://schemas.microsoft.com/office/drawing/2014/main" id="{36013CD2-3FA1-4EFA-8B85-5AFC60EA0BBC}"/>
              </a:ext>
            </a:extLst>
          </p:cNvPr>
          <p:cNvSpPr/>
          <p:nvPr/>
        </p:nvSpPr>
        <p:spPr>
          <a:xfrm>
            <a:off x="4810607" y="826341"/>
            <a:ext cx="2448467" cy="1132741"/>
          </a:xfrm>
          <a:prstGeom prst="cloud">
            <a:avLst/>
          </a:prstGeom>
          <a:solidFill>
            <a:srgbClr val="42B4E6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AA958E-A152-4E62-820D-E63EE9C2D966}"/>
              </a:ext>
            </a:extLst>
          </p:cNvPr>
          <p:cNvSpPr txBox="1"/>
          <p:nvPr/>
        </p:nvSpPr>
        <p:spPr>
          <a:xfrm>
            <a:off x="5138263" y="1219790"/>
            <a:ext cx="1694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1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Apigee SaaS Platform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545405-93DD-46BA-BE5E-3C577937E5A6}"/>
              </a:ext>
            </a:extLst>
          </p:cNvPr>
          <p:cNvSpPr txBox="1"/>
          <p:nvPr/>
        </p:nvSpPr>
        <p:spPr>
          <a:xfrm>
            <a:off x="1782166" y="3976376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1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Consumer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FFD25B7-7887-41DA-B7F0-09094DF4B4A3}"/>
              </a:ext>
            </a:extLst>
          </p:cNvPr>
          <p:cNvCxnSpPr>
            <a:cxnSpLocks/>
          </p:cNvCxnSpPr>
          <p:nvPr/>
        </p:nvCxnSpPr>
        <p:spPr>
          <a:xfrm flipV="1">
            <a:off x="681826" y="1254742"/>
            <a:ext cx="4128781" cy="1154286"/>
          </a:xfrm>
          <a:prstGeom prst="bentConnector3">
            <a:avLst>
              <a:gd name="adj1" fmla="val 169"/>
            </a:avLst>
          </a:prstGeom>
          <a:noFill/>
          <a:ln w="12700" cap="rnd" cmpd="sng" algn="ctr">
            <a:solidFill>
              <a:srgbClr val="4F5156"/>
            </a:solidFill>
            <a:prstDash val="solid"/>
            <a:tailEnd type="triangle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7B8FD3F-B6E1-4829-9D99-67A5496F4C59}"/>
              </a:ext>
            </a:extLst>
          </p:cNvPr>
          <p:cNvSpPr txBox="1"/>
          <p:nvPr/>
        </p:nvSpPr>
        <p:spPr>
          <a:xfrm>
            <a:off x="2312582" y="1018124"/>
            <a:ext cx="1917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1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2. Api Call  Routed to Apigee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72BF755-A0E0-4A53-B965-87D7323E7A54}"/>
              </a:ext>
            </a:extLst>
          </p:cNvPr>
          <p:cNvSpPr/>
          <p:nvPr/>
        </p:nvSpPr>
        <p:spPr>
          <a:xfrm>
            <a:off x="4844908" y="2577359"/>
            <a:ext cx="3409500" cy="50401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C67ABB-3BD4-47A8-B9C1-AF2E67709D7D}"/>
              </a:ext>
            </a:extLst>
          </p:cNvPr>
          <p:cNvSpPr txBox="1"/>
          <p:nvPr/>
        </p:nvSpPr>
        <p:spPr>
          <a:xfrm>
            <a:off x="5329064" y="2697508"/>
            <a:ext cx="18036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1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DMZ &lt; F5 reverse Proxy&gt;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CBE07FE-4AA3-4099-9528-3C34EC439062}"/>
              </a:ext>
            </a:extLst>
          </p:cNvPr>
          <p:cNvSpPr/>
          <p:nvPr/>
        </p:nvSpPr>
        <p:spPr>
          <a:xfrm>
            <a:off x="4859085" y="2405374"/>
            <a:ext cx="3384696" cy="125913"/>
          </a:xfrm>
          <a:prstGeom prst="rect">
            <a:avLst/>
          </a:prstGeom>
          <a:solidFill>
            <a:srgbClr val="3DCD58">
              <a:lumMod val="20000"/>
              <a:lumOff val="80000"/>
            </a:srgbClr>
          </a:solidFill>
          <a:ln w="9525" cap="flat" cmpd="sng" algn="ctr">
            <a:solidFill>
              <a:sysClr val="windowText" lastClr="000000"/>
            </a:solidFill>
            <a:prstDash val="lgDashDot"/>
          </a:ln>
          <a:effectLst>
            <a:glow rad="139700">
              <a:srgbClr val="626469">
                <a:satMod val="175000"/>
                <a:alpha val="40000"/>
              </a:srgbClr>
            </a:glow>
          </a:effectLst>
        </p:spPr>
        <p:txBody>
          <a:bodyPr rtlCol="0" anchor="ctr"/>
          <a:lstStyle/>
          <a:p>
            <a:pPr marL="0" marR="0" lvl="0" indent="0" algn="ctr" defTabSz="4571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59A2222-6FDF-4C91-83CE-12BE2FC8740C}"/>
              </a:ext>
            </a:extLst>
          </p:cNvPr>
          <p:cNvSpPr/>
          <p:nvPr/>
        </p:nvSpPr>
        <p:spPr>
          <a:xfrm>
            <a:off x="4876018" y="3081370"/>
            <a:ext cx="3374065" cy="119766"/>
          </a:xfrm>
          <a:prstGeom prst="rect">
            <a:avLst/>
          </a:prstGeom>
          <a:solidFill>
            <a:srgbClr val="3DCD58">
              <a:lumMod val="20000"/>
              <a:lumOff val="80000"/>
            </a:srgbClr>
          </a:solidFill>
          <a:ln w="9525" cap="flat" cmpd="sng" algn="ctr">
            <a:solidFill>
              <a:sysClr val="windowText" lastClr="000000"/>
            </a:solidFill>
            <a:prstDash val="lgDashDot"/>
          </a:ln>
          <a:effectLst>
            <a:glow rad="139700">
              <a:srgbClr val="626469">
                <a:satMod val="175000"/>
                <a:alpha val="40000"/>
              </a:srgbClr>
            </a:glow>
          </a:effectLst>
        </p:spPr>
        <p:txBody>
          <a:bodyPr rtlCol="0" anchor="ctr"/>
          <a:lstStyle/>
          <a:p>
            <a:pPr marL="0" marR="0" lvl="0" indent="0" algn="ctr" defTabSz="4571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DCB002B-F4EF-4AE3-B18E-B151B49B1662}"/>
              </a:ext>
            </a:extLst>
          </p:cNvPr>
          <p:cNvSpPr txBox="1"/>
          <p:nvPr/>
        </p:nvSpPr>
        <p:spPr>
          <a:xfrm>
            <a:off x="8178629" y="2335554"/>
            <a:ext cx="6511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1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Firewall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6D5583-42E1-4100-81DF-68C5E73D56CD}"/>
              </a:ext>
            </a:extLst>
          </p:cNvPr>
          <p:cNvSpPr txBox="1"/>
          <p:nvPr/>
        </p:nvSpPr>
        <p:spPr>
          <a:xfrm>
            <a:off x="8295589" y="3026669"/>
            <a:ext cx="6511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1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Firewall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D6C090C-37C9-4030-AFDC-98912CA40609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6551433" y="1766083"/>
            <a:ext cx="0" cy="639291"/>
          </a:xfrm>
          <a:prstGeom prst="straightConnector1">
            <a:avLst/>
          </a:prstGeom>
          <a:noFill/>
          <a:ln w="12700" cap="rnd" cmpd="sng" algn="ctr">
            <a:solidFill>
              <a:srgbClr val="4F5156"/>
            </a:solidFill>
            <a:prstDash val="solid"/>
            <a:tailEnd type="triangle"/>
          </a:ln>
          <a:effectLst/>
        </p:spPr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4DE8E84-75E8-4EFB-AD9E-2C81FF258E42}"/>
              </a:ext>
            </a:extLst>
          </p:cNvPr>
          <p:cNvSpPr/>
          <p:nvPr/>
        </p:nvSpPr>
        <p:spPr>
          <a:xfrm>
            <a:off x="5130800" y="3854527"/>
            <a:ext cx="3006652" cy="501389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DFEBBEEE-8394-41F2-99B9-1FEFEEDB96A6}"/>
              </a:ext>
            </a:extLst>
          </p:cNvPr>
          <p:cNvCxnSpPr>
            <a:cxnSpLocks/>
            <a:stCxn id="53" idx="2"/>
          </p:cNvCxnSpPr>
          <p:nvPr/>
        </p:nvCxnSpPr>
        <p:spPr>
          <a:xfrm rot="16200000" flipH="1">
            <a:off x="6341497" y="3422689"/>
            <a:ext cx="653393" cy="210285"/>
          </a:xfrm>
          <a:prstGeom prst="bentConnector3">
            <a:avLst>
              <a:gd name="adj1" fmla="val 50000"/>
            </a:avLst>
          </a:prstGeom>
          <a:noFill/>
          <a:ln w="12700" cap="rnd" cmpd="sng" algn="ctr">
            <a:solidFill>
              <a:srgbClr val="4F5156"/>
            </a:solidFill>
            <a:prstDash val="solid"/>
            <a:tailEnd type="triangle"/>
          </a:ln>
          <a:effectLst/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9BF7CB9-9641-4C8A-9EEF-D7AFFD5351DC}"/>
              </a:ext>
            </a:extLst>
          </p:cNvPr>
          <p:cNvSpPr txBox="1"/>
          <p:nvPr/>
        </p:nvSpPr>
        <p:spPr>
          <a:xfrm>
            <a:off x="6580200" y="2070923"/>
            <a:ext cx="17443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1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3. Apigee Invokes Service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4180781-36EE-4BE2-9040-85E2050378AC}"/>
              </a:ext>
            </a:extLst>
          </p:cNvPr>
          <p:cNvSpPr txBox="1"/>
          <p:nvPr/>
        </p:nvSpPr>
        <p:spPr>
          <a:xfrm>
            <a:off x="6721611" y="3350664"/>
            <a:ext cx="15995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1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4. Service Call routed via Reverse Proxy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284FBAA-AB1D-4383-B463-4D0E8FE03130}"/>
              </a:ext>
            </a:extLst>
          </p:cNvPr>
          <p:cNvCxnSpPr>
            <a:cxnSpLocks/>
          </p:cNvCxnSpPr>
          <p:nvPr/>
        </p:nvCxnSpPr>
        <p:spPr>
          <a:xfrm rot="16200000" flipV="1">
            <a:off x="5376765" y="3480223"/>
            <a:ext cx="606214" cy="166810"/>
          </a:xfrm>
          <a:prstGeom prst="bentConnector3">
            <a:avLst>
              <a:gd name="adj1" fmla="val 50000"/>
            </a:avLst>
          </a:prstGeom>
          <a:noFill/>
          <a:ln w="12700" cap="rnd" cmpd="sng" algn="ctr">
            <a:solidFill>
              <a:srgbClr val="4F5156"/>
            </a:solidFill>
            <a:prstDash val="solid"/>
            <a:tailEnd type="triangle"/>
          </a:ln>
          <a:effectLst/>
        </p:spPr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7FF1A5D-19A2-4C2B-A851-66E609C7FAAE}"/>
              </a:ext>
            </a:extLst>
          </p:cNvPr>
          <p:cNvSpPr txBox="1"/>
          <p:nvPr/>
        </p:nvSpPr>
        <p:spPr>
          <a:xfrm>
            <a:off x="4529271" y="3443398"/>
            <a:ext cx="15995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1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5. Service Call Response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205FF83-BA08-458E-AF1A-6ED2C8FDF204}"/>
              </a:ext>
            </a:extLst>
          </p:cNvPr>
          <p:cNvCxnSpPr/>
          <p:nvPr/>
        </p:nvCxnSpPr>
        <p:spPr>
          <a:xfrm flipV="1">
            <a:off x="5596467" y="1796251"/>
            <a:ext cx="0" cy="639491"/>
          </a:xfrm>
          <a:prstGeom prst="straightConnector1">
            <a:avLst/>
          </a:prstGeom>
          <a:noFill/>
          <a:ln w="12700" cap="rnd" cmpd="sng" algn="ctr">
            <a:solidFill>
              <a:srgbClr val="4F5156"/>
            </a:solidFill>
            <a:prstDash val="solid"/>
            <a:tailEnd type="triangle"/>
          </a:ln>
          <a:effectLst/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1667C6A-A6A1-481D-A61D-3D329DA3D4D4}"/>
              </a:ext>
            </a:extLst>
          </p:cNvPr>
          <p:cNvSpPr txBox="1"/>
          <p:nvPr/>
        </p:nvSpPr>
        <p:spPr>
          <a:xfrm>
            <a:off x="4145841" y="1977736"/>
            <a:ext cx="15073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1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6. Response Routed to Apigee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C2F6F1F2-F2D8-4AFD-9852-198F315CC656}"/>
              </a:ext>
            </a:extLst>
          </p:cNvPr>
          <p:cNvCxnSpPr>
            <a:cxnSpLocks/>
            <a:endCxn id="69" idx="0"/>
          </p:cNvCxnSpPr>
          <p:nvPr/>
        </p:nvCxnSpPr>
        <p:spPr>
          <a:xfrm rot="10800000" flipV="1">
            <a:off x="2275751" y="1564326"/>
            <a:ext cx="2583334" cy="874914"/>
          </a:xfrm>
          <a:prstGeom prst="bentConnector2">
            <a:avLst/>
          </a:prstGeom>
          <a:noFill/>
          <a:ln w="12700" cap="rnd" cmpd="sng" algn="ctr">
            <a:solidFill>
              <a:srgbClr val="4F5156"/>
            </a:solidFill>
            <a:prstDash val="solid"/>
            <a:tailEnd type="triangle"/>
          </a:ln>
          <a:effectLst/>
        </p:spPr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ACB7CD7-D523-4D1A-B78B-0A02FA5A8C72}"/>
              </a:ext>
            </a:extLst>
          </p:cNvPr>
          <p:cNvSpPr txBox="1"/>
          <p:nvPr/>
        </p:nvSpPr>
        <p:spPr>
          <a:xfrm>
            <a:off x="2312988" y="1639125"/>
            <a:ext cx="20056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1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7. API Response to Consumer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3AF09DA-34CF-40E9-A034-D4E7F4F55B27}"/>
              </a:ext>
            </a:extLst>
          </p:cNvPr>
          <p:cNvSpPr/>
          <p:nvPr/>
        </p:nvSpPr>
        <p:spPr>
          <a:xfrm>
            <a:off x="569226" y="2611225"/>
            <a:ext cx="3409500" cy="50401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02D6B9-B2FD-40EA-A0FC-18ACBA93190C}"/>
              </a:ext>
            </a:extLst>
          </p:cNvPr>
          <p:cNvSpPr txBox="1"/>
          <p:nvPr/>
        </p:nvSpPr>
        <p:spPr>
          <a:xfrm>
            <a:off x="1748552" y="2712419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1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ZScaler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5A3ABC3-06BD-48E9-836C-9DE97651A569}"/>
              </a:ext>
            </a:extLst>
          </p:cNvPr>
          <p:cNvSpPr/>
          <p:nvPr/>
        </p:nvSpPr>
        <p:spPr>
          <a:xfrm>
            <a:off x="583403" y="2439240"/>
            <a:ext cx="3384696" cy="125913"/>
          </a:xfrm>
          <a:prstGeom prst="rect">
            <a:avLst/>
          </a:prstGeom>
          <a:solidFill>
            <a:srgbClr val="3DCD58">
              <a:lumMod val="20000"/>
              <a:lumOff val="80000"/>
            </a:srgbClr>
          </a:solidFill>
          <a:ln w="9525" cap="flat" cmpd="sng" algn="ctr">
            <a:solidFill>
              <a:sysClr val="windowText" lastClr="000000"/>
            </a:solidFill>
            <a:prstDash val="lgDashDot"/>
          </a:ln>
          <a:effectLst>
            <a:glow rad="139700">
              <a:srgbClr val="626469">
                <a:satMod val="175000"/>
                <a:alpha val="40000"/>
              </a:srgbClr>
            </a:glow>
          </a:effectLst>
        </p:spPr>
        <p:txBody>
          <a:bodyPr rtlCol="0" anchor="ctr"/>
          <a:lstStyle/>
          <a:p>
            <a:pPr marL="0" marR="0" lvl="0" indent="0" algn="ctr" defTabSz="4571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9AAA4D2-616D-4777-9E21-7E26FA1939D8}"/>
              </a:ext>
            </a:extLst>
          </p:cNvPr>
          <p:cNvSpPr/>
          <p:nvPr/>
        </p:nvSpPr>
        <p:spPr>
          <a:xfrm>
            <a:off x="600336" y="3115236"/>
            <a:ext cx="3374065" cy="119766"/>
          </a:xfrm>
          <a:prstGeom prst="rect">
            <a:avLst/>
          </a:prstGeom>
          <a:solidFill>
            <a:srgbClr val="3DCD58">
              <a:lumMod val="20000"/>
              <a:lumOff val="80000"/>
            </a:srgbClr>
          </a:solidFill>
          <a:ln w="9525" cap="flat" cmpd="sng" algn="ctr">
            <a:solidFill>
              <a:sysClr val="windowText" lastClr="000000"/>
            </a:solidFill>
            <a:prstDash val="lgDashDot"/>
          </a:ln>
          <a:effectLst>
            <a:glow rad="139700">
              <a:srgbClr val="626469">
                <a:satMod val="175000"/>
                <a:alpha val="40000"/>
              </a:srgbClr>
            </a:glow>
          </a:effectLst>
        </p:spPr>
        <p:txBody>
          <a:bodyPr rtlCol="0" anchor="ctr"/>
          <a:lstStyle/>
          <a:p>
            <a:pPr marL="0" marR="0" lvl="0" indent="0" algn="ctr" defTabSz="4571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FA2D8C7-43E6-4597-AB07-B1544290D6B7}"/>
              </a:ext>
            </a:extLst>
          </p:cNvPr>
          <p:cNvSpPr/>
          <p:nvPr/>
        </p:nvSpPr>
        <p:spPr>
          <a:xfrm>
            <a:off x="778921" y="3879930"/>
            <a:ext cx="3006652" cy="501389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Consumers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1A456B4-3FDE-4778-BF3E-F6A4BBA9E6E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40417" y="3439621"/>
            <a:ext cx="653393" cy="210285"/>
          </a:xfrm>
          <a:prstGeom prst="bentConnector3">
            <a:avLst>
              <a:gd name="adj1" fmla="val 50000"/>
            </a:avLst>
          </a:prstGeom>
          <a:noFill/>
          <a:ln w="12700" cap="rnd" cmpd="sng" algn="ctr">
            <a:solidFill>
              <a:srgbClr val="4F5156"/>
            </a:solidFill>
            <a:prstDash val="solid"/>
            <a:tailEnd type="triangle"/>
          </a:ln>
          <a:effectLst/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929A280-5235-43CC-8269-3801978DAAF5}"/>
              </a:ext>
            </a:extLst>
          </p:cNvPr>
          <p:cNvSpPr txBox="1"/>
          <p:nvPr/>
        </p:nvSpPr>
        <p:spPr>
          <a:xfrm>
            <a:off x="2420531" y="3333728"/>
            <a:ext cx="15995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1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8. API Response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BB76A757-405D-42F7-9183-38B55E2DFCED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75685" y="3463287"/>
            <a:ext cx="606214" cy="166810"/>
          </a:xfrm>
          <a:prstGeom prst="bentConnector3">
            <a:avLst>
              <a:gd name="adj1" fmla="val 50000"/>
            </a:avLst>
          </a:prstGeom>
          <a:noFill/>
          <a:ln w="12700" cap="rnd" cmpd="sng" algn="ctr">
            <a:solidFill>
              <a:srgbClr val="4F5156"/>
            </a:solidFill>
            <a:prstDash val="solid"/>
            <a:tailEnd type="triangle"/>
          </a:ln>
          <a:effectLst/>
        </p:spPr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57855BD-AF73-42A0-AE59-907CB3FBF5A0}"/>
              </a:ext>
            </a:extLst>
          </p:cNvPr>
          <p:cNvSpPr txBox="1"/>
          <p:nvPr/>
        </p:nvSpPr>
        <p:spPr>
          <a:xfrm>
            <a:off x="407199" y="3460404"/>
            <a:ext cx="129839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1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1. Api Call to Apigee</a:t>
            </a:r>
          </a:p>
          <a:p>
            <a:pPr marL="0" marR="0" lvl="0" indent="0" defTabSz="4571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D08E990-0FFD-4B25-8357-E8FD854889BA}"/>
              </a:ext>
            </a:extLst>
          </p:cNvPr>
          <p:cNvSpPr txBox="1"/>
          <p:nvPr/>
        </p:nvSpPr>
        <p:spPr>
          <a:xfrm>
            <a:off x="5653165" y="3989469"/>
            <a:ext cx="19014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1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Service Provider ( Backend )</a:t>
            </a:r>
          </a:p>
        </p:txBody>
      </p:sp>
      <p:sp>
        <p:nvSpPr>
          <p:cNvPr id="77" name="Title 6">
            <a:extLst>
              <a:ext uri="{FF2B5EF4-FFF2-40B4-BE49-F238E27FC236}">
                <a16:creationId xmlns:a16="http://schemas.microsoft.com/office/drawing/2014/main" id="{9922A732-CBAD-45D8-9F4B-14B108CC6A0D}"/>
              </a:ext>
            </a:extLst>
          </p:cNvPr>
          <p:cNvSpPr txBox="1">
            <a:spLocks/>
          </p:cNvSpPr>
          <p:nvPr/>
        </p:nvSpPr>
        <p:spPr>
          <a:xfrm>
            <a:off x="378109" y="168105"/>
            <a:ext cx="5557326" cy="7955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70000"/>
              </a:lnSpc>
              <a:buClr>
                <a:srgbClr val="000000"/>
              </a:buClr>
              <a:defRPr/>
            </a:pPr>
            <a:r>
              <a:rPr lang="en-US" altLang="ja-JP" sz="1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 of the leading multinational manufacturing company </a:t>
            </a:r>
            <a:br>
              <a:rPr lang="en-US" altLang="ja-JP" sz="1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ja-JP" sz="14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Legacy API migration and Digital Transformation</a:t>
            </a:r>
            <a:endParaRPr lang="en-US" sz="1400" dirty="0"/>
          </a:p>
        </p:txBody>
      </p:sp>
      <p:sp>
        <p:nvSpPr>
          <p:cNvPr id="78" name="Round Diagonal Corner Rectangle 7">
            <a:extLst>
              <a:ext uri="{FF2B5EF4-FFF2-40B4-BE49-F238E27FC236}">
                <a16:creationId xmlns:a16="http://schemas.microsoft.com/office/drawing/2014/main" id="{D2318E9D-D4A8-40D1-BBE5-60E85881643A}"/>
              </a:ext>
            </a:extLst>
          </p:cNvPr>
          <p:cNvSpPr/>
          <p:nvPr/>
        </p:nvSpPr>
        <p:spPr>
          <a:xfrm>
            <a:off x="5880868" y="141588"/>
            <a:ext cx="3263132" cy="585611"/>
          </a:xfrm>
          <a:prstGeom prst="round2DiagRect">
            <a:avLst/>
          </a:prstGeom>
          <a:solidFill>
            <a:srgbClr val="0070C0"/>
          </a:solidFill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4804DF6-EBE9-4CE0-9AD2-300A41C7B930}"/>
              </a:ext>
            </a:extLst>
          </p:cNvPr>
          <p:cNvSpPr/>
          <p:nvPr/>
        </p:nvSpPr>
        <p:spPr>
          <a:xfrm>
            <a:off x="5961445" y="203560"/>
            <a:ext cx="31019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Reduced 60-70% of resources to deliver &amp; operate the API platform</a:t>
            </a:r>
          </a:p>
        </p:txBody>
      </p:sp>
    </p:spTree>
    <p:extLst>
      <p:ext uri="{BB962C8B-B14F-4D97-AF65-F5344CB8AC3E}">
        <p14:creationId xmlns:p14="http://schemas.microsoft.com/office/powerpoint/2010/main" val="2233359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A0D6B93-CE79-4088-9EA6-938915E2F70B}"/>
              </a:ext>
            </a:extLst>
          </p:cNvPr>
          <p:cNvSpPr txBox="1">
            <a:spLocks/>
          </p:cNvSpPr>
          <p:nvPr/>
        </p:nvSpPr>
        <p:spPr>
          <a:xfrm>
            <a:off x="384048" y="274320"/>
            <a:ext cx="5557326" cy="7955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70000"/>
              </a:lnSpc>
              <a:buClr>
                <a:srgbClr val="000000"/>
              </a:buClr>
              <a:defRPr/>
            </a:pPr>
            <a:r>
              <a:rPr lang="en-US" altLang="ja-JP" sz="1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 of the leading multinational manufacturing company </a:t>
            </a:r>
            <a:br>
              <a:rPr lang="en-US" altLang="ja-JP" sz="1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ja-JP" sz="14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Legacy API migration and Digital Transformation</a:t>
            </a:r>
            <a:endParaRPr lang="en-US" sz="1400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5883718" y="248489"/>
            <a:ext cx="3263132" cy="585611"/>
          </a:xfrm>
          <a:prstGeom prst="round2DiagRect">
            <a:avLst/>
          </a:prstGeom>
          <a:solidFill>
            <a:srgbClr val="0070C0"/>
          </a:solidFill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64295" y="259477"/>
            <a:ext cx="31019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Reduced 60-70% of resources to deliver &amp; operate the API platform</a:t>
            </a: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612648" y="1162199"/>
            <a:ext cx="6420612" cy="317500"/>
          </a:xfrm>
          <a:prstGeom prst="homePlate">
            <a:avLst>
              <a:gd name="adj" fmla="val 39547"/>
            </a:avLst>
          </a:prstGeom>
          <a:solidFill>
            <a:srgbClr val="629AD8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114300" marR="0" lvl="0" indent="-1143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200" b="1" kern="0" dirty="0">
                <a:solidFill>
                  <a:schemeClr val="bg1"/>
                </a:solidFill>
                <a:latin typeface="Calibri" panose="020F0502020204030204" pitchFamily="34" charset="0"/>
              </a:rPr>
              <a:t>Learnings</a:t>
            </a: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612648" y="1471334"/>
            <a:ext cx="8295132" cy="1809908"/>
          </a:xfrm>
          <a:prstGeom prst="rect">
            <a:avLst/>
          </a:prstGeom>
          <a:solidFill>
            <a:sysClr val="window" lastClr="FFFFFF">
              <a:alpha val="0"/>
            </a:sysClr>
          </a:solidFill>
          <a:ln w="9525">
            <a:solidFill>
              <a:sysClr val="window" lastClr="FFFFFF">
                <a:alpha val="0"/>
              </a:sysClr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lvl="1" indent="-171450" defTabSz="609351" fontAlgn="base">
              <a:spcBef>
                <a:spcPts val="800"/>
              </a:spcBef>
              <a:spcAft>
                <a:spcPct val="0"/>
              </a:spcAft>
              <a:buClr>
                <a:srgbClr val="141414">
                  <a:lumMod val="90000"/>
                  <a:lumOff val="10000"/>
                </a:srgbClr>
              </a:buClr>
              <a:buFont typeface="Wingdings" panose="05000000000000000000" pitchFamily="2" charset="2"/>
              <a:buChar char="ü"/>
              <a:tabLst>
                <a:tab pos="241300" algn="l"/>
              </a:tabLst>
              <a:defRPr/>
            </a:pPr>
            <a:endParaRPr lang="en-US" sz="800" kern="0" dirty="0">
              <a:solidFill>
                <a:schemeClr val="tx2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D956C93E-BF9F-49B8-AD38-D7AFCA586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48" y="1666796"/>
            <a:ext cx="7357872" cy="922410"/>
          </a:xfrm>
          <a:prstGeom prst="rect">
            <a:avLst/>
          </a:prstGeom>
          <a:solidFill>
            <a:sysClr val="window" lastClr="FFFFFF">
              <a:alpha val="0"/>
            </a:sysClr>
          </a:solidFill>
          <a:ln w="9525">
            <a:solidFill>
              <a:sysClr val="window" lastClr="FFFFFF">
                <a:alpha val="0"/>
              </a:sysClr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lvl="1" indent="-171450" defTabSz="609351" fontAlgn="base">
              <a:spcBef>
                <a:spcPts val="800"/>
              </a:spcBef>
              <a:spcAft>
                <a:spcPct val="0"/>
              </a:spcAft>
              <a:buClr>
                <a:srgbClr val="141414">
                  <a:lumMod val="90000"/>
                  <a:lumOff val="10000"/>
                </a:srgbClr>
              </a:buClr>
              <a:buFont typeface="Wingdings" panose="05000000000000000000" pitchFamily="2" charset="2"/>
              <a:buChar char="ü"/>
              <a:tabLst>
                <a:tab pos="241300" algn="l"/>
              </a:tabLst>
              <a:defRPr/>
            </a:pPr>
            <a:r>
              <a:rPr lang="en-US" sz="800" kern="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 Portal – Finalize API portal demands and finalize the design using APIGEE integrated portal/Drupal portal. </a:t>
            </a:r>
          </a:p>
          <a:p>
            <a:pPr marL="171450" lvl="1" indent="-171450" defTabSz="609351" fontAlgn="base">
              <a:spcBef>
                <a:spcPts val="800"/>
              </a:spcBef>
              <a:spcAft>
                <a:spcPct val="0"/>
              </a:spcAft>
              <a:buClr>
                <a:srgbClr val="141414">
                  <a:lumMod val="90000"/>
                  <a:lumOff val="10000"/>
                </a:srgbClr>
              </a:buClr>
              <a:buFont typeface="Wingdings" panose="05000000000000000000" pitchFamily="2" charset="2"/>
              <a:buChar char="ü"/>
              <a:tabLst>
                <a:tab pos="241300" algn="l"/>
              </a:tabLst>
              <a:defRPr/>
            </a:pPr>
            <a:r>
              <a:rPr lang="en-US" sz="800" kern="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dependency – Network &amp; Firewall, DNS and security audit approval needs to be secured before the migration.</a:t>
            </a:r>
          </a:p>
          <a:p>
            <a:pPr marL="171450" lvl="1" indent="-171450" defTabSz="609351" fontAlgn="base">
              <a:spcBef>
                <a:spcPts val="800"/>
              </a:spcBef>
              <a:spcAft>
                <a:spcPct val="0"/>
              </a:spcAft>
              <a:buClr>
                <a:srgbClr val="141414">
                  <a:lumMod val="90000"/>
                  <a:lumOff val="10000"/>
                </a:srgbClr>
              </a:buClr>
              <a:buFont typeface="Wingdings" panose="05000000000000000000" pitchFamily="2" charset="2"/>
              <a:buChar char="ü"/>
              <a:tabLst>
                <a:tab pos="241300" algn="l"/>
              </a:tabLst>
              <a:defRPr/>
            </a:pPr>
            <a:r>
              <a:rPr lang="en-US" sz="800" kern="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 – Prepare refined test cases from legacy platform for migration.</a:t>
            </a:r>
          </a:p>
          <a:p>
            <a:pPr marL="171450" lvl="1" indent="-171450" defTabSz="609351" fontAlgn="base">
              <a:spcBef>
                <a:spcPts val="800"/>
              </a:spcBef>
              <a:spcAft>
                <a:spcPct val="0"/>
              </a:spcAft>
              <a:buClr>
                <a:srgbClr val="141414">
                  <a:lumMod val="90000"/>
                  <a:lumOff val="10000"/>
                </a:srgbClr>
              </a:buClr>
              <a:buFont typeface="Wingdings" panose="05000000000000000000" pitchFamily="2" charset="2"/>
              <a:buChar char="ü"/>
              <a:tabLst>
                <a:tab pos="241300" algn="l"/>
              </a:tabLst>
              <a:defRPr/>
            </a:pPr>
            <a:r>
              <a:rPr lang="en-US" sz="800" kern="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Communications – Though the approach is zero impact to consumers, still consumers notified about the migration and get the feedback from them before move to live.</a:t>
            </a:r>
          </a:p>
          <a:p>
            <a:pPr marL="171450" lvl="1" indent="-171450" defTabSz="609351" fontAlgn="base">
              <a:spcBef>
                <a:spcPts val="800"/>
              </a:spcBef>
              <a:spcAft>
                <a:spcPct val="0"/>
              </a:spcAft>
              <a:buClr>
                <a:srgbClr val="141414">
                  <a:lumMod val="90000"/>
                  <a:lumOff val="10000"/>
                </a:srgbClr>
              </a:buClr>
              <a:buFont typeface="Wingdings" panose="05000000000000000000" pitchFamily="2" charset="2"/>
              <a:buChar char="ü"/>
              <a:tabLst>
                <a:tab pos="241300" algn="l"/>
              </a:tabLst>
              <a:defRPr/>
            </a:pPr>
            <a:endParaRPr lang="en-US" sz="800" kern="0" dirty="0">
              <a:solidFill>
                <a:schemeClr val="tx2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492395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_v04-06" id="{07F9BE1E-0522-42D8-9333-DC19B728C440}" vid="{5949420C-BBAE-4883-A571-88D4306A1F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Case Study" ma:contentTypeID="0x010100A5605CE8C17721468BFD345AA49C570F00D7E54D367EC0244FB657EEC280ED5178" ma:contentTypeVersion="18" ma:contentTypeDescription="" ma:contentTypeScope="" ma:versionID="984cf94359235aabbf7be3368c82eebb">
  <xsd:schema xmlns:xsd="http://www.w3.org/2001/XMLSchema" xmlns:xs="http://www.w3.org/2001/XMLSchema" xmlns:p="http://schemas.microsoft.com/office/2006/metadata/properties" xmlns:ns2="6f1d8ce4-069e-46d8-ad1a-18162a9b6ca3" xmlns:ns3="b6b20d0c-b657-4258-89ca-715c88f1e0d0" targetNamespace="http://schemas.microsoft.com/office/2006/metadata/properties" ma:root="true" ma:fieldsID="1ee184ec7ef508e61bc957e70d84a919" ns2:_="" ns3:_="">
    <xsd:import namespace="6f1d8ce4-069e-46d8-ad1a-18162a9b6ca3"/>
    <xsd:import namespace="b6b20d0c-b657-4258-89ca-715c88f1e0d0"/>
    <xsd:element name="properties">
      <xsd:complexType>
        <xsd:sequence>
          <xsd:element name="documentManagement">
            <xsd:complexType>
              <xsd:all>
                <xsd:element ref="ns2:Asset_x0020_Owner"/>
                <xsd:element ref="ns2:Description_x0020_of_x0020_Asset"/>
                <xsd:element ref="ns2:Confidentiality"/>
                <xsd:element ref="ns2:Restriction"/>
                <xsd:element ref="ns2:BU_x0020_Approver_x0020_Group"/>
                <xsd:element ref="ns2:Project_x0020_Size"/>
                <xsd:element ref="ns2:IsCertified" minOccurs="0"/>
                <xsd:element ref="ns2:If_x0020_this_x0020_document_x0020_is_x0020_leaked_x002f_lost_x002c__x0020_could_x0020_there_x0020_be_x0020_loss_x0020_of_x0020_Cognizant_x0020_Trade_x0020_Secret_x0020__x002f__x0020_Patent_x0020_Protection_x003f_"/>
                <xsd:element ref="ns2:If_x0020_this_x0020_document_x0020_is_x0020_leaked_x002f_lost_x002c__x0020_could_x0020_there_x0020_be_x0020_loss_x0020_of_x0020_sales_x0020_or_x0020_customer_x0020_confidence_x003f_"/>
                <xsd:element ref="ns2:Will_x0020_our_x0020_competitors_x0020_be_x0020_interested_x0020_in_x0020_acquiring_x0020_the_x0020_information_x0020_shared_x0020_in_x0020_this_x0020_document_x003f_"/>
                <xsd:element ref="ns2:Terms_x0020__x0026__x0020_Conditions" minOccurs="0"/>
                <xsd:element ref="ns2:Approved_x0020_By" minOccurs="0"/>
                <xsd:element ref="ns2:Approved_x0020_Date" minOccurs="0"/>
                <xsd:element ref="ns2:Approvers" minOccurs="0"/>
                <xsd:element ref="ns2:Average_x0020_Criticality_x0020_Score" minOccurs="0"/>
                <xsd:element ref="ns2:Champions" minOccurs="0"/>
                <xsd:element ref="ns2:Contributors" minOccurs="0"/>
                <xsd:element ref="ns2:Criticality" minOccurs="0"/>
                <xsd:element ref="ns2:Developers" minOccurs="0"/>
                <xsd:element ref="ns2:Leadership" minOccurs="0"/>
                <xsd:element ref="ns2:Source_x0020_Name" minOccurs="0"/>
                <xsd:element ref="ns2:Users" minOccurs="0"/>
                <xsd:element ref="ns2:ged274ef00b343659adf879790207714" minOccurs="0"/>
                <xsd:element ref="ns2:ee2ab3722ff2426d8f69f12ff3a1801b" minOccurs="0"/>
                <xsd:element ref="ns2:g27c30e01efc457ab0e500d69d3ca504" minOccurs="0"/>
                <xsd:element ref="ns2:eaaa08cb34db414594a92a1ccfc2714d" minOccurs="0"/>
                <xsd:element ref="ns2:n7dc713f3488412b9bafda687fe2ff0c" minOccurs="0"/>
                <xsd:element ref="ns2:m3cc9422314d4cd9a3cb4d903d514a34" minOccurs="0"/>
                <xsd:element ref="ns2:TaxCatchAll" minOccurs="0"/>
                <xsd:element ref="ns2:o107ca3778f04230b552a21cb00ab1bd" minOccurs="0"/>
                <xsd:element ref="ns2:TaxCatchAllLabel" minOccurs="0"/>
                <xsd:element ref="ns2:l0749ec8f6904c2592b650eb8b22af44" minOccurs="0"/>
                <xsd:element ref="ns2:l5baf8c4cd724c359ee29e9b758f208f" minOccurs="0"/>
                <xsd:element ref="ns2:j3497a6f69c2407b808002915129c81b" minOccurs="0"/>
                <xsd:element ref="ns2:ab2d43b5589b4463a79e16384bc1d289" minOccurs="0"/>
                <xsd:element ref="ns2:Last_x0020_Updated_x0020_By" minOccurs="0"/>
                <xsd:element ref="ns2:Rejected_x0020_Date1" minOccurs="0"/>
                <xsd:element ref="ns3:Archival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1d8ce4-069e-46d8-ad1a-18162a9b6ca3" elementFormDefault="qualified">
    <xsd:import namespace="http://schemas.microsoft.com/office/2006/documentManagement/types"/>
    <xsd:import namespace="http://schemas.microsoft.com/office/infopath/2007/PartnerControls"/>
    <xsd:element name="Asset_x0020_Owner" ma:index="2" ma:displayName="Asset Owner" ma:list="UserInfo" ma:SearchPeopleOnly="false" ma:SharePointGroup="0" ma:internalName="Asset_x0020_Own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scription_x0020_of_x0020_Asset" ma:index="3" ma:displayName="Description of Asset" ma:internalName="Description_x0020_of_x0020_Asset" ma:readOnly="false">
      <xsd:simpleType>
        <xsd:restriction base="dms:Note">
          <xsd:maxLength value="255"/>
        </xsd:restriction>
      </xsd:simpleType>
    </xsd:element>
    <xsd:element name="Confidentiality" ma:index="4" ma:displayName="Confidentiality" ma:default="Cognizant Confidential" ma:format="Dropdown" ma:internalName="Confidentiality">
      <xsd:simpleType>
        <xsd:restriction base="dms:Choice">
          <xsd:enumeration value="Cognizant Confidential"/>
          <xsd:enumeration value="Available for Distribution"/>
        </xsd:restriction>
      </xsd:simpleType>
    </xsd:element>
    <xsd:element name="Restriction" ma:index="5" ma:displayName="Restriction" ma:default="EAS-IPM Restricted" ma:description="Share with Enterprise – Document visible to all Cognizant Associates&#10;EAS IPM Restricted – Document visible only to EAS IPM Associates&#10;" ma:format="Dropdown" ma:internalName="Restriction">
      <xsd:simpleType>
        <xsd:restriction base="dms:Choice">
          <xsd:enumeration value="EAS-IPM Restricted"/>
          <xsd:enumeration value="Shared with Enterprise"/>
        </xsd:restriction>
      </xsd:simpleType>
    </xsd:element>
    <xsd:element name="BU_x0020_Approver_x0020_Group" ma:index="6" ma:displayName="BU Approver Group" ma:format="Dropdown" ma:internalName="BU_x0020_Approver_x0020_Group">
      <xsd:simpleType>
        <xsd:restriction base="dms:Choice">
          <xsd:enumeration value="IPM OSB Approvers"/>
          <xsd:enumeration value="IPM BFS Approvers"/>
          <xsd:enumeration value="IPM Comtech Approvers"/>
          <xsd:enumeration value="IPM IME Approvers"/>
          <xsd:enumeration value="IPM TNH Approvers"/>
          <xsd:enumeration value="IPM Platform Assurance Approver"/>
          <xsd:enumeration value="IPM Micro Soft Approver"/>
          <xsd:enumeration value="IPM Tibco KH Approver"/>
          <xsd:enumeration value="IPM Digital Approvers"/>
          <xsd:enumeration value="IPM IBM Approvers"/>
          <xsd:enumeration value="IPM Insurance Approvers"/>
          <xsd:enumeration value="IPM Media Approvers"/>
          <xsd:enumeration value="IPM BD Approvers"/>
          <xsd:enumeration value="IPM B2B Approvers"/>
          <xsd:enumeration value="IPM Ins KH Approvers"/>
          <xsd:enumeration value="IPM SET Approvers"/>
          <xsd:enumeration value="IPM RAI Approvers"/>
          <xsd:enumeration value="IPM Pega Approvers"/>
          <xsd:enumeration value="IPMSoftwareAGApprovers"/>
          <xsd:enumeration value="IPMOpensourceApprovers"/>
          <xsd:enumeration value="KnowHubDev"/>
          <xsd:enumeration value="IPM SnM Analysts Approvers"/>
          <xsd:enumeration value="IPMK2COEApprovers"/>
          <xsd:enumeration value="IPMOracleApprovers"/>
          <xsd:enumeration value="IPMGyan Approvers"/>
          <xsd:enumeration value="ETOpenTextKHApprovers"/>
          <xsd:enumeration value="IPMMicroServicesApprovers"/>
          <xsd:enumeration value="IPM EDM Approvers"/>
          <xsd:enumeration value="IPM EmrgTech Approvers"/>
          <xsd:enumeration value="IPMConsultingApprovers"/>
          <xsd:enumeration value="IBMIPMBeaconApprover"/>
        </xsd:restriction>
      </xsd:simpleType>
    </xsd:element>
    <xsd:element name="Project_x0020_Size" ma:index="12" ma:displayName="Project Size" ma:format="Dropdown" ma:internalName="Project_x0020_Size" ma:readOnly="false">
      <xsd:simpleType>
        <xsd:restriction base="dms:Choice">
          <xsd:enumeration value="0-10"/>
          <xsd:enumeration value="10-20"/>
          <xsd:enumeration value="&gt; 20"/>
        </xsd:restriction>
      </xsd:simpleType>
    </xsd:element>
    <xsd:element name="IsCertified" ma:index="19" nillable="true" ma:displayName="IsCertified" ma:default="No" ma:description="To be updated by the KM Champions and BU Leadership" ma:format="Dropdown" ma:internalName="IsCertified">
      <xsd:simpleType>
        <xsd:restriction base="dms:Choice">
          <xsd:enumeration value="No"/>
          <xsd:enumeration value="Yes"/>
        </xsd:restriction>
      </xsd:simpleType>
    </xsd:element>
    <xsd:element name="If_x0020_this_x0020_document_x0020_is_x0020_leaked_x002f_lost_x002c__x0020_could_x0020_there_x0020_be_x0020_loss_x0020_of_x0020_Cognizant_x0020_Trade_x0020_Secret_x0020__x002f__x0020_Patent_x0020_Protection_x003f_" ma:index="20" ma:displayName="If this document is leaked/lost, could there be loss of Cognizant Trade Secret / Patent Protection?" ma:default="Little or no chance" ma:format="Dropdown" ma:internalName="If_x0020_this_x0020_document_x0020_is_x0020_leaked_x002f_lost_x002c__x0020_could_x0020_there_x0020_be_x0020_loss_x0020_of_x0020_Cognizant_x0020_Trade_x0020_Secret_x0020__x002f__x0020_Patent_x0020_Protection_x003f_">
      <xsd:simpleType>
        <xsd:restriction base="dms:Choice">
          <xsd:enumeration value="Little or no chance"/>
          <xsd:enumeration value="Some chance"/>
          <xsd:enumeration value="Good chance"/>
          <xsd:enumeration value="Definite chance"/>
        </xsd:restriction>
      </xsd:simpleType>
    </xsd:element>
    <xsd:element name="If_x0020_this_x0020_document_x0020_is_x0020_leaked_x002f_lost_x002c__x0020_could_x0020_there_x0020_be_x0020_loss_x0020_of_x0020_sales_x0020_or_x0020_customer_x0020_confidence_x003f_" ma:index="21" ma:displayName="If this document is leaked/lost, could there be loss of sales or customer confidence?" ma:default="Little or no chance" ma:format="Dropdown" ma:internalName="If_x0020_this_x0020_document_x0020_is_x0020_leaked_x002f_lost_x002c__x0020_could_x0020_there_x0020_be_x0020_loss_x0020_of_x0020_sales_x0020_or_x0020_customer_x0020_confidence_x003f_">
      <xsd:simpleType>
        <xsd:restriction base="dms:Choice">
          <xsd:enumeration value="Little or no chance"/>
          <xsd:enumeration value="Some chance"/>
          <xsd:enumeration value="Good chance"/>
          <xsd:enumeration value="Definite chance"/>
        </xsd:restriction>
      </xsd:simpleType>
    </xsd:element>
    <xsd:element name="Will_x0020_our_x0020_competitors_x0020_be_x0020_interested_x0020_in_x0020_acquiring_x0020_the_x0020_information_x0020_shared_x0020_in_x0020_this_x0020_document_x003f_" ma:index="22" ma:displayName="Will our competitors be interested in acquiring the information shared in this document?" ma:default="Little or no chance" ma:format="Dropdown" ma:internalName="Will_x0020_our_x0020_competitors_x0020_be_x0020_interested_x0020_in_x0020_acquiring_x0020_the_x0020_information_x0020_shared_x0020_in_x0020_this_x0020_document_x003f_">
      <xsd:simpleType>
        <xsd:restriction base="dms:Choice">
          <xsd:enumeration value="Little or no chance"/>
          <xsd:enumeration value="Some chance"/>
          <xsd:enumeration value="Good chance"/>
          <xsd:enumeration value="Definite chance"/>
        </xsd:restriction>
      </xsd:simpleType>
    </xsd:element>
    <xsd:element name="Terms_x0020__x0026__x0020_Conditions" ma:index="23" nillable="true" ma:displayName="Terms &amp; Conditions" ma:internalName="Terms_x0020__x0026__x0020_Conditions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I hereby confirm that this document does not contain any Cognizant/Customer confidential content and has been shared only with the appropriate audience."/>
                  </xsd:restriction>
                </xsd:simpleType>
              </xsd:element>
            </xsd:sequence>
          </xsd:extension>
        </xsd:complexContent>
      </xsd:complexType>
    </xsd:element>
    <xsd:element name="Approved_x0020_By" ma:index="24" nillable="true" ma:displayName="Approved By" ma:list="UserInfo" ma:SearchPeopleOnly="false" ma:SharePointGroup="0" ma:internalName="Approv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pproved_x0020_Date" ma:index="25" nillable="true" ma:displayName="Approved Date" ma:format="DateTime" ma:internalName="Approved_x0020_Date">
      <xsd:simpleType>
        <xsd:restriction base="dms:DateTime"/>
      </xsd:simpleType>
    </xsd:element>
    <xsd:element name="Approvers" ma:index="26" nillable="true" ma:displayName="Approvers" ma:internalName="Approvers">
      <xsd:simpleType>
        <xsd:restriction base="dms:Text">
          <xsd:maxLength value="255"/>
        </xsd:restriction>
      </xsd:simpleType>
    </xsd:element>
    <xsd:element name="Average_x0020_Criticality_x0020_Score" ma:index="27" nillable="true" ma:displayName="Average Criticality Score" ma:decimals="2" ma:internalName="Average_x0020_Criticality_x0020_Score">
      <xsd:simpleType>
        <xsd:restriction base="dms:Number"/>
      </xsd:simpleType>
    </xsd:element>
    <xsd:element name="Champions" ma:index="28" nillable="true" ma:displayName="Champions" ma:internalName="Champions">
      <xsd:simpleType>
        <xsd:restriction base="dms:Text">
          <xsd:maxLength value="255"/>
        </xsd:restriction>
      </xsd:simpleType>
    </xsd:element>
    <xsd:element name="Contributors" ma:index="29" nillable="true" ma:displayName="Contributors" ma:internalName="Contributors">
      <xsd:simpleType>
        <xsd:restriction base="dms:Text">
          <xsd:maxLength value="255"/>
        </xsd:restriction>
      </xsd:simpleType>
    </xsd:element>
    <xsd:element name="Criticality" ma:index="30" nillable="true" ma:displayName="Criticality" ma:format="Dropdown" ma:internalName="Criticality">
      <xsd:simpleType>
        <xsd:restriction base="dms:Choice">
          <xsd:enumeration value="C1"/>
          <xsd:enumeration value="C2"/>
          <xsd:enumeration value="C3"/>
          <xsd:enumeration value="C4"/>
        </xsd:restriction>
      </xsd:simpleType>
    </xsd:element>
    <xsd:element name="Developers" ma:index="31" nillable="true" ma:displayName="Developers" ma:internalName="Developers">
      <xsd:simpleType>
        <xsd:restriction base="dms:Text">
          <xsd:maxLength value="255"/>
        </xsd:restriction>
      </xsd:simpleType>
    </xsd:element>
    <xsd:element name="Leadership" ma:index="32" nillable="true" ma:displayName="Leadership" ma:internalName="Leadership">
      <xsd:simpleType>
        <xsd:restriction base="dms:Text">
          <xsd:maxLength value="255"/>
        </xsd:restriction>
      </xsd:simpleType>
    </xsd:element>
    <xsd:element name="Source_x0020_Name" ma:index="33" nillable="true" ma:displayName="Source Name" ma:internalName="Source_x0020_Name">
      <xsd:simpleType>
        <xsd:restriction base="dms:Text">
          <xsd:maxLength value="255"/>
        </xsd:restriction>
      </xsd:simpleType>
    </xsd:element>
    <xsd:element name="Users" ma:index="34" nillable="true" ma:displayName="Users" ma:internalName="Users">
      <xsd:simpleType>
        <xsd:restriction base="dms:Text">
          <xsd:maxLength value="255"/>
        </xsd:restriction>
      </xsd:simpleType>
    </xsd:element>
    <xsd:element name="ged274ef00b343659adf879790207714" ma:index="35" nillable="true" ma:taxonomy="true" ma:internalName="ged274ef00b343659adf879790207714" ma:taxonomyFieldName="Pricing_x0020_Model" ma:displayName="Pricing Model" ma:default="" ma:fieldId="{0ed274ef-00b3-4365-9adf-879790207714}" ma:taxonomyMulti="true" ma:sspId="da2a8d6e-eaef-4067-bfde-2a78757b0a8e" ma:termSetId="07fcdbc4-7985-468f-a96b-c9e1370ec1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e2ab3722ff2426d8f69f12ff3a1801b" ma:index="36" ma:taxonomy="true" ma:internalName="ee2ab3722ff2426d8f69f12ff3a1801b" ma:taxonomyFieldName="Practice_x0020_Service_x0020_Offering" ma:displayName="Practice Service Offering" ma:readOnly="false" ma:default="" ma:fieldId="{ee2ab372-2ff2-426d-8f69-f12ff3a1801b}" ma:taxonomyMulti="true" ma:sspId="da2a8d6e-eaef-4067-bfde-2a78757b0a8e" ma:termSetId="a231a4b7-5aa5-4dcf-ac82-a0fd1610ad1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27c30e01efc457ab0e500d69d3ca504" ma:index="38" ma:taxonomy="true" ma:internalName="g27c30e01efc457ab0e500d69d3ca504" ma:taxonomyFieldName="Product" ma:displayName="Product" ma:readOnly="false" ma:default="" ma:fieldId="{027c30e0-1efc-457a-b0e5-00d69d3ca504}" ma:taxonomyMulti="true" ma:sspId="da2a8d6e-eaef-4067-bfde-2a78757b0a8e" ma:termSetId="00865a1a-8663-47bc-a89e-0d712cb17ca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aaa08cb34db414594a92a1ccfc2714d" ma:index="40" ma:taxonomy="true" ma:internalName="eaaa08cb34db414594a92a1ccfc2714d" ma:taxonomyFieldName="H3_x0020_Offering" ma:displayName="H3 Offering" ma:readOnly="false" ma:default="" ma:fieldId="{eaaa08cb-34db-4145-94a9-2a1ccfc2714d}" ma:taxonomyMulti="true" ma:sspId="da2a8d6e-eaef-4067-bfde-2a78757b0a8e" ma:termSetId="d82493d3-d6fd-4da9-8834-b202791b45f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7dc713f3488412b9bafda687fe2ff0c" ma:index="42" ma:taxonomy="true" ma:internalName="n7dc713f3488412b9bafda687fe2ff0c" ma:taxonomyFieldName="Industry" ma:displayName="Industry" ma:readOnly="false" ma:default="" ma:fieldId="{77dc713f-3488-412b-9baf-da687fe2ff0c}" ma:taxonomyMulti="true" ma:sspId="da2a8d6e-eaef-4067-bfde-2a78757b0a8e" ma:termSetId="7ae57e04-71aa-4cae-b8fc-01128558cb2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3cc9422314d4cd9a3cb4d903d514a34" ma:index="43" nillable="true" ma:taxonomy="true" ma:internalName="m3cc9422314d4cd9a3cb4d903d514a34" ma:taxonomyFieldName="Industry_x0020_Segment" ma:displayName="Industry Segment" ma:default="" ma:fieldId="{63cc9422-314d-4cd9-a3cb-4d903d514a34}" ma:taxonomyMulti="true" ma:sspId="da2a8d6e-eaef-4067-bfde-2a78757b0a8e" ma:termSetId="df7b3fda-4cae-47d0-bb91-a27c21c0de5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44" nillable="true" ma:displayName="Taxonomy Catch All Column" ma:hidden="true" ma:list="{8b45b77a-5c0c-40de-a516-1f8b3c5b6470}" ma:internalName="TaxCatchAll" ma:showField="CatchAllData" ma:web="6f1d8ce4-069e-46d8-ad1a-18162a9b6ca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107ca3778f04230b552a21cb00ab1bd" ma:index="45" nillable="true" ma:taxonomy="true" ma:internalName="o107ca3778f04230b552a21cb00ab1bd" ma:taxonomyFieldName="Customer_x0020_Name" ma:displayName="Customer Name" ma:default="" ma:fieldId="{8107ca37-78f0-4230-b552-a21cb00ab1bd}" ma:taxonomyMulti="true" ma:sspId="da2a8d6e-eaef-4067-bfde-2a78757b0a8e" ma:termSetId="b5145871-b21f-4a00-925e-f16660beba3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Label" ma:index="46" nillable="true" ma:displayName="Taxonomy Catch All Column1" ma:hidden="true" ma:list="{8b45b77a-5c0c-40de-a516-1f8b3c5b6470}" ma:internalName="TaxCatchAllLabel" ma:readOnly="true" ma:showField="CatchAllDataLabel" ma:web="6f1d8ce4-069e-46d8-ad1a-18162a9b6ca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0749ec8f6904c2592b650eb8b22af44" ma:index="47" nillable="true" ma:taxonomy="true" ma:internalName="l0749ec8f6904c2592b650eb8b22af44" ma:taxonomyFieldName="Product_x0020_Framework" ma:displayName="Product Framework" ma:default="" ma:fieldId="{50749ec8-f690-4c25-92b6-50eb8b22af44}" ma:taxonomyMulti="true" ma:sspId="da2a8d6e-eaef-4067-bfde-2a78757b0a8e" ma:termSetId="d67186f5-8fd4-4a6a-afe9-52c759d4f89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5baf8c4cd724c359ee29e9b758f208f" ma:index="49" nillable="true" ma:taxonomy="true" ma:internalName="l5baf8c4cd724c359ee29e9b758f208f" ma:taxonomyFieldName="Delivery_x0020_Model" ma:displayName="Delivery Model" ma:default="" ma:fieldId="{55baf8c4-cd72-4c35-9ee2-9e9b758f208f}" ma:taxonomyMulti="true" ma:sspId="da2a8d6e-eaef-4067-bfde-2a78757b0a8e" ma:termSetId="98e2d95c-2b8a-4df4-8821-94a322dcd22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3497a6f69c2407b808002915129c81b" ma:index="50" ma:taxonomy="true" ma:internalName="j3497a6f69c2407b808002915129c81b" ma:taxonomyFieldName="Region" ma:displayName="Region" ma:readOnly="false" ma:default="" ma:fieldId="{33497a6f-69c2-407b-8080-02915129c81b}" ma:taxonomyMulti="true" ma:sspId="da2a8d6e-eaef-4067-bfde-2a78757b0a8e" ma:termSetId="41d4fc86-5735-47fc-b116-dad11f7d6b9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b2d43b5589b4463a79e16384bc1d289" ma:index="51" nillable="true" ma:taxonomy="true" ma:internalName="ab2d43b5589b4463a79e16384bc1d289" ma:taxonomyFieldName="Horizon" ma:displayName="Horizon" ma:default="" ma:fieldId="{ab2d43b5-589b-4463-a79e-16384bc1d289}" ma:sspId="da2a8d6e-eaef-4067-bfde-2a78757b0a8e" ma:termSetId="0ddd9008-423a-4d5c-b0ab-8488cb2f53b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ast_x0020_Updated_x0020_By" ma:index="54" nillable="true" ma:displayName="Last Updated By" ma:list="UserInfo" ma:SearchPeopleOnly="false" ma:SharePointGroup="0" ma:internalName="Last_x0020_Updat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ejected_x0020_Date1" ma:index="55" nillable="true" ma:displayName="Rejected Date" ma:format="DateOnly" ma:internalName="Rejected_x0020_Date1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b20d0c-b657-4258-89ca-715c88f1e0d0" elementFormDefault="qualified">
    <xsd:import namespace="http://schemas.microsoft.com/office/2006/documentManagement/types"/>
    <xsd:import namespace="http://schemas.microsoft.com/office/infopath/2007/PartnerControls"/>
    <xsd:element name="ArchivalDate" ma:index="56" nillable="true" ma:displayName="ArchivalDate" ma:format="DateOnly" ma:hidden="true" ma:internalName="ArchivalDate" ma:readOnly="fals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2" ma:displayName="Content Type"/>
        <xsd:element ref="dc:title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Certified xmlns="6f1d8ce4-069e-46d8-ad1a-18162a9b6ca3">No</IsCertified>
    <Approvers xmlns="6f1d8ce4-069e-46d8-ad1a-18162a9b6ca3">Approvers</Approvers>
    <If_x0020_this_x0020_document_x0020_is_x0020_leaked_x002f_lost_x002c__x0020_could_x0020_there_x0020_be_x0020_loss_x0020_of_x0020_Cognizant_x0020_Trade_x0020_Secret_x0020__x002f__x0020_Patent_x0020_Protection_x003f_ xmlns="6f1d8ce4-069e-46d8-ad1a-18162a9b6ca3">Little or no chance</If_x0020_this_x0020_document_x0020_is_x0020_leaked_x002f_lost_x002c__x0020_could_x0020_there_x0020_be_x0020_loss_x0020_of_x0020_Cognizant_x0020_Trade_x0020_Secret_x0020__x002f__x0020_Patent_x0020_Protection_x003f_>
    <Criticality xmlns="6f1d8ce4-069e-46d8-ad1a-18162a9b6ca3">C2</Criticality>
    <g27c30e01efc457ab0e500d69d3ca504 xmlns="6f1d8ce4-069e-46d8-ad1a-18162a9b6ca3">
      <Terms xmlns="http://schemas.microsoft.com/office/infopath/2007/PartnerControls">
        <TermInfo xmlns="http://schemas.microsoft.com/office/infopath/2007/PartnerControls">
          <TermName xmlns="http://schemas.microsoft.com/office/infopath/2007/PartnerControls">Appian</TermName>
          <TermId xmlns="http://schemas.microsoft.com/office/infopath/2007/PartnerControls">73ef3762-b523-42a6-b2ba-03f872c2a0f9</TermId>
        </TermInfo>
      </Terms>
    </g27c30e01efc457ab0e500d69d3ca504>
    <Last_x0020_Updated_x0020_By xmlns="6f1d8ce4-069e-46d8-ad1a-18162a9b6ca3">
      <UserInfo>
        <DisplayName/>
        <AccountId xsi:nil="true"/>
        <AccountType/>
      </UserInfo>
    </Last_x0020_Updated_x0020_By>
    <Approved_x0020_Date xmlns="6f1d8ce4-069e-46d8-ad1a-18162a9b6ca3">2019-04-01T07:08:46+00:00</Approved_x0020_Date>
    <Terms_x0020__x0026__x0020_Conditions xmlns="6f1d8ce4-069e-46d8-ad1a-18162a9b6ca3">
      <Value>I hereby confirm that this document does not contain any Cognizant/Customer confidential content and has been shared only with the appropriate audience.</Value>
    </Terms_x0020__x0026__x0020_Conditions>
    <Approved_x0020_By xmlns="6f1d8ce4-069e-46d8-ad1a-18162a9b6ca3">
      <UserInfo>
        <DisplayName>Narasimhamurthy, Rangaramanujan(Cognizant)</DisplayName>
        <AccountId>85</AccountId>
        <AccountType/>
      </UserInfo>
    </Approved_x0020_By>
    <Restriction xmlns="6f1d8ce4-069e-46d8-ad1a-18162a9b6ca3">Shared with Enterprise</Restriction>
    <Average_x0020_Criticality_x0020_Score xmlns="6f1d8ce4-069e-46d8-ad1a-18162a9b6ca3">0</Average_x0020_Criticality_x0020_Score>
    <Contributors xmlns="6f1d8ce4-069e-46d8-ad1a-18162a9b6ca3">ipm_Contributors</Contributors>
    <Source_x0020_Name xmlns="6f1d8ce4-069e-46d8-ad1a-18162a9b6ca3">EAS-IPM</Source_x0020_Name>
    <Leadership xmlns="6f1d8ce4-069e-46d8-ad1a-18162a9b6ca3">ipm_Leadership</Leadership>
    <Asset_x0020_Owner xmlns="6f1d8ce4-069e-46d8-ad1a-18162a9b6ca3">
      <UserInfo>
        <DisplayName>i:0#.w|cts\610711</DisplayName>
        <AccountId>7562</AccountId>
        <AccountType/>
      </UserInfo>
    </Asset_x0020_Owner>
    <Description_x0020_of_x0020_Asset xmlns="6f1d8ce4-069e-46d8-ad1a-18162a9b6ca3">IPM_INS_Case Study_Anthem_Apigee (SOA)_v1.0</Description_x0020_of_x0020_Asset>
    <Rejected_x0020_Date1 xmlns="6f1d8ce4-069e-46d8-ad1a-18162a9b6ca3" xsi:nil="true"/>
    <Users xmlns="6f1d8ce4-069e-46d8-ad1a-18162a9b6ca3">ipm_Users</Users>
    <ArchivalDate xmlns="b6b20d0c-b657-4258-89ca-715c88f1e0d0" xsi:nil="true"/>
    <BU_x0020_Approver_x0020_Group xmlns="6f1d8ce4-069e-46d8-ad1a-18162a9b6ca3">IPM BD Approvers</BU_x0020_Approver_x0020_Group>
    <Champions xmlns="6f1d8ce4-069e-46d8-ad1a-18162a9b6ca3">ipm_Champions</Champions>
    <Will_x0020_our_x0020_competitors_x0020_be_x0020_interested_x0020_in_x0020_acquiring_x0020_the_x0020_information_x0020_shared_x0020_in_x0020_this_x0020_document_x003f_ xmlns="6f1d8ce4-069e-46d8-ad1a-18162a9b6ca3">Little or no chance</Will_x0020_our_x0020_competitors_x0020_be_x0020_interested_x0020_in_x0020_acquiring_x0020_the_x0020_information_x0020_shared_x0020_in_x0020_this_x0020_document_x003f_>
    <Confidentiality xmlns="6f1d8ce4-069e-46d8-ad1a-18162a9b6ca3">Available for Distribution</Confidentiality>
    <If_x0020_this_x0020_document_x0020_is_x0020_leaked_x002f_lost_x002c__x0020_could_x0020_there_x0020_be_x0020_loss_x0020_of_x0020_sales_x0020_or_x0020_customer_x0020_confidence_x003f_ xmlns="6f1d8ce4-069e-46d8-ad1a-18162a9b6ca3">Little or no chance</If_x0020_this_x0020_document_x0020_is_x0020_leaked_x002f_lost_x002c__x0020_could_x0020_there_x0020_be_x0020_loss_x0020_of_x0020_sales_x0020_or_x0020_customer_x0020_confidence_x003f_>
    <Developers xmlns="6f1d8ce4-069e-46d8-ad1a-18162a9b6ca3">eas-ipm_Developers</Developers>
    <TaxCatchAll xmlns="6f1d8ce4-069e-46d8-ad1a-18162a9b6ca3">
      <Value>47</Value>
      <Value>46</Value>
      <Value>26</Value>
      <Value>6</Value>
      <Value>97</Value>
      <Value>102</Value>
    </TaxCatchAll>
    <n7dc713f3488412b9bafda687fe2ff0c xmlns="6f1d8ce4-069e-46d8-ad1a-18162a9b6ca3">
      <Terms xmlns="http://schemas.microsoft.com/office/infopath/2007/PartnerControls">
        <TermInfo xmlns="http://schemas.microsoft.com/office/infopath/2007/PartnerControls">
          <TermName xmlns="http://schemas.microsoft.com/office/infopath/2007/PartnerControls">Insurance</TermName>
          <TermId xmlns="http://schemas.microsoft.com/office/infopath/2007/PartnerControls">d1ed82e9-cd5d-4375-b850-a0b7a3d5ce8c</TermId>
        </TermInfo>
      </Terms>
    </n7dc713f3488412b9bafda687fe2ff0c>
    <ee2ab3722ff2426d8f69f12ff3a1801b xmlns="6f1d8ce4-069e-46d8-ad1a-18162a9b6ca3">
      <Terms xmlns="http://schemas.microsoft.com/office/infopath/2007/PartnerControls">
        <TermInfo xmlns="http://schemas.microsoft.com/office/infopath/2007/PartnerControls">
          <TermName xmlns="http://schemas.microsoft.com/office/infopath/2007/PartnerControls">Implementation ＆ Rollout</TermName>
          <TermId xmlns="http://schemas.microsoft.com/office/infopath/2007/PartnerControls">e046d68b-f50c-42c3-b069-6241dc1a6081</TermId>
        </TermInfo>
        <TermInfo xmlns="http://schemas.microsoft.com/office/infopath/2007/PartnerControls">
          <TermName xmlns="http://schemas.microsoft.com/office/infopath/2007/PartnerControls">Upgrade / Migration</TermName>
          <TermId xmlns="http://schemas.microsoft.com/office/infopath/2007/PartnerControls">77cc9bfa-6a55-4b9f-80bd-4cb50743c901</TermId>
        </TermInfo>
      </Terms>
    </ee2ab3722ff2426d8f69f12ff3a1801b>
    <l0749ec8f6904c2592b650eb8b22af44 xmlns="6f1d8ce4-069e-46d8-ad1a-18162a9b6ca3">
      <Terms xmlns="http://schemas.microsoft.com/office/infopath/2007/PartnerControls"/>
    </l0749ec8f6904c2592b650eb8b22af44>
    <ged274ef00b343659adf879790207714 xmlns="6f1d8ce4-069e-46d8-ad1a-18162a9b6ca3">
      <Terms xmlns="http://schemas.microsoft.com/office/infopath/2007/PartnerControls"/>
    </ged274ef00b343659adf879790207714>
    <eaaa08cb34db414594a92a1ccfc2714d xmlns="6f1d8ce4-069e-46d8-ad1a-18162a9b6ca3">
      <Terms xmlns="http://schemas.microsoft.com/office/infopath/2007/PartnerControls">
        <TermInfo xmlns="http://schemas.microsoft.com/office/infopath/2007/PartnerControls">
          <TermName xmlns="http://schemas.microsoft.com/office/infopath/2007/PartnerControls">Integration Transformation and Consulting</TermName>
          <TermId xmlns="http://schemas.microsoft.com/office/infopath/2007/PartnerControls">7cb1baa5-f741-4257-9bf8-dff066877e84</TermId>
        </TermInfo>
      </Terms>
    </eaaa08cb34db414594a92a1ccfc2714d>
    <ab2d43b5589b4463a79e16384bc1d289 xmlns="6f1d8ce4-069e-46d8-ad1a-18162a9b6ca3">
      <Terms xmlns="http://schemas.microsoft.com/office/infopath/2007/PartnerControls"/>
    </ab2d43b5589b4463a79e16384bc1d289>
    <m3cc9422314d4cd9a3cb4d903d514a34 xmlns="6f1d8ce4-069e-46d8-ad1a-18162a9b6ca3">
      <Terms xmlns="http://schemas.microsoft.com/office/infopath/2007/PartnerControls"/>
    </m3cc9422314d4cd9a3cb4d903d514a34>
    <j3497a6f69c2407b808002915129c81b xmlns="6f1d8ce4-069e-46d8-ad1a-18162a9b6ca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North America</TermName>
          <TermId xmlns="http://schemas.microsoft.com/office/infopath/2007/PartnerControls">be8d7c57-244a-4bcf-b9b3-d0b62c05ef5d</TermId>
        </TermInfo>
      </Terms>
    </j3497a6f69c2407b808002915129c81b>
    <o107ca3778f04230b552a21cb00ab1bd xmlns="6f1d8ce4-069e-46d8-ad1a-18162a9b6ca3">
      <Terms xmlns="http://schemas.microsoft.com/office/infopath/2007/PartnerControls"/>
    </o107ca3778f04230b552a21cb00ab1bd>
    <l5baf8c4cd724c359ee29e9b758f208f xmlns="6f1d8ce4-069e-46d8-ad1a-18162a9b6ca3">
      <Terms xmlns="http://schemas.microsoft.com/office/infopath/2007/PartnerControls"/>
    </l5baf8c4cd724c359ee29e9b758f208f>
    <Project_x0020_Size xmlns="6f1d8ce4-069e-46d8-ad1a-18162a9b6ca3">0-10</Project_x0020_Size>
  </documentManagement>
</p:properties>
</file>

<file path=customXml/itemProps1.xml><?xml version="1.0" encoding="utf-8"?>
<ds:datastoreItem xmlns:ds="http://schemas.openxmlformats.org/officeDocument/2006/customXml" ds:itemID="{9CCEE2BC-8593-4A20-BBF4-4AEC11C420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1d8ce4-069e-46d8-ad1a-18162a9b6ca3"/>
    <ds:schemaRef ds:uri="b6b20d0c-b657-4258-89ca-715c88f1e0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58173E-89B3-40E1-9254-92BDD579A6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5F9279-7355-44B8-B41A-CAA118F1E3C4}">
  <ds:schemaRefs>
    <ds:schemaRef ds:uri="http://schemas.microsoft.com/office/2006/metadata/properties"/>
    <ds:schemaRef ds:uri="http://schemas.microsoft.com/office/infopath/2007/PartnerControls"/>
    <ds:schemaRef ds:uri="6f1d8ce4-069e-46d8-ad1a-18162a9b6ca3"/>
    <ds:schemaRef ds:uri="b6b20d0c-b657-4258-89ca-715c88f1e0d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684</Words>
  <Application>Microsoft Office PowerPoint</Application>
  <PresentationFormat>On-screen Show (16:9)</PresentationFormat>
  <Paragraphs>87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ＭＳ Ｐゴシック</vt:lpstr>
      <vt:lpstr>Arial</vt:lpstr>
      <vt:lpstr>Calibri</vt:lpstr>
      <vt:lpstr>Courier New</vt:lpstr>
      <vt:lpstr>Wingdings</vt:lpstr>
      <vt:lpstr>Cognizant</vt:lpstr>
      <vt:lpstr>One of the leading multinational manufacturing company  Legacy API migration and Digital Transformation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IPM_INS_Case Study_Anthem_Apigee (SOA)_v1.0</dc:title>
  <dc:creator/>
  <cp:lastModifiedBy/>
  <cp:revision>1</cp:revision>
  <dcterms:created xsi:type="dcterms:W3CDTF">2018-08-13T11:48:43Z</dcterms:created>
  <dcterms:modified xsi:type="dcterms:W3CDTF">2019-07-10T16:31:25Z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0x010100A5605CE8C17721468BFD345AA49C570F00D7E54D367EC0244FB657EEC280ED5178</vt:lpwstr>
  </property>
  <property fmtid="{D5CDD505-2E9C-101B-9397-08002B2CF9AE}" pid="3" name="Product Framework">
    <vt:lpwstr/>
  </property>
  <property fmtid="{D5CDD505-2E9C-101B-9397-08002B2CF9AE}" pid="4" name="Region">
    <vt:lpwstr>102;#North America|be8d7c57-244a-4bcf-b9b3-d0b62c05ef5d</vt:lpwstr>
  </property>
  <property fmtid="{D5CDD505-2E9C-101B-9397-08002B2CF9AE}" pid="5" name="Horizon">
    <vt:lpwstr/>
  </property>
  <property fmtid="{D5CDD505-2E9C-101B-9397-08002B2CF9AE}" pid="6" name="Industry">
    <vt:lpwstr>46;#Insurance|d1ed82e9-cd5d-4375-b850-a0b7a3d5ce8c</vt:lpwstr>
  </property>
  <property fmtid="{D5CDD505-2E9C-101B-9397-08002B2CF9AE}" pid="7" name="Product">
    <vt:lpwstr>6;#Appian|73ef3762-b523-42a6-b2ba-03f872c2a0f9</vt:lpwstr>
  </property>
  <property fmtid="{D5CDD505-2E9C-101B-9397-08002B2CF9AE}" pid="8" name="Industry Segment">
    <vt:lpwstr/>
  </property>
  <property fmtid="{D5CDD505-2E9C-101B-9397-08002B2CF9AE}" pid="9" name="Customer Name">
    <vt:lpwstr/>
  </property>
  <property fmtid="{D5CDD505-2E9C-101B-9397-08002B2CF9AE}" pid="10" name="Practice Service Offering">
    <vt:lpwstr>26;#Implementation ＆ Rollout|e046d68b-f50c-42c3-b069-6241dc1a6081;#47;#Upgrade / Migration|77cc9bfa-6a55-4b9f-80bd-4cb50743c901</vt:lpwstr>
  </property>
  <property fmtid="{D5CDD505-2E9C-101B-9397-08002B2CF9AE}" pid="11" name="Delivery Model">
    <vt:lpwstr/>
  </property>
  <property fmtid="{D5CDD505-2E9C-101B-9397-08002B2CF9AE}" pid="12" name="Mailer Category">
    <vt:lpwstr/>
  </property>
  <property fmtid="{D5CDD505-2E9C-101B-9397-08002B2CF9AE}" pid="13" name="H3 Offering">
    <vt:lpwstr>97;#Integration Transformation and Consulting|7cb1baa5-f741-4257-9bf8-dff066877e84</vt:lpwstr>
  </property>
  <property fmtid="{D5CDD505-2E9C-101B-9397-08002B2CF9AE}" pid="14" name="Pricing Model">
    <vt:lpwstr/>
  </property>
  <property fmtid="{D5CDD505-2E9C-101B-9397-08002B2CF9AE}" pid="15" name="WorkflowChangePath">
    <vt:lpwstr>0f73cf88-d07d-4ec3-b558-c054d4c0fd69,4;0f73cf88-d07d-4ec3-b558-c054d4c0fd69,4;0f73cf88-d07d-4ec3-b558-c054d4c0fd69,5;0f73cf88-d07d-4ec3-b558-c054d4c0fd69,5;0f73cf88-d07d-4ec3-b558-c054d4c0fd69,6;</vt:lpwstr>
  </property>
  <property fmtid="{D5CDD505-2E9C-101B-9397-08002B2CF9AE}" pid="16" name="d83aacf2fc6d41758102a03503edcb64">
    <vt:lpwstr/>
  </property>
</Properties>
</file>