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 id="2147483648" r:id="rId5"/>
    <p:sldMasterId id="2147483728" r:id="rId6"/>
  </p:sldMasterIdLst>
  <p:notesMasterIdLst>
    <p:notesMasterId r:id="rId13"/>
  </p:notesMasterIdLst>
  <p:handoutMasterIdLst>
    <p:handoutMasterId r:id="rId14"/>
  </p:handoutMasterIdLst>
  <p:sldIdLst>
    <p:sldId id="549" r:id="rId7"/>
    <p:sldId id="358" r:id="rId8"/>
    <p:sldId id="578" r:id="rId9"/>
    <p:sldId id="555" r:id="rId10"/>
    <p:sldId id="572" r:id="rId11"/>
    <p:sldId id="581" r:id="rId12"/>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C746"/>
    <a:srgbClr val="CC99FF"/>
    <a:srgbClr val="FFCCFF"/>
    <a:srgbClr val="B4F2F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826" autoAdjust="0"/>
    <p:restoredTop sz="78315" autoAdjust="0"/>
  </p:normalViewPr>
  <p:slideViewPr>
    <p:cSldViewPr snapToGrid="0">
      <p:cViewPr varScale="1">
        <p:scale>
          <a:sx n="90" d="100"/>
          <a:sy n="90" d="100"/>
        </p:scale>
        <p:origin x="248" y="52"/>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esa537648\Documents\Porjects\API%20Management\Migration\Inventory\Inventory%20Working%20Version_13thMa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Resources</a:t>
            </a:r>
            <a:r>
              <a:rPr lang="en-US" baseline="0"/>
              <a:t> for Migration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'Resourcre Loading'!$L$3</c:f>
              <c:strCache>
                <c:ptCount val="1"/>
                <c:pt idx="0">
                  <c:v>Onsite Lead</c:v>
                </c:pt>
              </c:strCache>
            </c:strRef>
          </c:tx>
          <c:spPr>
            <a:solidFill>
              <a:schemeClr val="accent1"/>
            </a:solidFill>
            <a:ln>
              <a:noFill/>
            </a:ln>
            <a:effectLst/>
          </c:spPr>
          <c:invertIfNegative val="0"/>
          <c:cat>
            <c:numRef>
              <c:f>'Resourcre Loading'!$M$2:$S$2</c:f>
              <c:numCache>
                <c:formatCode>d\-mmm</c:formatCode>
                <c:ptCount val="7"/>
                <c:pt idx="0">
                  <c:v>43635</c:v>
                </c:pt>
                <c:pt idx="1">
                  <c:v>43665</c:v>
                </c:pt>
                <c:pt idx="2">
                  <c:v>43696</c:v>
                </c:pt>
                <c:pt idx="3">
                  <c:v>43727</c:v>
                </c:pt>
                <c:pt idx="4">
                  <c:v>43757</c:v>
                </c:pt>
                <c:pt idx="5">
                  <c:v>43788</c:v>
                </c:pt>
                <c:pt idx="6">
                  <c:v>43818</c:v>
                </c:pt>
              </c:numCache>
            </c:numRef>
          </c:cat>
          <c:val>
            <c:numRef>
              <c:f>'Resourcre Loading'!$M$3:$S$3</c:f>
              <c:numCache>
                <c:formatCode>General</c:formatCode>
                <c:ptCount val="7"/>
                <c:pt idx="0">
                  <c:v>1</c:v>
                </c:pt>
                <c:pt idx="1">
                  <c:v>1</c:v>
                </c:pt>
                <c:pt idx="2">
                  <c:v>1</c:v>
                </c:pt>
                <c:pt idx="3">
                  <c:v>1</c:v>
                </c:pt>
                <c:pt idx="4">
                  <c:v>1</c:v>
                </c:pt>
                <c:pt idx="5">
                  <c:v>1</c:v>
                </c:pt>
                <c:pt idx="6">
                  <c:v>1</c:v>
                </c:pt>
              </c:numCache>
            </c:numRef>
          </c:val>
          <c:extLst>
            <c:ext xmlns:c16="http://schemas.microsoft.com/office/drawing/2014/chart" uri="{C3380CC4-5D6E-409C-BE32-E72D297353CC}">
              <c16:uniqueId val="{00000000-14E2-492C-987B-20E57059946C}"/>
            </c:ext>
          </c:extLst>
        </c:ser>
        <c:ser>
          <c:idx val="1"/>
          <c:order val="1"/>
          <c:tx>
            <c:strRef>
              <c:f>'Resourcre Loading'!$L$4</c:f>
              <c:strCache>
                <c:ptCount val="1"/>
                <c:pt idx="0">
                  <c:v>Offshore Lead</c:v>
                </c:pt>
              </c:strCache>
            </c:strRef>
          </c:tx>
          <c:spPr>
            <a:solidFill>
              <a:schemeClr val="accent2"/>
            </a:solidFill>
            <a:ln>
              <a:noFill/>
            </a:ln>
            <a:effectLst/>
          </c:spPr>
          <c:invertIfNegative val="0"/>
          <c:cat>
            <c:numRef>
              <c:f>'Resourcre Loading'!$M$2:$S$2</c:f>
              <c:numCache>
                <c:formatCode>d\-mmm</c:formatCode>
                <c:ptCount val="7"/>
                <c:pt idx="0">
                  <c:v>43635</c:v>
                </c:pt>
                <c:pt idx="1">
                  <c:v>43665</c:v>
                </c:pt>
                <c:pt idx="2">
                  <c:v>43696</c:v>
                </c:pt>
                <c:pt idx="3">
                  <c:v>43727</c:v>
                </c:pt>
                <c:pt idx="4">
                  <c:v>43757</c:v>
                </c:pt>
                <c:pt idx="5">
                  <c:v>43788</c:v>
                </c:pt>
                <c:pt idx="6">
                  <c:v>43818</c:v>
                </c:pt>
              </c:numCache>
            </c:numRef>
          </c:cat>
          <c:val>
            <c:numRef>
              <c:f>'Resourcre Loading'!$M$4:$S$4</c:f>
              <c:numCache>
                <c:formatCode>General</c:formatCode>
                <c:ptCount val="7"/>
                <c:pt idx="0">
                  <c:v>1</c:v>
                </c:pt>
                <c:pt idx="1">
                  <c:v>1</c:v>
                </c:pt>
                <c:pt idx="2">
                  <c:v>1</c:v>
                </c:pt>
                <c:pt idx="3">
                  <c:v>1</c:v>
                </c:pt>
                <c:pt idx="4">
                  <c:v>1</c:v>
                </c:pt>
                <c:pt idx="5">
                  <c:v>1</c:v>
                </c:pt>
                <c:pt idx="6">
                  <c:v>1</c:v>
                </c:pt>
              </c:numCache>
            </c:numRef>
          </c:val>
          <c:extLst>
            <c:ext xmlns:c16="http://schemas.microsoft.com/office/drawing/2014/chart" uri="{C3380CC4-5D6E-409C-BE32-E72D297353CC}">
              <c16:uniqueId val="{00000001-14E2-492C-987B-20E57059946C}"/>
            </c:ext>
          </c:extLst>
        </c:ser>
        <c:ser>
          <c:idx val="2"/>
          <c:order val="2"/>
          <c:tx>
            <c:strRef>
              <c:f>'Resourcre Loading'!$L$5</c:f>
              <c:strCache>
                <c:ptCount val="1"/>
                <c:pt idx="0">
                  <c:v>Onsite Sr.Developer</c:v>
                </c:pt>
              </c:strCache>
            </c:strRef>
          </c:tx>
          <c:spPr>
            <a:solidFill>
              <a:schemeClr val="accent3"/>
            </a:solidFill>
            <a:ln>
              <a:noFill/>
            </a:ln>
            <a:effectLst/>
          </c:spPr>
          <c:invertIfNegative val="0"/>
          <c:cat>
            <c:numRef>
              <c:f>'Resourcre Loading'!$M$2:$S$2</c:f>
              <c:numCache>
                <c:formatCode>d\-mmm</c:formatCode>
                <c:ptCount val="7"/>
                <c:pt idx="0">
                  <c:v>43635</c:v>
                </c:pt>
                <c:pt idx="1">
                  <c:v>43665</c:v>
                </c:pt>
                <c:pt idx="2">
                  <c:v>43696</c:v>
                </c:pt>
                <c:pt idx="3">
                  <c:v>43727</c:v>
                </c:pt>
                <c:pt idx="4">
                  <c:v>43757</c:v>
                </c:pt>
                <c:pt idx="5">
                  <c:v>43788</c:v>
                </c:pt>
                <c:pt idx="6">
                  <c:v>43818</c:v>
                </c:pt>
              </c:numCache>
            </c:numRef>
          </c:cat>
          <c:val>
            <c:numRef>
              <c:f>'Resourcre Loading'!$M$5:$S$5</c:f>
              <c:numCache>
                <c:formatCode>General</c:formatCode>
                <c:ptCount val="7"/>
                <c:pt idx="0">
                  <c:v>1</c:v>
                </c:pt>
                <c:pt idx="1">
                  <c:v>1</c:v>
                </c:pt>
                <c:pt idx="2">
                  <c:v>1</c:v>
                </c:pt>
                <c:pt idx="3">
                  <c:v>1</c:v>
                </c:pt>
                <c:pt idx="4">
                  <c:v>1</c:v>
                </c:pt>
                <c:pt idx="5">
                  <c:v>1</c:v>
                </c:pt>
                <c:pt idx="6">
                  <c:v>1</c:v>
                </c:pt>
              </c:numCache>
            </c:numRef>
          </c:val>
          <c:extLst>
            <c:ext xmlns:c16="http://schemas.microsoft.com/office/drawing/2014/chart" uri="{C3380CC4-5D6E-409C-BE32-E72D297353CC}">
              <c16:uniqueId val="{00000002-14E2-492C-987B-20E57059946C}"/>
            </c:ext>
          </c:extLst>
        </c:ser>
        <c:ser>
          <c:idx val="3"/>
          <c:order val="3"/>
          <c:tx>
            <c:strRef>
              <c:f>'Resourcre Loading'!$L$6</c:f>
              <c:strCache>
                <c:ptCount val="1"/>
                <c:pt idx="0">
                  <c:v>Offshore Sr.Developer</c:v>
                </c:pt>
              </c:strCache>
            </c:strRef>
          </c:tx>
          <c:spPr>
            <a:solidFill>
              <a:schemeClr val="accent4"/>
            </a:solidFill>
            <a:ln>
              <a:noFill/>
            </a:ln>
            <a:effectLst/>
          </c:spPr>
          <c:invertIfNegative val="0"/>
          <c:cat>
            <c:numRef>
              <c:f>'Resourcre Loading'!$M$2:$S$2</c:f>
              <c:numCache>
                <c:formatCode>d\-mmm</c:formatCode>
                <c:ptCount val="7"/>
                <c:pt idx="0">
                  <c:v>43635</c:v>
                </c:pt>
                <c:pt idx="1">
                  <c:v>43665</c:v>
                </c:pt>
                <c:pt idx="2">
                  <c:v>43696</c:v>
                </c:pt>
                <c:pt idx="3">
                  <c:v>43727</c:v>
                </c:pt>
                <c:pt idx="4">
                  <c:v>43757</c:v>
                </c:pt>
                <c:pt idx="5">
                  <c:v>43788</c:v>
                </c:pt>
                <c:pt idx="6">
                  <c:v>43818</c:v>
                </c:pt>
              </c:numCache>
            </c:numRef>
          </c:cat>
          <c:val>
            <c:numRef>
              <c:f>'Resourcre Loading'!$M$6:$S$6</c:f>
              <c:numCache>
                <c:formatCode>General</c:formatCode>
                <c:ptCount val="7"/>
                <c:pt idx="0">
                  <c:v>1</c:v>
                </c:pt>
                <c:pt idx="1">
                  <c:v>1</c:v>
                </c:pt>
                <c:pt idx="2">
                  <c:v>1</c:v>
                </c:pt>
                <c:pt idx="3">
                  <c:v>1</c:v>
                </c:pt>
                <c:pt idx="4">
                  <c:v>1</c:v>
                </c:pt>
                <c:pt idx="5">
                  <c:v>1</c:v>
                </c:pt>
                <c:pt idx="6">
                  <c:v>1</c:v>
                </c:pt>
              </c:numCache>
            </c:numRef>
          </c:val>
          <c:extLst>
            <c:ext xmlns:c16="http://schemas.microsoft.com/office/drawing/2014/chart" uri="{C3380CC4-5D6E-409C-BE32-E72D297353CC}">
              <c16:uniqueId val="{00000003-14E2-492C-987B-20E57059946C}"/>
            </c:ext>
          </c:extLst>
        </c:ser>
        <c:ser>
          <c:idx val="4"/>
          <c:order val="4"/>
          <c:tx>
            <c:strRef>
              <c:f>'Resourcre Loading'!$L$7</c:f>
              <c:strCache>
                <c:ptCount val="1"/>
                <c:pt idx="0">
                  <c:v>Onsite Developers</c:v>
                </c:pt>
              </c:strCache>
            </c:strRef>
          </c:tx>
          <c:spPr>
            <a:solidFill>
              <a:schemeClr val="accent5"/>
            </a:solidFill>
            <a:ln>
              <a:noFill/>
            </a:ln>
            <a:effectLst/>
          </c:spPr>
          <c:invertIfNegative val="0"/>
          <c:cat>
            <c:numRef>
              <c:f>'Resourcre Loading'!$M$2:$S$2</c:f>
              <c:numCache>
                <c:formatCode>d\-mmm</c:formatCode>
                <c:ptCount val="7"/>
                <c:pt idx="0">
                  <c:v>43635</c:v>
                </c:pt>
                <c:pt idx="1">
                  <c:v>43665</c:v>
                </c:pt>
                <c:pt idx="2">
                  <c:v>43696</c:v>
                </c:pt>
                <c:pt idx="3">
                  <c:v>43727</c:v>
                </c:pt>
                <c:pt idx="4">
                  <c:v>43757</c:v>
                </c:pt>
                <c:pt idx="5">
                  <c:v>43788</c:v>
                </c:pt>
                <c:pt idx="6">
                  <c:v>43818</c:v>
                </c:pt>
              </c:numCache>
            </c:numRef>
          </c:cat>
          <c:val>
            <c:numRef>
              <c:f>'Resourcre Loading'!$M$7:$S$7</c:f>
              <c:numCache>
                <c:formatCode>General</c:formatCode>
                <c:ptCount val="7"/>
                <c:pt idx="0">
                  <c:v>1</c:v>
                </c:pt>
                <c:pt idx="1">
                  <c:v>2</c:v>
                </c:pt>
                <c:pt idx="2">
                  <c:v>2</c:v>
                </c:pt>
                <c:pt idx="3">
                  <c:v>2</c:v>
                </c:pt>
                <c:pt idx="4">
                  <c:v>2</c:v>
                </c:pt>
                <c:pt idx="5">
                  <c:v>2</c:v>
                </c:pt>
              </c:numCache>
            </c:numRef>
          </c:val>
          <c:extLst>
            <c:ext xmlns:c16="http://schemas.microsoft.com/office/drawing/2014/chart" uri="{C3380CC4-5D6E-409C-BE32-E72D297353CC}">
              <c16:uniqueId val="{00000004-14E2-492C-987B-20E57059946C}"/>
            </c:ext>
          </c:extLst>
        </c:ser>
        <c:ser>
          <c:idx val="5"/>
          <c:order val="5"/>
          <c:tx>
            <c:strRef>
              <c:f>'Resourcre Loading'!$L$8</c:f>
              <c:strCache>
                <c:ptCount val="1"/>
                <c:pt idx="0">
                  <c:v>OffshoreDevelopers</c:v>
                </c:pt>
              </c:strCache>
            </c:strRef>
          </c:tx>
          <c:spPr>
            <a:solidFill>
              <a:schemeClr val="accent6"/>
            </a:solidFill>
            <a:ln>
              <a:noFill/>
            </a:ln>
            <a:effectLst/>
          </c:spPr>
          <c:invertIfNegative val="0"/>
          <c:cat>
            <c:numRef>
              <c:f>'Resourcre Loading'!$M$2:$S$2</c:f>
              <c:numCache>
                <c:formatCode>d\-mmm</c:formatCode>
                <c:ptCount val="7"/>
                <c:pt idx="0">
                  <c:v>43635</c:v>
                </c:pt>
                <c:pt idx="1">
                  <c:v>43665</c:v>
                </c:pt>
                <c:pt idx="2">
                  <c:v>43696</c:v>
                </c:pt>
                <c:pt idx="3">
                  <c:v>43727</c:v>
                </c:pt>
                <c:pt idx="4">
                  <c:v>43757</c:v>
                </c:pt>
                <c:pt idx="5">
                  <c:v>43788</c:v>
                </c:pt>
                <c:pt idx="6">
                  <c:v>43818</c:v>
                </c:pt>
              </c:numCache>
            </c:numRef>
          </c:cat>
          <c:val>
            <c:numRef>
              <c:f>'Resourcre Loading'!$M$8:$S$8</c:f>
              <c:numCache>
                <c:formatCode>General</c:formatCode>
                <c:ptCount val="7"/>
                <c:pt idx="0">
                  <c:v>1</c:v>
                </c:pt>
                <c:pt idx="1">
                  <c:v>2</c:v>
                </c:pt>
                <c:pt idx="2">
                  <c:v>4</c:v>
                </c:pt>
                <c:pt idx="3">
                  <c:v>4</c:v>
                </c:pt>
                <c:pt idx="4">
                  <c:v>4</c:v>
                </c:pt>
                <c:pt idx="5">
                  <c:v>2</c:v>
                </c:pt>
              </c:numCache>
            </c:numRef>
          </c:val>
          <c:extLst>
            <c:ext xmlns:c16="http://schemas.microsoft.com/office/drawing/2014/chart" uri="{C3380CC4-5D6E-409C-BE32-E72D297353CC}">
              <c16:uniqueId val="{00000005-14E2-492C-987B-20E57059946C}"/>
            </c:ext>
          </c:extLst>
        </c:ser>
        <c:dLbls>
          <c:showLegendKey val="0"/>
          <c:showVal val="0"/>
          <c:showCatName val="0"/>
          <c:showSerName val="0"/>
          <c:showPercent val="0"/>
          <c:showBubbleSize val="0"/>
        </c:dLbls>
        <c:gapWidth val="219"/>
        <c:overlap val="-27"/>
        <c:axId val="477095896"/>
        <c:axId val="477093600"/>
      </c:barChart>
      <c:dateAx>
        <c:axId val="477095896"/>
        <c:scaling>
          <c:orientation val="minMax"/>
        </c:scaling>
        <c:delete val="0"/>
        <c:axPos val="b"/>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093600"/>
        <c:crosses val="autoZero"/>
        <c:auto val="1"/>
        <c:lblOffset val="100"/>
        <c:baseTimeUnit val="months"/>
      </c:dateAx>
      <c:valAx>
        <c:axId val="477093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095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2">
          <a:lumMod val="50000"/>
        </a:schemeClr>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5/21/2019</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5/21/2019</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D1A3F-E26F-0746-9C91-BACD508E813C}" type="slidenum">
              <a:rPr lang="en-US" smtClean="0"/>
              <a:pPr/>
              <a:t>2</a:t>
            </a:fld>
            <a:endParaRPr lang="en-US" dirty="0"/>
          </a:p>
        </p:txBody>
      </p:sp>
    </p:spTree>
    <p:extLst>
      <p:ext uri="{BB962C8B-B14F-4D97-AF65-F5344CB8AC3E}">
        <p14:creationId xmlns:p14="http://schemas.microsoft.com/office/powerpoint/2010/main" val="22729765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en-US"/>
              <a:t>Click icon to add picture</a:t>
            </a:r>
            <a:endParaRPr lang="en-US" dirty="0"/>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7"/>
            <a:ext cx="2041798" cy="562953"/>
          </a:xfrm>
          <a:prstGeom prst="rect">
            <a:avLst/>
          </a:prstGeom>
        </p:spPr>
      </p:pic>
      <p:sp>
        <p:nvSpPr>
          <p:cNvPr id="14" name="Footer Placeholder 4"/>
          <p:cNvSpPr>
            <a:spLocks noGrp="1"/>
          </p:cNvSpPr>
          <p:nvPr>
            <p:ph type="ftr" sz="quarter" idx="3"/>
          </p:nvPr>
        </p:nvSpPr>
        <p:spPr>
          <a:xfrm>
            <a:off x="252415" y="485715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1" y="485715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252414" y="485715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7105948" y="4510059"/>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87"/>
            <a:ext cx="9144000" cy="373063"/>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4"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41142076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3BE495AE-F946-4C71-993A-3D6E19D9A62C}" type="datetime1">
              <a:rPr lang="en-US" smtClean="0"/>
              <a:t>5/21/2019</a:t>
            </a:fld>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r>
              <a:rPr lang="en-US" dirty="0"/>
              <a:t>© 2019 Cognizant</a:t>
            </a:r>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379926"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7485913" y="4780026"/>
            <a:ext cx="1278163" cy="274320"/>
          </a:xfrm>
          <a:prstGeom prst="rect">
            <a:avLst/>
          </a:prstGeom>
        </p:spPr>
      </p:pic>
    </p:spTree>
    <p:extLst>
      <p:ext uri="{BB962C8B-B14F-4D97-AF65-F5344CB8AC3E}">
        <p14:creationId xmlns:p14="http://schemas.microsoft.com/office/powerpoint/2010/main" val="35411236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D37C14B2-F11C-45EB-8550-66748E07DE23}" type="datetime1">
              <a:rPr lang="en-US" smtClean="0"/>
              <a:t>5/21/2019</a:t>
            </a:fld>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dirty="0"/>
              <a:t>© 2019 Cognizant</a:t>
            </a:r>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6"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7485913" y="4780026"/>
            <a:ext cx="1278163" cy="274320"/>
          </a:xfrm>
          <a:prstGeom prst="rect">
            <a:avLst/>
          </a:prstGeom>
        </p:spPr>
      </p:pic>
    </p:spTree>
    <p:extLst>
      <p:ext uri="{BB962C8B-B14F-4D97-AF65-F5344CB8AC3E}">
        <p14:creationId xmlns:p14="http://schemas.microsoft.com/office/powerpoint/2010/main" val="1021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437953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4788043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9840814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7123374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6195109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824512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9528853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6263381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98082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64480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08"/>
            <a:ext cx="9144000" cy="3162191"/>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45"/>
            <a:ext cx="9144000" cy="373063"/>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6281792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478221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0" y="-2"/>
            <a:ext cx="4578351"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2">
                    <a:lumMod val="60000"/>
                    <a:lumOff val="40000"/>
                  </a:schemeClr>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3" y="0"/>
            <a:ext cx="4530727"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1"/>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52"/>
            <a:ext cx="3749962" cy="3418927"/>
          </a:xfrm>
          <a:prstGeom prst="rect">
            <a:avLst/>
          </a:prstGeom>
          <a:noFill/>
        </p:spPr>
        <p:txBody>
          <a:bodyPr vert="horz" wrap="square" lIns="0" tIns="0" rIns="0" bIns="0">
            <a:noAutofit/>
          </a:bodyPr>
          <a:lstStyle>
            <a:lvl1pPr marL="236538" indent="-236538">
              <a:buClr>
                <a:schemeClr val="tx2"/>
              </a:buClr>
              <a:buFont typeface="Arial" panose="020B0604020202020204" pitchFamily="34" charset="0"/>
              <a:buNone/>
              <a:defRPr sz="1800">
                <a:solidFill>
                  <a:schemeClr val="accent1"/>
                </a:solidFill>
              </a:defRPr>
            </a:lvl1pPr>
            <a:lvl2pPr marL="457200" indent="-220663">
              <a:buClr>
                <a:schemeClr val="tx2"/>
              </a:buClr>
              <a:buFont typeface="Arial" panose="020B0604020202020204" pitchFamily="34" charset="0"/>
              <a:buChar char="•"/>
              <a:defRPr sz="1600">
                <a:solidFill>
                  <a:schemeClr val="accent1"/>
                </a:solidFill>
              </a:defRPr>
            </a:lvl2pPr>
            <a:lvl3pPr marL="630238" indent="-173038">
              <a:buClr>
                <a:schemeClr val="tx2"/>
              </a:buClr>
              <a:buFont typeface="Arial" panose="020B0604020202020204" pitchFamily="34" charset="0"/>
              <a:buChar char="•"/>
              <a:defRPr sz="1400">
                <a:solidFill>
                  <a:schemeClr val="accent1"/>
                </a:solidFill>
              </a:defRPr>
            </a:lvl3pPr>
            <a:lvl4pPr marL="803275" indent="-173038">
              <a:buClr>
                <a:schemeClr val="tx2"/>
              </a:buClr>
              <a:buFont typeface="Arial" panose="020B0604020202020204" pitchFamily="34" charset="0"/>
              <a:buChar char="•"/>
              <a:defRPr sz="1400">
                <a:solidFill>
                  <a:schemeClr val="accent1"/>
                </a:solidFill>
              </a:defRPr>
            </a:lvl4pPr>
            <a:lvl5pPr marL="977900" indent="-174625" defTabSz="314325">
              <a:buClr>
                <a:schemeClr val="tx2"/>
              </a:buClr>
              <a:buFont typeface="Arial" panose="020B0604020202020204" pitchFamily="34" charset="0"/>
              <a:buChar char="•"/>
              <a:defRPr sz="1400">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252413" y="348333"/>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8"/>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4" hasCustomPrompt="1"/>
          </p:nvPr>
        </p:nvSpPr>
        <p:spPr>
          <a:xfrm>
            <a:off x="4240208" y="0"/>
            <a:ext cx="746127" cy="51435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56" y="2175153"/>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56" y="2634497"/>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1.png"/><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3.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7" cstate="print"/>
          <a:stretch>
            <a:fillRect/>
          </a:stretch>
        </p:blipFill>
        <p:spPr>
          <a:xfrm>
            <a:off x="7067034" y="4494997"/>
            <a:ext cx="2041798" cy="562953"/>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 id="2147483727" r:id="rId13"/>
    <p:sldLayoutId id="2147483741" r:id="rId14"/>
    <p:sldLayoutId id="2147483743" r:id="rId15"/>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7067034" y="4494997"/>
            <a:ext cx="2041798" cy="562953"/>
          </a:xfrm>
          <a:prstGeom prst="rect">
            <a:avLst/>
          </a:prstGeom>
        </p:spPr>
      </p:pic>
    </p:spTree>
    <p:extLst>
      <p:ext uri="{BB962C8B-B14F-4D97-AF65-F5344CB8AC3E}">
        <p14:creationId xmlns:p14="http://schemas.microsoft.com/office/powerpoint/2010/main" val="2664818134"/>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8A6B88-420B-49A7-9B79-CD66B22A7834}"/>
              </a:ext>
            </a:extLst>
          </p:cNvPr>
          <p:cNvSpPr>
            <a:spLocks noGrp="1"/>
          </p:cNvSpPr>
          <p:nvPr>
            <p:ph type="title"/>
          </p:nvPr>
        </p:nvSpPr>
        <p:spPr/>
        <p:txBody>
          <a:bodyPr/>
          <a:lstStyle/>
          <a:p>
            <a:pPr algn="ctr"/>
            <a:r>
              <a:rPr lang="en-US" dirty="0"/>
              <a:t>Migration Approach – Schneider Electric</a:t>
            </a:r>
          </a:p>
        </p:txBody>
      </p:sp>
      <p:sp>
        <p:nvSpPr>
          <p:cNvPr id="4" name="Text Placeholder 3">
            <a:extLst>
              <a:ext uri="{FF2B5EF4-FFF2-40B4-BE49-F238E27FC236}">
                <a16:creationId xmlns:a16="http://schemas.microsoft.com/office/drawing/2014/main" id="{145411DD-5AB3-4CBF-8B16-0FE20B6E55BB}"/>
              </a:ext>
            </a:extLst>
          </p:cNvPr>
          <p:cNvSpPr>
            <a:spLocks noGrp="1"/>
          </p:cNvSpPr>
          <p:nvPr>
            <p:ph type="body" sz="quarter" idx="11"/>
          </p:nvPr>
        </p:nvSpPr>
        <p:spPr/>
        <p:txBody>
          <a:bodyPr/>
          <a:lstStyle/>
          <a:p>
            <a:r>
              <a:rPr lang="en-US" dirty="0"/>
              <a:t> Mani Manavalan </a:t>
            </a:r>
          </a:p>
        </p:txBody>
      </p:sp>
      <p:sp>
        <p:nvSpPr>
          <p:cNvPr id="5" name="Slide Number Placeholder 4">
            <a:extLst>
              <a:ext uri="{FF2B5EF4-FFF2-40B4-BE49-F238E27FC236}">
                <a16:creationId xmlns:a16="http://schemas.microsoft.com/office/drawing/2014/main" id="{5531906F-0FD8-4544-8A13-F297CD804EFD}"/>
              </a:ext>
            </a:extLst>
          </p:cNvPr>
          <p:cNvSpPr>
            <a:spLocks noGrp="1"/>
          </p:cNvSpPr>
          <p:nvPr>
            <p:ph type="sldNum" sz="quarter" idx="4"/>
          </p:nvPr>
        </p:nvSpPr>
        <p:spPr/>
        <p:txBody>
          <a:bodyPr/>
          <a:lstStyle/>
          <a:p>
            <a:r>
              <a:rPr lang="en-US" dirty="0"/>
              <a:t>Page </a:t>
            </a:r>
            <a:fld id="{5A9C12DC-491F-9444-86A2-13AC5C62A2FC}" type="slidenum">
              <a:rPr lang="en-US" smtClean="0"/>
              <a:pPr/>
              <a:t>1</a:t>
            </a:fld>
            <a:endParaRPr lang="en-US" dirty="0"/>
          </a:p>
        </p:txBody>
      </p:sp>
      <p:sp>
        <p:nvSpPr>
          <p:cNvPr id="2" name="TextBox 1">
            <a:extLst>
              <a:ext uri="{FF2B5EF4-FFF2-40B4-BE49-F238E27FC236}">
                <a16:creationId xmlns:a16="http://schemas.microsoft.com/office/drawing/2014/main" id="{7597AD2A-CB4B-4730-9D93-83673CA39504}"/>
              </a:ext>
            </a:extLst>
          </p:cNvPr>
          <p:cNvSpPr txBox="1"/>
          <p:nvPr/>
        </p:nvSpPr>
        <p:spPr>
          <a:xfrm>
            <a:off x="6634717" y="2948417"/>
            <a:ext cx="950901" cy="276999"/>
          </a:xfrm>
          <a:prstGeom prst="rect">
            <a:avLst/>
          </a:prstGeom>
          <a:noFill/>
        </p:spPr>
        <p:txBody>
          <a:bodyPr wrap="none" rtlCol="0">
            <a:spAutoFit/>
          </a:bodyPr>
          <a:lstStyle/>
          <a:p>
            <a:r>
              <a:rPr lang="en-US" sz="1200" dirty="0">
                <a:solidFill>
                  <a:schemeClr val="bg1"/>
                </a:solidFill>
                <a:latin typeface="Arial"/>
                <a:cs typeface="Arial"/>
              </a:rPr>
              <a:t>05/21/2019</a:t>
            </a:r>
          </a:p>
        </p:txBody>
      </p:sp>
    </p:spTree>
    <p:extLst>
      <p:ext uri="{BB962C8B-B14F-4D97-AF65-F5344CB8AC3E}">
        <p14:creationId xmlns:p14="http://schemas.microsoft.com/office/powerpoint/2010/main" val="4115025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19963" y="3368704"/>
            <a:ext cx="1745379" cy="937879"/>
          </a:xfrm>
          <a:prstGeom prst="roundRect">
            <a:avLst>
              <a:gd name="adj" fmla="val 5496"/>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normAutofit/>
          </a:bodyPr>
          <a:lstStyle/>
          <a:p>
            <a:r>
              <a:rPr lang="en-US" dirty="0"/>
              <a:t>Execution approach</a:t>
            </a:r>
          </a:p>
        </p:txBody>
      </p:sp>
      <p:sp>
        <p:nvSpPr>
          <p:cNvPr id="3" name="Slide Number Placeholder 2"/>
          <p:cNvSpPr>
            <a:spLocks noGrp="1"/>
          </p:cNvSpPr>
          <p:nvPr>
            <p:ph type="sldNum" sz="quarter" idx="4"/>
          </p:nvPr>
        </p:nvSpPr>
        <p:spPr/>
        <p:txBody>
          <a:bodyPr/>
          <a:lstStyle/>
          <a:p>
            <a:fld id="{B32AB80A-78BA-6B42-BA0D-B44ACF890F5A}" type="slidenum">
              <a:rPr lang="en-US" smtClean="0"/>
              <a:t>2</a:t>
            </a:fld>
            <a:endParaRPr lang="en-US" dirty="0"/>
          </a:p>
        </p:txBody>
      </p:sp>
      <p:grpSp>
        <p:nvGrpSpPr>
          <p:cNvPr id="16" name="Group 15"/>
          <p:cNvGrpSpPr/>
          <p:nvPr/>
        </p:nvGrpSpPr>
        <p:grpSpPr>
          <a:xfrm>
            <a:off x="65660" y="636868"/>
            <a:ext cx="4831163" cy="2132692"/>
            <a:chOff x="59811" y="1277780"/>
            <a:chExt cx="4831163" cy="2132691"/>
          </a:xfrm>
        </p:grpSpPr>
        <p:sp>
          <p:nvSpPr>
            <p:cNvPr id="7" name="Pentagon 6"/>
            <p:cNvSpPr/>
            <p:nvPr/>
          </p:nvSpPr>
          <p:spPr>
            <a:xfrm>
              <a:off x="59811" y="1552340"/>
              <a:ext cx="4831163" cy="1838782"/>
            </a:xfrm>
            <a:prstGeom prst="homePlate">
              <a:avLst>
                <a:gd name="adj" fmla="val 19445"/>
              </a:avLst>
            </a:prstGeom>
            <a:solidFill>
              <a:schemeClr val="tx2">
                <a:lumMod val="75000"/>
              </a:schemeClr>
            </a:solidFill>
            <a:ln>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lvl="0"/>
              <a:endParaRPr lang="en-US" b="1" dirty="0">
                <a:solidFill>
                  <a:schemeClr val="tx1"/>
                </a:solidFill>
                <a:latin typeface="Calibri" panose="020F0502020204030204" pitchFamily="34" charset="0"/>
                <a:cs typeface="Calibri" pitchFamily="34" charset="0"/>
              </a:endParaRPr>
            </a:p>
          </p:txBody>
        </p:sp>
        <p:sp>
          <p:nvSpPr>
            <p:cNvPr id="9" name="Rectangle 8">
              <a:extLst>
                <a:ext uri="{FF2B5EF4-FFF2-40B4-BE49-F238E27FC236}">
                  <a16:creationId xmlns:a16="http://schemas.microsoft.com/office/drawing/2014/main" id="{CFB8C8AE-027F-4D15-B516-89634DFCC582}"/>
                </a:ext>
              </a:extLst>
            </p:cNvPr>
            <p:cNvSpPr/>
            <p:nvPr/>
          </p:nvSpPr>
          <p:spPr bwMode="auto">
            <a:xfrm>
              <a:off x="59812" y="1277780"/>
              <a:ext cx="1971004" cy="274559"/>
            </a:xfrm>
            <a:prstGeom prst="rect">
              <a:avLst/>
            </a:prstGeom>
            <a:solidFill>
              <a:srgbClr val="00206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857122" fontAlgn="base">
                <a:spcBef>
                  <a:spcPct val="0"/>
                </a:spcBef>
                <a:spcAft>
                  <a:spcPct val="0"/>
                </a:spcAft>
                <a:defRPr/>
              </a:pPr>
              <a:r>
                <a:rPr lang="en-US" sz="1200" b="1" dirty="0">
                  <a:solidFill>
                    <a:schemeClr val="bg1"/>
                  </a:solidFill>
                  <a:latin typeface="Calibri" panose="020F0502020204030204" pitchFamily="34" charset="0"/>
                  <a:cs typeface="Calibri" panose="020F0502020204030204" pitchFamily="34" charset="0"/>
                </a:rPr>
                <a:t>Migration Strategy</a:t>
              </a:r>
            </a:p>
          </p:txBody>
        </p:sp>
        <p:sp>
          <p:nvSpPr>
            <p:cNvPr id="13" name="TextBox 12">
              <a:extLst>
                <a:ext uri="{FF2B5EF4-FFF2-40B4-BE49-F238E27FC236}">
                  <a16:creationId xmlns:a16="http://schemas.microsoft.com/office/drawing/2014/main" id="{F317749A-CEF3-4671-866C-D03D06C945B7}"/>
                </a:ext>
              </a:extLst>
            </p:cNvPr>
            <p:cNvSpPr txBox="1"/>
            <p:nvPr/>
          </p:nvSpPr>
          <p:spPr>
            <a:xfrm>
              <a:off x="568671" y="1552339"/>
              <a:ext cx="663964" cy="307777"/>
            </a:xfrm>
            <a:prstGeom prst="rect">
              <a:avLst/>
            </a:prstGeom>
            <a:noFill/>
            <a:ln w="38100">
              <a:noFill/>
            </a:ln>
          </p:spPr>
          <p:txBody>
            <a:bodyPr wrap="none" rtlCol="0" anchor="ctr">
              <a:spAutoFit/>
            </a:bodyPr>
            <a:lstStyle/>
            <a:p>
              <a:pPr algn="r" defTabSz="911427"/>
              <a:r>
                <a:rPr lang="en-US" sz="1400" b="1" i="1" kern="0" dirty="0">
                  <a:solidFill>
                    <a:schemeClr val="bg1"/>
                  </a:solidFill>
                  <a:latin typeface="Calibri" panose="020F0502020204030204" pitchFamily="34" charset="0"/>
                  <a:cs typeface="Calibri" panose="020F0502020204030204" pitchFamily="34" charset="0"/>
                </a:rPr>
                <a:t>Model</a:t>
              </a:r>
            </a:p>
          </p:txBody>
        </p:sp>
        <p:sp>
          <p:nvSpPr>
            <p:cNvPr id="14" name="TextBox 13">
              <a:extLst>
                <a:ext uri="{FF2B5EF4-FFF2-40B4-BE49-F238E27FC236}">
                  <a16:creationId xmlns:a16="http://schemas.microsoft.com/office/drawing/2014/main" id="{F317749A-CEF3-4671-866C-D03D06C945B7}"/>
                </a:ext>
              </a:extLst>
            </p:cNvPr>
            <p:cNvSpPr txBox="1"/>
            <p:nvPr/>
          </p:nvSpPr>
          <p:spPr>
            <a:xfrm>
              <a:off x="2937013" y="1544126"/>
              <a:ext cx="902812" cy="307777"/>
            </a:xfrm>
            <a:prstGeom prst="rect">
              <a:avLst/>
            </a:prstGeom>
            <a:noFill/>
            <a:ln w="38100">
              <a:noFill/>
            </a:ln>
          </p:spPr>
          <p:txBody>
            <a:bodyPr wrap="none" rtlCol="0" anchor="ctr">
              <a:spAutoFit/>
            </a:bodyPr>
            <a:lstStyle/>
            <a:p>
              <a:pPr algn="r" defTabSz="911427"/>
              <a:r>
                <a:rPr lang="en-US" sz="1400" b="1" i="1" kern="0" dirty="0">
                  <a:solidFill>
                    <a:schemeClr val="bg1"/>
                  </a:solidFill>
                  <a:latin typeface="Calibri" panose="020F0502020204030204" pitchFamily="34" charset="0"/>
                  <a:cs typeface="Calibri" panose="020F0502020204030204" pitchFamily="34" charset="0"/>
                </a:rPr>
                <a:t>Approach</a:t>
              </a:r>
            </a:p>
          </p:txBody>
        </p:sp>
        <p:sp>
          <p:nvSpPr>
            <p:cNvPr id="15" name="TextBox 14">
              <a:extLst>
                <a:ext uri="{FF2B5EF4-FFF2-40B4-BE49-F238E27FC236}">
                  <a16:creationId xmlns:a16="http://schemas.microsoft.com/office/drawing/2014/main" id="{0387725C-FE09-41FC-903B-480BE6CD89A5}"/>
                </a:ext>
              </a:extLst>
            </p:cNvPr>
            <p:cNvSpPr txBox="1"/>
            <p:nvPr/>
          </p:nvSpPr>
          <p:spPr>
            <a:xfrm>
              <a:off x="284617" y="2064160"/>
              <a:ext cx="1964968" cy="1346311"/>
            </a:xfrm>
            <a:prstGeom prst="rect">
              <a:avLst/>
            </a:prstGeom>
            <a:noFill/>
            <a:ln w="12700" cmpd="sng">
              <a:noFill/>
              <a:prstDash val="dash"/>
            </a:ln>
          </p:spPr>
          <p:txBody>
            <a:bodyPr wrap="square" lIns="68372" tIns="34186" rIns="68372" bIns="34186" rtlCol="0" anchor="ctr">
              <a:spAutoFit/>
            </a:bodyPr>
            <a:lstStyle/>
            <a:p>
              <a:pPr defTabSz="685783">
                <a:defRPr/>
              </a:pPr>
              <a:r>
                <a:rPr lang="en-US" sz="1100" b="1" dirty="0">
                  <a:solidFill>
                    <a:schemeClr val="bg1"/>
                  </a:solidFill>
                  <a:latin typeface="Calibri" panose="020F0502020204030204" pitchFamily="34" charset="0"/>
                  <a:ea typeface="Calibri" charset="0"/>
                  <a:cs typeface="Calibri" charset="0"/>
                </a:rPr>
                <a:t>Staggered Model</a:t>
              </a:r>
            </a:p>
            <a:p>
              <a:pPr lvl="0"/>
              <a:r>
                <a:rPr lang="en-US" sz="1000" dirty="0">
                  <a:solidFill>
                    <a:schemeClr val="bg1"/>
                  </a:solidFill>
                  <a:latin typeface="Calibri" panose="020F0502020204030204" pitchFamily="34" charset="0"/>
                </a:rPr>
                <a:t>Scope defined in terms of “Wave and Iteration". Each Iteration undergoes a Release Lifecycle of Migration, Testing and Deployment (Production Roll-out) Phases</a:t>
              </a:r>
            </a:p>
            <a:p>
              <a:pPr marL="171446" indent="-171446">
                <a:buFont typeface="Wingdings" panose="05000000000000000000" pitchFamily="2" charset="2"/>
                <a:buChar char="Ø"/>
              </a:pPr>
              <a:endParaRPr lang="en-US" sz="1100" b="1" dirty="0">
                <a:latin typeface="Calibri" pitchFamily="34" charset="0"/>
                <a:cs typeface="Calibri" pitchFamily="34" charset="0"/>
              </a:endParaRPr>
            </a:p>
            <a:p>
              <a:pPr lvl="0"/>
              <a:endParaRPr lang="en-US" sz="1100" b="1" dirty="0">
                <a:latin typeface="Calibri" pitchFamily="34" charset="0"/>
                <a:cs typeface="Calibri" pitchFamily="34" charset="0"/>
              </a:endParaRPr>
            </a:p>
          </p:txBody>
        </p:sp>
        <p:sp>
          <p:nvSpPr>
            <p:cNvPr id="8" name="Cross 7"/>
            <p:cNvSpPr/>
            <p:nvPr/>
          </p:nvSpPr>
          <p:spPr>
            <a:xfrm>
              <a:off x="2001059" y="1684896"/>
              <a:ext cx="248526" cy="257303"/>
            </a:xfrm>
            <a:prstGeom prst="plus">
              <a:avLst>
                <a:gd name="adj" fmla="val 41279"/>
              </a:avLst>
            </a:prstGeom>
            <a:solidFill>
              <a:schemeClr val="bg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17" name="TextBox 16">
              <a:extLst>
                <a:ext uri="{FF2B5EF4-FFF2-40B4-BE49-F238E27FC236}">
                  <a16:creationId xmlns:a16="http://schemas.microsoft.com/office/drawing/2014/main" id="{0387725C-FE09-41FC-903B-480BE6CD89A5}"/>
                </a:ext>
              </a:extLst>
            </p:cNvPr>
            <p:cNvSpPr txBox="1"/>
            <p:nvPr/>
          </p:nvSpPr>
          <p:spPr>
            <a:xfrm>
              <a:off x="2441981" y="2060421"/>
              <a:ext cx="2106552" cy="1023147"/>
            </a:xfrm>
            <a:prstGeom prst="rect">
              <a:avLst/>
            </a:prstGeom>
            <a:noFill/>
            <a:ln w="12700" cmpd="sng">
              <a:noFill/>
              <a:prstDash val="dash"/>
            </a:ln>
          </p:spPr>
          <p:txBody>
            <a:bodyPr wrap="square" lIns="68372" tIns="34186" rIns="68372" bIns="34186" rtlCol="0" anchor="ctr">
              <a:spAutoFit/>
            </a:bodyPr>
            <a:lstStyle/>
            <a:p>
              <a:pPr defTabSz="685783">
                <a:defRPr/>
              </a:pPr>
              <a:r>
                <a:rPr lang="en-US" sz="1100" b="1" dirty="0">
                  <a:solidFill>
                    <a:schemeClr val="bg1"/>
                  </a:solidFill>
                  <a:latin typeface="Calibri" panose="020F0502020204030204" pitchFamily="34" charset="0"/>
                  <a:ea typeface="Calibri" charset="0"/>
                  <a:cs typeface="Calibri" charset="0"/>
                </a:rPr>
                <a:t>Approach by Product APIs, High Impact and Redesigning</a:t>
              </a:r>
            </a:p>
            <a:p>
              <a:r>
                <a:rPr lang="en-US" sz="1000" dirty="0">
                  <a:solidFill>
                    <a:schemeClr val="bg1"/>
                  </a:solidFill>
                  <a:latin typeface="Calibri" panose="020F0502020204030204" pitchFamily="34" charset="0"/>
                </a:rPr>
                <a:t>Planned migration approach with waves and iterations based on refactor/redesign, high impact, product API and </a:t>
              </a:r>
            </a:p>
          </p:txBody>
        </p:sp>
      </p:grpSp>
      <p:sp>
        <p:nvSpPr>
          <p:cNvPr id="21" name="Rectangle 20">
            <a:extLst>
              <a:ext uri="{FF2B5EF4-FFF2-40B4-BE49-F238E27FC236}">
                <a16:creationId xmlns:a16="http://schemas.microsoft.com/office/drawing/2014/main" id="{CFB8C8AE-027F-4D15-B516-89634DFCC582}"/>
              </a:ext>
            </a:extLst>
          </p:cNvPr>
          <p:cNvSpPr/>
          <p:nvPr/>
        </p:nvSpPr>
        <p:spPr bwMode="auto">
          <a:xfrm>
            <a:off x="5320543" y="812073"/>
            <a:ext cx="933269" cy="307777"/>
          </a:xfrm>
          <a:prstGeom prst="rect">
            <a:avLst/>
          </a:prstGeom>
          <a:noFill/>
          <a:ln w="38100">
            <a:noFill/>
          </a:ln>
        </p:spPr>
        <p:txBody>
          <a:bodyPr wrap="none" rtlCol="0" anchor="ctr">
            <a:spAutoFit/>
          </a:bodyPr>
          <a:lstStyle/>
          <a:p>
            <a:pPr algn="r" defTabSz="911427"/>
            <a:r>
              <a:rPr lang="en-US" sz="1400" b="1" i="1" kern="0" dirty="0">
                <a:latin typeface="Calibri" panose="020F0502020204030204" pitchFamily="34" charset="0"/>
                <a:cs typeface="Calibri" panose="020F0502020204030204" pitchFamily="34" charset="0"/>
              </a:rPr>
              <a:t>Outcomes</a:t>
            </a:r>
          </a:p>
        </p:txBody>
      </p:sp>
      <p:sp>
        <p:nvSpPr>
          <p:cNvPr id="22" name="TextBox 21">
            <a:extLst>
              <a:ext uri="{FF2B5EF4-FFF2-40B4-BE49-F238E27FC236}">
                <a16:creationId xmlns:a16="http://schemas.microsoft.com/office/drawing/2014/main" id="{0387725C-FE09-41FC-903B-480BE6CD89A5}"/>
              </a:ext>
            </a:extLst>
          </p:cNvPr>
          <p:cNvSpPr txBox="1"/>
          <p:nvPr/>
        </p:nvSpPr>
        <p:spPr>
          <a:xfrm>
            <a:off x="5152545" y="1127483"/>
            <a:ext cx="3816831" cy="1330924"/>
          </a:xfrm>
          <a:prstGeom prst="rect">
            <a:avLst/>
          </a:prstGeom>
          <a:noFill/>
          <a:ln w="12700" cmpd="sng">
            <a:solidFill>
              <a:schemeClr val="accent2"/>
            </a:solidFill>
            <a:prstDash val="dash"/>
          </a:ln>
        </p:spPr>
        <p:txBody>
          <a:bodyPr wrap="square" lIns="68372" tIns="34186" rIns="68372" bIns="34186" rtlCol="0" anchor="ctr">
            <a:spAutoFit/>
          </a:bodyPr>
          <a:lstStyle/>
          <a:p>
            <a:pPr marL="171446" indent="-171446" fontAlgn="base">
              <a:lnSpc>
                <a:spcPct val="90000"/>
              </a:lnSpc>
              <a:spcBef>
                <a:spcPct val="20000"/>
              </a:spcBef>
              <a:spcAft>
                <a:spcPct val="0"/>
              </a:spcAft>
              <a:buClr>
                <a:schemeClr val="accent5"/>
              </a:buClr>
              <a:buFont typeface="Wingdings" panose="05000000000000000000" pitchFamily="2" charset="2"/>
              <a:buChar char="ü"/>
            </a:pPr>
            <a:r>
              <a:rPr lang="en-US" sz="1000" dirty="0">
                <a:latin typeface="Calibri" panose="020F0502020204030204" pitchFamily="34" charset="0"/>
              </a:rPr>
              <a:t>Standard redefined/refactored APIs delivered.</a:t>
            </a:r>
          </a:p>
          <a:p>
            <a:pPr marL="171446" indent="-171446" fontAlgn="base">
              <a:lnSpc>
                <a:spcPct val="90000"/>
              </a:lnSpc>
              <a:spcBef>
                <a:spcPct val="20000"/>
              </a:spcBef>
              <a:spcAft>
                <a:spcPct val="0"/>
              </a:spcAft>
              <a:buClr>
                <a:schemeClr val="accent5"/>
              </a:buClr>
              <a:buFont typeface="Wingdings" panose="05000000000000000000" pitchFamily="2" charset="2"/>
              <a:buChar char="ü"/>
            </a:pPr>
            <a:r>
              <a:rPr lang="en-US" sz="1000" dirty="0">
                <a:latin typeface="Calibri" panose="020F0502020204030204" pitchFamily="34" charset="0"/>
              </a:rPr>
              <a:t>Product and high impact APIs prioritized for delivery.</a:t>
            </a:r>
          </a:p>
          <a:p>
            <a:pPr marL="171446" indent="-171446" fontAlgn="base">
              <a:lnSpc>
                <a:spcPct val="90000"/>
              </a:lnSpc>
              <a:spcBef>
                <a:spcPct val="20000"/>
              </a:spcBef>
              <a:spcAft>
                <a:spcPct val="0"/>
              </a:spcAft>
              <a:buClr>
                <a:schemeClr val="accent5"/>
              </a:buClr>
              <a:buFont typeface="Wingdings" panose="05000000000000000000" pitchFamily="2" charset="2"/>
              <a:buChar char="ü"/>
            </a:pPr>
            <a:r>
              <a:rPr lang="en-US" sz="1000" dirty="0">
                <a:latin typeface="Calibri" panose="020F0502020204030204" pitchFamily="34" charset="0"/>
              </a:rPr>
              <a:t>Leverage automated tools and reusable components.</a:t>
            </a:r>
          </a:p>
          <a:p>
            <a:pPr marL="171446" indent="-171446" fontAlgn="base">
              <a:lnSpc>
                <a:spcPct val="90000"/>
              </a:lnSpc>
              <a:spcBef>
                <a:spcPct val="20000"/>
              </a:spcBef>
              <a:spcAft>
                <a:spcPct val="0"/>
              </a:spcAft>
              <a:buClr>
                <a:schemeClr val="accent5"/>
              </a:buClr>
              <a:buFont typeface="Wingdings" panose="05000000000000000000" pitchFamily="2" charset="2"/>
              <a:buChar char="ü"/>
            </a:pPr>
            <a:r>
              <a:rPr lang="en-US" sz="1000" dirty="0">
                <a:latin typeface="Calibri" panose="020F0502020204030204" pitchFamily="34" charset="0"/>
              </a:rPr>
              <a:t>Lower risk in terms of execution.</a:t>
            </a:r>
          </a:p>
          <a:p>
            <a:pPr marL="171446" indent="-171446" fontAlgn="base">
              <a:lnSpc>
                <a:spcPct val="90000"/>
              </a:lnSpc>
              <a:spcBef>
                <a:spcPct val="20000"/>
              </a:spcBef>
              <a:spcAft>
                <a:spcPct val="0"/>
              </a:spcAft>
              <a:buClr>
                <a:schemeClr val="accent5"/>
              </a:buClr>
              <a:buFont typeface="Wingdings" panose="05000000000000000000" pitchFamily="2" charset="2"/>
              <a:buChar char="ü"/>
            </a:pPr>
            <a:r>
              <a:rPr lang="en-US" sz="1000" dirty="0">
                <a:latin typeface="Calibri" panose="020F0502020204030204" pitchFamily="34" charset="0"/>
              </a:rPr>
              <a:t>Learnings &amp; Best Practices in terms of process optimization from previous iteration will be incorporated on continued basis</a:t>
            </a:r>
          </a:p>
          <a:p>
            <a:pPr marL="171446" indent="-171446" fontAlgn="base">
              <a:lnSpc>
                <a:spcPct val="90000"/>
              </a:lnSpc>
              <a:spcBef>
                <a:spcPct val="20000"/>
              </a:spcBef>
              <a:spcAft>
                <a:spcPct val="0"/>
              </a:spcAft>
              <a:buClr>
                <a:schemeClr val="accent5"/>
              </a:buClr>
              <a:buFont typeface="Wingdings" panose="05000000000000000000" pitchFamily="2" charset="2"/>
              <a:buChar char="ü"/>
            </a:pPr>
            <a:r>
              <a:rPr lang="en-US" sz="1000" dirty="0">
                <a:latin typeface="Calibri" panose="020F0502020204030204" pitchFamily="34" charset="0"/>
              </a:rPr>
              <a:t>Teams will have early view of overall migration process and provide feedback</a:t>
            </a:r>
          </a:p>
        </p:txBody>
      </p:sp>
      <p:sp>
        <p:nvSpPr>
          <p:cNvPr id="20" name="Equal 19"/>
          <p:cNvSpPr/>
          <p:nvPr/>
        </p:nvSpPr>
        <p:spPr>
          <a:xfrm>
            <a:off x="4677976" y="903214"/>
            <a:ext cx="411958" cy="243324"/>
          </a:xfrm>
          <a:prstGeom prst="mathEqual">
            <a:avLst/>
          </a:prstGeom>
          <a:solidFill>
            <a:schemeClr val="tx2">
              <a:lumMod val="75000"/>
            </a:schemeClr>
          </a:solidFill>
          <a:ln>
            <a:solidFill>
              <a:schemeClr val="tx2">
                <a:lumMod val="20000"/>
                <a:lumOff val="8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8" name="Rounded Rectangle 17"/>
          <p:cNvSpPr/>
          <p:nvPr/>
        </p:nvSpPr>
        <p:spPr>
          <a:xfrm>
            <a:off x="179561" y="3351338"/>
            <a:ext cx="1025601" cy="69495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schemeClr val="tx1"/>
                </a:solidFill>
                <a:latin typeface="Calibri" panose="020F0502020204030204" pitchFamily="34" charset="0"/>
                <a:cs typeface="Calibri" panose="020F0502020204030204" pitchFamily="34" charset="0"/>
              </a:rPr>
              <a:t>WSO2 APIs</a:t>
            </a:r>
          </a:p>
        </p:txBody>
      </p:sp>
      <p:sp>
        <p:nvSpPr>
          <p:cNvPr id="19" name="Rectangle 18"/>
          <p:cNvSpPr/>
          <p:nvPr/>
        </p:nvSpPr>
        <p:spPr>
          <a:xfrm>
            <a:off x="4315190" y="3601792"/>
            <a:ext cx="1017886" cy="26813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latin typeface="Calibri" panose="020F0502020204030204" pitchFamily="34" charset="0"/>
                <a:cs typeface="Calibri" panose="020F0502020204030204" pitchFamily="34" charset="0"/>
              </a:rPr>
              <a:t>Reverse Engineer</a:t>
            </a:r>
          </a:p>
        </p:txBody>
      </p:sp>
      <p:sp>
        <p:nvSpPr>
          <p:cNvPr id="24" name="Rectangle 23"/>
          <p:cNvSpPr/>
          <p:nvPr/>
        </p:nvSpPr>
        <p:spPr>
          <a:xfrm>
            <a:off x="1819963" y="3410136"/>
            <a:ext cx="1711079" cy="191657"/>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latin typeface="Calibri" panose="020F0502020204030204" pitchFamily="34" charset="0"/>
                <a:cs typeface="Calibri" panose="020F0502020204030204" pitchFamily="34" charset="0"/>
              </a:rPr>
              <a:t>Analysis and Planning</a:t>
            </a:r>
          </a:p>
        </p:txBody>
      </p:sp>
      <p:sp>
        <p:nvSpPr>
          <p:cNvPr id="25" name="Rectangle 24"/>
          <p:cNvSpPr/>
          <p:nvPr/>
        </p:nvSpPr>
        <p:spPr>
          <a:xfrm>
            <a:off x="1827496" y="3731939"/>
            <a:ext cx="1711079" cy="191657"/>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latin typeface="Calibri" panose="020F0502020204030204" pitchFamily="34" charset="0"/>
                <a:cs typeface="Calibri" panose="020F0502020204030204" pitchFamily="34" charset="0"/>
              </a:rPr>
              <a:t>Prioritize and Grouping</a:t>
            </a:r>
          </a:p>
        </p:txBody>
      </p:sp>
      <p:sp>
        <p:nvSpPr>
          <p:cNvPr id="26" name="Rectangle 25"/>
          <p:cNvSpPr/>
          <p:nvPr/>
        </p:nvSpPr>
        <p:spPr>
          <a:xfrm>
            <a:off x="1827496" y="4046291"/>
            <a:ext cx="1711079" cy="191657"/>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latin typeface="Calibri" panose="020F0502020204030204" pitchFamily="34" charset="0"/>
                <a:cs typeface="Calibri" panose="020F0502020204030204" pitchFamily="34" charset="0"/>
              </a:rPr>
              <a:t>Eliminate un-used APIs</a:t>
            </a:r>
          </a:p>
        </p:txBody>
      </p:sp>
      <p:sp>
        <p:nvSpPr>
          <p:cNvPr id="29" name="Rectangle 28"/>
          <p:cNvSpPr/>
          <p:nvPr/>
        </p:nvSpPr>
        <p:spPr>
          <a:xfrm>
            <a:off x="5554958" y="2885611"/>
            <a:ext cx="1088507" cy="277038"/>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latin typeface="Calibri" panose="020F0502020204030204" pitchFamily="34" charset="0"/>
                <a:cs typeface="Calibri" panose="020F0502020204030204" pitchFamily="34" charset="0"/>
              </a:rPr>
              <a:t>Refactor/Redefine + Build</a:t>
            </a:r>
          </a:p>
        </p:txBody>
      </p:sp>
      <p:sp>
        <p:nvSpPr>
          <p:cNvPr id="30" name="Rectangle 29"/>
          <p:cNvSpPr/>
          <p:nvPr/>
        </p:nvSpPr>
        <p:spPr>
          <a:xfrm>
            <a:off x="6643466" y="3687502"/>
            <a:ext cx="781912" cy="160070"/>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latin typeface="Calibri" panose="020F0502020204030204" pitchFamily="34" charset="0"/>
                <a:cs typeface="Calibri" panose="020F0502020204030204" pitchFamily="34" charset="0"/>
              </a:rPr>
              <a:t>Validation</a:t>
            </a:r>
          </a:p>
        </p:txBody>
      </p:sp>
      <p:sp>
        <p:nvSpPr>
          <p:cNvPr id="31" name="Rectangle 30"/>
          <p:cNvSpPr/>
          <p:nvPr/>
        </p:nvSpPr>
        <p:spPr>
          <a:xfrm>
            <a:off x="5480955" y="4087912"/>
            <a:ext cx="1017886" cy="160070"/>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latin typeface="Calibri" panose="020F0502020204030204" pitchFamily="34" charset="0"/>
                <a:cs typeface="Calibri" panose="020F0502020204030204" pitchFamily="34" charset="0"/>
              </a:rPr>
              <a:t>Go Live  </a:t>
            </a:r>
          </a:p>
        </p:txBody>
      </p:sp>
      <p:cxnSp>
        <p:nvCxnSpPr>
          <p:cNvPr id="33" name="Elbow Connector 32"/>
          <p:cNvCxnSpPr>
            <a:cxnSpLocks/>
            <a:stCxn id="19" idx="0"/>
            <a:endCxn id="29" idx="1"/>
          </p:cNvCxnSpPr>
          <p:nvPr/>
        </p:nvCxnSpPr>
        <p:spPr>
          <a:xfrm rot="5400000" flipH="1" flipV="1">
            <a:off x="4900714" y="2947549"/>
            <a:ext cx="577662" cy="730825"/>
          </a:xfrm>
          <a:prstGeom prst="bentConnector2">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Elbow Connector 35"/>
          <p:cNvCxnSpPr>
            <a:cxnSpLocks/>
            <a:stCxn id="29" idx="3"/>
            <a:endCxn id="30" idx="0"/>
          </p:cNvCxnSpPr>
          <p:nvPr/>
        </p:nvCxnSpPr>
        <p:spPr>
          <a:xfrm>
            <a:off x="6643465" y="3024130"/>
            <a:ext cx="390957" cy="663372"/>
          </a:xfrm>
          <a:prstGeom prst="bentConnector2">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Elbow Connector 37"/>
          <p:cNvCxnSpPr>
            <a:stCxn id="30" idx="2"/>
            <a:endCxn id="31" idx="3"/>
          </p:cNvCxnSpPr>
          <p:nvPr/>
        </p:nvCxnSpPr>
        <p:spPr>
          <a:xfrm rot="5400000">
            <a:off x="6606444" y="3739969"/>
            <a:ext cx="320374" cy="535580"/>
          </a:xfrm>
          <a:prstGeom prst="bentConnector2">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 name="Elbow Connector 39"/>
          <p:cNvCxnSpPr>
            <a:stCxn id="31" idx="1"/>
            <a:endCxn id="19" idx="2"/>
          </p:cNvCxnSpPr>
          <p:nvPr/>
        </p:nvCxnSpPr>
        <p:spPr>
          <a:xfrm rot="10800000">
            <a:off x="4824134" y="3869928"/>
            <a:ext cx="656823" cy="298018"/>
          </a:xfrm>
          <a:prstGeom prst="bentConnector2">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Rounded Rectangle 40"/>
          <p:cNvSpPr/>
          <p:nvPr/>
        </p:nvSpPr>
        <p:spPr>
          <a:xfrm>
            <a:off x="5378047" y="3768307"/>
            <a:ext cx="1144057" cy="14693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latin typeface="Calibri" panose="020F0502020204030204" pitchFamily="34" charset="0"/>
                <a:cs typeface="Calibri" panose="020F0502020204030204" pitchFamily="34" charset="0"/>
              </a:rPr>
              <a:t>Phased /Iterative</a:t>
            </a:r>
          </a:p>
        </p:txBody>
      </p:sp>
      <p:pic>
        <p:nvPicPr>
          <p:cNvPr id="42" name="Picture 5"/>
          <p:cNvPicPr>
            <a:picLocks noChangeAspect="1" noChangeArrowheads="1"/>
          </p:cNvPicPr>
          <p:nvPr/>
        </p:nvPicPr>
        <p:blipFill>
          <a:blip r:embed="rId3" cstate="print"/>
          <a:srcRect/>
          <a:stretch>
            <a:fillRect/>
          </a:stretch>
        </p:blipFill>
        <p:spPr bwMode="auto">
          <a:xfrm>
            <a:off x="5755921" y="3335321"/>
            <a:ext cx="394283" cy="352405"/>
          </a:xfrm>
          <a:prstGeom prst="rect">
            <a:avLst/>
          </a:prstGeom>
          <a:solidFill>
            <a:schemeClr val="accent3">
              <a:lumMod val="40000"/>
              <a:lumOff val="60000"/>
            </a:schemeClr>
          </a:solidFill>
          <a:ln w="9525">
            <a:solidFill>
              <a:schemeClr val="tx1">
                <a:lumMod val="50000"/>
                <a:lumOff val="50000"/>
              </a:schemeClr>
            </a:solidFill>
            <a:prstDash val="solid"/>
            <a:miter lim="800000"/>
            <a:headEnd/>
            <a:tailEnd/>
          </a:ln>
        </p:spPr>
      </p:pic>
      <p:sp>
        <p:nvSpPr>
          <p:cNvPr id="43" name="Rounded Rectangle 42"/>
          <p:cNvSpPr/>
          <p:nvPr/>
        </p:nvSpPr>
        <p:spPr>
          <a:xfrm>
            <a:off x="4896823" y="4309454"/>
            <a:ext cx="2189233" cy="122729"/>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latin typeface="Calibri" panose="020F0502020204030204" pitchFamily="34" charset="0"/>
                <a:cs typeface="Calibri" panose="020F0502020204030204" pitchFamily="34" charset="0"/>
              </a:rPr>
              <a:t>Migration</a:t>
            </a:r>
          </a:p>
        </p:txBody>
      </p:sp>
      <p:sp>
        <p:nvSpPr>
          <p:cNvPr id="44" name="Rounded Rectangle 43"/>
          <p:cNvSpPr/>
          <p:nvPr/>
        </p:nvSpPr>
        <p:spPr>
          <a:xfrm>
            <a:off x="1711425" y="4306583"/>
            <a:ext cx="1968021" cy="188378"/>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latin typeface="Calibri" panose="020F0502020204030204" pitchFamily="34" charset="0"/>
                <a:cs typeface="Calibri" panose="020F0502020204030204" pitchFamily="34" charset="0"/>
              </a:rPr>
              <a:t>Pre Migration</a:t>
            </a:r>
          </a:p>
        </p:txBody>
      </p:sp>
      <p:sp>
        <p:nvSpPr>
          <p:cNvPr id="45" name="Rounded Rectangle 44"/>
          <p:cNvSpPr/>
          <p:nvPr/>
        </p:nvSpPr>
        <p:spPr>
          <a:xfrm>
            <a:off x="7876380" y="3332532"/>
            <a:ext cx="1075667" cy="714222"/>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solidFill>
                <a:schemeClr val="tx1"/>
              </a:solidFill>
            </a:endParaRPr>
          </a:p>
          <a:p>
            <a:pPr algn="ctr"/>
            <a:endParaRPr lang="en-US" sz="1200" dirty="0">
              <a:solidFill>
                <a:schemeClr val="tx1"/>
              </a:solidFill>
            </a:endParaRPr>
          </a:p>
        </p:txBody>
      </p:sp>
      <p:sp>
        <p:nvSpPr>
          <p:cNvPr id="52" name="Rectangle 51"/>
          <p:cNvSpPr/>
          <p:nvPr/>
        </p:nvSpPr>
        <p:spPr>
          <a:xfrm>
            <a:off x="59104" y="2869792"/>
            <a:ext cx="8979987" cy="1583738"/>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39" name="Picture 38" descr="C:\Users\110104\AppData\Local\Microsoft\Windows\INetCache\Content.MSO\4C67F6F4.tmp"/>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052306" y="3522348"/>
            <a:ext cx="707231" cy="350045"/>
          </a:xfrm>
          <a:prstGeom prst="rect">
            <a:avLst/>
          </a:prstGeom>
          <a:noFill/>
          <a:ln>
            <a:noFill/>
          </a:ln>
        </p:spPr>
      </p:pic>
      <p:sp>
        <p:nvSpPr>
          <p:cNvPr id="46" name="Title 1">
            <a:extLst>
              <a:ext uri="{FF2B5EF4-FFF2-40B4-BE49-F238E27FC236}">
                <a16:creationId xmlns:a16="http://schemas.microsoft.com/office/drawing/2014/main" id="{E8A9A3D8-4E3C-4823-88F5-DF9853B617C4}"/>
              </a:ext>
            </a:extLst>
          </p:cNvPr>
          <p:cNvSpPr txBox="1">
            <a:spLocks/>
          </p:cNvSpPr>
          <p:nvPr/>
        </p:nvSpPr>
        <p:spPr>
          <a:xfrm>
            <a:off x="232331" y="167882"/>
            <a:ext cx="8633531" cy="369332"/>
          </a:xfrm>
          <a:prstGeom prst="rect">
            <a:avLst/>
          </a:prstGeom>
        </p:spPr>
        <p:txBody>
          <a:bodyPr lIns="0" tIns="0" rIns="0" bIns="0" anchor="ctr" anchorCtr="0">
            <a:noAutofit/>
          </a:bodyPr>
          <a:lstStyle>
            <a:lvl1pPr algn="l" defTabSz="457184" rtl="0" eaLnBrk="1" latinLnBrk="0" hangingPunct="1">
              <a:spcBef>
                <a:spcPct val="0"/>
              </a:spcBef>
              <a:buNone/>
              <a:defRPr sz="2400" kern="1200" baseline="0">
                <a:solidFill>
                  <a:schemeClr val="tx2"/>
                </a:solidFill>
                <a:latin typeface="+mj-lt"/>
                <a:ea typeface="+mj-ea"/>
                <a:cs typeface="+mj-cs"/>
              </a:defRPr>
            </a:lvl1pPr>
          </a:lstStyle>
          <a:p>
            <a:r>
              <a:rPr lang="en-US" dirty="0"/>
              <a:t>Migration High Level Approach</a:t>
            </a:r>
          </a:p>
        </p:txBody>
      </p:sp>
      <p:sp>
        <p:nvSpPr>
          <p:cNvPr id="47" name="Arrow: Right 46">
            <a:extLst>
              <a:ext uri="{FF2B5EF4-FFF2-40B4-BE49-F238E27FC236}">
                <a16:creationId xmlns:a16="http://schemas.microsoft.com/office/drawing/2014/main" id="{48A6F0CC-E96E-4B4F-84E0-3510B5DB3C9E}"/>
              </a:ext>
            </a:extLst>
          </p:cNvPr>
          <p:cNvSpPr/>
          <p:nvPr/>
        </p:nvSpPr>
        <p:spPr>
          <a:xfrm>
            <a:off x="1376466" y="3561961"/>
            <a:ext cx="258520" cy="25108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Arrow: Right 48">
            <a:extLst>
              <a:ext uri="{FF2B5EF4-FFF2-40B4-BE49-F238E27FC236}">
                <a16:creationId xmlns:a16="http://schemas.microsoft.com/office/drawing/2014/main" id="{41FD9C9F-6102-4429-BFAF-70C242EBCBFD}"/>
              </a:ext>
            </a:extLst>
          </p:cNvPr>
          <p:cNvSpPr/>
          <p:nvPr/>
        </p:nvSpPr>
        <p:spPr>
          <a:xfrm>
            <a:off x="3779620" y="3561961"/>
            <a:ext cx="258520" cy="25108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Arrow: Right 49">
            <a:extLst>
              <a:ext uri="{FF2B5EF4-FFF2-40B4-BE49-F238E27FC236}">
                <a16:creationId xmlns:a16="http://schemas.microsoft.com/office/drawing/2014/main" id="{007FA30A-1484-4C49-8B22-15527A08509A}"/>
              </a:ext>
            </a:extLst>
          </p:cNvPr>
          <p:cNvSpPr/>
          <p:nvPr/>
        </p:nvSpPr>
        <p:spPr>
          <a:xfrm>
            <a:off x="7530816" y="3606398"/>
            <a:ext cx="258520" cy="25108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1899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DD9DC-21AF-4622-9BA6-7AEC31FFA8B3}"/>
              </a:ext>
            </a:extLst>
          </p:cNvPr>
          <p:cNvSpPr>
            <a:spLocks noGrp="1"/>
          </p:cNvSpPr>
          <p:nvPr>
            <p:ph type="title"/>
          </p:nvPr>
        </p:nvSpPr>
        <p:spPr>
          <a:xfrm>
            <a:off x="255234" y="154108"/>
            <a:ext cx="8633531" cy="369332"/>
          </a:xfrm>
        </p:spPr>
        <p:txBody>
          <a:bodyPr/>
          <a:lstStyle/>
          <a:p>
            <a:r>
              <a:rPr lang="en-US" dirty="0"/>
              <a:t>WSO2 APIM to APIGEE Migration Steps</a:t>
            </a:r>
          </a:p>
        </p:txBody>
      </p:sp>
      <p:sp>
        <p:nvSpPr>
          <p:cNvPr id="4" name="Slide Number Placeholder 3">
            <a:extLst>
              <a:ext uri="{FF2B5EF4-FFF2-40B4-BE49-F238E27FC236}">
                <a16:creationId xmlns:a16="http://schemas.microsoft.com/office/drawing/2014/main" id="{B45F99F5-22E9-4F12-BB51-A6A75785EDEF}"/>
              </a:ext>
            </a:extLst>
          </p:cNvPr>
          <p:cNvSpPr>
            <a:spLocks noGrp="1"/>
          </p:cNvSpPr>
          <p:nvPr>
            <p:ph type="sldNum" sz="quarter" idx="4"/>
          </p:nvPr>
        </p:nvSpPr>
        <p:spPr>
          <a:xfrm>
            <a:off x="797585" y="4897059"/>
            <a:ext cx="525690" cy="92333"/>
          </a:xfrm>
        </p:spPr>
        <p:txBody>
          <a:bodyPr/>
          <a:lstStyle/>
          <a:p>
            <a:r>
              <a:rPr lang="en-US"/>
              <a:t>Page </a:t>
            </a:r>
            <a:fld id="{5A9C12DC-491F-9444-86A2-13AC5C62A2FC}" type="slidenum">
              <a:rPr lang="en-US" smtClean="0"/>
              <a:pPr/>
              <a:t>3</a:t>
            </a:fld>
            <a:endParaRPr lang="en-US" dirty="0"/>
          </a:p>
        </p:txBody>
      </p:sp>
      <p:sp>
        <p:nvSpPr>
          <p:cNvPr id="32" name="Rectangle 31">
            <a:extLst>
              <a:ext uri="{FF2B5EF4-FFF2-40B4-BE49-F238E27FC236}">
                <a16:creationId xmlns:a16="http://schemas.microsoft.com/office/drawing/2014/main" id="{1822FEF9-D5B2-406C-8659-12E86CF6ECEA}"/>
              </a:ext>
            </a:extLst>
          </p:cNvPr>
          <p:cNvSpPr/>
          <p:nvPr/>
        </p:nvSpPr>
        <p:spPr>
          <a:xfrm rot="16200000">
            <a:off x="-57735" y="1381307"/>
            <a:ext cx="1039942" cy="307777"/>
          </a:xfrm>
          <a:prstGeom prst="rect">
            <a:avLst/>
          </a:prstGeom>
        </p:spPr>
        <p:txBody>
          <a:bodyPr wrap="square">
            <a:spAutoFit/>
          </a:bodyPr>
          <a:lstStyle/>
          <a:p>
            <a:pPr algn="ctr"/>
            <a:r>
              <a:rPr lang="en-US" sz="1400" b="1" dirty="0">
                <a:solidFill>
                  <a:schemeClr val="tx2">
                    <a:lumMod val="75000"/>
                  </a:schemeClr>
                </a:solidFill>
                <a:latin typeface="Calibri" panose="020F0502020204030204" pitchFamily="34" charset="0"/>
                <a:cs typeface="Calibri" panose="020F0502020204030204" pitchFamily="34" charset="0"/>
              </a:rPr>
              <a:t>Phase 1</a:t>
            </a:r>
            <a:endParaRPr lang="en-US" sz="1050" b="1" dirty="0">
              <a:solidFill>
                <a:srgbClr val="C6093B"/>
              </a:solidFill>
            </a:endParaRPr>
          </a:p>
        </p:txBody>
      </p:sp>
      <p:cxnSp>
        <p:nvCxnSpPr>
          <p:cNvPr id="33" name="Straight Connector 32">
            <a:extLst>
              <a:ext uri="{FF2B5EF4-FFF2-40B4-BE49-F238E27FC236}">
                <a16:creationId xmlns:a16="http://schemas.microsoft.com/office/drawing/2014/main" id="{C451938D-8EBB-47F3-A59A-2A50C91081E7}"/>
              </a:ext>
            </a:extLst>
          </p:cNvPr>
          <p:cNvCxnSpPr>
            <a:cxnSpLocks/>
          </p:cNvCxnSpPr>
          <p:nvPr/>
        </p:nvCxnSpPr>
        <p:spPr>
          <a:xfrm>
            <a:off x="797586" y="1026937"/>
            <a:ext cx="0" cy="1220077"/>
          </a:xfrm>
          <a:prstGeom prst="line">
            <a:avLst/>
          </a:prstGeom>
          <a:ln w="28575">
            <a:solidFill>
              <a:srgbClr val="C6093B"/>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6331E609-C733-4C1E-94FA-104277743EE4}"/>
              </a:ext>
            </a:extLst>
          </p:cNvPr>
          <p:cNvSpPr/>
          <p:nvPr/>
        </p:nvSpPr>
        <p:spPr>
          <a:xfrm rot="16200000">
            <a:off x="-57982" y="3225133"/>
            <a:ext cx="1039942" cy="307777"/>
          </a:xfrm>
          <a:prstGeom prst="rect">
            <a:avLst/>
          </a:prstGeom>
        </p:spPr>
        <p:txBody>
          <a:bodyPr wrap="square">
            <a:spAutoFit/>
          </a:bodyPr>
          <a:lstStyle/>
          <a:p>
            <a:pPr algn="ctr"/>
            <a:r>
              <a:rPr lang="en-US" sz="1400" b="1" dirty="0">
                <a:solidFill>
                  <a:schemeClr val="tx2">
                    <a:lumMod val="75000"/>
                  </a:schemeClr>
                </a:solidFill>
                <a:latin typeface="Calibri" panose="020F0502020204030204" pitchFamily="34" charset="0"/>
                <a:cs typeface="Calibri" panose="020F0502020204030204" pitchFamily="34" charset="0"/>
              </a:rPr>
              <a:t>Phase 2</a:t>
            </a:r>
            <a:endParaRPr lang="en-US" sz="1050" b="1" dirty="0">
              <a:solidFill>
                <a:srgbClr val="C6093B"/>
              </a:solidFill>
            </a:endParaRPr>
          </a:p>
        </p:txBody>
      </p:sp>
      <p:cxnSp>
        <p:nvCxnSpPr>
          <p:cNvPr id="35" name="Straight Connector 34">
            <a:extLst>
              <a:ext uri="{FF2B5EF4-FFF2-40B4-BE49-F238E27FC236}">
                <a16:creationId xmlns:a16="http://schemas.microsoft.com/office/drawing/2014/main" id="{367F308C-5C41-463C-9C30-5D96F364E2A1}"/>
              </a:ext>
            </a:extLst>
          </p:cNvPr>
          <p:cNvCxnSpPr>
            <a:cxnSpLocks/>
          </p:cNvCxnSpPr>
          <p:nvPr/>
        </p:nvCxnSpPr>
        <p:spPr>
          <a:xfrm>
            <a:off x="797585" y="2426416"/>
            <a:ext cx="0" cy="2340893"/>
          </a:xfrm>
          <a:prstGeom prst="line">
            <a:avLst/>
          </a:prstGeom>
          <a:ln w="28575">
            <a:solidFill>
              <a:srgbClr val="C6093B"/>
            </a:solidFill>
          </a:ln>
        </p:spPr>
        <p:style>
          <a:lnRef idx="1">
            <a:schemeClr val="accent1"/>
          </a:lnRef>
          <a:fillRef idx="0">
            <a:schemeClr val="accent1"/>
          </a:fillRef>
          <a:effectRef idx="0">
            <a:schemeClr val="accent1"/>
          </a:effectRef>
          <a:fontRef idx="minor">
            <a:schemeClr val="tx1"/>
          </a:fontRef>
        </p:style>
      </p:cxnSp>
      <p:pic>
        <p:nvPicPr>
          <p:cNvPr id="40" name="Picture 6" descr="Image result for wso2 api manager icon">
            <a:extLst>
              <a:ext uri="{FF2B5EF4-FFF2-40B4-BE49-F238E27FC236}">
                <a16:creationId xmlns:a16="http://schemas.microsoft.com/office/drawing/2014/main" id="{1AA1DF7A-DC02-4B99-8370-043458B1AE6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rot="16200000">
            <a:off x="2285601" y="1266736"/>
            <a:ext cx="1408233" cy="44435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4C3611A0-272A-4414-8CA1-CBC3B50EF197}"/>
              </a:ext>
            </a:extLst>
          </p:cNvPr>
          <p:cNvSpPr/>
          <p:nvPr/>
        </p:nvSpPr>
        <p:spPr>
          <a:xfrm>
            <a:off x="3643866" y="791611"/>
            <a:ext cx="444357" cy="1408234"/>
          </a:xfrm>
          <a:prstGeom prst="roundRect">
            <a:avLst/>
          </a:prstGeom>
          <a:solidFill>
            <a:schemeClr val="tx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CB5FF79-5001-49E1-9D1C-B016281320BC}"/>
              </a:ext>
            </a:extLst>
          </p:cNvPr>
          <p:cNvSpPr txBox="1"/>
          <p:nvPr/>
        </p:nvSpPr>
        <p:spPr>
          <a:xfrm rot="16200000">
            <a:off x="3266526" y="1357228"/>
            <a:ext cx="1190967" cy="276999"/>
          </a:xfrm>
          <a:prstGeom prst="rect">
            <a:avLst/>
          </a:prstGeom>
          <a:noFill/>
        </p:spPr>
        <p:txBody>
          <a:bodyPr wrap="none" rtlCol="0">
            <a:spAutoFit/>
          </a:bodyPr>
          <a:lstStyle/>
          <a:p>
            <a:r>
              <a:rPr lang="en-US" sz="1200" dirty="0">
                <a:solidFill>
                  <a:schemeClr val="bg1"/>
                </a:solidFill>
                <a:latin typeface="Calibri" panose="020F0502020204030204" pitchFamily="34" charset="0"/>
                <a:cs typeface="Calibri" panose="020F0502020204030204" pitchFamily="34" charset="0"/>
              </a:rPr>
              <a:t>Backend System</a:t>
            </a:r>
          </a:p>
        </p:txBody>
      </p:sp>
      <p:pic>
        <p:nvPicPr>
          <p:cNvPr id="3074" name="Picture 2" descr="Related image">
            <a:extLst>
              <a:ext uri="{FF2B5EF4-FFF2-40B4-BE49-F238E27FC236}">
                <a16:creationId xmlns:a16="http://schemas.microsoft.com/office/drawing/2014/main" id="{A3499DC1-02BF-4981-8864-ED7BE859F46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rot="16200000">
            <a:off x="1447275" y="1168975"/>
            <a:ext cx="1408232" cy="747845"/>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Rounded Corners 51">
            <a:extLst>
              <a:ext uri="{FF2B5EF4-FFF2-40B4-BE49-F238E27FC236}">
                <a16:creationId xmlns:a16="http://schemas.microsoft.com/office/drawing/2014/main" id="{F2EED942-0612-48C2-9750-95B9A8986B1E}"/>
              </a:ext>
            </a:extLst>
          </p:cNvPr>
          <p:cNvSpPr/>
          <p:nvPr/>
        </p:nvSpPr>
        <p:spPr>
          <a:xfrm>
            <a:off x="1124988" y="784798"/>
            <a:ext cx="444357" cy="1408234"/>
          </a:xfrm>
          <a:prstGeom prst="round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2C9FECA0-F185-4DE7-BC1C-74933E100747}"/>
              </a:ext>
            </a:extLst>
          </p:cNvPr>
          <p:cNvSpPr txBox="1"/>
          <p:nvPr/>
        </p:nvSpPr>
        <p:spPr>
          <a:xfrm rot="16200000">
            <a:off x="720575" y="1362515"/>
            <a:ext cx="1172309" cy="276999"/>
          </a:xfrm>
          <a:prstGeom prst="rect">
            <a:avLst/>
          </a:prstGeom>
          <a:noFill/>
        </p:spPr>
        <p:txBody>
          <a:bodyPr wrap="none" rtlCol="0">
            <a:spAutoFit/>
          </a:bodyPr>
          <a:lstStyle/>
          <a:p>
            <a:r>
              <a:rPr lang="en-US" sz="1200" dirty="0">
                <a:solidFill>
                  <a:schemeClr val="bg1"/>
                </a:solidFill>
                <a:latin typeface="Calibri" panose="020F0502020204030204" pitchFamily="34" charset="0"/>
                <a:cs typeface="Calibri" panose="020F0502020204030204" pitchFamily="34" charset="0"/>
              </a:rPr>
              <a:t>Developer Apps</a:t>
            </a:r>
          </a:p>
        </p:txBody>
      </p:sp>
      <p:cxnSp>
        <p:nvCxnSpPr>
          <p:cNvPr id="21" name="Straight Arrow Connector 20">
            <a:extLst>
              <a:ext uri="{FF2B5EF4-FFF2-40B4-BE49-F238E27FC236}">
                <a16:creationId xmlns:a16="http://schemas.microsoft.com/office/drawing/2014/main" id="{E8709713-992A-4312-A1C4-8702A299A7FD}"/>
              </a:ext>
            </a:extLst>
          </p:cNvPr>
          <p:cNvCxnSpPr>
            <a:cxnSpLocks/>
          </p:cNvCxnSpPr>
          <p:nvPr/>
        </p:nvCxnSpPr>
        <p:spPr>
          <a:xfrm>
            <a:off x="1569345" y="1473461"/>
            <a:ext cx="457929" cy="0"/>
          </a:xfrm>
          <a:prstGeom prst="straightConnector1">
            <a:avLst/>
          </a:prstGeom>
          <a:ln w="15875">
            <a:solidFill>
              <a:schemeClr val="tx2">
                <a:lumMod val="75000"/>
              </a:schemeClr>
            </a:solidFill>
            <a:headEnd type="stealth" w="lg" len="lg"/>
            <a:tailEnd type="stealth" w="lg" len="lg"/>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98C7A42C-6079-424A-BBAF-F9158AF613AE}"/>
              </a:ext>
            </a:extLst>
          </p:cNvPr>
          <p:cNvCxnSpPr>
            <a:cxnSpLocks/>
          </p:cNvCxnSpPr>
          <p:nvPr/>
        </p:nvCxnSpPr>
        <p:spPr>
          <a:xfrm>
            <a:off x="2330254" y="1488915"/>
            <a:ext cx="490918" cy="0"/>
          </a:xfrm>
          <a:prstGeom prst="straightConnector1">
            <a:avLst/>
          </a:prstGeom>
          <a:ln w="15875">
            <a:solidFill>
              <a:schemeClr val="tx2">
                <a:lumMod val="75000"/>
              </a:schemeClr>
            </a:solidFill>
            <a:headEnd type="stealth" w="lg" len="lg"/>
            <a:tailEnd type="stealth" w="lg" len="lg"/>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AEC36CBC-B9CC-42D2-B006-9A2DF621219C}"/>
              </a:ext>
            </a:extLst>
          </p:cNvPr>
          <p:cNvCxnSpPr>
            <a:cxnSpLocks/>
          </p:cNvCxnSpPr>
          <p:nvPr/>
        </p:nvCxnSpPr>
        <p:spPr>
          <a:xfrm>
            <a:off x="3157840" y="1495728"/>
            <a:ext cx="485583" cy="0"/>
          </a:xfrm>
          <a:prstGeom prst="straightConnector1">
            <a:avLst/>
          </a:prstGeom>
          <a:ln w="15875">
            <a:solidFill>
              <a:schemeClr val="tx2">
                <a:lumMod val="75000"/>
              </a:schemeClr>
            </a:solidFill>
            <a:headEnd type="stealth" w="lg" len="lg"/>
            <a:tailEnd type="stealth" w="lg" len="lg"/>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152B1C79-4AA5-450E-8726-8BAB36F95219}"/>
              </a:ext>
            </a:extLst>
          </p:cNvPr>
          <p:cNvSpPr txBox="1"/>
          <p:nvPr/>
        </p:nvSpPr>
        <p:spPr>
          <a:xfrm>
            <a:off x="4330448" y="798053"/>
            <a:ext cx="4655938" cy="769441"/>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1. Consumers </a:t>
            </a:r>
            <a:r>
              <a:rPr lang="en-US" sz="1100" dirty="0">
                <a:solidFill>
                  <a:schemeClr val="tx2">
                    <a:lumMod val="75000"/>
                  </a:schemeClr>
                </a:solidFill>
                <a:latin typeface="Calibri" panose="020F0502020204030204" pitchFamily="34" charset="0"/>
                <a:cs typeface="Calibri" panose="020F0502020204030204" pitchFamily="34" charset="0"/>
              </a:rPr>
              <a:t>traffic routed </a:t>
            </a:r>
            <a:r>
              <a:rPr lang="en-US" sz="1100" dirty="0">
                <a:latin typeface="Calibri" panose="020F0502020204030204" pitchFamily="34" charset="0"/>
                <a:cs typeface="Calibri" panose="020F0502020204030204" pitchFamily="34" charset="0"/>
              </a:rPr>
              <a:t>to APIGEE server. DNS Routing enabled in SE’s network</a:t>
            </a:r>
          </a:p>
          <a:p>
            <a:r>
              <a:rPr lang="en-US" sz="1100" dirty="0">
                <a:latin typeface="Calibri" panose="020F0502020204030204" pitchFamily="34" charset="0"/>
                <a:cs typeface="Calibri" panose="020F0502020204030204" pitchFamily="34" charset="0"/>
              </a:rPr>
              <a:t>2. APIGEE will </a:t>
            </a:r>
            <a:r>
              <a:rPr lang="en-US" sz="1100" dirty="0">
                <a:solidFill>
                  <a:schemeClr val="tx2">
                    <a:lumMod val="75000"/>
                  </a:schemeClr>
                </a:solidFill>
                <a:latin typeface="Calibri" panose="020F0502020204030204" pitchFamily="34" charset="0"/>
                <a:cs typeface="Calibri" panose="020F0502020204030204" pitchFamily="34" charset="0"/>
              </a:rPr>
              <a:t>redirect</a:t>
            </a:r>
            <a:r>
              <a:rPr lang="en-US" sz="1100" dirty="0">
                <a:latin typeface="Calibri" panose="020F0502020204030204" pitchFamily="34" charset="0"/>
                <a:cs typeface="Calibri" panose="020F0502020204030204" pitchFamily="34" charset="0"/>
              </a:rPr>
              <a:t> the traffic to WSO2 APIM. Firewall opening and </a:t>
            </a:r>
            <a:r>
              <a:rPr lang="en-US" sz="1100" dirty="0">
                <a:solidFill>
                  <a:schemeClr val="tx2">
                    <a:lumMod val="75000"/>
                  </a:schemeClr>
                </a:solidFill>
                <a:latin typeface="Calibri" panose="020F0502020204030204" pitchFamily="34" charset="0"/>
                <a:cs typeface="Calibri" panose="020F0502020204030204" pitchFamily="34" charset="0"/>
              </a:rPr>
              <a:t>IP</a:t>
            </a:r>
            <a:r>
              <a:rPr lang="en-US" sz="1100" dirty="0">
                <a:latin typeface="Calibri" panose="020F0502020204030204" pitchFamily="34" charset="0"/>
                <a:cs typeface="Calibri" panose="020F0502020204030204" pitchFamily="34" charset="0"/>
              </a:rPr>
              <a:t> </a:t>
            </a:r>
            <a:r>
              <a:rPr lang="en-US" sz="1100" dirty="0">
                <a:solidFill>
                  <a:schemeClr val="tx2">
                    <a:lumMod val="75000"/>
                  </a:schemeClr>
                </a:solidFill>
                <a:latin typeface="Calibri" panose="020F0502020204030204" pitchFamily="34" charset="0"/>
                <a:cs typeface="Calibri" panose="020F0502020204030204" pitchFamily="34" charset="0"/>
              </a:rPr>
              <a:t>whitelisting</a:t>
            </a:r>
            <a:r>
              <a:rPr lang="en-US" sz="1100" dirty="0">
                <a:latin typeface="Calibri" panose="020F0502020204030204" pitchFamily="34" charset="0"/>
                <a:cs typeface="Calibri" panose="020F0502020204030204" pitchFamily="34" charset="0"/>
              </a:rPr>
              <a:t> executed by SE’s network team.</a:t>
            </a:r>
          </a:p>
        </p:txBody>
      </p:sp>
      <p:sp>
        <p:nvSpPr>
          <p:cNvPr id="31" name="TextBox 30">
            <a:extLst>
              <a:ext uri="{FF2B5EF4-FFF2-40B4-BE49-F238E27FC236}">
                <a16:creationId xmlns:a16="http://schemas.microsoft.com/office/drawing/2014/main" id="{44DC8566-F8CB-4F2F-9025-DD9A8F90E9FE}"/>
              </a:ext>
            </a:extLst>
          </p:cNvPr>
          <p:cNvSpPr txBox="1"/>
          <p:nvPr/>
        </p:nvSpPr>
        <p:spPr>
          <a:xfrm>
            <a:off x="6658417" y="1712812"/>
            <a:ext cx="2244525" cy="553998"/>
          </a:xfrm>
          <a:prstGeom prst="rect">
            <a:avLst/>
          </a:prstGeom>
          <a:solidFill>
            <a:schemeClr val="tx2">
              <a:lumMod val="40000"/>
              <a:lumOff val="60000"/>
            </a:schemeClr>
          </a:solidFill>
        </p:spPr>
        <p:txBody>
          <a:bodyPr wrap="none" rtlCol="0">
            <a:spAutoFit/>
          </a:bodyPr>
          <a:lstStyle/>
          <a:p>
            <a:r>
              <a:rPr lang="en-US" sz="1000" b="1" dirty="0">
                <a:solidFill>
                  <a:schemeClr val="tx2">
                    <a:lumMod val="50000"/>
                  </a:schemeClr>
                </a:solidFill>
                <a:latin typeface="Calibri" panose="020F0502020204030204" pitchFamily="34" charset="0"/>
                <a:cs typeface="Calibri" panose="020F0502020204030204" pitchFamily="34" charset="0"/>
              </a:rPr>
              <a:t>Goal</a:t>
            </a:r>
            <a:r>
              <a:rPr lang="en-US" sz="1000" dirty="0">
                <a:solidFill>
                  <a:schemeClr val="tx2">
                    <a:lumMod val="50000"/>
                  </a:schemeClr>
                </a:solidFill>
                <a:latin typeface="Calibri" panose="020F0502020204030204" pitchFamily="34" charset="0"/>
                <a:cs typeface="Calibri" panose="020F0502020204030204" pitchFamily="34" charset="0"/>
              </a:rPr>
              <a:t>:</a:t>
            </a:r>
          </a:p>
          <a:p>
            <a:pPr marL="171450" indent="-171450">
              <a:buFont typeface="Wingdings" panose="05000000000000000000" pitchFamily="2" charset="2"/>
              <a:buChar char="§"/>
            </a:pPr>
            <a:r>
              <a:rPr lang="en-US" sz="1000" dirty="0">
                <a:solidFill>
                  <a:schemeClr val="tx2">
                    <a:lumMod val="50000"/>
                  </a:schemeClr>
                </a:solidFill>
                <a:latin typeface="Calibri" panose="020F0502020204030204" pitchFamily="34" charset="0"/>
                <a:cs typeface="Calibri" panose="020F0502020204030204" pitchFamily="34" charset="0"/>
              </a:rPr>
              <a:t>All API traffic through APIGEE Server</a:t>
            </a:r>
          </a:p>
          <a:p>
            <a:pPr marL="171450" indent="-171450">
              <a:buFont typeface="Wingdings" panose="05000000000000000000" pitchFamily="2" charset="2"/>
              <a:buChar char="§"/>
            </a:pPr>
            <a:r>
              <a:rPr lang="en-US" sz="1000" dirty="0">
                <a:solidFill>
                  <a:schemeClr val="tx2">
                    <a:lumMod val="50000"/>
                  </a:schemeClr>
                </a:solidFill>
                <a:latin typeface="Calibri" panose="020F0502020204030204" pitchFamily="34" charset="0"/>
                <a:cs typeface="Calibri" panose="020F0502020204030204" pitchFamily="34" charset="0"/>
              </a:rPr>
              <a:t>One pilot API tested in QA.</a:t>
            </a:r>
          </a:p>
        </p:txBody>
      </p:sp>
      <p:cxnSp>
        <p:nvCxnSpPr>
          <p:cNvPr id="59" name="Straight Connector 58">
            <a:extLst>
              <a:ext uri="{FF2B5EF4-FFF2-40B4-BE49-F238E27FC236}">
                <a16:creationId xmlns:a16="http://schemas.microsoft.com/office/drawing/2014/main" id="{EAD95427-64CC-43F5-A916-95C92C96B864}"/>
              </a:ext>
            </a:extLst>
          </p:cNvPr>
          <p:cNvCxnSpPr>
            <a:cxnSpLocks/>
          </p:cNvCxnSpPr>
          <p:nvPr/>
        </p:nvCxnSpPr>
        <p:spPr>
          <a:xfrm>
            <a:off x="609546" y="2309998"/>
            <a:ext cx="827921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5" name="Rectangle: Rounded Corners 64">
            <a:extLst>
              <a:ext uri="{FF2B5EF4-FFF2-40B4-BE49-F238E27FC236}">
                <a16:creationId xmlns:a16="http://schemas.microsoft.com/office/drawing/2014/main" id="{6F61DD1D-4A1E-41FC-A99B-491374EA22BB}"/>
              </a:ext>
            </a:extLst>
          </p:cNvPr>
          <p:cNvSpPr/>
          <p:nvPr/>
        </p:nvSpPr>
        <p:spPr>
          <a:xfrm>
            <a:off x="1000870" y="3165317"/>
            <a:ext cx="444357" cy="1709273"/>
          </a:xfrm>
          <a:prstGeom prst="round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1FB0EFE5-A606-4FBB-8846-BDFECD9935C8}"/>
              </a:ext>
            </a:extLst>
          </p:cNvPr>
          <p:cNvSpPr txBox="1"/>
          <p:nvPr/>
        </p:nvSpPr>
        <p:spPr>
          <a:xfrm rot="16200000">
            <a:off x="630748" y="3869098"/>
            <a:ext cx="1172309" cy="276999"/>
          </a:xfrm>
          <a:prstGeom prst="rect">
            <a:avLst/>
          </a:prstGeom>
          <a:noFill/>
        </p:spPr>
        <p:txBody>
          <a:bodyPr wrap="none" rtlCol="0">
            <a:spAutoFit/>
          </a:bodyPr>
          <a:lstStyle/>
          <a:p>
            <a:r>
              <a:rPr lang="en-US" sz="1200" dirty="0">
                <a:solidFill>
                  <a:schemeClr val="bg1"/>
                </a:solidFill>
                <a:latin typeface="Calibri" panose="020F0502020204030204" pitchFamily="34" charset="0"/>
                <a:cs typeface="Calibri" panose="020F0502020204030204" pitchFamily="34" charset="0"/>
              </a:rPr>
              <a:t>Developer Apps</a:t>
            </a:r>
          </a:p>
        </p:txBody>
      </p:sp>
      <p:sp>
        <p:nvSpPr>
          <p:cNvPr id="70" name="Rectangle: Rounded Corners 69">
            <a:extLst>
              <a:ext uri="{FF2B5EF4-FFF2-40B4-BE49-F238E27FC236}">
                <a16:creationId xmlns:a16="http://schemas.microsoft.com/office/drawing/2014/main" id="{38858489-F432-46D1-B527-9E4FC39040C3}"/>
              </a:ext>
            </a:extLst>
          </p:cNvPr>
          <p:cNvSpPr/>
          <p:nvPr/>
        </p:nvSpPr>
        <p:spPr>
          <a:xfrm>
            <a:off x="5933243" y="3171059"/>
            <a:ext cx="444357" cy="1709274"/>
          </a:xfrm>
          <a:prstGeom prst="roundRect">
            <a:avLst/>
          </a:prstGeom>
          <a:solidFill>
            <a:schemeClr val="tx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2D86D3F9-98E0-4CCF-96C2-372F984B1170}"/>
              </a:ext>
            </a:extLst>
          </p:cNvPr>
          <p:cNvSpPr txBox="1"/>
          <p:nvPr/>
        </p:nvSpPr>
        <p:spPr>
          <a:xfrm rot="16200000">
            <a:off x="5559937" y="3881453"/>
            <a:ext cx="1190967" cy="276999"/>
          </a:xfrm>
          <a:prstGeom prst="rect">
            <a:avLst/>
          </a:prstGeom>
          <a:noFill/>
        </p:spPr>
        <p:txBody>
          <a:bodyPr wrap="none" rtlCol="0">
            <a:spAutoFit/>
          </a:bodyPr>
          <a:lstStyle/>
          <a:p>
            <a:r>
              <a:rPr lang="en-US" sz="1200" dirty="0">
                <a:solidFill>
                  <a:schemeClr val="bg1"/>
                </a:solidFill>
                <a:latin typeface="Calibri" panose="020F0502020204030204" pitchFamily="34" charset="0"/>
                <a:cs typeface="Calibri" panose="020F0502020204030204" pitchFamily="34" charset="0"/>
              </a:rPr>
              <a:t>Backend System</a:t>
            </a:r>
          </a:p>
        </p:txBody>
      </p:sp>
      <p:sp>
        <p:nvSpPr>
          <p:cNvPr id="90" name="TextBox 89">
            <a:extLst>
              <a:ext uri="{FF2B5EF4-FFF2-40B4-BE49-F238E27FC236}">
                <a16:creationId xmlns:a16="http://schemas.microsoft.com/office/drawing/2014/main" id="{0718478D-D1D9-4218-ACAB-293E85DC7A15}"/>
              </a:ext>
            </a:extLst>
          </p:cNvPr>
          <p:cNvSpPr txBox="1"/>
          <p:nvPr/>
        </p:nvSpPr>
        <p:spPr>
          <a:xfrm>
            <a:off x="822912" y="2371610"/>
            <a:ext cx="5896864" cy="430887"/>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3. </a:t>
            </a:r>
            <a:r>
              <a:rPr lang="en-US" sz="1100" dirty="0">
                <a:solidFill>
                  <a:schemeClr val="tx2">
                    <a:lumMod val="75000"/>
                  </a:schemeClr>
                </a:solidFill>
                <a:latin typeface="Calibri" panose="020F0502020204030204" pitchFamily="34" charset="0"/>
                <a:cs typeface="Calibri" panose="020F0502020204030204" pitchFamily="34" charset="0"/>
              </a:rPr>
              <a:t>Development</a:t>
            </a:r>
            <a:r>
              <a:rPr lang="en-US" sz="1100" dirty="0">
                <a:latin typeface="Calibri" panose="020F0502020204030204" pitchFamily="34" charset="0"/>
                <a:cs typeface="Calibri" panose="020F0502020204030204" pitchFamily="34" charset="0"/>
              </a:rPr>
              <a:t> : migration executed in  </a:t>
            </a:r>
            <a:r>
              <a:rPr lang="en-US" sz="1100" dirty="0">
                <a:solidFill>
                  <a:schemeClr val="tx2">
                    <a:lumMod val="75000"/>
                  </a:schemeClr>
                </a:solidFill>
                <a:latin typeface="Calibri" panose="020F0502020204030204" pitchFamily="34" charset="0"/>
                <a:cs typeface="Calibri" panose="020F0502020204030204" pitchFamily="34" charset="0"/>
              </a:rPr>
              <a:t>waves</a:t>
            </a:r>
            <a:r>
              <a:rPr lang="en-US" sz="1100" dirty="0">
                <a:latin typeface="Calibri" panose="020F0502020204030204" pitchFamily="34" charset="0"/>
                <a:cs typeface="Calibri" panose="020F0502020204030204" pitchFamily="34" charset="0"/>
              </a:rPr>
              <a:t> and </a:t>
            </a:r>
            <a:r>
              <a:rPr lang="en-US" sz="1100" dirty="0">
                <a:solidFill>
                  <a:schemeClr val="tx2">
                    <a:lumMod val="75000"/>
                  </a:schemeClr>
                </a:solidFill>
                <a:latin typeface="Calibri" panose="020F0502020204030204" pitchFamily="34" charset="0"/>
                <a:cs typeface="Calibri" panose="020F0502020204030204" pitchFamily="34" charset="0"/>
              </a:rPr>
              <a:t>iterations</a:t>
            </a:r>
            <a:r>
              <a:rPr lang="en-US" sz="1100" dirty="0">
                <a:latin typeface="Calibri" panose="020F0502020204030204" pitchFamily="34" charset="0"/>
                <a:cs typeface="Calibri" panose="020F0502020204030204" pitchFamily="34" charset="0"/>
              </a:rPr>
              <a:t>.</a:t>
            </a:r>
          </a:p>
          <a:p>
            <a:r>
              <a:rPr lang="en-US" sz="1100" dirty="0">
                <a:latin typeface="Calibri" panose="020F0502020204030204" pitchFamily="34" charset="0"/>
                <a:cs typeface="Calibri" panose="020F0502020204030204" pitchFamily="34" charset="0"/>
              </a:rPr>
              <a:t>4. </a:t>
            </a:r>
            <a:r>
              <a:rPr lang="en-US" sz="1100" dirty="0">
                <a:solidFill>
                  <a:schemeClr val="tx2">
                    <a:lumMod val="75000"/>
                  </a:schemeClr>
                </a:solidFill>
                <a:latin typeface="Calibri" panose="020F0502020204030204" pitchFamily="34" charset="0"/>
                <a:cs typeface="Calibri" panose="020F0502020204030204" pitchFamily="34" charset="0"/>
              </a:rPr>
              <a:t>Minimal Consumer Impact</a:t>
            </a:r>
            <a:r>
              <a:rPr lang="en-US" sz="1100" dirty="0">
                <a:latin typeface="Calibri" panose="020F0502020204030204" pitchFamily="34" charset="0"/>
                <a:cs typeface="Calibri" panose="020F0502020204030204" pitchFamily="34" charset="0"/>
              </a:rPr>
              <a:t>: Configured amount of traffic in APIGEE environment after migration.</a:t>
            </a:r>
          </a:p>
        </p:txBody>
      </p:sp>
      <p:sp>
        <p:nvSpPr>
          <p:cNvPr id="107" name="Oval 106">
            <a:extLst>
              <a:ext uri="{FF2B5EF4-FFF2-40B4-BE49-F238E27FC236}">
                <a16:creationId xmlns:a16="http://schemas.microsoft.com/office/drawing/2014/main" id="{CDB15169-A01D-48FA-A6E4-1BAC33990236}"/>
              </a:ext>
            </a:extLst>
          </p:cNvPr>
          <p:cNvSpPr/>
          <p:nvPr/>
        </p:nvSpPr>
        <p:spPr>
          <a:xfrm>
            <a:off x="1804059" y="1182773"/>
            <a:ext cx="200017" cy="251082"/>
          </a:xfrm>
          <a:prstGeom prst="ellipse">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Calibri" panose="020F0502020204030204" pitchFamily="34" charset="0"/>
                <a:cs typeface="Calibri" panose="020F0502020204030204" pitchFamily="34" charset="0"/>
              </a:rPr>
              <a:t>1</a:t>
            </a:r>
          </a:p>
        </p:txBody>
      </p:sp>
      <p:sp>
        <p:nvSpPr>
          <p:cNvPr id="108" name="Oval 107">
            <a:extLst>
              <a:ext uri="{FF2B5EF4-FFF2-40B4-BE49-F238E27FC236}">
                <a16:creationId xmlns:a16="http://schemas.microsoft.com/office/drawing/2014/main" id="{B9F07103-3E47-43F0-B5A3-08ECBFB8D5D6}"/>
              </a:ext>
            </a:extLst>
          </p:cNvPr>
          <p:cNvSpPr/>
          <p:nvPr/>
        </p:nvSpPr>
        <p:spPr>
          <a:xfrm>
            <a:off x="2597045" y="1541954"/>
            <a:ext cx="200017" cy="251082"/>
          </a:xfrm>
          <a:prstGeom prst="ellipse">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Calibri" panose="020F0502020204030204" pitchFamily="34" charset="0"/>
                <a:cs typeface="Calibri" panose="020F0502020204030204" pitchFamily="34" charset="0"/>
              </a:rPr>
              <a:t>2</a:t>
            </a:r>
          </a:p>
        </p:txBody>
      </p:sp>
      <p:sp>
        <p:nvSpPr>
          <p:cNvPr id="106" name="TextBox 105">
            <a:extLst>
              <a:ext uri="{FF2B5EF4-FFF2-40B4-BE49-F238E27FC236}">
                <a16:creationId xmlns:a16="http://schemas.microsoft.com/office/drawing/2014/main" id="{5098B807-3CAB-46AA-821F-5CBE51074970}"/>
              </a:ext>
            </a:extLst>
          </p:cNvPr>
          <p:cNvSpPr txBox="1"/>
          <p:nvPr/>
        </p:nvSpPr>
        <p:spPr>
          <a:xfrm rot="16200000">
            <a:off x="-61631" y="1465692"/>
            <a:ext cx="1407758" cy="246221"/>
          </a:xfrm>
          <a:prstGeom prst="rect">
            <a:avLst/>
          </a:prstGeom>
          <a:noFill/>
        </p:spPr>
        <p:txBody>
          <a:bodyPr wrap="none" rtlCol="0">
            <a:spAutoFit/>
          </a:bodyPr>
          <a:lstStyle/>
          <a:p>
            <a:r>
              <a:rPr lang="en-US" sz="1000" dirty="0">
                <a:latin typeface="Calibri" panose="020F0502020204030204" pitchFamily="34" charset="0"/>
                <a:cs typeface="Calibri" panose="020F0502020204030204" pitchFamily="34" charset="0"/>
              </a:rPr>
              <a:t>Pass-through Migration</a:t>
            </a:r>
          </a:p>
        </p:txBody>
      </p:sp>
      <p:sp>
        <p:nvSpPr>
          <p:cNvPr id="110" name="TextBox 109">
            <a:extLst>
              <a:ext uri="{FF2B5EF4-FFF2-40B4-BE49-F238E27FC236}">
                <a16:creationId xmlns:a16="http://schemas.microsoft.com/office/drawing/2014/main" id="{82E0DC5A-1E16-4BAC-B39F-45B527B552BC}"/>
              </a:ext>
            </a:extLst>
          </p:cNvPr>
          <p:cNvSpPr txBox="1"/>
          <p:nvPr/>
        </p:nvSpPr>
        <p:spPr>
          <a:xfrm rot="16200000">
            <a:off x="179431" y="3282671"/>
            <a:ext cx="896399" cy="246221"/>
          </a:xfrm>
          <a:prstGeom prst="rect">
            <a:avLst/>
          </a:prstGeom>
          <a:noFill/>
        </p:spPr>
        <p:txBody>
          <a:bodyPr wrap="none" rtlCol="0">
            <a:spAutoFit/>
          </a:bodyPr>
          <a:lstStyle/>
          <a:p>
            <a:r>
              <a:rPr lang="en-US" sz="1000" dirty="0">
                <a:latin typeface="Calibri" panose="020F0502020204030204" pitchFamily="34" charset="0"/>
                <a:cs typeface="Calibri" panose="020F0502020204030204" pitchFamily="34" charset="0"/>
              </a:rPr>
              <a:t>API Migration</a:t>
            </a:r>
          </a:p>
        </p:txBody>
      </p:sp>
      <p:sp>
        <p:nvSpPr>
          <p:cNvPr id="112" name="TextBox 111">
            <a:extLst>
              <a:ext uri="{FF2B5EF4-FFF2-40B4-BE49-F238E27FC236}">
                <a16:creationId xmlns:a16="http://schemas.microsoft.com/office/drawing/2014/main" id="{61788F0A-C690-4768-87B8-0A0254F23B9B}"/>
              </a:ext>
            </a:extLst>
          </p:cNvPr>
          <p:cNvSpPr txBox="1"/>
          <p:nvPr/>
        </p:nvSpPr>
        <p:spPr>
          <a:xfrm>
            <a:off x="6658417" y="3659502"/>
            <a:ext cx="2230348" cy="1015663"/>
          </a:xfrm>
          <a:prstGeom prst="rect">
            <a:avLst/>
          </a:prstGeom>
          <a:solidFill>
            <a:schemeClr val="tx2">
              <a:lumMod val="40000"/>
              <a:lumOff val="60000"/>
            </a:schemeClr>
          </a:solidFill>
        </p:spPr>
        <p:txBody>
          <a:bodyPr wrap="square" rtlCol="0">
            <a:spAutoFit/>
          </a:bodyPr>
          <a:lstStyle/>
          <a:p>
            <a:r>
              <a:rPr lang="en-US" sz="1000" b="1" dirty="0">
                <a:solidFill>
                  <a:schemeClr val="tx2">
                    <a:lumMod val="50000"/>
                  </a:schemeClr>
                </a:solidFill>
                <a:latin typeface="Calibri" panose="020F0502020204030204" pitchFamily="34" charset="0"/>
                <a:cs typeface="Calibri" panose="020F0502020204030204" pitchFamily="34" charset="0"/>
              </a:rPr>
              <a:t>Goal</a:t>
            </a:r>
          </a:p>
          <a:p>
            <a:pPr marL="171450" indent="-171450">
              <a:buFont typeface="Wingdings" panose="05000000000000000000" pitchFamily="2" charset="2"/>
              <a:buChar char="§"/>
            </a:pPr>
            <a:r>
              <a:rPr lang="en-US" sz="1000" dirty="0">
                <a:solidFill>
                  <a:schemeClr val="tx2">
                    <a:lumMod val="50000"/>
                  </a:schemeClr>
                </a:solidFill>
                <a:latin typeface="Calibri" panose="020F0502020204030204" pitchFamily="34" charset="0"/>
                <a:cs typeface="Calibri" panose="020F0502020204030204" pitchFamily="34" charset="0"/>
              </a:rPr>
              <a:t>WSO2 legacy APIs Migration complete</a:t>
            </a:r>
          </a:p>
          <a:p>
            <a:pPr marL="171450" indent="-171450">
              <a:buFont typeface="Wingdings" panose="05000000000000000000" pitchFamily="2" charset="2"/>
              <a:buChar char="§"/>
            </a:pPr>
            <a:r>
              <a:rPr lang="en-US" sz="1000" dirty="0">
                <a:solidFill>
                  <a:schemeClr val="tx2">
                    <a:lumMod val="50000"/>
                  </a:schemeClr>
                </a:solidFill>
                <a:latin typeface="Calibri" panose="020F0502020204030204" pitchFamily="34" charset="0"/>
                <a:cs typeface="Calibri" panose="020F0502020204030204" pitchFamily="34" charset="0"/>
              </a:rPr>
              <a:t>Disconnect WSO2 APIM from live API traffic</a:t>
            </a:r>
          </a:p>
          <a:p>
            <a:pPr marL="171450" indent="-171450">
              <a:buFont typeface="Wingdings" panose="05000000000000000000" pitchFamily="2" charset="2"/>
              <a:buChar char="§"/>
            </a:pPr>
            <a:r>
              <a:rPr lang="en-US" sz="1000" dirty="0">
                <a:solidFill>
                  <a:schemeClr val="tx2">
                    <a:lumMod val="50000"/>
                  </a:schemeClr>
                </a:solidFill>
                <a:latin typeface="Calibri" panose="020F0502020204030204" pitchFamily="34" charset="0"/>
                <a:cs typeface="Calibri" panose="020F0502020204030204" pitchFamily="34" charset="0"/>
              </a:rPr>
              <a:t>APIs ready for SE certification</a:t>
            </a:r>
          </a:p>
        </p:txBody>
      </p:sp>
      <p:sp>
        <p:nvSpPr>
          <p:cNvPr id="118" name="TextBox 117">
            <a:extLst>
              <a:ext uri="{FF2B5EF4-FFF2-40B4-BE49-F238E27FC236}">
                <a16:creationId xmlns:a16="http://schemas.microsoft.com/office/drawing/2014/main" id="{4AFE17C7-D6B1-4D84-81D3-AEC4F1088FD3}"/>
              </a:ext>
            </a:extLst>
          </p:cNvPr>
          <p:cNvSpPr txBox="1"/>
          <p:nvPr/>
        </p:nvSpPr>
        <p:spPr>
          <a:xfrm>
            <a:off x="6658417" y="2354733"/>
            <a:ext cx="1464760" cy="276999"/>
          </a:xfrm>
          <a:prstGeom prst="rect">
            <a:avLst/>
          </a:prstGeom>
          <a:solidFill>
            <a:srgbClr val="002060"/>
          </a:solidFill>
        </p:spPr>
        <p:txBody>
          <a:bodyPr wrap="none" rtlCol="0">
            <a:spAutoFit/>
          </a:bodyPr>
          <a:lstStyle/>
          <a:p>
            <a:r>
              <a:rPr lang="en-US" sz="1200" dirty="0">
                <a:solidFill>
                  <a:schemeClr val="bg1"/>
                </a:solidFill>
                <a:latin typeface="Calibri" panose="020F0502020204030204" pitchFamily="34" charset="0"/>
                <a:cs typeface="Calibri" panose="020F0502020204030204" pitchFamily="34" charset="0"/>
              </a:rPr>
              <a:t>API Product Strategy</a:t>
            </a:r>
          </a:p>
        </p:txBody>
      </p:sp>
      <p:sp>
        <p:nvSpPr>
          <p:cNvPr id="121" name="TextBox 120">
            <a:extLst>
              <a:ext uri="{FF2B5EF4-FFF2-40B4-BE49-F238E27FC236}">
                <a16:creationId xmlns:a16="http://schemas.microsoft.com/office/drawing/2014/main" id="{DD093CC1-A73C-47A1-AEA1-989E035B862F}"/>
              </a:ext>
            </a:extLst>
          </p:cNvPr>
          <p:cNvSpPr txBox="1"/>
          <p:nvPr/>
        </p:nvSpPr>
        <p:spPr>
          <a:xfrm>
            <a:off x="6606921" y="2693343"/>
            <a:ext cx="2435258" cy="1015663"/>
          </a:xfrm>
          <a:prstGeom prst="rect">
            <a:avLst/>
          </a:prstGeom>
          <a:noFill/>
        </p:spPr>
        <p:txBody>
          <a:bodyPr wrap="square" rtlCol="0">
            <a:spAutoFit/>
          </a:bodyPr>
          <a:lstStyle/>
          <a:p>
            <a:r>
              <a:rPr lang="en-US" sz="1200" dirty="0">
                <a:solidFill>
                  <a:schemeClr val="tx2">
                    <a:lumMod val="75000"/>
                  </a:schemeClr>
                </a:solidFill>
                <a:latin typeface="Calibri" panose="020F0502020204030204" pitchFamily="34" charset="0"/>
                <a:cs typeface="Calibri" panose="020F0502020204030204" pitchFamily="34" charset="0"/>
              </a:rPr>
              <a:t>Consumer Based</a:t>
            </a:r>
            <a:r>
              <a:rPr lang="en-US" sz="1200" dirty="0">
                <a:latin typeface="Calibri" panose="020F0502020204030204" pitchFamily="34" charset="0"/>
                <a:cs typeface="Calibri" panose="020F0502020204030204" pitchFamily="34" charset="0"/>
              </a:rPr>
              <a:t>: One product for each consumer in phase 2</a:t>
            </a:r>
          </a:p>
          <a:p>
            <a:r>
              <a:rPr lang="en-US" sz="1200" dirty="0">
                <a:solidFill>
                  <a:schemeClr val="tx2">
                    <a:lumMod val="75000"/>
                  </a:schemeClr>
                </a:solidFill>
                <a:latin typeface="Calibri" panose="020F0502020204030204" pitchFamily="34" charset="0"/>
                <a:cs typeface="Calibri" panose="020F0502020204030204" pitchFamily="34" charset="0"/>
              </a:rPr>
              <a:t>Capability Based</a:t>
            </a:r>
            <a:r>
              <a:rPr lang="en-US" sz="1200" dirty="0">
                <a:latin typeface="Calibri" panose="020F0502020204030204" pitchFamily="34" charset="0"/>
                <a:cs typeface="Calibri" panose="020F0502020204030204" pitchFamily="34" charset="0"/>
              </a:rPr>
              <a:t>: API product capability based products decided later.</a:t>
            </a:r>
          </a:p>
        </p:txBody>
      </p:sp>
      <p:pic>
        <p:nvPicPr>
          <p:cNvPr id="126" name="Picture 2" descr="Related image">
            <a:extLst>
              <a:ext uri="{FF2B5EF4-FFF2-40B4-BE49-F238E27FC236}">
                <a16:creationId xmlns:a16="http://schemas.microsoft.com/office/drawing/2014/main" id="{CADF0677-817E-4F65-A87D-32A09AE3879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16200000">
            <a:off x="1416785" y="3576682"/>
            <a:ext cx="1324465" cy="747845"/>
          </a:xfrm>
          <a:prstGeom prst="rect">
            <a:avLst/>
          </a:prstGeom>
          <a:noFill/>
          <a:extLst>
            <a:ext uri="{909E8E84-426E-40DD-AFC4-6F175D3DCCD1}">
              <a14:hiddenFill xmlns:a14="http://schemas.microsoft.com/office/drawing/2010/main">
                <a:solidFill>
                  <a:srgbClr val="FFFFFF"/>
                </a:solidFill>
              </a14:hiddenFill>
            </a:ext>
          </a:extLst>
        </p:spPr>
      </p:pic>
      <p:cxnSp>
        <p:nvCxnSpPr>
          <p:cNvPr id="127" name="Straight Arrow Connector 126">
            <a:extLst>
              <a:ext uri="{FF2B5EF4-FFF2-40B4-BE49-F238E27FC236}">
                <a16:creationId xmlns:a16="http://schemas.microsoft.com/office/drawing/2014/main" id="{1C08B38E-0408-4229-BDC5-7AFF03841854}"/>
              </a:ext>
            </a:extLst>
          </p:cNvPr>
          <p:cNvCxnSpPr>
            <a:cxnSpLocks/>
          </p:cNvCxnSpPr>
          <p:nvPr/>
        </p:nvCxnSpPr>
        <p:spPr>
          <a:xfrm>
            <a:off x="1446138" y="3950604"/>
            <a:ext cx="457929" cy="0"/>
          </a:xfrm>
          <a:prstGeom prst="straightConnector1">
            <a:avLst/>
          </a:prstGeom>
          <a:ln w="15875">
            <a:solidFill>
              <a:schemeClr val="tx2">
                <a:lumMod val="75000"/>
              </a:schemeClr>
            </a:solidFill>
            <a:headEnd type="stealth" w="lg" len="lg"/>
            <a:tailEnd type="stealth" w="lg" len="lg"/>
          </a:ln>
        </p:spPr>
        <p:style>
          <a:lnRef idx="2">
            <a:schemeClr val="accent1"/>
          </a:lnRef>
          <a:fillRef idx="0">
            <a:schemeClr val="accent1"/>
          </a:fillRef>
          <a:effectRef idx="1">
            <a:schemeClr val="accent1"/>
          </a:effectRef>
          <a:fontRef idx="minor">
            <a:schemeClr val="tx1"/>
          </a:fontRef>
        </p:style>
      </p:cxnSp>
      <p:sp>
        <p:nvSpPr>
          <p:cNvPr id="130" name="Rectangle 129">
            <a:extLst>
              <a:ext uri="{FF2B5EF4-FFF2-40B4-BE49-F238E27FC236}">
                <a16:creationId xmlns:a16="http://schemas.microsoft.com/office/drawing/2014/main" id="{27C3E55B-10C1-42AF-B47C-85CE89D23F24}"/>
              </a:ext>
            </a:extLst>
          </p:cNvPr>
          <p:cNvSpPr/>
          <p:nvPr/>
        </p:nvSpPr>
        <p:spPr>
          <a:xfrm>
            <a:off x="2717651" y="3242436"/>
            <a:ext cx="1276311" cy="461665"/>
          </a:xfrm>
          <a:prstGeom prst="rect">
            <a:avLst/>
          </a:prstGeom>
          <a:solidFill>
            <a:schemeClr val="tx2">
              <a:lumMod val="50000"/>
            </a:schemeClr>
          </a:solidFill>
        </p:spPr>
        <p:txBody>
          <a:bodyPr wrap="none">
            <a:spAutoFit/>
          </a:bodyPr>
          <a:lstStyle/>
          <a:p>
            <a:r>
              <a:rPr lang="en-US" sz="800" dirty="0">
                <a:solidFill>
                  <a:schemeClr val="bg1"/>
                </a:solidFill>
                <a:latin typeface="Calibri" panose="020F0502020204030204" pitchFamily="34" charset="0"/>
                <a:cs typeface="Calibri" panose="020F0502020204030204" pitchFamily="34" charset="0"/>
              </a:rPr>
              <a:t>API Redefined/Refactored</a:t>
            </a:r>
          </a:p>
          <a:p>
            <a:r>
              <a:rPr lang="en-US" sz="800" dirty="0">
                <a:solidFill>
                  <a:schemeClr val="bg1"/>
                </a:solidFill>
                <a:latin typeface="Calibri" panose="020F0502020204030204" pitchFamily="34" charset="0"/>
                <a:cs typeface="Calibri" panose="020F0502020204030204" pitchFamily="34" charset="0"/>
              </a:rPr>
              <a:t>Oauth Token transferred</a:t>
            </a:r>
          </a:p>
          <a:p>
            <a:r>
              <a:rPr lang="en-US" sz="800" dirty="0">
                <a:solidFill>
                  <a:schemeClr val="bg1"/>
                </a:solidFill>
                <a:latin typeface="Calibri" panose="020F0502020204030204" pitchFamily="34" charset="0"/>
                <a:cs typeface="Calibri" panose="020F0502020204030204" pitchFamily="34" charset="0"/>
              </a:rPr>
              <a:t>Points to backend system</a:t>
            </a:r>
          </a:p>
        </p:txBody>
      </p:sp>
      <p:sp>
        <p:nvSpPr>
          <p:cNvPr id="131" name="Rectangle 130">
            <a:extLst>
              <a:ext uri="{FF2B5EF4-FFF2-40B4-BE49-F238E27FC236}">
                <a16:creationId xmlns:a16="http://schemas.microsoft.com/office/drawing/2014/main" id="{DF167C96-8288-4062-A627-9EA46F748F17}"/>
              </a:ext>
            </a:extLst>
          </p:cNvPr>
          <p:cNvSpPr/>
          <p:nvPr/>
        </p:nvSpPr>
        <p:spPr>
          <a:xfrm>
            <a:off x="1873054" y="3165317"/>
            <a:ext cx="914400" cy="1731742"/>
          </a:xfrm>
          <a:prstGeom prst="rect">
            <a:avLst/>
          </a:prstGeom>
          <a:no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3" name="Straight Arrow Connector 132">
            <a:extLst>
              <a:ext uri="{FF2B5EF4-FFF2-40B4-BE49-F238E27FC236}">
                <a16:creationId xmlns:a16="http://schemas.microsoft.com/office/drawing/2014/main" id="{CD5C5E8B-FDB1-4925-A20A-A7E99DE56BD2}"/>
              </a:ext>
            </a:extLst>
          </p:cNvPr>
          <p:cNvCxnSpPr>
            <a:cxnSpLocks/>
            <a:stCxn id="130" idx="3"/>
          </p:cNvCxnSpPr>
          <p:nvPr/>
        </p:nvCxnSpPr>
        <p:spPr>
          <a:xfrm>
            <a:off x="3993962" y="3473269"/>
            <a:ext cx="1918473" cy="0"/>
          </a:xfrm>
          <a:prstGeom prst="straightConnector1">
            <a:avLst/>
          </a:prstGeom>
          <a:ln w="15875">
            <a:solidFill>
              <a:schemeClr val="tx2">
                <a:lumMod val="75000"/>
              </a:schemeClr>
            </a:solidFill>
            <a:prstDash val="sysDot"/>
            <a:headEnd type="stealth" w="lg" len="lg"/>
            <a:tailEnd type="stealth" w="lg" len="lg"/>
          </a:ln>
        </p:spPr>
        <p:style>
          <a:lnRef idx="2">
            <a:schemeClr val="accent1"/>
          </a:lnRef>
          <a:fillRef idx="0">
            <a:schemeClr val="accent1"/>
          </a:fillRef>
          <a:effectRef idx="1">
            <a:schemeClr val="accent1"/>
          </a:effectRef>
          <a:fontRef idx="minor">
            <a:schemeClr val="tx1"/>
          </a:fontRef>
        </p:style>
      </p:cxnSp>
      <p:pic>
        <p:nvPicPr>
          <p:cNvPr id="135" name="Picture 6" descr="Image result for wso2 api manager icon">
            <a:extLst>
              <a:ext uri="{FF2B5EF4-FFF2-40B4-BE49-F238E27FC236}">
                <a16:creationId xmlns:a16="http://schemas.microsoft.com/office/drawing/2014/main" id="{F3601028-47BE-401E-8439-C48AA8C3ACA8}"/>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rot="16200000">
            <a:off x="3826563" y="4198584"/>
            <a:ext cx="1043539" cy="444356"/>
          </a:xfrm>
          <a:prstGeom prst="rect">
            <a:avLst/>
          </a:prstGeom>
          <a:noFill/>
          <a:extLst>
            <a:ext uri="{909E8E84-426E-40DD-AFC4-6F175D3DCCD1}">
              <a14:hiddenFill xmlns:a14="http://schemas.microsoft.com/office/drawing/2010/main">
                <a:solidFill>
                  <a:srgbClr val="FFFFFF"/>
                </a:solidFill>
              </a14:hiddenFill>
            </a:ext>
          </a:extLst>
        </p:spPr>
      </p:pic>
      <p:sp>
        <p:nvSpPr>
          <p:cNvPr id="134" name="TextBox 133">
            <a:extLst>
              <a:ext uri="{FF2B5EF4-FFF2-40B4-BE49-F238E27FC236}">
                <a16:creationId xmlns:a16="http://schemas.microsoft.com/office/drawing/2014/main" id="{759F5675-37C5-4E1F-A00E-BE3AC25D7DEC}"/>
              </a:ext>
            </a:extLst>
          </p:cNvPr>
          <p:cNvSpPr txBox="1"/>
          <p:nvPr/>
        </p:nvSpPr>
        <p:spPr>
          <a:xfrm rot="16200000">
            <a:off x="1904870" y="3976880"/>
            <a:ext cx="1087959" cy="222998"/>
          </a:xfrm>
          <a:prstGeom prst="rect">
            <a:avLst/>
          </a:prstGeom>
          <a:solidFill>
            <a:schemeClr val="accent5">
              <a:lumMod val="60000"/>
              <a:lumOff val="40000"/>
            </a:schemeClr>
          </a:solidFill>
        </p:spPr>
        <p:txBody>
          <a:bodyPr wrap="square" rtlCol="0">
            <a:spAutoFit/>
          </a:bodyPr>
          <a:lstStyle/>
          <a:p>
            <a:r>
              <a:rPr lang="en-US" sz="800" dirty="0">
                <a:latin typeface="Calibri" panose="020F0502020204030204" pitchFamily="34" charset="0"/>
                <a:cs typeface="Calibri" panose="020F0502020204030204" pitchFamily="34" charset="0"/>
              </a:rPr>
              <a:t>       APIGEE or APIM</a:t>
            </a:r>
          </a:p>
        </p:txBody>
      </p:sp>
      <p:cxnSp>
        <p:nvCxnSpPr>
          <p:cNvPr id="137" name="Straight Arrow Connector 136">
            <a:extLst>
              <a:ext uri="{FF2B5EF4-FFF2-40B4-BE49-F238E27FC236}">
                <a16:creationId xmlns:a16="http://schemas.microsoft.com/office/drawing/2014/main" id="{2D4F73EA-B1AD-405E-A841-7ACED0563E83}"/>
              </a:ext>
            </a:extLst>
          </p:cNvPr>
          <p:cNvCxnSpPr>
            <a:cxnSpLocks/>
          </p:cNvCxnSpPr>
          <p:nvPr/>
        </p:nvCxnSpPr>
        <p:spPr>
          <a:xfrm>
            <a:off x="2806470" y="4640303"/>
            <a:ext cx="1342227" cy="0"/>
          </a:xfrm>
          <a:prstGeom prst="straightConnector1">
            <a:avLst/>
          </a:prstGeom>
          <a:ln w="15875">
            <a:solidFill>
              <a:schemeClr val="tx2">
                <a:lumMod val="75000"/>
              </a:schemeClr>
            </a:solidFill>
            <a:headEnd type="stealth" w="lg" len="lg"/>
            <a:tailEnd type="stealth" w="lg" len="lg"/>
          </a:ln>
        </p:spPr>
        <p:style>
          <a:lnRef idx="2">
            <a:schemeClr val="accent1"/>
          </a:lnRef>
          <a:fillRef idx="0">
            <a:schemeClr val="accent1"/>
          </a:fillRef>
          <a:effectRef idx="1">
            <a:schemeClr val="accent1"/>
          </a:effectRef>
          <a:fontRef idx="minor">
            <a:schemeClr val="tx1"/>
          </a:fontRef>
        </p:style>
      </p:cxnSp>
      <p:cxnSp>
        <p:nvCxnSpPr>
          <p:cNvPr id="140" name="Straight Arrow Connector 139">
            <a:extLst>
              <a:ext uri="{FF2B5EF4-FFF2-40B4-BE49-F238E27FC236}">
                <a16:creationId xmlns:a16="http://schemas.microsoft.com/office/drawing/2014/main" id="{A57501E8-5092-45B2-9DA7-4318DF060B5C}"/>
              </a:ext>
            </a:extLst>
          </p:cNvPr>
          <p:cNvCxnSpPr>
            <a:cxnSpLocks/>
          </p:cNvCxnSpPr>
          <p:nvPr/>
        </p:nvCxnSpPr>
        <p:spPr>
          <a:xfrm>
            <a:off x="4524452" y="4640303"/>
            <a:ext cx="1421200" cy="0"/>
          </a:xfrm>
          <a:prstGeom prst="straightConnector1">
            <a:avLst/>
          </a:prstGeom>
          <a:ln w="15875">
            <a:solidFill>
              <a:schemeClr val="tx2">
                <a:lumMod val="75000"/>
              </a:schemeClr>
            </a:solidFill>
            <a:headEnd type="stealth" w="lg" len="lg"/>
            <a:tailEnd type="stealth" w="lg" len="lg"/>
          </a:ln>
        </p:spPr>
        <p:style>
          <a:lnRef idx="2">
            <a:schemeClr val="accent1"/>
          </a:lnRef>
          <a:fillRef idx="0">
            <a:schemeClr val="accent1"/>
          </a:fillRef>
          <a:effectRef idx="1">
            <a:schemeClr val="accent1"/>
          </a:effectRef>
          <a:fontRef idx="minor">
            <a:schemeClr val="tx1"/>
          </a:fontRef>
        </p:style>
      </p:cxnSp>
      <p:sp>
        <p:nvSpPr>
          <p:cNvPr id="143" name="TextBox 142">
            <a:extLst>
              <a:ext uri="{FF2B5EF4-FFF2-40B4-BE49-F238E27FC236}">
                <a16:creationId xmlns:a16="http://schemas.microsoft.com/office/drawing/2014/main" id="{E998595E-52AF-4282-B5A6-5B55DC13D4B7}"/>
              </a:ext>
            </a:extLst>
          </p:cNvPr>
          <p:cNvSpPr txBox="1"/>
          <p:nvPr/>
        </p:nvSpPr>
        <p:spPr>
          <a:xfrm>
            <a:off x="4163627" y="3248373"/>
            <a:ext cx="721651" cy="246221"/>
          </a:xfrm>
          <a:prstGeom prst="rect">
            <a:avLst/>
          </a:prstGeom>
          <a:noFill/>
        </p:spPr>
        <p:txBody>
          <a:bodyPr wrap="square" rtlCol="0">
            <a:spAutoFit/>
          </a:bodyPr>
          <a:lstStyle/>
          <a:p>
            <a:r>
              <a:rPr lang="en-US" sz="1000" dirty="0">
                <a:latin typeface="Calibri" panose="020F0502020204030204" pitchFamily="34" charset="0"/>
                <a:cs typeface="Calibri" panose="020F0502020204030204" pitchFamily="34" charset="0"/>
              </a:rPr>
              <a:t>% Traffic</a:t>
            </a:r>
          </a:p>
        </p:txBody>
      </p:sp>
      <p:cxnSp>
        <p:nvCxnSpPr>
          <p:cNvPr id="145" name="Straight Arrow Connector 144">
            <a:extLst>
              <a:ext uri="{FF2B5EF4-FFF2-40B4-BE49-F238E27FC236}">
                <a16:creationId xmlns:a16="http://schemas.microsoft.com/office/drawing/2014/main" id="{7567FD82-B29C-4040-BECA-DD6A29F02DDC}"/>
              </a:ext>
            </a:extLst>
          </p:cNvPr>
          <p:cNvCxnSpPr>
            <a:cxnSpLocks/>
          </p:cNvCxnSpPr>
          <p:nvPr/>
        </p:nvCxnSpPr>
        <p:spPr>
          <a:xfrm>
            <a:off x="2761844" y="4025697"/>
            <a:ext cx="1437294" cy="7682"/>
          </a:xfrm>
          <a:prstGeom prst="straightConnector1">
            <a:avLst/>
          </a:prstGeom>
          <a:ln w="15875">
            <a:solidFill>
              <a:schemeClr val="tx2">
                <a:lumMod val="75000"/>
              </a:schemeClr>
            </a:solidFill>
            <a:prstDash val="sysDot"/>
            <a:headEnd type="stealth" w="lg" len="lg"/>
            <a:tailEnd type="stealth" w="lg" len="lg"/>
          </a:ln>
        </p:spPr>
        <p:style>
          <a:lnRef idx="2">
            <a:schemeClr val="accent1"/>
          </a:lnRef>
          <a:fillRef idx="0">
            <a:schemeClr val="accent1"/>
          </a:fillRef>
          <a:effectRef idx="1">
            <a:schemeClr val="accent1"/>
          </a:effectRef>
          <a:fontRef idx="minor">
            <a:schemeClr val="tx1"/>
          </a:fontRef>
        </p:style>
      </p:cxnSp>
      <p:cxnSp>
        <p:nvCxnSpPr>
          <p:cNvPr id="147" name="Straight Arrow Connector 146">
            <a:extLst>
              <a:ext uri="{FF2B5EF4-FFF2-40B4-BE49-F238E27FC236}">
                <a16:creationId xmlns:a16="http://schemas.microsoft.com/office/drawing/2014/main" id="{A5B48C03-D82F-43BF-9091-4F2B23731124}"/>
              </a:ext>
            </a:extLst>
          </p:cNvPr>
          <p:cNvCxnSpPr>
            <a:cxnSpLocks/>
          </p:cNvCxnSpPr>
          <p:nvPr/>
        </p:nvCxnSpPr>
        <p:spPr>
          <a:xfrm flipV="1">
            <a:off x="4552984" y="4025696"/>
            <a:ext cx="1380259" cy="9894"/>
          </a:xfrm>
          <a:prstGeom prst="straightConnector1">
            <a:avLst/>
          </a:prstGeom>
          <a:ln w="15875">
            <a:solidFill>
              <a:schemeClr val="tx2">
                <a:lumMod val="75000"/>
              </a:schemeClr>
            </a:solidFill>
            <a:prstDash val="sysDot"/>
            <a:headEnd type="stealth" w="lg" len="lg"/>
            <a:tailEnd type="stealth" w="lg" len="lg"/>
          </a:ln>
        </p:spPr>
        <p:style>
          <a:lnRef idx="2">
            <a:schemeClr val="accent1"/>
          </a:lnRef>
          <a:fillRef idx="0">
            <a:schemeClr val="accent1"/>
          </a:fillRef>
          <a:effectRef idx="1">
            <a:schemeClr val="accent1"/>
          </a:effectRef>
          <a:fontRef idx="minor">
            <a:schemeClr val="tx1"/>
          </a:fontRef>
        </p:style>
      </p:cxnSp>
      <p:sp>
        <p:nvSpPr>
          <p:cNvPr id="149" name="TextBox 148">
            <a:extLst>
              <a:ext uri="{FF2B5EF4-FFF2-40B4-BE49-F238E27FC236}">
                <a16:creationId xmlns:a16="http://schemas.microsoft.com/office/drawing/2014/main" id="{96C7CB6C-40DB-40EA-A714-EF1DDFD13037}"/>
              </a:ext>
            </a:extLst>
          </p:cNvPr>
          <p:cNvSpPr txBox="1"/>
          <p:nvPr/>
        </p:nvSpPr>
        <p:spPr>
          <a:xfrm>
            <a:off x="3135424" y="3827493"/>
            <a:ext cx="721651" cy="246221"/>
          </a:xfrm>
          <a:prstGeom prst="rect">
            <a:avLst/>
          </a:prstGeom>
          <a:noFill/>
        </p:spPr>
        <p:txBody>
          <a:bodyPr wrap="square" rtlCol="0">
            <a:spAutoFit/>
          </a:bodyPr>
          <a:lstStyle/>
          <a:p>
            <a:r>
              <a:rPr lang="en-US" sz="1000" dirty="0">
                <a:latin typeface="Calibri" panose="020F0502020204030204" pitchFamily="34" charset="0"/>
                <a:cs typeface="Calibri" panose="020F0502020204030204" pitchFamily="34" charset="0"/>
              </a:rPr>
              <a:t>% Traffic</a:t>
            </a:r>
          </a:p>
        </p:txBody>
      </p:sp>
      <p:sp>
        <p:nvSpPr>
          <p:cNvPr id="150" name="TextBox 149">
            <a:extLst>
              <a:ext uri="{FF2B5EF4-FFF2-40B4-BE49-F238E27FC236}">
                <a16:creationId xmlns:a16="http://schemas.microsoft.com/office/drawing/2014/main" id="{322825BC-0C1E-461F-8003-AFC97D56E014}"/>
              </a:ext>
            </a:extLst>
          </p:cNvPr>
          <p:cNvSpPr txBox="1"/>
          <p:nvPr/>
        </p:nvSpPr>
        <p:spPr>
          <a:xfrm>
            <a:off x="4636515" y="3794045"/>
            <a:ext cx="721651" cy="246221"/>
          </a:xfrm>
          <a:prstGeom prst="rect">
            <a:avLst/>
          </a:prstGeom>
          <a:noFill/>
        </p:spPr>
        <p:txBody>
          <a:bodyPr wrap="square" rtlCol="0">
            <a:spAutoFit/>
          </a:bodyPr>
          <a:lstStyle/>
          <a:p>
            <a:r>
              <a:rPr lang="en-US" sz="1000" dirty="0">
                <a:latin typeface="Calibri" panose="020F0502020204030204" pitchFamily="34" charset="0"/>
                <a:cs typeface="Calibri" panose="020F0502020204030204" pitchFamily="34" charset="0"/>
              </a:rPr>
              <a:t>% Traffic</a:t>
            </a:r>
          </a:p>
        </p:txBody>
      </p:sp>
      <p:sp>
        <p:nvSpPr>
          <p:cNvPr id="153" name="TextBox 152">
            <a:extLst>
              <a:ext uri="{FF2B5EF4-FFF2-40B4-BE49-F238E27FC236}">
                <a16:creationId xmlns:a16="http://schemas.microsoft.com/office/drawing/2014/main" id="{ECD39C61-9971-4EF6-9FFC-390DC61547A1}"/>
              </a:ext>
            </a:extLst>
          </p:cNvPr>
          <p:cNvSpPr txBox="1"/>
          <p:nvPr/>
        </p:nvSpPr>
        <p:spPr>
          <a:xfrm>
            <a:off x="2795045" y="4612078"/>
            <a:ext cx="1402408" cy="400110"/>
          </a:xfrm>
          <a:prstGeom prst="rect">
            <a:avLst/>
          </a:prstGeom>
          <a:noFill/>
        </p:spPr>
        <p:txBody>
          <a:bodyPr wrap="square" rtlCol="0">
            <a:spAutoFit/>
          </a:bodyPr>
          <a:lstStyle/>
          <a:p>
            <a:pPr algn="ctr"/>
            <a:r>
              <a:rPr lang="en-US" sz="1000" dirty="0">
                <a:latin typeface="Calibri" panose="020F0502020204030204" pitchFamily="34" charset="0"/>
                <a:cs typeface="Calibri" panose="020F0502020204030204" pitchFamily="34" charset="0"/>
              </a:rPr>
              <a:t>Migration not completed - 100%</a:t>
            </a:r>
          </a:p>
        </p:txBody>
      </p:sp>
      <p:pic>
        <p:nvPicPr>
          <p:cNvPr id="3076" name="Picture 4" descr="Related image">
            <a:extLst>
              <a:ext uri="{FF2B5EF4-FFF2-40B4-BE49-F238E27FC236}">
                <a16:creationId xmlns:a16="http://schemas.microsoft.com/office/drawing/2014/main" id="{94C70869-B14C-4D89-82B2-E8E5BB523FD8}"/>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2339749" y="4429116"/>
            <a:ext cx="203244" cy="203244"/>
          </a:xfrm>
          <a:prstGeom prst="rect">
            <a:avLst/>
          </a:prstGeom>
          <a:noFill/>
          <a:ln>
            <a:solidFill>
              <a:schemeClr val="tx2">
                <a:lumMod val="50000"/>
              </a:schemeClr>
            </a:solidFill>
          </a:ln>
          <a:extLst>
            <a:ext uri="{909E8E84-426E-40DD-AFC4-6F175D3DCCD1}">
              <a14:hiddenFill xmlns:a14="http://schemas.microsoft.com/office/drawing/2010/main">
                <a:solidFill>
                  <a:srgbClr val="FFFFFF"/>
                </a:solidFill>
              </a14:hiddenFill>
            </a:ext>
          </a:extLst>
        </p:spPr>
      </p:pic>
      <p:sp>
        <p:nvSpPr>
          <p:cNvPr id="157" name="Oval 156">
            <a:extLst>
              <a:ext uri="{FF2B5EF4-FFF2-40B4-BE49-F238E27FC236}">
                <a16:creationId xmlns:a16="http://schemas.microsoft.com/office/drawing/2014/main" id="{D1453186-D371-4D4C-BE42-E19D1AA53A75}"/>
              </a:ext>
            </a:extLst>
          </p:cNvPr>
          <p:cNvSpPr/>
          <p:nvPr/>
        </p:nvSpPr>
        <p:spPr>
          <a:xfrm>
            <a:off x="3943375" y="3027474"/>
            <a:ext cx="200017" cy="251082"/>
          </a:xfrm>
          <a:prstGeom prst="ellipse">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Calibri" panose="020F0502020204030204" pitchFamily="34" charset="0"/>
                <a:cs typeface="Calibri" panose="020F0502020204030204" pitchFamily="34" charset="0"/>
              </a:rPr>
              <a:t>3</a:t>
            </a:r>
          </a:p>
        </p:txBody>
      </p:sp>
      <p:sp>
        <p:nvSpPr>
          <p:cNvPr id="158" name="Oval 157">
            <a:extLst>
              <a:ext uri="{FF2B5EF4-FFF2-40B4-BE49-F238E27FC236}">
                <a16:creationId xmlns:a16="http://schemas.microsoft.com/office/drawing/2014/main" id="{2BD5E9A9-F331-42FE-9909-8A17BE182C59}"/>
              </a:ext>
            </a:extLst>
          </p:cNvPr>
          <p:cNvSpPr/>
          <p:nvPr/>
        </p:nvSpPr>
        <p:spPr>
          <a:xfrm>
            <a:off x="2588176" y="3768870"/>
            <a:ext cx="200017" cy="251082"/>
          </a:xfrm>
          <a:prstGeom prst="ellipse">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Calibri" panose="020F0502020204030204" pitchFamily="34" charset="0"/>
                <a:cs typeface="Calibri" panose="020F0502020204030204" pitchFamily="34" charset="0"/>
              </a:rPr>
              <a:t>4</a:t>
            </a:r>
          </a:p>
        </p:txBody>
      </p:sp>
      <p:sp>
        <p:nvSpPr>
          <p:cNvPr id="159" name="TextBox 158">
            <a:extLst>
              <a:ext uri="{FF2B5EF4-FFF2-40B4-BE49-F238E27FC236}">
                <a16:creationId xmlns:a16="http://schemas.microsoft.com/office/drawing/2014/main" id="{131E7258-CBAB-4F7D-BEEE-EFE0E71FDB3B}"/>
              </a:ext>
            </a:extLst>
          </p:cNvPr>
          <p:cNvSpPr txBox="1"/>
          <p:nvPr/>
        </p:nvSpPr>
        <p:spPr>
          <a:xfrm>
            <a:off x="4570702" y="4600890"/>
            <a:ext cx="1402408" cy="400110"/>
          </a:xfrm>
          <a:prstGeom prst="rect">
            <a:avLst/>
          </a:prstGeom>
          <a:noFill/>
        </p:spPr>
        <p:txBody>
          <a:bodyPr wrap="square" rtlCol="0">
            <a:spAutoFit/>
          </a:bodyPr>
          <a:lstStyle/>
          <a:p>
            <a:pPr algn="ctr"/>
            <a:r>
              <a:rPr lang="en-US" sz="1000" dirty="0">
                <a:latin typeface="Calibri" panose="020F0502020204030204" pitchFamily="34" charset="0"/>
                <a:cs typeface="Calibri" panose="020F0502020204030204" pitchFamily="34" charset="0"/>
              </a:rPr>
              <a:t>Migration not completed - 100%</a:t>
            </a:r>
          </a:p>
        </p:txBody>
      </p:sp>
    </p:spTree>
    <p:extLst>
      <p:ext uri="{BB962C8B-B14F-4D97-AF65-F5344CB8AC3E}">
        <p14:creationId xmlns:p14="http://schemas.microsoft.com/office/powerpoint/2010/main" val="1278669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4">
            <a:extLst>
              <a:ext uri="{FF2B5EF4-FFF2-40B4-BE49-F238E27FC236}">
                <a16:creationId xmlns:a16="http://schemas.microsoft.com/office/drawing/2014/main" id="{C80D3B48-732C-4F9F-99C4-B31B0581D7B4}"/>
              </a:ext>
            </a:extLst>
          </p:cNvPr>
          <p:cNvSpPr/>
          <p:nvPr/>
        </p:nvSpPr>
        <p:spPr>
          <a:xfrm>
            <a:off x="4261513" y="777450"/>
            <a:ext cx="4630074" cy="1289050"/>
          </a:xfrm>
          <a:prstGeom prst="roundRect">
            <a:avLst>
              <a:gd name="adj" fmla="val 0"/>
            </a:avLst>
          </a:prstGeom>
          <a:solidFill>
            <a:schemeClr val="bg1">
              <a:alpha val="75000"/>
            </a:schemeClr>
          </a:solidFill>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1200" dirty="0"/>
          </a:p>
        </p:txBody>
      </p:sp>
      <p:sp>
        <p:nvSpPr>
          <p:cNvPr id="2" name="Title 1">
            <a:extLst>
              <a:ext uri="{FF2B5EF4-FFF2-40B4-BE49-F238E27FC236}">
                <a16:creationId xmlns:a16="http://schemas.microsoft.com/office/drawing/2014/main" id="{EF0DD9DC-21AF-4622-9BA6-7AEC31FFA8B3}"/>
              </a:ext>
            </a:extLst>
          </p:cNvPr>
          <p:cNvSpPr>
            <a:spLocks noGrp="1"/>
          </p:cNvSpPr>
          <p:nvPr>
            <p:ph type="title"/>
          </p:nvPr>
        </p:nvSpPr>
        <p:spPr>
          <a:xfrm>
            <a:off x="433540" y="236782"/>
            <a:ext cx="6678452" cy="369332"/>
          </a:xfrm>
        </p:spPr>
        <p:txBody>
          <a:bodyPr/>
          <a:lstStyle/>
          <a:p>
            <a:r>
              <a:rPr lang="en-US" dirty="0"/>
              <a:t>Prioritize APIs - Waves and Iteration</a:t>
            </a:r>
          </a:p>
        </p:txBody>
      </p:sp>
      <p:sp>
        <p:nvSpPr>
          <p:cNvPr id="17" name="Arrow: Right 16">
            <a:extLst>
              <a:ext uri="{FF2B5EF4-FFF2-40B4-BE49-F238E27FC236}">
                <a16:creationId xmlns:a16="http://schemas.microsoft.com/office/drawing/2014/main" id="{33B0EB83-B383-45D7-88C4-871D998B58FD}"/>
              </a:ext>
            </a:extLst>
          </p:cNvPr>
          <p:cNvSpPr/>
          <p:nvPr/>
        </p:nvSpPr>
        <p:spPr>
          <a:xfrm>
            <a:off x="3933964" y="1378012"/>
            <a:ext cx="258520" cy="251082"/>
          </a:xfrm>
          <a:prstGeom prst="rightArrow">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37354507-D4B1-414E-AA97-EE1323362B60}"/>
              </a:ext>
            </a:extLst>
          </p:cNvPr>
          <p:cNvSpPr/>
          <p:nvPr/>
        </p:nvSpPr>
        <p:spPr>
          <a:xfrm>
            <a:off x="3933964" y="2629480"/>
            <a:ext cx="258520" cy="251082"/>
          </a:xfrm>
          <a:prstGeom prst="rightArrow">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AB87D516-1336-420B-8106-5F12E32A8939}"/>
              </a:ext>
            </a:extLst>
          </p:cNvPr>
          <p:cNvSpPr/>
          <p:nvPr/>
        </p:nvSpPr>
        <p:spPr>
          <a:xfrm>
            <a:off x="3933964" y="3872545"/>
            <a:ext cx="258520" cy="251082"/>
          </a:xfrm>
          <a:prstGeom prst="rightArrow">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2D23B16-78E7-4794-90AF-32D0B8A59B82}"/>
              </a:ext>
            </a:extLst>
          </p:cNvPr>
          <p:cNvSpPr txBox="1"/>
          <p:nvPr/>
        </p:nvSpPr>
        <p:spPr>
          <a:xfrm>
            <a:off x="4261513" y="737967"/>
            <a:ext cx="4725951" cy="1323439"/>
          </a:xfrm>
          <a:prstGeom prst="rect">
            <a:avLst/>
          </a:prstGeom>
          <a:noFill/>
        </p:spPr>
        <p:txBody>
          <a:bodyPr wrap="square" rtlCol="0">
            <a:spAutoFit/>
          </a:bodyPr>
          <a:lstStyle/>
          <a:p>
            <a:pPr marL="171450" indent="-171450">
              <a:buFont typeface="Wingdings" panose="05000000000000000000" pitchFamily="2" charset="2"/>
              <a:buChar char="§"/>
            </a:pPr>
            <a:r>
              <a:rPr lang="en-US" sz="1000" b="1" dirty="0">
                <a:solidFill>
                  <a:schemeClr val="accent6">
                    <a:lumMod val="50000"/>
                  </a:schemeClr>
                </a:solidFill>
                <a:latin typeface="Calibri" panose="020F0502020204030204" pitchFamily="34" charset="0"/>
                <a:cs typeface="Calibri" panose="020F0502020204030204" pitchFamily="34" charset="0"/>
              </a:rPr>
              <a:t>Pilot</a:t>
            </a:r>
            <a:r>
              <a:rPr lang="en-US" sz="1000" dirty="0">
                <a:latin typeface="Calibri" panose="020F0502020204030204" pitchFamily="34" charset="0"/>
                <a:cs typeface="Calibri" panose="020F0502020204030204" pitchFamily="34" charset="0"/>
              </a:rPr>
              <a:t>: Count 1 - BFO-MyCase:v1.0</a:t>
            </a:r>
          </a:p>
          <a:p>
            <a:pPr marL="171450" indent="-171450">
              <a:buFont typeface="Wingdings" panose="05000000000000000000" pitchFamily="2" charset="2"/>
              <a:buChar char="§"/>
            </a:pPr>
            <a:r>
              <a:rPr lang="en-US" sz="1000" b="1" dirty="0">
                <a:solidFill>
                  <a:schemeClr val="accent6">
                    <a:lumMod val="50000"/>
                  </a:schemeClr>
                </a:solidFill>
                <a:latin typeface="Calibri" panose="020F0502020204030204" pitchFamily="34" charset="0"/>
                <a:cs typeface="Calibri" panose="020F0502020204030204" pitchFamily="34" charset="0"/>
              </a:rPr>
              <a:t>Iteration 1 </a:t>
            </a:r>
            <a:r>
              <a:rPr lang="en-US" sz="1000" dirty="0">
                <a:latin typeface="Calibri" panose="020F0502020204030204" pitchFamily="34" charset="0"/>
                <a:cs typeface="Calibri" panose="020F0502020204030204" pitchFamily="34" charset="0"/>
              </a:rPr>
              <a:t>-  Count 10 - CKM and SOAP-GSE APIs</a:t>
            </a:r>
          </a:p>
          <a:p>
            <a:pPr marL="171450" indent="-171450">
              <a:buFont typeface="Wingdings" panose="05000000000000000000" pitchFamily="2" charset="2"/>
              <a:buChar char="§"/>
            </a:pPr>
            <a:r>
              <a:rPr lang="en-US" sz="1000" b="1" dirty="0">
                <a:solidFill>
                  <a:schemeClr val="accent6">
                    <a:lumMod val="50000"/>
                  </a:schemeClr>
                </a:solidFill>
                <a:latin typeface="Calibri" panose="020F0502020204030204" pitchFamily="34" charset="0"/>
                <a:cs typeface="Calibri" panose="020F0502020204030204" pitchFamily="34" charset="0"/>
              </a:rPr>
              <a:t>Iteration 2 </a:t>
            </a:r>
            <a:r>
              <a:rPr lang="en-US" sz="1000" dirty="0">
                <a:latin typeface="Calibri" panose="020F0502020204030204" pitchFamily="34" charset="0"/>
                <a:cs typeface="Calibri" panose="020F0502020204030204" pitchFamily="34" charset="0"/>
              </a:rPr>
              <a:t>-  Count 09 - CKM and SOAP-GSE APIs</a:t>
            </a:r>
          </a:p>
          <a:p>
            <a:pPr marL="171450" indent="-171450">
              <a:buFont typeface="Wingdings" panose="05000000000000000000" pitchFamily="2" charset="2"/>
              <a:buChar char="§"/>
            </a:pPr>
            <a:r>
              <a:rPr lang="en-US" sz="1000" b="1" dirty="0">
                <a:solidFill>
                  <a:schemeClr val="accent6">
                    <a:lumMod val="50000"/>
                  </a:schemeClr>
                </a:solidFill>
                <a:latin typeface="Calibri" panose="020F0502020204030204" pitchFamily="34" charset="0"/>
                <a:cs typeface="Calibri" panose="020F0502020204030204" pitchFamily="34" charset="0"/>
              </a:rPr>
              <a:t>Iteration 3 </a:t>
            </a:r>
            <a:r>
              <a:rPr lang="en-US" sz="1000" dirty="0">
                <a:latin typeface="Calibri" panose="020F0502020204030204" pitchFamily="34" charset="0"/>
                <a:cs typeface="Calibri" panose="020F0502020204030204" pitchFamily="34" charset="0"/>
              </a:rPr>
              <a:t>-  Count 22 – SPJ, FIO, MYSE and SR APIs, Zillant APIs</a:t>
            </a:r>
          </a:p>
          <a:p>
            <a:pPr marL="171450" indent="-171450">
              <a:buFont typeface="Wingdings" panose="05000000000000000000" pitchFamily="2" charset="2"/>
              <a:buChar char="§"/>
            </a:pPr>
            <a:r>
              <a:rPr lang="en-US" sz="1000" b="1" dirty="0">
                <a:solidFill>
                  <a:schemeClr val="accent6">
                    <a:lumMod val="50000"/>
                  </a:schemeClr>
                </a:solidFill>
                <a:latin typeface="Calibri" panose="020F0502020204030204" pitchFamily="34" charset="0"/>
                <a:cs typeface="Calibri" panose="020F0502020204030204" pitchFamily="34" charset="0"/>
              </a:rPr>
              <a:t>Iteration 4 </a:t>
            </a:r>
            <a:r>
              <a:rPr lang="en-US" sz="1000" dirty="0">
                <a:latin typeface="Calibri" panose="020F0502020204030204" pitchFamily="34" charset="0"/>
                <a:cs typeface="Calibri" panose="020F0502020204030204" pitchFamily="34" charset="0"/>
              </a:rPr>
              <a:t>-  Count 22 - BFO, BOX , EBILL, EUT, GSE, PRM, SR APIs</a:t>
            </a:r>
          </a:p>
          <a:p>
            <a:pPr marL="171450" indent="-171450">
              <a:buFont typeface="Wingdings" panose="05000000000000000000" pitchFamily="2" charset="2"/>
              <a:buChar char="§"/>
            </a:pPr>
            <a:r>
              <a:rPr lang="en-US" sz="1000" b="1" dirty="0">
                <a:solidFill>
                  <a:schemeClr val="accent6">
                    <a:lumMod val="50000"/>
                  </a:schemeClr>
                </a:solidFill>
                <a:latin typeface="Calibri" panose="020F0502020204030204" pitchFamily="34" charset="0"/>
                <a:cs typeface="Calibri" panose="020F0502020204030204" pitchFamily="34" charset="0"/>
              </a:rPr>
              <a:t>Iteration 5  </a:t>
            </a:r>
            <a:r>
              <a:rPr lang="en-US" sz="1000" dirty="0">
                <a:latin typeface="Calibri" panose="020F0502020204030204" pitchFamily="34" charset="0"/>
                <a:cs typeface="Calibri" panose="020F0502020204030204" pitchFamily="34" charset="0"/>
              </a:rPr>
              <a:t>- Count 13 – BFS, BOX, CMS EAA, ERP and TalentLink APIs</a:t>
            </a:r>
          </a:p>
          <a:p>
            <a:pPr marL="171450" indent="-171450">
              <a:buFont typeface="Wingdings" panose="05000000000000000000" pitchFamily="2" charset="2"/>
              <a:buChar char="§"/>
            </a:pPr>
            <a:r>
              <a:rPr lang="en-US" sz="1000" b="1" dirty="0">
                <a:solidFill>
                  <a:schemeClr val="accent6">
                    <a:lumMod val="50000"/>
                  </a:schemeClr>
                </a:solidFill>
                <a:latin typeface="Calibri" panose="020F0502020204030204" pitchFamily="34" charset="0"/>
                <a:cs typeface="Calibri" panose="020F0502020204030204" pitchFamily="34" charset="0"/>
              </a:rPr>
              <a:t>Iteration 6 </a:t>
            </a:r>
            <a:r>
              <a:rPr lang="en-US" sz="1000" dirty="0">
                <a:latin typeface="Calibri" panose="020F0502020204030204" pitchFamily="34" charset="0"/>
                <a:cs typeface="Calibri" panose="020F0502020204030204" pitchFamily="34" charset="0"/>
              </a:rPr>
              <a:t>-  Count 9 - ACME, Q2C, EUT, SAPCN and User APIs </a:t>
            </a:r>
          </a:p>
          <a:p>
            <a:pPr marL="171450" indent="-171450">
              <a:buFont typeface="Wingdings" panose="05000000000000000000" pitchFamily="2" charset="2"/>
              <a:buChar char="§"/>
            </a:pPr>
            <a:r>
              <a:rPr lang="en-US" sz="1000" b="1" dirty="0">
                <a:solidFill>
                  <a:schemeClr val="accent6">
                    <a:lumMod val="50000"/>
                  </a:schemeClr>
                </a:solidFill>
                <a:latin typeface="Calibri" panose="020F0502020204030204" pitchFamily="34" charset="0"/>
                <a:cs typeface="Calibri" panose="020F0502020204030204" pitchFamily="34" charset="0"/>
              </a:rPr>
              <a:t>Iteration 7 </a:t>
            </a:r>
            <a:r>
              <a:rPr lang="en-US" sz="1000" dirty="0">
                <a:latin typeface="Calibri" panose="020F0502020204030204" pitchFamily="34" charset="0"/>
                <a:cs typeface="Calibri" panose="020F0502020204030204" pitchFamily="34" charset="0"/>
              </a:rPr>
              <a:t>-  Count 9 - BEM, ETAX, IFW, OneTool and  User APIs</a:t>
            </a:r>
          </a:p>
        </p:txBody>
      </p:sp>
      <p:sp>
        <p:nvSpPr>
          <p:cNvPr id="22" name="Rounded Rectangle 4">
            <a:extLst>
              <a:ext uri="{FF2B5EF4-FFF2-40B4-BE49-F238E27FC236}">
                <a16:creationId xmlns:a16="http://schemas.microsoft.com/office/drawing/2014/main" id="{0D4FB52A-3BBA-4331-9A2C-8E898D111BE5}"/>
              </a:ext>
            </a:extLst>
          </p:cNvPr>
          <p:cNvSpPr/>
          <p:nvPr/>
        </p:nvSpPr>
        <p:spPr>
          <a:xfrm>
            <a:off x="4261513" y="2169858"/>
            <a:ext cx="4630074" cy="1232294"/>
          </a:xfrm>
          <a:prstGeom prst="roundRect">
            <a:avLst>
              <a:gd name="adj" fmla="val 0"/>
            </a:avLst>
          </a:prstGeom>
          <a:solidFill>
            <a:schemeClr val="bg1">
              <a:alpha val="75000"/>
            </a:schemeClr>
          </a:solidFill>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1200" dirty="0"/>
          </a:p>
        </p:txBody>
      </p:sp>
      <p:sp>
        <p:nvSpPr>
          <p:cNvPr id="23" name="Rounded Rectangle 4">
            <a:extLst>
              <a:ext uri="{FF2B5EF4-FFF2-40B4-BE49-F238E27FC236}">
                <a16:creationId xmlns:a16="http://schemas.microsoft.com/office/drawing/2014/main" id="{E3F73346-C27C-42E5-B5EE-99DD43F9DAAE}"/>
              </a:ext>
            </a:extLst>
          </p:cNvPr>
          <p:cNvSpPr/>
          <p:nvPr/>
        </p:nvSpPr>
        <p:spPr>
          <a:xfrm>
            <a:off x="4263663" y="3619776"/>
            <a:ext cx="4630074" cy="861774"/>
          </a:xfrm>
          <a:prstGeom prst="roundRect">
            <a:avLst>
              <a:gd name="adj" fmla="val 0"/>
            </a:avLst>
          </a:prstGeom>
          <a:solidFill>
            <a:schemeClr val="bg1">
              <a:alpha val="75000"/>
            </a:schemeClr>
          </a:solidFill>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1200" dirty="0"/>
          </a:p>
        </p:txBody>
      </p:sp>
      <p:sp>
        <p:nvSpPr>
          <p:cNvPr id="24" name="TextBox 23">
            <a:extLst>
              <a:ext uri="{FF2B5EF4-FFF2-40B4-BE49-F238E27FC236}">
                <a16:creationId xmlns:a16="http://schemas.microsoft.com/office/drawing/2014/main" id="{B9625BE4-65B2-4178-8385-914F7D075E6F}"/>
              </a:ext>
            </a:extLst>
          </p:cNvPr>
          <p:cNvSpPr txBox="1"/>
          <p:nvPr/>
        </p:nvSpPr>
        <p:spPr>
          <a:xfrm>
            <a:off x="4192484" y="2100889"/>
            <a:ext cx="4725951" cy="1323439"/>
          </a:xfrm>
          <a:prstGeom prst="rect">
            <a:avLst/>
          </a:prstGeom>
          <a:noFill/>
        </p:spPr>
        <p:txBody>
          <a:bodyPr wrap="square" rtlCol="0">
            <a:spAutoFit/>
          </a:bodyPr>
          <a:lstStyle/>
          <a:p>
            <a:pPr marL="171450" indent="-171450">
              <a:buFont typeface="Wingdings" panose="05000000000000000000" pitchFamily="2" charset="2"/>
              <a:buChar char="§"/>
            </a:pPr>
            <a:r>
              <a:rPr lang="en-US" sz="1000" b="1" dirty="0">
                <a:solidFill>
                  <a:schemeClr val="accent6">
                    <a:lumMod val="50000"/>
                  </a:schemeClr>
                </a:solidFill>
                <a:latin typeface="Calibri" panose="020F0502020204030204" pitchFamily="34" charset="0"/>
                <a:cs typeface="Calibri" panose="020F0502020204030204" pitchFamily="34" charset="0"/>
              </a:rPr>
              <a:t>Iteration 1 </a:t>
            </a:r>
            <a:r>
              <a:rPr lang="en-US" sz="1000" dirty="0">
                <a:latin typeface="Calibri" panose="020F0502020204030204" pitchFamily="34" charset="0"/>
                <a:cs typeface="Calibri" panose="020F0502020204030204" pitchFamily="34" charset="0"/>
              </a:rPr>
              <a:t>-  Count 15 – BFO APIs without BFO access token validation</a:t>
            </a:r>
          </a:p>
          <a:p>
            <a:pPr marL="171450" indent="-171450">
              <a:buFont typeface="Wingdings" panose="05000000000000000000" pitchFamily="2" charset="2"/>
              <a:buChar char="§"/>
            </a:pPr>
            <a:r>
              <a:rPr lang="en-US" sz="1000" b="1" dirty="0">
                <a:solidFill>
                  <a:schemeClr val="accent6">
                    <a:lumMod val="50000"/>
                  </a:schemeClr>
                </a:solidFill>
                <a:latin typeface="Calibri" panose="020F0502020204030204" pitchFamily="34" charset="0"/>
                <a:cs typeface="Calibri" panose="020F0502020204030204" pitchFamily="34" charset="0"/>
              </a:rPr>
              <a:t>Iteration 2 </a:t>
            </a:r>
            <a:r>
              <a:rPr lang="en-US" sz="1000" dirty="0">
                <a:latin typeface="Calibri" panose="020F0502020204030204" pitchFamily="34" charset="0"/>
                <a:cs typeface="Calibri" panose="020F0502020204030204" pitchFamily="34" charset="0"/>
              </a:rPr>
              <a:t>-  Count 14 – BFO APIs without BFO access token validation</a:t>
            </a:r>
          </a:p>
          <a:p>
            <a:pPr marL="171450" indent="-171450">
              <a:buFont typeface="Wingdings" panose="05000000000000000000" pitchFamily="2" charset="2"/>
              <a:buChar char="§"/>
            </a:pPr>
            <a:r>
              <a:rPr lang="en-US" sz="1000" b="1" dirty="0">
                <a:solidFill>
                  <a:schemeClr val="accent6">
                    <a:lumMod val="50000"/>
                  </a:schemeClr>
                </a:solidFill>
                <a:latin typeface="Calibri" panose="020F0502020204030204" pitchFamily="34" charset="0"/>
                <a:cs typeface="Calibri" panose="020F0502020204030204" pitchFamily="34" charset="0"/>
              </a:rPr>
              <a:t>Iteration 3 </a:t>
            </a:r>
            <a:r>
              <a:rPr lang="en-US" sz="1000" dirty="0">
                <a:latin typeface="Calibri" panose="020F0502020204030204" pitchFamily="34" charset="0"/>
                <a:cs typeface="Calibri" panose="020F0502020204030204" pitchFamily="34" charset="0"/>
              </a:rPr>
              <a:t>-  Count 18 - BFO APIs with BFO access token validation </a:t>
            </a:r>
          </a:p>
          <a:p>
            <a:pPr marL="171450" indent="-171450">
              <a:buFont typeface="Wingdings" panose="05000000000000000000" pitchFamily="2" charset="2"/>
              <a:buChar char="§"/>
            </a:pPr>
            <a:r>
              <a:rPr lang="en-US" sz="1000" b="1" dirty="0">
                <a:solidFill>
                  <a:schemeClr val="accent6">
                    <a:lumMod val="50000"/>
                  </a:schemeClr>
                </a:solidFill>
                <a:latin typeface="Calibri" panose="020F0502020204030204" pitchFamily="34" charset="0"/>
                <a:cs typeface="Calibri" panose="020F0502020204030204" pitchFamily="34" charset="0"/>
              </a:rPr>
              <a:t>Iteration 4 </a:t>
            </a:r>
            <a:r>
              <a:rPr lang="en-US" sz="1000" dirty="0">
                <a:latin typeface="Calibri" panose="020F0502020204030204" pitchFamily="34" charset="0"/>
                <a:cs typeface="Calibri" panose="020F0502020204030204" pitchFamily="34" charset="0"/>
              </a:rPr>
              <a:t>-  Count 18 - BFO APIs with BFO access token validation </a:t>
            </a:r>
          </a:p>
          <a:p>
            <a:pPr marL="171450" indent="-171450">
              <a:buFont typeface="Wingdings" panose="05000000000000000000" pitchFamily="2" charset="2"/>
              <a:buChar char="§"/>
            </a:pPr>
            <a:r>
              <a:rPr lang="en-US" sz="1000" b="1" dirty="0">
                <a:solidFill>
                  <a:schemeClr val="accent6">
                    <a:lumMod val="50000"/>
                  </a:schemeClr>
                </a:solidFill>
                <a:latin typeface="Calibri" panose="020F0502020204030204" pitchFamily="34" charset="0"/>
                <a:cs typeface="Calibri" panose="020F0502020204030204" pitchFamily="34" charset="0"/>
              </a:rPr>
              <a:t>Iteration 5 </a:t>
            </a:r>
            <a:r>
              <a:rPr lang="en-US" sz="1000" dirty="0">
                <a:latin typeface="Calibri" panose="020F0502020204030204" pitchFamily="34" charset="0"/>
                <a:cs typeface="Calibri" panose="020F0502020204030204" pitchFamily="34" charset="0"/>
              </a:rPr>
              <a:t>-  Count 27 -  EBILL APIs (including SOAP APIs)</a:t>
            </a:r>
          </a:p>
          <a:p>
            <a:pPr marL="171450" indent="-171450">
              <a:buFont typeface="Wingdings" panose="05000000000000000000" pitchFamily="2" charset="2"/>
              <a:buChar char="§"/>
            </a:pPr>
            <a:r>
              <a:rPr lang="en-US" sz="1000" b="1" dirty="0">
                <a:solidFill>
                  <a:schemeClr val="accent6">
                    <a:lumMod val="50000"/>
                  </a:schemeClr>
                </a:solidFill>
                <a:latin typeface="Calibri" panose="020F0502020204030204" pitchFamily="34" charset="0"/>
                <a:cs typeface="Calibri" panose="020F0502020204030204" pitchFamily="34" charset="0"/>
              </a:rPr>
              <a:t>Iteration 6  </a:t>
            </a:r>
            <a:r>
              <a:rPr lang="en-US" sz="1000" dirty="0">
                <a:latin typeface="Calibri" panose="020F0502020204030204" pitchFamily="34" charset="0"/>
                <a:cs typeface="Calibri" panose="020F0502020204030204" pitchFamily="34" charset="0"/>
              </a:rPr>
              <a:t>- Count 20 – AMS, BDO, BFS, Blackline, and ERP APIs</a:t>
            </a:r>
          </a:p>
          <a:p>
            <a:pPr marL="171450" indent="-171450">
              <a:buFont typeface="Wingdings" panose="05000000000000000000" pitchFamily="2" charset="2"/>
              <a:buChar char="§"/>
            </a:pPr>
            <a:r>
              <a:rPr lang="en-US" sz="1000" b="1" dirty="0">
                <a:solidFill>
                  <a:schemeClr val="accent6">
                    <a:lumMod val="50000"/>
                  </a:schemeClr>
                </a:solidFill>
                <a:latin typeface="Calibri" panose="020F0502020204030204" pitchFamily="34" charset="0"/>
                <a:cs typeface="Calibri" panose="020F0502020204030204" pitchFamily="34" charset="0"/>
              </a:rPr>
              <a:t>Iteration 7 </a:t>
            </a:r>
            <a:r>
              <a:rPr lang="en-US" sz="1000" dirty="0">
                <a:latin typeface="Calibri" panose="020F0502020204030204" pitchFamily="34" charset="0"/>
                <a:cs typeface="Calibri" panose="020F0502020204030204" pitchFamily="34" charset="0"/>
              </a:rPr>
              <a:t>-  Count 20 -  GSE, MYSE, Installed Base and Newton APIs</a:t>
            </a:r>
          </a:p>
          <a:p>
            <a:pPr marL="171450" indent="-171450">
              <a:buFont typeface="Wingdings" panose="05000000000000000000" pitchFamily="2" charset="2"/>
              <a:buChar char="§"/>
            </a:pPr>
            <a:r>
              <a:rPr lang="en-US" sz="1000" b="1" dirty="0">
                <a:solidFill>
                  <a:schemeClr val="accent6">
                    <a:lumMod val="50000"/>
                  </a:schemeClr>
                </a:solidFill>
                <a:latin typeface="Calibri" panose="020F0502020204030204" pitchFamily="34" charset="0"/>
                <a:cs typeface="Calibri" panose="020F0502020204030204" pitchFamily="34" charset="0"/>
              </a:rPr>
              <a:t>Iteration 8 </a:t>
            </a:r>
            <a:r>
              <a:rPr lang="en-US" sz="1000" dirty="0">
                <a:latin typeface="Calibri" panose="020F0502020204030204" pitchFamily="34" charset="0"/>
                <a:cs typeface="Calibri" panose="020F0502020204030204" pitchFamily="34" charset="0"/>
              </a:rPr>
              <a:t>-  Count 16 -  SAP, ERP, FIO, OnleClick, OneTool, Telescope APIs</a:t>
            </a:r>
          </a:p>
        </p:txBody>
      </p:sp>
      <p:sp>
        <p:nvSpPr>
          <p:cNvPr id="25" name="TextBox 24">
            <a:extLst>
              <a:ext uri="{FF2B5EF4-FFF2-40B4-BE49-F238E27FC236}">
                <a16:creationId xmlns:a16="http://schemas.microsoft.com/office/drawing/2014/main" id="{9CBFD65C-1B19-400F-9F3C-0D7EAC509CAA}"/>
              </a:ext>
            </a:extLst>
          </p:cNvPr>
          <p:cNvSpPr txBox="1"/>
          <p:nvPr/>
        </p:nvSpPr>
        <p:spPr>
          <a:xfrm>
            <a:off x="4213574" y="3645623"/>
            <a:ext cx="4725951" cy="861774"/>
          </a:xfrm>
          <a:prstGeom prst="rect">
            <a:avLst/>
          </a:prstGeom>
          <a:noFill/>
        </p:spPr>
        <p:txBody>
          <a:bodyPr wrap="square" rtlCol="0">
            <a:spAutoFit/>
          </a:bodyPr>
          <a:lstStyle/>
          <a:p>
            <a:pPr marL="171450" indent="-171450">
              <a:buFont typeface="Wingdings" panose="05000000000000000000" pitchFamily="2" charset="2"/>
              <a:buChar char="§"/>
            </a:pPr>
            <a:r>
              <a:rPr lang="en-US" sz="1000" b="1" dirty="0">
                <a:solidFill>
                  <a:schemeClr val="accent6">
                    <a:lumMod val="50000"/>
                  </a:schemeClr>
                </a:solidFill>
                <a:latin typeface="Calibri" panose="020F0502020204030204" pitchFamily="34" charset="0"/>
                <a:cs typeface="Calibri" panose="020F0502020204030204" pitchFamily="34" charset="0"/>
              </a:rPr>
              <a:t>Iteration 1 </a:t>
            </a:r>
            <a:r>
              <a:rPr lang="en-US" sz="1000" dirty="0">
                <a:latin typeface="Calibri" panose="020F0502020204030204" pitchFamily="34" charset="0"/>
                <a:cs typeface="Calibri" panose="020F0502020204030204" pitchFamily="34" charset="0"/>
              </a:rPr>
              <a:t>-  Count 5 – AR APIs</a:t>
            </a:r>
          </a:p>
          <a:p>
            <a:pPr marL="171450" indent="-171450">
              <a:buFont typeface="Wingdings" panose="05000000000000000000" pitchFamily="2" charset="2"/>
              <a:buChar char="§"/>
            </a:pPr>
            <a:r>
              <a:rPr lang="en-US" sz="1000" b="1" dirty="0">
                <a:solidFill>
                  <a:schemeClr val="accent6">
                    <a:lumMod val="50000"/>
                  </a:schemeClr>
                </a:solidFill>
                <a:latin typeface="Calibri" panose="020F0502020204030204" pitchFamily="34" charset="0"/>
                <a:cs typeface="Calibri" panose="020F0502020204030204" pitchFamily="34" charset="0"/>
              </a:rPr>
              <a:t>Iteration 2 </a:t>
            </a:r>
            <a:r>
              <a:rPr lang="en-US" sz="1000" dirty="0">
                <a:latin typeface="Calibri" panose="020F0502020204030204" pitchFamily="34" charset="0"/>
                <a:cs typeface="Calibri" panose="020F0502020204030204" pitchFamily="34" charset="0"/>
              </a:rPr>
              <a:t>-  Count 6 – CPQ and SAP PI Backend APIs</a:t>
            </a:r>
          </a:p>
          <a:p>
            <a:pPr marL="171450" indent="-171450">
              <a:buFont typeface="Wingdings" panose="05000000000000000000" pitchFamily="2" charset="2"/>
              <a:buChar char="§"/>
            </a:pPr>
            <a:r>
              <a:rPr lang="en-US" sz="1000" b="1" dirty="0">
                <a:solidFill>
                  <a:schemeClr val="accent6">
                    <a:lumMod val="50000"/>
                  </a:schemeClr>
                </a:solidFill>
                <a:latin typeface="Calibri" panose="020F0502020204030204" pitchFamily="34" charset="0"/>
                <a:cs typeface="Calibri" panose="020F0502020204030204" pitchFamily="34" charset="0"/>
              </a:rPr>
              <a:t>Iteration 3 </a:t>
            </a:r>
            <a:r>
              <a:rPr lang="en-US" sz="1000" dirty="0">
                <a:latin typeface="Calibri" panose="020F0502020204030204" pitchFamily="34" charset="0"/>
                <a:cs typeface="Calibri" panose="020F0502020204030204" pitchFamily="34" charset="0"/>
              </a:rPr>
              <a:t>-  Count 14 -  Go-Digital and SDH</a:t>
            </a:r>
          </a:p>
          <a:p>
            <a:pPr marL="171450" indent="-171450">
              <a:buFont typeface="Wingdings" panose="05000000000000000000" pitchFamily="2" charset="2"/>
              <a:buChar char="§"/>
            </a:pPr>
            <a:r>
              <a:rPr lang="en-US" sz="1000" b="1" dirty="0">
                <a:solidFill>
                  <a:schemeClr val="accent6">
                    <a:lumMod val="50000"/>
                  </a:schemeClr>
                </a:solidFill>
                <a:latin typeface="Calibri" panose="020F0502020204030204" pitchFamily="34" charset="0"/>
                <a:cs typeface="Calibri" panose="020F0502020204030204" pitchFamily="34" charset="0"/>
              </a:rPr>
              <a:t>Iteration 4  </a:t>
            </a:r>
            <a:r>
              <a:rPr lang="en-US" sz="1000" dirty="0">
                <a:latin typeface="Calibri" panose="020F0502020204030204" pitchFamily="34" charset="0"/>
                <a:cs typeface="Calibri" panose="020F0502020204030204" pitchFamily="34" charset="0"/>
              </a:rPr>
              <a:t>- Count 15 – PIM APIs</a:t>
            </a:r>
          </a:p>
          <a:p>
            <a:pPr marL="171450" indent="-171450">
              <a:buFont typeface="Wingdings" panose="05000000000000000000" pitchFamily="2" charset="2"/>
              <a:buChar char="§"/>
            </a:pPr>
            <a:r>
              <a:rPr lang="en-US" sz="1000" b="1" dirty="0">
                <a:solidFill>
                  <a:schemeClr val="accent6">
                    <a:lumMod val="50000"/>
                  </a:schemeClr>
                </a:solidFill>
                <a:latin typeface="Calibri" panose="020F0502020204030204" pitchFamily="34" charset="0"/>
                <a:cs typeface="Calibri" panose="020F0502020204030204" pitchFamily="34" charset="0"/>
              </a:rPr>
              <a:t>Iteration 5 </a:t>
            </a:r>
            <a:r>
              <a:rPr lang="en-US" sz="1000" dirty="0">
                <a:latin typeface="Calibri" panose="020F0502020204030204" pitchFamily="34" charset="0"/>
                <a:cs typeface="Calibri" panose="020F0502020204030204" pitchFamily="34" charset="0"/>
              </a:rPr>
              <a:t>-  Count 5 -  IDMS APIs</a:t>
            </a:r>
          </a:p>
        </p:txBody>
      </p:sp>
      <p:sp>
        <p:nvSpPr>
          <p:cNvPr id="6" name="Rectangle 5">
            <a:extLst>
              <a:ext uri="{FF2B5EF4-FFF2-40B4-BE49-F238E27FC236}">
                <a16:creationId xmlns:a16="http://schemas.microsoft.com/office/drawing/2014/main" id="{BE5C7A0E-E27E-4C8E-8A77-2A20B5E38E3A}"/>
              </a:ext>
            </a:extLst>
          </p:cNvPr>
          <p:cNvSpPr/>
          <p:nvPr/>
        </p:nvSpPr>
        <p:spPr>
          <a:xfrm>
            <a:off x="507139" y="1082777"/>
            <a:ext cx="3141953" cy="276999"/>
          </a:xfrm>
          <a:prstGeom prst="rect">
            <a:avLst/>
          </a:prstGeom>
        </p:spPr>
        <p:txBody>
          <a:bodyPr wrap="square">
            <a:spAutoFit/>
          </a:bodyPr>
          <a:lstStyle/>
          <a:p>
            <a:pPr lvl="0"/>
            <a:r>
              <a:rPr lang="en-US" sz="1200" dirty="0">
                <a:solidFill>
                  <a:schemeClr val="accent6">
                    <a:lumMod val="50000"/>
                  </a:schemeClr>
                </a:solidFill>
                <a:latin typeface="Calibri" panose="020F0502020204030204" pitchFamily="34" charset="0"/>
              </a:rPr>
              <a:t>Migrate Product API candidates </a:t>
            </a:r>
            <a:endParaRPr lang="en-US" sz="1200" dirty="0">
              <a:solidFill>
                <a:schemeClr val="accent6">
                  <a:lumMod val="50000"/>
                </a:schemeClr>
              </a:solidFill>
            </a:endParaRPr>
          </a:p>
        </p:txBody>
      </p:sp>
      <p:sp>
        <p:nvSpPr>
          <p:cNvPr id="7" name="Rectangle 6">
            <a:extLst>
              <a:ext uri="{FF2B5EF4-FFF2-40B4-BE49-F238E27FC236}">
                <a16:creationId xmlns:a16="http://schemas.microsoft.com/office/drawing/2014/main" id="{5D1509C6-EB02-4342-A6B9-80F0BC763F43}"/>
              </a:ext>
            </a:extLst>
          </p:cNvPr>
          <p:cNvSpPr/>
          <p:nvPr/>
        </p:nvSpPr>
        <p:spPr>
          <a:xfrm>
            <a:off x="521010" y="1367129"/>
            <a:ext cx="1180131" cy="276999"/>
          </a:xfrm>
          <a:prstGeom prst="rect">
            <a:avLst/>
          </a:prstGeom>
        </p:spPr>
        <p:txBody>
          <a:bodyPr wrap="none">
            <a:spAutoFit/>
          </a:bodyPr>
          <a:lstStyle/>
          <a:p>
            <a:pPr fontAlgn="b"/>
            <a:r>
              <a:rPr lang="en-US" sz="1200" dirty="0">
                <a:solidFill>
                  <a:schemeClr val="accent6">
                    <a:lumMod val="50000"/>
                  </a:schemeClr>
                </a:solidFill>
                <a:latin typeface="Calibri" panose="020F0502020204030204" pitchFamily="34" charset="0"/>
              </a:rPr>
              <a:t>High Impact API</a:t>
            </a:r>
          </a:p>
        </p:txBody>
      </p:sp>
      <p:sp>
        <p:nvSpPr>
          <p:cNvPr id="29" name="Rectangle 28">
            <a:extLst>
              <a:ext uri="{FF2B5EF4-FFF2-40B4-BE49-F238E27FC236}">
                <a16:creationId xmlns:a16="http://schemas.microsoft.com/office/drawing/2014/main" id="{FA98FBFE-50C7-4F5F-A7A2-F95925FDA749}"/>
              </a:ext>
            </a:extLst>
          </p:cNvPr>
          <p:cNvSpPr/>
          <p:nvPr/>
        </p:nvSpPr>
        <p:spPr>
          <a:xfrm>
            <a:off x="507139" y="1632469"/>
            <a:ext cx="3047950" cy="276999"/>
          </a:xfrm>
          <a:prstGeom prst="rect">
            <a:avLst/>
          </a:prstGeom>
        </p:spPr>
        <p:txBody>
          <a:bodyPr wrap="none">
            <a:spAutoFit/>
          </a:bodyPr>
          <a:lstStyle/>
          <a:p>
            <a:pPr fontAlgn="b"/>
            <a:r>
              <a:rPr lang="en-US" sz="1200" dirty="0">
                <a:solidFill>
                  <a:schemeClr val="accent6">
                    <a:lumMod val="50000"/>
                  </a:schemeClr>
                </a:solidFill>
                <a:latin typeface="Calibri" panose="020F0502020204030204" pitchFamily="34" charset="0"/>
              </a:rPr>
              <a:t>Business Critical &amp; Redesign Refactoring APIs </a:t>
            </a:r>
          </a:p>
        </p:txBody>
      </p:sp>
      <p:pic>
        <p:nvPicPr>
          <p:cNvPr id="2054" name="Picture 6" descr="Image result for tick symbol">
            <a:extLst>
              <a:ext uri="{FF2B5EF4-FFF2-40B4-BE49-F238E27FC236}">
                <a16:creationId xmlns:a16="http://schemas.microsoft.com/office/drawing/2014/main" id="{8B7F65D3-E421-4709-886C-DBC29A7495E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607944" y="1069327"/>
            <a:ext cx="208812" cy="20811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Image result for tick symbol">
            <a:extLst>
              <a:ext uri="{FF2B5EF4-FFF2-40B4-BE49-F238E27FC236}">
                <a16:creationId xmlns:a16="http://schemas.microsoft.com/office/drawing/2014/main" id="{9D70C661-FB65-4C36-A767-ADAE1CF11C3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65764" y="1294931"/>
            <a:ext cx="208812" cy="20811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lated image">
            <a:extLst>
              <a:ext uri="{FF2B5EF4-FFF2-40B4-BE49-F238E27FC236}">
                <a16:creationId xmlns:a16="http://schemas.microsoft.com/office/drawing/2014/main" id="{1278AA9E-C266-4B3C-9E22-93E201C6C79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352203" y="1643369"/>
            <a:ext cx="274674" cy="27467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982344C-9835-47A1-BAE8-D98CF8E809BE}"/>
              </a:ext>
            </a:extLst>
          </p:cNvPr>
          <p:cNvSpPr/>
          <p:nvPr/>
        </p:nvSpPr>
        <p:spPr>
          <a:xfrm>
            <a:off x="507139" y="724098"/>
            <a:ext cx="3308549" cy="275683"/>
          </a:xfrm>
          <a:prstGeom prst="rect">
            <a:avLst/>
          </a:prstGeom>
          <a:solidFill>
            <a:schemeClr val="tx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200" b="1" dirty="0">
                <a:solidFill>
                  <a:schemeClr val="bg1"/>
                </a:solidFill>
                <a:latin typeface="Calibri" panose="020F0502020204030204" pitchFamily="34" charset="0"/>
              </a:rPr>
              <a:t>Wave 1 - Migration Goal</a:t>
            </a:r>
          </a:p>
        </p:txBody>
      </p:sp>
      <p:cxnSp>
        <p:nvCxnSpPr>
          <p:cNvPr id="43" name="Straight Connector 42">
            <a:extLst>
              <a:ext uri="{FF2B5EF4-FFF2-40B4-BE49-F238E27FC236}">
                <a16:creationId xmlns:a16="http://schemas.microsoft.com/office/drawing/2014/main" id="{54A4FAF4-E738-45F0-ABB7-4A7875283D74}"/>
              </a:ext>
            </a:extLst>
          </p:cNvPr>
          <p:cNvCxnSpPr>
            <a:cxnSpLocks/>
          </p:cNvCxnSpPr>
          <p:nvPr/>
        </p:nvCxnSpPr>
        <p:spPr>
          <a:xfrm>
            <a:off x="331655" y="2100889"/>
            <a:ext cx="858678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4A0C281B-9B62-4648-B81F-0A304A9DBFE3}"/>
              </a:ext>
            </a:extLst>
          </p:cNvPr>
          <p:cNvSpPr/>
          <p:nvPr/>
        </p:nvSpPr>
        <p:spPr>
          <a:xfrm>
            <a:off x="560303" y="2553613"/>
            <a:ext cx="3141953" cy="276999"/>
          </a:xfrm>
          <a:prstGeom prst="rect">
            <a:avLst/>
          </a:prstGeom>
        </p:spPr>
        <p:txBody>
          <a:bodyPr wrap="square">
            <a:spAutoFit/>
          </a:bodyPr>
          <a:lstStyle/>
          <a:p>
            <a:pPr lvl="0"/>
            <a:r>
              <a:rPr lang="en-US" sz="1200" dirty="0">
                <a:solidFill>
                  <a:schemeClr val="accent6">
                    <a:lumMod val="50000"/>
                  </a:schemeClr>
                </a:solidFill>
                <a:latin typeface="Calibri" panose="020F0502020204030204" pitchFamily="34" charset="0"/>
              </a:rPr>
              <a:t>Product API candidates and High Impact APIs </a:t>
            </a:r>
            <a:endParaRPr lang="en-US" sz="1200" dirty="0">
              <a:solidFill>
                <a:schemeClr val="accent6">
                  <a:lumMod val="50000"/>
                </a:schemeClr>
              </a:solidFill>
            </a:endParaRPr>
          </a:p>
        </p:txBody>
      </p:sp>
      <p:sp>
        <p:nvSpPr>
          <p:cNvPr id="48" name="Rectangle 47">
            <a:extLst>
              <a:ext uri="{FF2B5EF4-FFF2-40B4-BE49-F238E27FC236}">
                <a16:creationId xmlns:a16="http://schemas.microsoft.com/office/drawing/2014/main" id="{F9E488ED-BEFE-4C90-A707-3BB9160D923C}"/>
              </a:ext>
            </a:extLst>
          </p:cNvPr>
          <p:cNvSpPr/>
          <p:nvPr/>
        </p:nvSpPr>
        <p:spPr>
          <a:xfrm>
            <a:off x="590436" y="3168179"/>
            <a:ext cx="1493037" cy="276999"/>
          </a:xfrm>
          <a:prstGeom prst="rect">
            <a:avLst/>
          </a:prstGeom>
        </p:spPr>
        <p:txBody>
          <a:bodyPr wrap="none">
            <a:spAutoFit/>
          </a:bodyPr>
          <a:lstStyle/>
          <a:p>
            <a:pPr fontAlgn="b"/>
            <a:r>
              <a:rPr lang="en-US" sz="1200" dirty="0">
                <a:solidFill>
                  <a:schemeClr val="accent6">
                    <a:lumMod val="50000"/>
                  </a:schemeClr>
                </a:solidFill>
                <a:latin typeface="Calibri" panose="020F0502020204030204" pitchFamily="34" charset="0"/>
              </a:rPr>
              <a:t>Business Critical APIs</a:t>
            </a:r>
          </a:p>
        </p:txBody>
      </p:sp>
      <p:sp>
        <p:nvSpPr>
          <p:cNvPr id="49" name="Rectangle 48">
            <a:extLst>
              <a:ext uri="{FF2B5EF4-FFF2-40B4-BE49-F238E27FC236}">
                <a16:creationId xmlns:a16="http://schemas.microsoft.com/office/drawing/2014/main" id="{B22F9AE2-7D9A-460F-99EF-AA93CD56820C}"/>
              </a:ext>
            </a:extLst>
          </p:cNvPr>
          <p:cNvSpPr/>
          <p:nvPr/>
        </p:nvSpPr>
        <p:spPr>
          <a:xfrm>
            <a:off x="565763" y="2879588"/>
            <a:ext cx="1834156" cy="276999"/>
          </a:xfrm>
          <a:prstGeom prst="rect">
            <a:avLst/>
          </a:prstGeom>
        </p:spPr>
        <p:txBody>
          <a:bodyPr wrap="none">
            <a:spAutoFit/>
          </a:bodyPr>
          <a:lstStyle/>
          <a:p>
            <a:pPr fontAlgn="b"/>
            <a:r>
              <a:rPr lang="en-US" sz="1200" dirty="0">
                <a:solidFill>
                  <a:schemeClr val="accent6">
                    <a:lumMod val="50000"/>
                  </a:schemeClr>
                </a:solidFill>
                <a:latin typeface="Calibri" panose="020F0502020204030204" pitchFamily="34" charset="0"/>
              </a:rPr>
              <a:t>Redesign Refactoring APIs </a:t>
            </a:r>
          </a:p>
        </p:txBody>
      </p:sp>
      <p:pic>
        <p:nvPicPr>
          <p:cNvPr id="50" name="Picture 6" descr="Image result for tick symbol">
            <a:extLst>
              <a:ext uri="{FF2B5EF4-FFF2-40B4-BE49-F238E27FC236}">
                <a16:creationId xmlns:a16="http://schemas.microsoft.com/office/drawing/2014/main" id="{A68C7FA8-A14D-4D92-A637-60826FDE2A7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456099" y="2554497"/>
            <a:ext cx="208812" cy="208111"/>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52">
            <a:extLst>
              <a:ext uri="{FF2B5EF4-FFF2-40B4-BE49-F238E27FC236}">
                <a16:creationId xmlns:a16="http://schemas.microsoft.com/office/drawing/2014/main" id="{812441DA-5738-4766-A877-67441BF269FD}"/>
              </a:ext>
            </a:extLst>
          </p:cNvPr>
          <p:cNvSpPr/>
          <p:nvPr/>
        </p:nvSpPr>
        <p:spPr>
          <a:xfrm>
            <a:off x="524975" y="2195592"/>
            <a:ext cx="3308549" cy="275683"/>
          </a:xfrm>
          <a:prstGeom prst="rect">
            <a:avLst/>
          </a:prstGeom>
          <a:solidFill>
            <a:schemeClr val="tx2">
              <a:lumMod val="5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chemeClr val="bg1"/>
                </a:solidFill>
                <a:latin typeface="Calibri" panose="020F0502020204030204" pitchFamily="34" charset="0"/>
              </a:rPr>
              <a:t>Wave 2 - Migration Goal</a:t>
            </a:r>
          </a:p>
        </p:txBody>
      </p:sp>
      <p:pic>
        <p:nvPicPr>
          <p:cNvPr id="57" name="Picture 6" descr="Image result for tick symbol">
            <a:extLst>
              <a:ext uri="{FF2B5EF4-FFF2-40B4-BE49-F238E27FC236}">
                <a16:creationId xmlns:a16="http://schemas.microsoft.com/office/drawing/2014/main" id="{2B8991AE-48C6-4ED4-A735-D12C4719602F}"/>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018915" y="3948386"/>
            <a:ext cx="208812" cy="208111"/>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59">
            <a:extLst>
              <a:ext uri="{FF2B5EF4-FFF2-40B4-BE49-F238E27FC236}">
                <a16:creationId xmlns:a16="http://schemas.microsoft.com/office/drawing/2014/main" id="{0A358E24-AC22-452C-969E-8F51CED6790D}"/>
              </a:ext>
            </a:extLst>
          </p:cNvPr>
          <p:cNvSpPr/>
          <p:nvPr/>
        </p:nvSpPr>
        <p:spPr>
          <a:xfrm>
            <a:off x="521010" y="3636100"/>
            <a:ext cx="3308549" cy="275683"/>
          </a:xfrm>
          <a:prstGeom prst="rect">
            <a:avLst/>
          </a:prstGeom>
          <a:solidFill>
            <a:schemeClr val="tx2">
              <a:lumMod val="5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chemeClr val="bg1"/>
                </a:solidFill>
                <a:latin typeface="Calibri" panose="020F0502020204030204" pitchFamily="34" charset="0"/>
              </a:rPr>
              <a:t>Wave 3 - Migration Goal</a:t>
            </a:r>
          </a:p>
        </p:txBody>
      </p:sp>
      <p:cxnSp>
        <p:nvCxnSpPr>
          <p:cNvPr id="61" name="Straight Connector 60">
            <a:extLst>
              <a:ext uri="{FF2B5EF4-FFF2-40B4-BE49-F238E27FC236}">
                <a16:creationId xmlns:a16="http://schemas.microsoft.com/office/drawing/2014/main" id="{9ACC3203-46D4-44C0-9BB4-3F4EECD81D9A}"/>
              </a:ext>
            </a:extLst>
          </p:cNvPr>
          <p:cNvCxnSpPr>
            <a:cxnSpLocks/>
          </p:cNvCxnSpPr>
          <p:nvPr/>
        </p:nvCxnSpPr>
        <p:spPr>
          <a:xfrm>
            <a:off x="352745" y="3479578"/>
            <a:ext cx="858678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62" name="Picture 6" descr="Image result for tick symbol">
            <a:extLst>
              <a:ext uri="{FF2B5EF4-FFF2-40B4-BE49-F238E27FC236}">
                <a16:creationId xmlns:a16="http://schemas.microsoft.com/office/drawing/2014/main" id="{62EA9807-2831-49E0-830B-EF37226D4B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10801" y="2888007"/>
            <a:ext cx="208812" cy="208111"/>
          </a:xfrm>
          <a:prstGeom prst="rect">
            <a:avLst/>
          </a:prstGeom>
          <a:noFill/>
          <a:extLst>
            <a:ext uri="{909E8E84-426E-40DD-AFC4-6F175D3DCCD1}">
              <a14:hiddenFill xmlns:a14="http://schemas.microsoft.com/office/drawing/2010/main">
                <a:solidFill>
                  <a:srgbClr val="FFFFFF"/>
                </a:solidFill>
              </a14:hiddenFill>
            </a:ext>
          </a:extLst>
        </p:spPr>
      </p:pic>
      <p:sp>
        <p:nvSpPr>
          <p:cNvPr id="63" name="Rectangle 62">
            <a:extLst>
              <a:ext uri="{FF2B5EF4-FFF2-40B4-BE49-F238E27FC236}">
                <a16:creationId xmlns:a16="http://schemas.microsoft.com/office/drawing/2014/main" id="{59A7DB86-8CB5-4323-9E21-2ED35C770A7E}"/>
              </a:ext>
            </a:extLst>
          </p:cNvPr>
          <p:cNvSpPr/>
          <p:nvPr/>
        </p:nvSpPr>
        <p:spPr>
          <a:xfrm>
            <a:off x="583398" y="3960759"/>
            <a:ext cx="3141953" cy="276999"/>
          </a:xfrm>
          <a:prstGeom prst="rect">
            <a:avLst/>
          </a:prstGeom>
        </p:spPr>
        <p:txBody>
          <a:bodyPr wrap="square">
            <a:spAutoFit/>
          </a:bodyPr>
          <a:lstStyle/>
          <a:p>
            <a:pPr fontAlgn="b"/>
            <a:r>
              <a:rPr lang="en-US" sz="1200" dirty="0">
                <a:solidFill>
                  <a:schemeClr val="accent6">
                    <a:lumMod val="50000"/>
                  </a:schemeClr>
                </a:solidFill>
                <a:latin typeface="Calibri" panose="020F0502020204030204" pitchFamily="34" charset="0"/>
              </a:rPr>
              <a:t>Business Critical APIs</a:t>
            </a:r>
          </a:p>
        </p:txBody>
      </p:sp>
      <p:sp>
        <p:nvSpPr>
          <p:cNvPr id="67" name="Rectangle 66">
            <a:extLst>
              <a:ext uri="{FF2B5EF4-FFF2-40B4-BE49-F238E27FC236}">
                <a16:creationId xmlns:a16="http://schemas.microsoft.com/office/drawing/2014/main" id="{02866D9D-EDAD-43A1-B119-03F64AC7B7C9}"/>
              </a:ext>
            </a:extLst>
          </p:cNvPr>
          <p:cNvSpPr/>
          <p:nvPr/>
        </p:nvSpPr>
        <p:spPr>
          <a:xfrm>
            <a:off x="590436" y="4284800"/>
            <a:ext cx="3141953" cy="276999"/>
          </a:xfrm>
          <a:prstGeom prst="rect">
            <a:avLst/>
          </a:prstGeom>
        </p:spPr>
        <p:txBody>
          <a:bodyPr wrap="square">
            <a:spAutoFit/>
          </a:bodyPr>
          <a:lstStyle/>
          <a:p>
            <a:pPr lvl="0"/>
            <a:r>
              <a:rPr lang="en-US" sz="1200" dirty="0">
                <a:solidFill>
                  <a:schemeClr val="accent6">
                    <a:lumMod val="50000"/>
                  </a:schemeClr>
                </a:solidFill>
                <a:latin typeface="Calibri" panose="020F0502020204030204" pitchFamily="34" charset="0"/>
              </a:rPr>
              <a:t>20+ APIs under development in APIM</a:t>
            </a:r>
            <a:endParaRPr lang="en-US" sz="1200" dirty="0">
              <a:solidFill>
                <a:schemeClr val="accent6">
                  <a:lumMod val="50000"/>
                </a:schemeClr>
              </a:solidFill>
            </a:endParaRPr>
          </a:p>
        </p:txBody>
      </p:sp>
      <p:pic>
        <p:nvPicPr>
          <p:cNvPr id="68" name="Picture 6" descr="Image result for tick symbol">
            <a:extLst>
              <a:ext uri="{FF2B5EF4-FFF2-40B4-BE49-F238E27FC236}">
                <a16:creationId xmlns:a16="http://schemas.microsoft.com/office/drawing/2014/main" id="{77AE9E96-F32C-461A-862E-7EC9227F443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060143" y="4299286"/>
            <a:ext cx="208812" cy="208111"/>
          </a:xfrm>
          <a:prstGeom prst="rect">
            <a:avLst/>
          </a:prstGeom>
          <a:noFill/>
          <a:extLst>
            <a:ext uri="{909E8E84-426E-40DD-AFC4-6F175D3DCCD1}">
              <a14:hiddenFill xmlns:a14="http://schemas.microsoft.com/office/drawing/2010/main">
                <a:solidFill>
                  <a:srgbClr val="FFFFFF"/>
                </a:solidFill>
              </a14:hiddenFill>
            </a:ext>
          </a:extLst>
        </p:spPr>
      </p:pic>
      <p:sp>
        <p:nvSpPr>
          <p:cNvPr id="2048" name="TextBox 2047">
            <a:extLst>
              <a:ext uri="{FF2B5EF4-FFF2-40B4-BE49-F238E27FC236}">
                <a16:creationId xmlns:a16="http://schemas.microsoft.com/office/drawing/2014/main" id="{2C296647-A021-4EBE-A14E-9F818E096406}"/>
              </a:ext>
            </a:extLst>
          </p:cNvPr>
          <p:cNvSpPr txBox="1"/>
          <p:nvPr/>
        </p:nvSpPr>
        <p:spPr>
          <a:xfrm>
            <a:off x="2432460" y="4751405"/>
            <a:ext cx="3500167" cy="246221"/>
          </a:xfrm>
          <a:prstGeom prst="rect">
            <a:avLst/>
          </a:prstGeom>
          <a:noFill/>
        </p:spPr>
        <p:txBody>
          <a:bodyPr wrap="square" rtlCol="0">
            <a:spAutoFit/>
          </a:bodyPr>
          <a:lstStyle/>
          <a:p>
            <a:r>
              <a:rPr lang="en-US" sz="1000" dirty="0">
                <a:latin typeface="Calibri" panose="020F0502020204030204" pitchFamily="34" charset="0"/>
                <a:cs typeface="Calibri" panose="020F0502020204030204" pitchFamily="34" charset="0"/>
              </a:rPr>
              <a:t>**Zero transaction APIs will not be migrated across all waves</a:t>
            </a:r>
          </a:p>
        </p:txBody>
      </p:sp>
      <p:pic>
        <p:nvPicPr>
          <p:cNvPr id="71" name="Picture 10" descr="Related image">
            <a:extLst>
              <a:ext uri="{FF2B5EF4-FFF2-40B4-BE49-F238E27FC236}">
                <a16:creationId xmlns:a16="http://schemas.microsoft.com/office/drawing/2014/main" id="{AFB79539-0472-4543-8670-6B7C9DA5ED7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002057" y="3160416"/>
            <a:ext cx="274674" cy="274674"/>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Connector 33">
            <a:extLst>
              <a:ext uri="{FF2B5EF4-FFF2-40B4-BE49-F238E27FC236}">
                <a16:creationId xmlns:a16="http://schemas.microsoft.com/office/drawing/2014/main" id="{3B584D0A-CF58-46A9-9DA1-C9B554B87AC0}"/>
              </a:ext>
            </a:extLst>
          </p:cNvPr>
          <p:cNvCxnSpPr>
            <a:cxnSpLocks/>
          </p:cNvCxnSpPr>
          <p:nvPr/>
        </p:nvCxnSpPr>
        <p:spPr>
          <a:xfrm>
            <a:off x="433540" y="724098"/>
            <a:ext cx="0" cy="3837701"/>
          </a:xfrm>
          <a:prstGeom prst="line">
            <a:avLst/>
          </a:prstGeom>
          <a:ln w="28575">
            <a:solidFill>
              <a:srgbClr val="C6093B"/>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07E6286E-5D20-4908-B653-6EFC9095EA19}"/>
              </a:ext>
            </a:extLst>
          </p:cNvPr>
          <p:cNvSpPr/>
          <p:nvPr/>
        </p:nvSpPr>
        <p:spPr>
          <a:xfrm rot="16200000">
            <a:off x="-280717" y="2364499"/>
            <a:ext cx="1039942" cy="307777"/>
          </a:xfrm>
          <a:prstGeom prst="rect">
            <a:avLst/>
          </a:prstGeom>
        </p:spPr>
        <p:txBody>
          <a:bodyPr wrap="square">
            <a:spAutoFit/>
          </a:bodyPr>
          <a:lstStyle/>
          <a:p>
            <a:pPr algn="ctr"/>
            <a:r>
              <a:rPr lang="en-US" sz="1400" b="1" dirty="0">
                <a:solidFill>
                  <a:schemeClr val="tx2">
                    <a:lumMod val="75000"/>
                  </a:schemeClr>
                </a:solidFill>
                <a:latin typeface="Calibri" panose="020F0502020204030204" pitchFamily="34" charset="0"/>
                <a:cs typeface="Calibri" panose="020F0502020204030204" pitchFamily="34" charset="0"/>
              </a:rPr>
              <a:t>Phase 2</a:t>
            </a:r>
            <a:endParaRPr lang="en-US" sz="1050" b="1" dirty="0">
              <a:solidFill>
                <a:srgbClr val="C6093B"/>
              </a:solidFill>
            </a:endParaRPr>
          </a:p>
        </p:txBody>
      </p:sp>
    </p:spTree>
    <p:extLst>
      <p:ext uri="{BB962C8B-B14F-4D97-AF65-F5344CB8AC3E}">
        <p14:creationId xmlns:p14="http://schemas.microsoft.com/office/powerpoint/2010/main" val="3207281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9B79FFC-B4F0-4668-B411-7D03287848A8}"/>
              </a:ext>
            </a:extLst>
          </p:cNvPr>
          <p:cNvSpPr/>
          <p:nvPr/>
        </p:nvSpPr>
        <p:spPr>
          <a:xfrm>
            <a:off x="7923272" y="4082410"/>
            <a:ext cx="876783" cy="37899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dirty="0">
                <a:solidFill>
                  <a:schemeClr val="bg1"/>
                </a:solidFill>
                <a:latin typeface="Calibri" panose="020F0502020204030204" pitchFamily="34" charset="0"/>
                <a:cs typeface="Calibri" panose="020F0502020204030204" pitchFamily="34" charset="0"/>
              </a:rPr>
              <a:t>Blackout Period</a:t>
            </a:r>
          </a:p>
        </p:txBody>
      </p:sp>
      <p:cxnSp>
        <p:nvCxnSpPr>
          <p:cNvPr id="59" name="Straight Connector 58">
            <a:extLst>
              <a:ext uri="{FF2B5EF4-FFF2-40B4-BE49-F238E27FC236}">
                <a16:creationId xmlns:a16="http://schemas.microsoft.com/office/drawing/2014/main" id="{9B27A072-724D-46D0-B349-3C7EF9241022}"/>
              </a:ext>
            </a:extLst>
          </p:cNvPr>
          <p:cNvCxnSpPr>
            <a:cxnSpLocks/>
          </p:cNvCxnSpPr>
          <p:nvPr/>
        </p:nvCxnSpPr>
        <p:spPr>
          <a:xfrm>
            <a:off x="4258583" y="989749"/>
            <a:ext cx="31227" cy="3368064"/>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9365A54-289C-41D2-9D03-C0E03EDC2243}"/>
              </a:ext>
            </a:extLst>
          </p:cNvPr>
          <p:cNvCxnSpPr>
            <a:cxnSpLocks/>
          </p:cNvCxnSpPr>
          <p:nvPr/>
        </p:nvCxnSpPr>
        <p:spPr>
          <a:xfrm>
            <a:off x="3344926" y="931390"/>
            <a:ext cx="31227" cy="3368064"/>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3DA449F-0CBA-4E62-95A9-8B51BC8E4A8D}"/>
              </a:ext>
            </a:extLst>
          </p:cNvPr>
          <p:cNvCxnSpPr>
            <a:cxnSpLocks/>
          </p:cNvCxnSpPr>
          <p:nvPr/>
        </p:nvCxnSpPr>
        <p:spPr>
          <a:xfrm>
            <a:off x="2312971" y="1069949"/>
            <a:ext cx="31227" cy="3368064"/>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01542" y="220067"/>
            <a:ext cx="8633531" cy="369332"/>
          </a:xfrm>
        </p:spPr>
        <p:txBody>
          <a:bodyPr/>
          <a:lstStyle/>
          <a:p>
            <a:r>
              <a:rPr lang="en-US" dirty="0"/>
              <a:t>Execution Plan</a:t>
            </a:r>
          </a:p>
        </p:txBody>
      </p:sp>
      <p:graphicFrame>
        <p:nvGraphicFramePr>
          <p:cNvPr id="5" name="Table 4"/>
          <p:cNvGraphicFramePr>
            <a:graphicFrameLocks noGrp="1"/>
          </p:cNvGraphicFramePr>
          <p:nvPr>
            <p:extLst/>
          </p:nvPr>
        </p:nvGraphicFramePr>
        <p:xfrm>
          <a:off x="384047" y="822782"/>
          <a:ext cx="8375953" cy="278130"/>
        </p:xfrm>
        <a:graphic>
          <a:graphicData uri="http://schemas.openxmlformats.org/drawingml/2006/table">
            <a:tbl>
              <a:tblPr firstRow="1" bandRow="1">
                <a:tableStyleId>{5C22544A-7EE6-4342-B048-85BDC9FD1C3A}</a:tableStyleId>
              </a:tblPr>
              <a:tblGrid>
                <a:gridCol w="920213">
                  <a:extLst>
                    <a:ext uri="{9D8B030D-6E8A-4147-A177-3AD203B41FA5}">
                      <a16:colId xmlns:a16="http://schemas.microsoft.com/office/drawing/2014/main" val="1335402807"/>
                    </a:ext>
                  </a:extLst>
                </a:gridCol>
                <a:gridCol w="1006549">
                  <a:extLst>
                    <a:ext uri="{9D8B030D-6E8A-4147-A177-3AD203B41FA5}">
                      <a16:colId xmlns:a16="http://schemas.microsoft.com/office/drawing/2014/main" val="397606495"/>
                    </a:ext>
                  </a:extLst>
                </a:gridCol>
                <a:gridCol w="1034903">
                  <a:extLst>
                    <a:ext uri="{9D8B030D-6E8A-4147-A177-3AD203B41FA5}">
                      <a16:colId xmlns:a16="http://schemas.microsoft.com/office/drawing/2014/main" val="3286708243"/>
                    </a:ext>
                  </a:extLst>
                </a:gridCol>
                <a:gridCol w="907311">
                  <a:extLst>
                    <a:ext uri="{9D8B030D-6E8A-4147-A177-3AD203B41FA5}">
                      <a16:colId xmlns:a16="http://schemas.microsoft.com/office/drawing/2014/main" val="3230093345"/>
                    </a:ext>
                  </a:extLst>
                </a:gridCol>
                <a:gridCol w="907312">
                  <a:extLst>
                    <a:ext uri="{9D8B030D-6E8A-4147-A177-3AD203B41FA5}">
                      <a16:colId xmlns:a16="http://schemas.microsoft.com/office/drawing/2014/main" val="239949572"/>
                    </a:ext>
                  </a:extLst>
                </a:gridCol>
                <a:gridCol w="900223">
                  <a:extLst>
                    <a:ext uri="{9D8B030D-6E8A-4147-A177-3AD203B41FA5}">
                      <a16:colId xmlns:a16="http://schemas.microsoft.com/office/drawing/2014/main" val="1908813354"/>
                    </a:ext>
                  </a:extLst>
                </a:gridCol>
                <a:gridCol w="925574">
                  <a:extLst>
                    <a:ext uri="{9D8B030D-6E8A-4147-A177-3AD203B41FA5}">
                      <a16:colId xmlns:a16="http://schemas.microsoft.com/office/drawing/2014/main" val="1137214460"/>
                    </a:ext>
                  </a:extLst>
                </a:gridCol>
                <a:gridCol w="886934">
                  <a:extLst>
                    <a:ext uri="{9D8B030D-6E8A-4147-A177-3AD203B41FA5}">
                      <a16:colId xmlns:a16="http://schemas.microsoft.com/office/drawing/2014/main" val="33929385"/>
                    </a:ext>
                  </a:extLst>
                </a:gridCol>
                <a:gridCol w="886934">
                  <a:extLst>
                    <a:ext uri="{9D8B030D-6E8A-4147-A177-3AD203B41FA5}">
                      <a16:colId xmlns:a16="http://schemas.microsoft.com/office/drawing/2014/main" val="1508174383"/>
                    </a:ext>
                  </a:extLst>
                </a:gridCol>
              </a:tblGrid>
              <a:tr h="278130">
                <a:tc>
                  <a:txBody>
                    <a:bodyPr/>
                    <a:lstStyle/>
                    <a:p>
                      <a:pPr algn="ctr"/>
                      <a:r>
                        <a:rPr lang="en-US" sz="900" dirty="0">
                          <a:latin typeface="Calibri" panose="020F0502020204030204" pitchFamily="34" charset="0"/>
                          <a:cs typeface="Calibri" panose="020F0502020204030204" pitchFamily="34" charset="0"/>
                        </a:rPr>
                        <a:t>PHASE</a:t>
                      </a:r>
                    </a:p>
                  </a:txBody>
                  <a:tcPr marL="68580" marR="68580" marT="34290" marB="34290" anchor="ctr"/>
                </a:tc>
                <a:tc>
                  <a:txBody>
                    <a:bodyPr/>
                    <a:lstStyle/>
                    <a:p>
                      <a:pPr algn="ctr"/>
                      <a:r>
                        <a:rPr lang="en-US" sz="900" dirty="0">
                          <a:latin typeface="Calibri" panose="020F0502020204030204" pitchFamily="34" charset="0"/>
                          <a:cs typeface="Calibri" panose="020F0502020204030204" pitchFamily="34" charset="0"/>
                        </a:rPr>
                        <a:t>May -2019</a:t>
                      </a:r>
                    </a:p>
                  </a:txBody>
                  <a:tcPr marL="68580" marR="68580" marT="34290" marB="34290" anchor="ctr"/>
                </a:tc>
                <a:tc>
                  <a:txBody>
                    <a:bodyPr/>
                    <a:lstStyle/>
                    <a:p>
                      <a:pPr algn="ctr"/>
                      <a:r>
                        <a:rPr lang="en-US" sz="900" dirty="0">
                          <a:latin typeface="Calibri" panose="020F0502020204030204" pitchFamily="34" charset="0"/>
                          <a:cs typeface="Calibri" panose="020F0502020204030204" pitchFamily="34" charset="0"/>
                        </a:rPr>
                        <a:t>June-2019</a:t>
                      </a:r>
                    </a:p>
                  </a:txBody>
                  <a:tcPr marL="68580" marR="68580" marT="34290" marB="34290" anchor="ctr"/>
                </a:tc>
                <a:tc>
                  <a:txBody>
                    <a:bodyPr/>
                    <a:lstStyle/>
                    <a:p>
                      <a:pPr algn="ctr"/>
                      <a:r>
                        <a:rPr lang="en-US" sz="900" dirty="0">
                          <a:latin typeface="Calibri" panose="020F0502020204030204" pitchFamily="34" charset="0"/>
                          <a:cs typeface="Calibri" panose="020F0502020204030204" pitchFamily="34" charset="0"/>
                        </a:rPr>
                        <a:t>July-2019</a:t>
                      </a:r>
                    </a:p>
                  </a:txBody>
                  <a:tcPr marL="68580" marR="68580" marT="34290" marB="34290" anchor="ctr"/>
                </a:tc>
                <a:tc>
                  <a:txBody>
                    <a:bodyPr/>
                    <a:lstStyle/>
                    <a:p>
                      <a:pPr algn="ctr"/>
                      <a:r>
                        <a:rPr lang="en-US" sz="900" dirty="0">
                          <a:latin typeface="Calibri" panose="020F0502020204030204" pitchFamily="34" charset="0"/>
                          <a:cs typeface="Calibri" panose="020F0502020204030204" pitchFamily="34" charset="0"/>
                        </a:rPr>
                        <a:t>Aug-2019</a:t>
                      </a:r>
                    </a:p>
                  </a:txBody>
                  <a:tcPr marL="68580" marR="68580" marT="34290" marB="34290" anchor="ctr"/>
                </a:tc>
                <a:tc>
                  <a:txBody>
                    <a:bodyPr/>
                    <a:lstStyle/>
                    <a:p>
                      <a:pPr algn="ctr"/>
                      <a:r>
                        <a:rPr lang="en-US" sz="900" dirty="0">
                          <a:latin typeface="Calibri" panose="020F0502020204030204" pitchFamily="34" charset="0"/>
                          <a:cs typeface="Calibri" panose="020F0502020204030204" pitchFamily="34" charset="0"/>
                        </a:rPr>
                        <a:t>Sep-2019</a:t>
                      </a:r>
                    </a:p>
                  </a:txBody>
                  <a:tcPr marL="68580" marR="68580" marT="34290" marB="34290" anchor="ctr"/>
                </a:tc>
                <a:tc>
                  <a:txBody>
                    <a:bodyPr/>
                    <a:lstStyle/>
                    <a:p>
                      <a:pPr algn="ctr"/>
                      <a:r>
                        <a:rPr lang="en-US" sz="900" dirty="0">
                          <a:latin typeface="Calibri" panose="020F0502020204030204" pitchFamily="34" charset="0"/>
                          <a:cs typeface="Calibri" panose="020F0502020204030204" pitchFamily="34" charset="0"/>
                        </a:rPr>
                        <a:t>Oct-2019</a:t>
                      </a:r>
                    </a:p>
                  </a:txBody>
                  <a:tcPr marL="68580" marR="68580" marT="34290" marB="34290" anchor="ctr"/>
                </a:tc>
                <a:tc>
                  <a:txBody>
                    <a:bodyPr/>
                    <a:lstStyle/>
                    <a:p>
                      <a:pPr algn="ctr"/>
                      <a:r>
                        <a:rPr lang="en-US" sz="900" dirty="0">
                          <a:latin typeface="Calibri" panose="020F0502020204030204" pitchFamily="34" charset="0"/>
                          <a:cs typeface="Calibri" panose="020F0502020204030204" pitchFamily="34" charset="0"/>
                        </a:rPr>
                        <a:t>Nov-2019</a:t>
                      </a:r>
                    </a:p>
                  </a:txBody>
                  <a:tcPr marL="68580" marR="68580" marT="34290" marB="34290" anchor="ctr"/>
                </a:tc>
                <a:tc>
                  <a:txBody>
                    <a:bodyPr/>
                    <a:lstStyle/>
                    <a:p>
                      <a:pPr algn="ctr"/>
                      <a:r>
                        <a:rPr lang="en-US" sz="900" dirty="0">
                          <a:latin typeface="Calibri" panose="020F0502020204030204" pitchFamily="34" charset="0"/>
                          <a:cs typeface="Calibri" panose="020F0502020204030204" pitchFamily="34" charset="0"/>
                        </a:rPr>
                        <a:t>Dec-2019</a:t>
                      </a:r>
                    </a:p>
                  </a:txBody>
                  <a:tcPr marL="68580" marR="68580" marT="34290" marB="34290" anchor="ctr"/>
                </a:tc>
                <a:extLst>
                  <a:ext uri="{0D108BD9-81ED-4DB2-BD59-A6C34878D82A}">
                    <a16:rowId xmlns:a16="http://schemas.microsoft.com/office/drawing/2014/main" val="3889552268"/>
                  </a:ext>
                </a:extLst>
              </a:tr>
            </a:tbl>
          </a:graphicData>
        </a:graphic>
      </p:graphicFrame>
      <p:sp>
        <p:nvSpPr>
          <p:cNvPr id="6" name="Rectangle 5"/>
          <p:cNvSpPr/>
          <p:nvPr/>
        </p:nvSpPr>
        <p:spPr>
          <a:xfrm>
            <a:off x="405527" y="1107529"/>
            <a:ext cx="900468" cy="5190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Calibri" panose="020F0502020204030204" pitchFamily="34" charset="0"/>
                <a:cs typeface="Calibri" panose="020F0502020204030204" pitchFamily="34" charset="0"/>
              </a:rPr>
              <a:t>WSO2 APIM Assessment</a:t>
            </a:r>
          </a:p>
        </p:txBody>
      </p:sp>
      <p:sp>
        <p:nvSpPr>
          <p:cNvPr id="9" name="Rectangle 8"/>
          <p:cNvSpPr/>
          <p:nvPr/>
        </p:nvSpPr>
        <p:spPr>
          <a:xfrm>
            <a:off x="1350489" y="1250412"/>
            <a:ext cx="602489" cy="2591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dirty="0">
                <a:solidFill>
                  <a:schemeClr val="bg1"/>
                </a:solidFill>
                <a:latin typeface="Calibri" panose="020F0502020204030204" pitchFamily="34" charset="0"/>
                <a:cs typeface="Calibri" panose="020F0502020204030204" pitchFamily="34" charset="0"/>
              </a:rPr>
              <a:t>Assessment Complete</a:t>
            </a:r>
          </a:p>
        </p:txBody>
      </p:sp>
      <p:sp>
        <p:nvSpPr>
          <p:cNvPr id="10" name="Rectangle 9"/>
          <p:cNvSpPr/>
          <p:nvPr/>
        </p:nvSpPr>
        <p:spPr>
          <a:xfrm>
            <a:off x="2172199" y="2160256"/>
            <a:ext cx="1180192" cy="37899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8588" indent="-128588">
              <a:buFont typeface="Wingdings" panose="05000000000000000000" pitchFamily="2" charset="2"/>
              <a:buChar char="§"/>
            </a:pPr>
            <a:r>
              <a:rPr lang="en-US" sz="675" dirty="0">
                <a:solidFill>
                  <a:schemeClr val="bg1"/>
                </a:solidFill>
                <a:latin typeface="Calibri" panose="020F0502020204030204" pitchFamily="34" charset="0"/>
                <a:cs typeface="Calibri" panose="020F0502020204030204" pitchFamily="34" charset="0"/>
              </a:rPr>
              <a:t>APIGEE Passthrough proxy + 1 API Testing signoff complete.</a:t>
            </a:r>
          </a:p>
        </p:txBody>
      </p:sp>
      <p:cxnSp>
        <p:nvCxnSpPr>
          <p:cNvPr id="20" name="Straight Connector 19"/>
          <p:cNvCxnSpPr/>
          <p:nvPr/>
        </p:nvCxnSpPr>
        <p:spPr>
          <a:xfrm flipV="1">
            <a:off x="1229748" y="1634945"/>
            <a:ext cx="7481975" cy="3780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242138" y="2087099"/>
            <a:ext cx="7481975" cy="3780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cxnSpLocks/>
          </p:cNvCxnSpPr>
          <p:nvPr/>
        </p:nvCxnSpPr>
        <p:spPr>
          <a:xfrm>
            <a:off x="8742041" y="1069950"/>
            <a:ext cx="62453" cy="3368063"/>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749C9296-1B22-494E-B88B-8AF0635B0E81}"/>
              </a:ext>
            </a:extLst>
          </p:cNvPr>
          <p:cNvSpPr/>
          <p:nvPr/>
        </p:nvSpPr>
        <p:spPr>
          <a:xfrm>
            <a:off x="401027" y="1659756"/>
            <a:ext cx="900468" cy="4434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Calibri" panose="020F0502020204030204" pitchFamily="34" charset="0"/>
                <a:cs typeface="Calibri" panose="020F0502020204030204" pitchFamily="34" charset="0"/>
              </a:rPr>
              <a:t>Migration Plan Approved</a:t>
            </a:r>
          </a:p>
        </p:txBody>
      </p:sp>
      <p:sp>
        <p:nvSpPr>
          <p:cNvPr id="46" name="Rectangle 45">
            <a:extLst>
              <a:ext uri="{FF2B5EF4-FFF2-40B4-BE49-F238E27FC236}">
                <a16:creationId xmlns:a16="http://schemas.microsoft.com/office/drawing/2014/main" id="{D0534A21-810C-4BE2-A78A-B9BE67D0DB2B}"/>
              </a:ext>
            </a:extLst>
          </p:cNvPr>
          <p:cNvSpPr/>
          <p:nvPr/>
        </p:nvSpPr>
        <p:spPr>
          <a:xfrm>
            <a:off x="401027" y="2141275"/>
            <a:ext cx="900468" cy="4434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Calibri" panose="020F0502020204030204" pitchFamily="34" charset="0"/>
                <a:cs typeface="Calibri" panose="020F0502020204030204" pitchFamily="34" charset="0"/>
              </a:rPr>
              <a:t>Phase 1 Execution + Pilot</a:t>
            </a:r>
          </a:p>
        </p:txBody>
      </p:sp>
      <p:sp>
        <p:nvSpPr>
          <p:cNvPr id="47" name="Rectangle 46">
            <a:extLst>
              <a:ext uri="{FF2B5EF4-FFF2-40B4-BE49-F238E27FC236}">
                <a16:creationId xmlns:a16="http://schemas.microsoft.com/office/drawing/2014/main" id="{488D10D1-F483-47D6-9161-E4FED76DF46E}"/>
              </a:ext>
            </a:extLst>
          </p:cNvPr>
          <p:cNvSpPr/>
          <p:nvPr/>
        </p:nvSpPr>
        <p:spPr>
          <a:xfrm>
            <a:off x="401067" y="2625964"/>
            <a:ext cx="900468" cy="4434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Calibri" panose="020F0502020204030204" pitchFamily="34" charset="0"/>
                <a:cs typeface="Calibri" panose="020F0502020204030204" pitchFamily="34" charset="0"/>
              </a:rPr>
              <a:t>Wave 1 Completion</a:t>
            </a:r>
          </a:p>
        </p:txBody>
      </p:sp>
      <p:sp>
        <p:nvSpPr>
          <p:cNvPr id="48" name="Rectangle 47">
            <a:extLst>
              <a:ext uri="{FF2B5EF4-FFF2-40B4-BE49-F238E27FC236}">
                <a16:creationId xmlns:a16="http://schemas.microsoft.com/office/drawing/2014/main" id="{A074F311-8D7D-4917-9024-43B28FFA9E2C}"/>
              </a:ext>
            </a:extLst>
          </p:cNvPr>
          <p:cNvSpPr/>
          <p:nvPr/>
        </p:nvSpPr>
        <p:spPr>
          <a:xfrm>
            <a:off x="407601" y="3113899"/>
            <a:ext cx="900468" cy="4434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Calibri" panose="020F0502020204030204" pitchFamily="34" charset="0"/>
                <a:cs typeface="Calibri" panose="020F0502020204030204" pitchFamily="34" charset="0"/>
              </a:rPr>
              <a:t>Wave 2 Completion</a:t>
            </a:r>
          </a:p>
        </p:txBody>
      </p:sp>
      <p:sp>
        <p:nvSpPr>
          <p:cNvPr id="49" name="Rectangle 48">
            <a:extLst>
              <a:ext uri="{FF2B5EF4-FFF2-40B4-BE49-F238E27FC236}">
                <a16:creationId xmlns:a16="http://schemas.microsoft.com/office/drawing/2014/main" id="{DD6ADBEE-F7F3-42C0-97C3-74EC28DB2F86}"/>
              </a:ext>
            </a:extLst>
          </p:cNvPr>
          <p:cNvSpPr/>
          <p:nvPr/>
        </p:nvSpPr>
        <p:spPr>
          <a:xfrm>
            <a:off x="408964" y="3592513"/>
            <a:ext cx="900468" cy="4434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Calibri" panose="020F0502020204030204" pitchFamily="34" charset="0"/>
                <a:cs typeface="Calibri" panose="020F0502020204030204" pitchFamily="34" charset="0"/>
              </a:rPr>
              <a:t>Wave 3 Completion</a:t>
            </a:r>
          </a:p>
        </p:txBody>
      </p:sp>
      <p:sp>
        <p:nvSpPr>
          <p:cNvPr id="50" name="Rectangle 49">
            <a:extLst>
              <a:ext uri="{FF2B5EF4-FFF2-40B4-BE49-F238E27FC236}">
                <a16:creationId xmlns:a16="http://schemas.microsoft.com/office/drawing/2014/main" id="{9EE5C642-B611-4F3D-BE8B-8ECFBFB064DA}"/>
              </a:ext>
            </a:extLst>
          </p:cNvPr>
          <p:cNvSpPr/>
          <p:nvPr/>
        </p:nvSpPr>
        <p:spPr>
          <a:xfrm>
            <a:off x="405516" y="4077725"/>
            <a:ext cx="900468" cy="4434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Calibri" panose="020F0502020204030204" pitchFamily="34" charset="0"/>
                <a:cs typeface="Calibri" panose="020F0502020204030204" pitchFamily="34" charset="0"/>
              </a:rPr>
              <a:t>Sunset WSO2 APIM</a:t>
            </a:r>
          </a:p>
        </p:txBody>
      </p:sp>
      <p:sp>
        <p:nvSpPr>
          <p:cNvPr id="51" name="Rectangle 50">
            <a:extLst>
              <a:ext uri="{FF2B5EF4-FFF2-40B4-BE49-F238E27FC236}">
                <a16:creationId xmlns:a16="http://schemas.microsoft.com/office/drawing/2014/main" id="{D130031D-673D-4141-B571-7E7FEB24E309}"/>
              </a:ext>
            </a:extLst>
          </p:cNvPr>
          <p:cNvSpPr/>
          <p:nvPr/>
        </p:nvSpPr>
        <p:spPr>
          <a:xfrm>
            <a:off x="1507161" y="1728459"/>
            <a:ext cx="631371" cy="25915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dirty="0">
                <a:solidFill>
                  <a:schemeClr val="bg1"/>
                </a:solidFill>
                <a:latin typeface="Calibri" panose="020F0502020204030204" pitchFamily="34" charset="0"/>
                <a:cs typeface="Calibri" panose="020F0502020204030204" pitchFamily="34" charset="0"/>
              </a:rPr>
              <a:t>Approved</a:t>
            </a:r>
          </a:p>
        </p:txBody>
      </p:sp>
      <p:cxnSp>
        <p:nvCxnSpPr>
          <p:cNvPr id="52" name="Straight Connector 51">
            <a:extLst>
              <a:ext uri="{FF2B5EF4-FFF2-40B4-BE49-F238E27FC236}">
                <a16:creationId xmlns:a16="http://schemas.microsoft.com/office/drawing/2014/main" id="{B0EE33A8-A698-46DB-B080-4795BFA6E627}"/>
              </a:ext>
            </a:extLst>
          </p:cNvPr>
          <p:cNvCxnSpPr/>
          <p:nvPr/>
        </p:nvCxnSpPr>
        <p:spPr>
          <a:xfrm flipV="1">
            <a:off x="1237819" y="2557624"/>
            <a:ext cx="7481975" cy="3780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6052AD4-DD90-4295-B155-330980FD8210}"/>
              </a:ext>
            </a:extLst>
          </p:cNvPr>
          <p:cNvCxnSpPr/>
          <p:nvPr/>
        </p:nvCxnSpPr>
        <p:spPr>
          <a:xfrm flipV="1">
            <a:off x="1269731" y="3047720"/>
            <a:ext cx="7481975" cy="3780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4AF5648-0132-46AE-8CFC-50639ABC3A30}"/>
              </a:ext>
            </a:extLst>
          </p:cNvPr>
          <p:cNvCxnSpPr/>
          <p:nvPr/>
        </p:nvCxnSpPr>
        <p:spPr>
          <a:xfrm flipV="1">
            <a:off x="1255735" y="3546622"/>
            <a:ext cx="7481975" cy="3780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E5E27DC-E3EC-4AD7-9723-B26363B3D210}"/>
              </a:ext>
            </a:extLst>
          </p:cNvPr>
          <p:cNvCxnSpPr/>
          <p:nvPr/>
        </p:nvCxnSpPr>
        <p:spPr>
          <a:xfrm flipV="1">
            <a:off x="1283906" y="4035748"/>
            <a:ext cx="7481975" cy="3780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40BF7749-A7D8-4705-BA0D-66562BC2B663}"/>
              </a:ext>
            </a:extLst>
          </p:cNvPr>
          <p:cNvSpPr/>
          <p:nvPr/>
        </p:nvSpPr>
        <p:spPr>
          <a:xfrm>
            <a:off x="3344926" y="2654064"/>
            <a:ext cx="1418460" cy="37899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8588" indent="-128588">
              <a:buFont typeface="Wingdings" panose="05000000000000000000" pitchFamily="2" charset="2"/>
              <a:buChar char="§"/>
            </a:pPr>
            <a:r>
              <a:rPr lang="en-US" sz="675" dirty="0">
                <a:solidFill>
                  <a:schemeClr val="bg1"/>
                </a:solidFill>
                <a:latin typeface="Calibri" panose="020F0502020204030204" pitchFamily="34" charset="0"/>
                <a:cs typeface="Calibri" panose="020F0502020204030204" pitchFamily="34" charset="0"/>
              </a:rPr>
              <a:t>113  PD, 94  APIs migrated</a:t>
            </a:r>
          </a:p>
        </p:txBody>
      </p:sp>
      <p:cxnSp>
        <p:nvCxnSpPr>
          <p:cNvPr id="60" name="Straight Connector 59">
            <a:extLst>
              <a:ext uri="{FF2B5EF4-FFF2-40B4-BE49-F238E27FC236}">
                <a16:creationId xmlns:a16="http://schemas.microsoft.com/office/drawing/2014/main" id="{F0403E91-6CFC-4908-ABE0-19A35ABDBC56}"/>
              </a:ext>
            </a:extLst>
          </p:cNvPr>
          <p:cNvCxnSpPr>
            <a:cxnSpLocks/>
          </p:cNvCxnSpPr>
          <p:nvPr/>
        </p:nvCxnSpPr>
        <p:spPr>
          <a:xfrm>
            <a:off x="5161642" y="1095241"/>
            <a:ext cx="31227" cy="3368064"/>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11B4274-E6BC-43DF-80A1-F92DAF2BC0C6}"/>
              </a:ext>
            </a:extLst>
          </p:cNvPr>
          <p:cNvCxnSpPr>
            <a:cxnSpLocks/>
          </p:cNvCxnSpPr>
          <p:nvPr/>
        </p:nvCxnSpPr>
        <p:spPr>
          <a:xfrm>
            <a:off x="6040032" y="1092831"/>
            <a:ext cx="31227" cy="3368064"/>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9558BAE-7D9E-480B-8339-79FC7E148E85}"/>
              </a:ext>
            </a:extLst>
          </p:cNvPr>
          <p:cNvCxnSpPr>
            <a:cxnSpLocks/>
          </p:cNvCxnSpPr>
          <p:nvPr/>
        </p:nvCxnSpPr>
        <p:spPr>
          <a:xfrm>
            <a:off x="6977451" y="1069949"/>
            <a:ext cx="31227" cy="3368064"/>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B9CE3CE-0205-4BFF-BAF1-F9E78DAB1C11}"/>
              </a:ext>
            </a:extLst>
          </p:cNvPr>
          <p:cNvCxnSpPr>
            <a:cxnSpLocks/>
          </p:cNvCxnSpPr>
          <p:nvPr/>
        </p:nvCxnSpPr>
        <p:spPr>
          <a:xfrm>
            <a:off x="7861728" y="1078455"/>
            <a:ext cx="31227" cy="3368064"/>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Star: 5 Points 18">
            <a:extLst>
              <a:ext uri="{FF2B5EF4-FFF2-40B4-BE49-F238E27FC236}">
                <a16:creationId xmlns:a16="http://schemas.microsoft.com/office/drawing/2014/main" id="{4F66ECA1-E262-4C51-85BD-A32EF38795E7}"/>
              </a:ext>
            </a:extLst>
          </p:cNvPr>
          <p:cNvSpPr/>
          <p:nvPr/>
        </p:nvSpPr>
        <p:spPr>
          <a:xfrm>
            <a:off x="1851052" y="1120191"/>
            <a:ext cx="203855" cy="198474"/>
          </a:xfrm>
          <a:prstGeom prst="star5">
            <a:avLst/>
          </a:prstGeom>
          <a:solidFill>
            <a:schemeClr val="tx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Star: 5 Points 64">
            <a:extLst>
              <a:ext uri="{FF2B5EF4-FFF2-40B4-BE49-F238E27FC236}">
                <a16:creationId xmlns:a16="http://schemas.microsoft.com/office/drawing/2014/main" id="{14201F38-EC81-4061-AFD0-CA61A33CA922}"/>
              </a:ext>
            </a:extLst>
          </p:cNvPr>
          <p:cNvSpPr/>
          <p:nvPr/>
        </p:nvSpPr>
        <p:spPr>
          <a:xfrm>
            <a:off x="2066922" y="1591679"/>
            <a:ext cx="203855" cy="198474"/>
          </a:xfrm>
          <a:prstGeom prst="star5">
            <a:avLst/>
          </a:prstGeom>
          <a:solidFill>
            <a:schemeClr val="tx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Star: 5 Points 65">
            <a:extLst>
              <a:ext uri="{FF2B5EF4-FFF2-40B4-BE49-F238E27FC236}">
                <a16:creationId xmlns:a16="http://schemas.microsoft.com/office/drawing/2014/main" id="{43F6B343-06D2-4522-9B50-B8FFE1E261C8}"/>
              </a:ext>
            </a:extLst>
          </p:cNvPr>
          <p:cNvSpPr/>
          <p:nvPr/>
        </p:nvSpPr>
        <p:spPr>
          <a:xfrm>
            <a:off x="3250061" y="2051814"/>
            <a:ext cx="203855" cy="198474"/>
          </a:xfrm>
          <a:prstGeom prst="star5">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Star: 5 Points 66">
            <a:extLst>
              <a:ext uri="{FF2B5EF4-FFF2-40B4-BE49-F238E27FC236}">
                <a16:creationId xmlns:a16="http://schemas.microsoft.com/office/drawing/2014/main" id="{AB4089E7-8DCE-4DD7-80D9-2584641F4B66}"/>
              </a:ext>
            </a:extLst>
          </p:cNvPr>
          <p:cNvSpPr/>
          <p:nvPr/>
        </p:nvSpPr>
        <p:spPr>
          <a:xfrm>
            <a:off x="4717933" y="2523736"/>
            <a:ext cx="203855" cy="198474"/>
          </a:xfrm>
          <a:prstGeom prst="star5">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C7582011-F0DD-492B-B3AA-F7B990582C1C}"/>
              </a:ext>
            </a:extLst>
          </p:cNvPr>
          <p:cNvSpPr/>
          <p:nvPr/>
        </p:nvSpPr>
        <p:spPr>
          <a:xfrm>
            <a:off x="4320128" y="3124810"/>
            <a:ext cx="2247917" cy="3789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8588" indent="-128588">
              <a:buFont typeface="Wingdings" panose="05000000000000000000" pitchFamily="2" charset="2"/>
              <a:buChar char="§"/>
            </a:pPr>
            <a:r>
              <a:rPr lang="en-US" sz="675" dirty="0">
                <a:solidFill>
                  <a:schemeClr val="bg1"/>
                </a:solidFill>
                <a:latin typeface="Calibri" panose="020F0502020204030204" pitchFamily="34" charset="0"/>
                <a:cs typeface="Calibri" panose="020F0502020204030204" pitchFamily="34" charset="0"/>
              </a:rPr>
              <a:t>580  PD, 145 APIs migrated</a:t>
            </a:r>
          </a:p>
        </p:txBody>
      </p:sp>
      <p:sp>
        <p:nvSpPr>
          <p:cNvPr id="69" name="Rectangle 68">
            <a:extLst>
              <a:ext uri="{FF2B5EF4-FFF2-40B4-BE49-F238E27FC236}">
                <a16:creationId xmlns:a16="http://schemas.microsoft.com/office/drawing/2014/main" id="{DB5406A7-FC5C-49FC-AA74-4F4CF78BC6D6}"/>
              </a:ext>
            </a:extLst>
          </p:cNvPr>
          <p:cNvSpPr/>
          <p:nvPr/>
        </p:nvSpPr>
        <p:spPr>
          <a:xfrm>
            <a:off x="6101577" y="3618005"/>
            <a:ext cx="1791378" cy="37899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8588" indent="-128588">
              <a:buFont typeface="Wingdings" panose="05000000000000000000" pitchFamily="2" charset="2"/>
              <a:buChar char="§"/>
            </a:pPr>
            <a:r>
              <a:rPr lang="en-US" sz="675" dirty="0">
                <a:solidFill>
                  <a:schemeClr val="bg1"/>
                </a:solidFill>
                <a:latin typeface="Calibri" panose="020F0502020204030204" pitchFamily="34" charset="0"/>
                <a:cs typeface="Calibri" panose="020F0502020204030204" pitchFamily="34" charset="0"/>
              </a:rPr>
              <a:t>378  PD, 45 APIs migrated</a:t>
            </a:r>
          </a:p>
        </p:txBody>
      </p:sp>
      <p:sp>
        <p:nvSpPr>
          <p:cNvPr id="72" name="Star: 5 Points 71">
            <a:extLst>
              <a:ext uri="{FF2B5EF4-FFF2-40B4-BE49-F238E27FC236}">
                <a16:creationId xmlns:a16="http://schemas.microsoft.com/office/drawing/2014/main" id="{083D226A-3970-48ED-9119-06626DE48A83}"/>
              </a:ext>
            </a:extLst>
          </p:cNvPr>
          <p:cNvSpPr/>
          <p:nvPr/>
        </p:nvSpPr>
        <p:spPr>
          <a:xfrm>
            <a:off x="7825835" y="3510328"/>
            <a:ext cx="203855" cy="198474"/>
          </a:xfrm>
          <a:prstGeom prst="star5">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Star: 5 Points 72">
            <a:extLst>
              <a:ext uri="{FF2B5EF4-FFF2-40B4-BE49-F238E27FC236}">
                <a16:creationId xmlns:a16="http://schemas.microsoft.com/office/drawing/2014/main" id="{84A5DC7B-41CE-41C6-AC6D-52C41768F6E7}"/>
              </a:ext>
            </a:extLst>
          </p:cNvPr>
          <p:cNvSpPr/>
          <p:nvPr/>
        </p:nvSpPr>
        <p:spPr>
          <a:xfrm>
            <a:off x="6514219" y="3006577"/>
            <a:ext cx="203855" cy="198474"/>
          </a:xfrm>
          <a:prstGeom prst="star5">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6FA9444-CE01-4FA0-8DCB-2B46CFEA2EF4}"/>
              </a:ext>
            </a:extLst>
          </p:cNvPr>
          <p:cNvSpPr txBox="1"/>
          <p:nvPr/>
        </p:nvSpPr>
        <p:spPr>
          <a:xfrm>
            <a:off x="2103660" y="2544484"/>
            <a:ext cx="684803" cy="215444"/>
          </a:xfrm>
          <a:prstGeom prst="rect">
            <a:avLst/>
          </a:prstGeom>
          <a:noFill/>
        </p:spPr>
        <p:txBody>
          <a:bodyPr wrap="none" rtlCol="0">
            <a:spAutoFit/>
          </a:bodyPr>
          <a:lstStyle/>
          <a:p>
            <a:r>
              <a:rPr lang="en-US" sz="800" dirty="0">
                <a:latin typeface="Calibri" panose="020F0502020204030204" pitchFamily="34" charset="0"/>
                <a:cs typeface="Calibri" panose="020F0502020204030204" pitchFamily="34" charset="0"/>
              </a:rPr>
              <a:t>2 Resources</a:t>
            </a:r>
          </a:p>
        </p:txBody>
      </p:sp>
      <p:cxnSp>
        <p:nvCxnSpPr>
          <p:cNvPr id="77" name="Straight Connector 76">
            <a:extLst>
              <a:ext uri="{FF2B5EF4-FFF2-40B4-BE49-F238E27FC236}">
                <a16:creationId xmlns:a16="http://schemas.microsoft.com/office/drawing/2014/main" id="{5BC5DDA6-4478-4203-95A4-88B13150BA24}"/>
              </a:ext>
            </a:extLst>
          </p:cNvPr>
          <p:cNvCxnSpPr/>
          <p:nvPr/>
        </p:nvCxnSpPr>
        <p:spPr>
          <a:xfrm flipV="1">
            <a:off x="1229747" y="4485309"/>
            <a:ext cx="7481975" cy="3780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44ABB07D-8BB3-437D-AB19-8869E53ABCD7}"/>
              </a:ext>
            </a:extLst>
          </p:cNvPr>
          <p:cNvSpPr/>
          <p:nvPr/>
        </p:nvSpPr>
        <p:spPr>
          <a:xfrm rot="16200000">
            <a:off x="-323647" y="1944057"/>
            <a:ext cx="1039942" cy="215444"/>
          </a:xfrm>
          <a:prstGeom prst="rect">
            <a:avLst/>
          </a:prstGeom>
        </p:spPr>
        <p:txBody>
          <a:bodyPr wrap="square">
            <a:spAutoFit/>
          </a:bodyPr>
          <a:lstStyle/>
          <a:p>
            <a:pPr algn="ctr"/>
            <a:r>
              <a:rPr lang="en-US" sz="800" b="1" dirty="0">
                <a:solidFill>
                  <a:schemeClr val="tx2">
                    <a:lumMod val="75000"/>
                  </a:schemeClr>
                </a:solidFill>
                <a:latin typeface="Calibri" panose="020F0502020204030204" pitchFamily="34" charset="0"/>
                <a:cs typeface="Calibri" panose="020F0502020204030204" pitchFamily="34" charset="0"/>
              </a:rPr>
              <a:t>Phase 1</a:t>
            </a:r>
            <a:endParaRPr lang="en-US" sz="800" b="1" dirty="0">
              <a:solidFill>
                <a:srgbClr val="C6093B"/>
              </a:solidFill>
            </a:endParaRPr>
          </a:p>
        </p:txBody>
      </p:sp>
      <p:cxnSp>
        <p:nvCxnSpPr>
          <p:cNvPr id="78" name="Straight Connector 77">
            <a:extLst>
              <a:ext uri="{FF2B5EF4-FFF2-40B4-BE49-F238E27FC236}">
                <a16:creationId xmlns:a16="http://schemas.microsoft.com/office/drawing/2014/main" id="{4D8788E3-FEAC-403E-92FD-D3819C28AE91}"/>
              </a:ext>
            </a:extLst>
          </p:cNvPr>
          <p:cNvCxnSpPr>
            <a:cxnSpLocks/>
          </p:cNvCxnSpPr>
          <p:nvPr/>
        </p:nvCxnSpPr>
        <p:spPr>
          <a:xfrm>
            <a:off x="307630" y="1120714"/>
            <a:ext cx="0" cy="1436910"/>
          </a:xfrm>
          <a:prstGeom prst="line">
            <a:avLst/>
          </a:prstGeom>
          <a:ln w="28575">
            <a:solidFill>
              <a:srgbClr val="C6093B"/>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2A360B7-006A-4866-B476-F5D60245041D}"/>
              </a:ext>
            </a:extLst>
          </p:cNvPr>
          <p:cNvCxnSpPr>
            <a:cxnSpLocks/>
          </p:cNvCxnSpPr>
          <p:nvPr/>
        </p:nvCxnSpPr>
        <p:spPr>
          <a:xfrm>
            <a:off x="301542" y="2654064"/>
            <a:ext cx="0" cy="1867119"/>
          </a:xfrm>
          <a:prstGeom prst="line">
            <a:avLst/>
          </a:prstGeom>
          <a:ln w="28575">
            <a:solidFill>
              <a:srgbClr val="C6093B"/>
            </a:solidFill>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E3B91B84-31FA-4FE2-A9D4-7F1EB7146DB7}"/>
              </a:ext>
            </a:extLst>
          </p:cNvPr>
          <p:cNvSpPr/>
          <p:nvPr/>
        </p:nvSpPr>
        <p:spPr>
          <a:xfrm rot="16200000">
            <a:off x="-323648" y="3445311"/>
            <a:ext cx="1039942" cy="215444"/>
          </a:xfrm>
          <a:prstGeom prst="rect">
            <a:avLst/>
          </a:prstGeom>
        </p:spPr>
        <p:txBody>
          <a:bodyPr wrap="square">
            <a:spAutoFit/>
          </a:bodyPr>
          <a:lstStyle/>
          <a:p>
            <a:pPr algn="ctr"/>
            <a:r>
              <a:rPr lang="en-US" sz="800" b="1" dirty="0">
                <a:solidFill>
                  <a:schemeClr val="tx2">
                    <a:lumMod val="75000"/>
                  </a:schemeClr>
                </a:solidFill>
                <a:latin typeface="Calibri" panose="020F0502020204030204" pitchFamily="34" charset="0"/>
                <a:cs typeface="Calibri" panose="020F0502020204030204" pitchFamily="34" charset="0"/>
              </a:rPr>
              <a:t>Phase 2</a:t>
            </a:r>
            <a:endParaRPr lang="en-US" sz="800" b="1" dirty="0">
              <a:solidFill>
                <a:srgbClr val="C6093B"/>
              </a:solidFill>
            </a:endParaRPr>
          </a:p>
        </p:txBody>
      </p:sp>
      <p:sp>
        <p:nvSpPr>
          <p:cNvPr id="81" name="Star: 5 Points 80">
            <a:extLst>
              <a:ext uri="{FF2B5EF4-FFF2-40B4-BE49-F238E27FC236}">
                <a16:creationId xmlns:a16="http://schemas.microsoft.com/office/drawing/2014/main" id="{4675E5D5-6514-46FA-9D67-A37E5AD232A7}"/>
              </a:ext>
            </a:extLst>
          </p:cNvPr>
          <p:cNvSpPr/>
          <p:nvPr/>
        </p:nvSpPr>
        <p:spPr>
          <a:xfrm>
            <a:off x="2916010" y="4650607"/>
            <a:ext cx="203855" cy="198474"/>
          </a:xfrm>
          <a:prstGeom prst="star5">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D9ED917-C9B2-40FB-8537-8FE641857B94}"/>
              </a:ext>
            </a:extLst>
          </p:cNvPr>
          <p:cNvSpPr txBox="1"/>
          <p:nvPr/>
        </p:nvSpPr>
        <p:spPr>
          <a:xfrm>
            <a:off x="3069951" y="4552172"/>
            <a:ext cx="3643946" cy="461665"/>
          </a:xfrm>
          <a:prstGeom prst="rect">
            <a:avLst/>
          </a:prstGeom>
          <a:noFill/>
        </p:spPr>
        <p:txBody>
          <a:bodyPr wrap="none" rtlCol="0">
            <a:spAutoFit/>
          </a:bodyPr>
          <a:lstStyle/>
          <a:p>
            <a:r>
              <a:rPr lang="en-US" sz="800" dirty="0">
                <a:latin typeface="Calibri" panose="020F0502020204030204" pitchFamily="34" charset="0"/>
                <a:cs typeface="Calibri" panose="020F0502020204030204" pitchFamily="34" charset="0"/>
              </a:rPr>
              <a:t>Functional testing complete in QA environment</a:t>
            </a:r>
          </a:p>
          <a:p>
            <a:r>
              <a:rPr lang="en-US" sz="800" dirty="0">
                <a:latin typeface="Calibri" panose="020F0502020204030204" pitchFamily="34" charset="0"/>
                <a:cs typeface="Calibri" panose="020F0502020204030204" pitchFamily="34" charset="0"/>
              </a:rPr>
              <a:t>Performance test execution is not in scope. Migration team involve only for support</a:t>
            </a:r>
          </a:p>
          <a:p>
            <a:r>
              <a:rPr lang="en-US" sz="800" dirty="0">
                <a:latin typeface="Calibri" panose="020F0502020204030204" pitchFamily="34" charset="0"/>
                <a:cs typeface="Calibri" panose="020F0502020204030204" pitchFamily="34" charset="0"/>
              </a:rPr>
              <a:t>APIs are ready to promoted to pre-prod and prod environment</a:t>
            </a:r>
          </a:p>
        </p:txBody>
      </p:sp>
      <p:sp>
        <p:nvSpPr>
          <p:cNvPr id="86" name="TextBox 85">
            <a:extLst>
              <a:ext uri="{FF2B5EF4-FFF2-40B4-BE49-F238E27FC236}">
                <a16:creationId xmlns:a16="http://schemas.microsoft.com/office/drawing/2014/main" id="{B33A6E5F-9CE8-492C-822B-0A3ABF7A6BD5}"/>
              </a:ext>
            </a:extLst>
          </p:cNvPr>
          <p:cNvSpPr txBox="1"/>
          <p:nvPr/>
        </p:nvSpPr>
        <p:spPr>
          <a:xfrm>
            <a:off x="1508241" y="1945972"/>
            <a:ext cx="684803" cy="215444"/>
          </a:xfrm>
          <a:prstGeom prst="rect">
            <a:avLst/>
          </a:prstGeom>
          <a:noFill/>
        </p:spPr>
        <p:txBody>
          <a:bodyPr wrap="none" rtlCol="0">
            <a:spAutoFit/>
          </a:bodyPr>
          <a:lstStyle/>
          <a:p>
            <a:r>
              <a:rPr lang="en-US" sz="800" dirty="0">
                <a:latin typeface="Calibri" panose="020F0502020204030204" pitchFamily="34" charset="0"/>
                <a:cs typeface="Calibri" panose="020F0502020204030204" pitchFamily="34" charset="0"/>
              </a:rPr>
              <a:t>2 Resources</a:t>
            </a:r>
          </a:p>
        </p:txBody>
      </p:sp>
      <p:sp>
        <p:nvSpPr>
          <p:cNvPr id="87" name="TextBox 86">
            <a:extLst>
              <a:ext uri="{FF2B5EF4-FFF2-40B4-BE49-F238E27FC236}">
                <a16:creationId xmlns:a16="http://schemas.microsoft.com/office/drawing/2014/main" id="{F1A5224C-61C7-45B9-B4DD-405651A1683E}"/>
              </a:ext>
            </a:extLst>
          </p:cNvPr>
          <p:cNvSpPr txBox="1"/>
          <p:nvPr/>
        </p:nvSpPr>
        <p:spPr>
          <a:xfrm>
            <a:off x="2231034" y="1625999"/>
            <a:ext cx="2318263" cy="215444"/>
          </a:xfrm>
          <a:prstGeom prst="rect">
            <a:avLst/>
          </a:prstGeom>
          <a:noFill/>
        </p:spPr>
        <p:txBody>
          <a:bodyPr wrap="none" rtlCol="0">
            <a:spAutoFit/>
          </a:bodyPr>
          <a:lstStyle/>
          <a:p>
            <a:pPr marL="171450" indent="-171450">
              <a:buFont typeface="Wingdings" panose="05000000000000000000" pitchFamily="2" charset="2"/>
              <a:buChar char="§"/>
            </a:pPr>
            <a:r>
              <a:rPr lang="en-US" sz="800" dirty="0">
                <a:latin typeface="Calibri" panose="020F0502020204030204" pitchFamily="34" charset="0"/>
                <a:cs typeface="Calibri" panose="020F0502020204030204" pitchFamily="34" charset="0"/>
              </a:rPr>
              <a:t>Final version of Migration approach completed</a:t>
            </a:r>
          </a:p>
        </p:txBody>
      </p:sp>
      <p:sp>
        <p:nvSpPr>
          <p:cNvPr id="83" name="TextBox 82">
            <a:extLst>
              <a:ext uri="{FF2B5EF4-FFF2-40B4-BE49-F238E27FC236}">
                <a16:creationId xmlns:a16="http://schemas.microsoft.com/office/drawing/2014/main" id="{47648AC0-69EF-4E8E-A10F-B1C42C087EC0}"/>
              </a:ext>
            </a:extLst>
          </p:cNvPr>
          <p:cNvSpPr txBox="1"/>
          <p:nvPr/>
        </p:nvSpPr>
        <p:spPr>
          <a:xfrm>
            <a:off x="1973857" y="1201947"/>
            <a:ext cx="2768707" cy="338554"/>
          </a:xfrm>
          <a:prstGeom prst="rect">
            <a:avLst/>
          </a:prstGeom>
          <a:noFill/>
        </p:spPr>
        <p:txBody>
          <a:bodyPr wrap="none" rtlCol="0">
            <a:spAutoFit/>
          </a:bodyPr>
          <a:lstStyle/>
          <a:p>
            <a:r>
              <a:rPr lang="en-US" sz="800" dirty="0">
                <a:latin typeface="Calibri" panose="020F0502020204030204" pitchFamily="34" charset="0"/>
                <a:cs typeface="Calibri" panose="020F0502020204030204" pitchFamily="34" charset="0"/>
              </a:rPr>
              <a:t>APIM high level  assessment completed.</a:t>
            </a:r>
          </a:p>
          <a:p>
            <a:r>
              <a:rPr lang="en-US" sz="800" dirty="0">
                <a:latin typeface="Calibri" panose="020F0502020204030204" pitchFamily="34" charset="0"/>
                <a:cs typeface="Calibri" panose="020F0502020204030204" pitchFamily="34" charset="0"/>
              </a:rPr>
              <a:t>Detailed level assessment will be carried out in each iteration.</a:t>
            </a:r>
          </a:p>
        </p:txBody>
      </p:sp>
      <p:sp>
        <p:nvSpPr>
          <p:cNvPr id="84" name="Star: 5 Points 83">
            <a:extLst>
              <a:ext uri="{FF2B5EF4-FFF2-40B4-BE49-F238E27FC236}">
                <a16:creationId xmlns:a16="http://schemas.microsoft.com/office/drawing/2014/main" id="{A5E3564A-C4FB-480E-B492-A1178F580061}"/>
              </a:ext>
            </a:extLst>
          </p:cNvPr>
          <p:cNvSpPr/>
          <p:nvPr/>
        </p:nvSpPr>
        <p:spPr>
          <a:xfrm>
            <a:off x="8691014" y="4338776"/>
            <a:ext cx="203855" cy="198474"/>
          </a:xfrm>
          <a:prstGeom prst="star5">
            <a:avLst/>
          </a:prstGeom>
          <a:solidFill>
            <a:schemeClr val="tx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65181AE4-B88C-4DFF-AC89-53BDD82D2A38}"/>
              </a:ext>
            </a:extLst>
          </p:cNvPr>
          <p:cNvSpPr txBox="1"/>
          <p:nvPr/>
        </p:nvSpPr>
        <p:spPr>
          <a:xfrm>
            <a:off x="7025369" y="4502675"/>
            <a:ext cx="1819729" cy="215444"/>
          </a:xfrm>
          <a:prstGeom prst="rect">
            <a:avLst/>
          </a:prstGeom>
          <a:noFill/>
        </p:spPr>
        <p:txBody>
          <a:bodyPr wrap="none" rtlCol="0">
            <a:spAutoFit/>
          </a:bodyPr>
          <a:lstStyle/>
          <a:p>
            <a:r>
              <a:rPr lang="en-US" sz="800" dirty="0">
                <a:latin typeface="Calibri" panose="020F0502020204030204" pitchFamily="34" charset="0"/>
                <a:cs typeface="Calibri" panose="020F0502020204030204" pitchFamily="34" charset="0"/>
              </a:rPr>
              <a:t>Decision to sunset WSO2 APIM in place</a:t>
            </a:r>
          </a:p>
        </p:txBody>
      </p:sp>
      <p:sp>
        <p:nvSpPr>
          <p:cNvPr id="82" name="TextBox 81">
            <a:extLst>
              <a:ext uri="{FF2B5EF4-FFF2-40B4-BE49-F238E27FC236}">
                <a16:creationId xmlns:a16="http://schemas.microsoft.com/office/drawing/2014/main" id="{981FEDF9-57F9-4188-AE1A-6AAF1A07E961}"/>
              </a:ext>
            </a:extLst>
          </p:cNvPr>
          <p:cNvSpPr txBox="1"/>
          <p:nvPr/>
        </p:nvSpPr>
        <p:spPr>
          <a:xfrm>
            <a:off x="5830686" y="1177415"/>
            <a:ext cx="2782635" cy="338554"/>
          </a:xfrm>
          <a:prstGeom prst="rect">
            <a:avLst/>
          </a:prstGeom>
          <a:noFill/>
        </p:spPr>
        <p:txBody>
          <a:bodyPr wrap="square" rtlCol="0">
            <a:spAutoFit/>
          </a:bodyPr>
          <a:lstStyle/>
          <a:p>
            <a:pPr marL="171450" indent="-171450">
              <a:buFont typeface="Wingdings" panose="05000000000000000000" pitchFamily="2" charset="2"/>
              <a:buChar char="§"/>
            </a:pPr>
            <a:r>
              <a:rPr lang="en-US" sz="800" dirty="0">
                <a:solidFill>
                  <a:schemeClr val="tx2">
                    <a:lumMod val="75000"/>
                  </a:schemeClr>
                </a:solidFill>
                <a:latin typeface="Calibri" panose="020F0502020204030204" pitchFamily="34" charset="0"/>
                <a:cs typeface="Calibri" panose="020F0502020204030204" pitchFamily="34" charset="0"/>
              </a:rPr>
              <a:t>Zero transaction APIs – ~13%.</a:t>
            </a:r>
          </a:p>
          <a:p>
            <a:pPr marL="171450" indent="-171450">
              <a:buFont typeface="Wingdings" panose="05000000000000000000" pitchFamily="2" charset="2"/>
              <a:buChar char="§"/>
            </a:pPr>
            <a:r>
              <a:rPr lang="en-US" sz="800" dirty="0">
                <a:solidFill>
                  <a:schemeClr val="tx2">
                    <a:lumMod val="75000"/>
                  </a:schemeClr>
                </a:solidFill>
                <a:latin typeface="Calibri" panose="020F0502020204030204" pitchFamily="34" charset="0"/>
                <a:cs typeface="Calibri" panose="020F0502020204030204" pitchFamily="34" charset="0"/>
              </a:rPr>
              <a:t>APIs under development in APIM – 20 - 25</a:t>
            </a:r>
          </a:p>
        </p:txBody>
      </p:sp>
      <p:cxnSp>
        <p:nvCxnSpPr>
          <p:cNvPr id="7" name="Straight Arrow Connector 6">
            <a:extLst>
              <a:ext uri="{FF2B5EF4-FFF2-40B4-BE49-F238E27FC236}">
                <a16:creationId xmlns:a16="http://schemas.microsoft.com/office/drawing/2014/main" id="{FC158ED0-C217-46B7-8F06-C20B49207A33}"/>
              </a:ext>
            </a:extLst>
          </p:cNvPr>
          <p:cNvCxnSpPr>
            <a:cxnSpLocks/>
          </p:cNvCxnSpPr>
          <p:nvPr/>
        </p:nvCxnSpPr>
        <p:spPr>
          <a:xfrm>
            <a:off x="3376153" y="4338776"/>
            <a:ext cx="4516802" cy="1903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21E9DEE6-75B7-42CD-A91C-82BC343B3C85}"/>
              </a:ext>
            </a:extLst>
          </p:cNvPr>
          <p:cNvSpPr txBox="1"/>
          <p:nvPr/>
        </p:nvSpPr>
        <p:spPr>
          <a:xfrm>
            <a:off x="5035029" y="4114601"/>
            <a:ext cx="1109599" cy="246221"/>
          </a:xfrm>
          <a:prstGeom prst="rect">
            <a:avLst/>
          </a:prstGeom>
          <a:noFill/>
        </p:spPr>
        <p:txBody>
          <a:bodyPr wrap="none" rtlCol="0">
            <a:spAutoFit/>
          </a:bodyPr>
          <a:lstStyle/>
          <a:p>
            <a:r>
              <a:rPr lang="en-US" sz="1000" dirty="0">
                <a:latin typeface="Calibri" panose="020F0502020204030204" pitchFamily="34" charset="0"/>
                <a:cs typeface="Calibri" panose="020F0502020204030204" pitchFamily="34" charset="0"/>
              </a:rPr>
              <a:t>9 to 10 Resources</a:t>
            </a:r>
          </a:p>
        </p:txBody>
      </p:sp>
    </p:spTree>
    <p:extLst>
      <p:ext uri="{BB962C8B-B14F-4D97-AF65-F5344CB8AC3E}">
        <p14:creationId xmlns:p14="http://schemas.microsoft.com/office/powerpoint/2010/main" val="4188361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1545C-8B73-41CB-A981-C5238FA34A8E}"/>
              </a:ext>
            </a:extLst>
          </p:cNvPr>
          <p:cNvSpPr>
            <a:spLocks noGrp="1"/>
          </p:cNvSpPr>
          <p:nvPr>
            <p:ph type="title"/>
          </p:nvPr>
        </p:nvSpPr>
        <p:spPr>
          <a:xfrm>
            <a:off x="158819" y="194012"/>
            <a:ext cx="8633531" cy="369332"/>
          </a:xfrm>
        </p:spPr>
        <p:txBody>
          <a:bodyPr/>
          <a:lstStyle/>
          <a:p>
            <a:r>
              <a:rPr lang="en-US" dirty="0"/>
              <a:t>Estimation &amp; Resource Loading</a:t>
            </a:r>
          </a:p>
        </p:txBody>
      </p:sp>
      <p:sp>
        <p:nvSpPr>
          <p:cNvPr id="4" name="Slide Number Placeholder 3">
            <a:extLst>
              <a:ext uri="{FF2B5EF4-FFF2-40B4-BE49-F238E27FC236}">
                <a16:creationId xmlns:a16="http://schemas.microsoft.com/office/drawing/2014/main" id="{94F86DBD-0A0C-4056-BC90-F2E99FBDBA3A}"/>
              </a:ext>
            </a:extLst>
          </p:cNvPr>
          <p:cNvSpPr>
            <a:spLocks noGrp="1"/>
          </p:cNvSpPr>
          <p:nvPr>
            <p:ph type="sldNum" sz="quarter" idx="4"/>
          </p:nvPr>
        </p:nvSpPr>
        <p:spPr>
          <a:xfrm>
            <a:off x="567953" y="4857155"/>
            <a:ext cx="525690" cy="92333"/>
          </a:xfrm>
        </p:spPr>
        <p:txBody>
          <a:bodyPr/>
          <a:lstStyle/>
          <a:p>
            <a:r>
              <a:rPr lang="en-US"/>
              <a:t>Page </a:t>
            </a:r>
            <a:fld id="{5A9C12DC-491F-9444-86A2-13AC5C62A2FC}" type="slidenum">
              <a:rPr lang="en-US" smtClean="0"/>
              <a:pPr/>
              <a:t>6</a:t>
            </a:fld>
            <a:endParaRPr lang="en-US" dirty="0"/>
          </a:p>
        </p:txBody>
      </p:sp>
      <p:sp>
        <p:nvSpPr>
          <p:cNvPr id="15" name="TextBox 14">
            <a:extLst>
              <a:ext uri="{FF2B5EF4-FFF2-40B4-BE49-F238E27FC236}">
                <a16:creationId xmlns:a16="http://schemas.microsoft.com/office/drawing/2014/main" id="{B62F887A-DAC6-49B8-8AE8-FD302B3570C3}"/>
              </a:ext>
            </a:extLst>
          </p:cNvPr>
          <p:cNvSpPr txBox="1"/>
          <p:nvPr/>
        </p:nvSpPr>
        <p:spPr>
          <a:xfrm>
            <a:off x="2464184" y="4613880"/>
            <a:ext cx="2295821" cy="246221"/>
          </a:xfrm>
          <a:prstGeom prst="rect">
            <a:avLst/>
          </a:prstGeom>
          <a:noFill/>
        </p:spPr>
        <p:txBody>
          <a:bodyPr wrap="none" rtlCol="0">
            <a:spAutoFit/>
          </a:bodyPr>
          <a:lstStyle/>
          <a:p>
            <a:r>
              <a:rPr lang="en-US" sz="1000" dirty="0">
                <a:latin typeface="Calibri" panose="020F0502020204030204" pitchFamily="34" charset="0"/>
                <a:cs typeface="Calibri" panose="020F0502020204030204" pitchFamily="34" charset="0"/>
              </a:rPr>
              <a:t>Efforts displayed in hours and total in PD</a:t>
            </a:r>
          </a:p>
        </p:txBody>
      </p:sp>
      <p:graphicFrame>
        <p:nvGraphicFramePr>
          <p:cNvPr id="18" name="Table 17">
            <a:extLst>
              <a:ext uri="{FF2B5EF4-FFF2-40B4-BE49-F238E27FC236}">
                <a16:creationId xmlns:a16="http://schemas.microsoft.com/office/drawing/2014/main" id="{268316D3-2A70-4DD8-8AC7-1C1726792B59}"/>
              </a:ext>
            </a:extLst>
          </p:cNvPr>
          <p:cNvGraphicFramePr>
            <a:graphicFrameLocks noGrp="1"/>
          </p:cNvGraphicFramePr>
          <p:nvPr>
            <p:extLst>
              <p:ext uri="{D42A27DB-BD31-4B8C-83A1-F6EECF244321}">
                <p14:modId xmlns:p14="http://schemas.microsoft.com/office/powerpoint/2010/main" val="410005236"/>
              </p:ext>
            </p:extLst>
          </p:nvPr>
        </p:nvGraphicFramePr>
        <p:xfrm>
          <a:off x="6929651" y="796133"/>
          <a:ext cx="1875016" cy="552450"/>
        </p:xfrm>
        <a:graphic>
          <a:graphicData uri="http://schemas.openxmlformats.org/drawingml/2006/table">
            <a:tbl>
              <a:tblPr>
                <a:tableStyleId>{5C22544A-7EE6-4342-B048-85BDC9FD1C3A}</a:tableStyleId>
              </a:tblPr>
              <a:tblGrid>
                <a:gridCol w="1274380">
                  <a:extLst>
                    <a:ext uri="{9D8B030D-6E8A-4147-A177-3AD203B41FA5}">
                      <a16:colId xmlns:a16="http://schemas.microsoft.com/office/drawing/2014/main" val="3913626430"/>
                    </a:ext>
                  </a:extLst>
                </a:gridCol>
                <a:gridCol w="600636">
                  <a:extLst>
                    <a:ext uri="{9D8B030D-6E8A-4147-A177-3AD203B41FA5}">
                      <a16:colId xmlns:a16="http://schemas.microsoft.com/office/drawing/2014/main" val="3576048405"/>
                    </a:ext>
                  </a:extLst>
                </a:gridCol>
              </a:tblGrid>
              <a:tr h="184150">
                <a:tc>
                  <a:txBody>
                    <a:bodyPr/>
                    <a:lstStyle/>
                    <a:p>
                      <a:pPr algn="ctr" fontAlgn="b"/>
                      <a:r>
                        <a:rPr lang="en-US" sz="1000" kern="1200" dirty="0">
                          <a:solidFill>
                            <a:srgbClr val="002060"/>
                          </a:solidFill>
                          <a:latin typeface="Calibri" panose="020F0502020204030204" pitchFamily="34" charset="0"/>
                          <a:ea typeface="+mn-ea"/>
                          <a:cs typeface="Calibri" panose="020F0502020204030204" pitchFamily="34" charset="0"/>
                        </a:rPr>
                        <a:t>Wave 1 Efforts in PD</a:t>
                      </a:r>
                    </a:p>
                  </a:txBody>
                  <a:tcPr marL="6350" marR="6350" marT="6350" marB="0" anchor="b"/>
                </a:tc>
                <a:tc>
                  <a:txBody>
                    <a:bodyPr/>
                    <a:lstStyle/>
                    <a:p>
                      <a:pPr algn="ctr" fontAlgn="b"/>
                      <a:r>
                        <a:rPr lang="en-US" sz="1000" kern="1200" dirty="0">
                          <a:solidFill>
                            <a:srgbClr val="002060"/>
                          </a:solidFill>
                          <a:latin typeface="Calibri" panose="020F0502020204030204" pitchFamily="34" charset="0"/>
                          <a:ea typeface="+mn-ea"/>
                          <a:cs typeface="Calibri" panose="020F0502020204030204" pitchFamily="34" charset="0"/>
                        </a:rPr>
                        <a:t>113</a:t>
                      </a:r>
                    </a:p>
                  </a:txBody>
                  <a:tcPr marL="6350" marR="6350" marT="6350" marB="0" anchor="b"/>
                </a:tc>
                <a:extLst>
                  <a:ext uri="{0D108BD9-81ED-4DB2-BD59-A6C34878D82A}">
                    <a16:rowId xmlns:a16="http://schemas.microsoft.com/office/drawing/2014/main" val="3963677882"/>
                  </a:ext>
                </a:extLst>
              </a:tr>
              <a:tr h="184150">
                <a:tc>
                  <a:txBody>
                    <a:bodyPr/>
                    <a:lstStyle/>
                    <a:p>
                      <a:pPr algn="ctr" fontAlgn="b"/>
                      <a:r>
                        <a:rPr lang="en-US" sz="1000" kern="1200" dirty="0">
                          <a:solidFill>
                            <a:srgbClr val="002060"/>
                          </a:solidFill>
                          <a:latin typeface="Calibri" panose="020F0502020204030204" pitchFamily="34" charset="0"/>
                          <a:ea typeface="+mn-ea"/>
                          <a:cs typeface="Calibri" panose="020F0502020204030204" pitchFamily="34" charset="0"/>
                        </a:rPr>
                        <a:t>Wave 2 Efforts in PD</a:t>
                      </a:r>
                    </a:p>
                  </a:txBody>
                  <a:tcPr marL="6350" marR="6350" marT="6350" marB="0" anchor="b"/>
                </a:tc>
                <a:tc>
                  <a:txBody>
                    <a:bodyPr/>
                    <a:lstStyle/>
                    <a:p>
                      <a:pPr algn="ctr" fontAlgn="b"/>
                      <a:r>
                        <a:rPr lang="en-US" sz="1000" kern="1200" dirty="0">
                          <a:solidFill>
                            <a:srgbClr val="002060"/>
                          </a:solidFill>
                          <a:latin typeface="Calibri" panose="020F0502020204030204" pitchFamily="34" charset="0"/>
                          <a:ea typeface="+mn-ea"/>
                          <a:cs typeface="Calibri" panose="020F0502020204030204" pitchFamily="34" charset="0"/>
                        </a:rPr>
                        <a:t>580</a:t>
                      </a:r>
                    </a:p>
                  </a:txBody>
                  <a:tcPr marL="6350" marR="6350" marT="6350" marB="0" anchor="b"/>
                </a:tc>
                <a:extLst>
                  <a:ext uri="{0D108BD9-81ED-4DB2-BD59-A6C34878D82A}">
                    <a16:rowId xmlns:a16="http://schemas.microsoft.com/office/drawing/2014/main" val="1364362181"/>
                  </a:ext>
                </a:extLst>
              </a:tr>
              <a:tr h="184150">
                <a:tc>
                  <a:txBody>
                    <a:bodyPr/>
                    <a:lstStyle/>
                    <a:p>
                      <a:pPr algn="ctr" fontAlgn="b"/>
                      <a:r>
                        <a:rPr lang="en-US" sz="1000" kern="1200">
                          <a:solidFill>
                            <a:srgbClr val="002060"/>
                          </a:solidFill>
                          <a:latin typeface="Calibri" panose="020F0502020204030204" pitchFamily="34" charset="0"/>
                          <a:ea typeface="+mn-ea"/>
                          <a:cs typeface="Calibri" panose="020F0502020204030204" pitchFamily="34" charset="0"/>
                        </a:rPr>
                        <a:t>Wave 3 Effort in PD</a:t>
                      </a:r>
                    </a:p>
                  </a:txBody>
                  <a:tcPr marL="6350" marR="6350" marT="6350" marB="0" anchor="b"/>
                </a:tc>
                <a:tc>
                  <a:txBody>
                    <a:bodyPr/>
                    <a:lstStyle/>
                    <a:p>
                      <a:pPr algn="ctr" fontAlgn="b"/>
                      <a:r>
                        <a:rPr lang="en-US" sz="1000" kern="1200" dirty="0">
                          <a:solidFill>
                            <a:srgbClr val="002060"/>
                          </a:solidFill>
                          <a:latin typeface="Calibri" panose="020F0502020204030204" pitchFamily="34" charset="0"/>
                          <a:ea typeface="+mn-ea"/>
                          <a:cs typeface="Calibri" panose="020F0502020204030204" pitchFamily="34" charset="0"/>
                        </a:rPr>
                        <a:t>378</a:t>
                      </a:r>
                    </a:p>
                  </a:txBody>
                  <a:tcPr marL="6350" marR="6350" marT="6350" marB="0" anchor="b"/>
                </a:tc>
                <a:extLst>
                  <a:ext uri="{0D108BD9-81ED-4DB2-BD59-A6C34878D82A}">
                    <a16:rowId xmlns:a16="http://schemas.microsoft.com/office/drawing/2014/main" val="3938181610"/>
                  </a:ext>
                </a:extLst>
              </a:tr>
            </a:tbl>
          </a:graphicData>
        </a:graphic>
      </p:graphicFrame>
      <p:sp>
        <p:nvSpPr>
          <p:cNvPr id="19" name="Rectangle 18">
            <a:extLst>
              <a:ext uri="{FF2B5EF4-FFF2-40B4-BE49-F238E27FC236}">
                <a16:creationId xmlns:a16="http://schemas.microsoft.com/office/drawing/2014/main" id="{FC5E07C0-5041-40EC-B389-9A7FAA9D51FB}"/>
              </a:ext>
            </a:extLst>
          </p:cNvPr>
          <p:cNvSpPr/>
          <p:nvPr/>
        </p:nvSpPr>
        <p:spPr>
          <a:xfrm>
            <a:off x="4931467" y="1153382"/>
            <a:ext cx="1871025" cy="246221"/>
          </a:xfrm>
          <a:prstGeom prst="rect">
            <a:avLst/>
          </a:prstGeom>
          <a:solidFill>
            <a:schemeClr val="bg2">
              <a:lumMod val="20000"/>
              <a:lumOff val="80000"/>
            </a:schemeClr>
          </a:solidFill>
        </p:spPr>
        <p:txBody>
          <a:bodyPr wrap="square">
            <a:spAutoFit/>
          </a:bodyPr>
          <a:lstStyle/>
          <a:p>
            <a:r>
              <a:rPr lang="en-US" sz="1000" b="1" dirty="0">
                <a:solidFill>
                  <a:srgbClr val="002060"/>
                </a:solidFill>
                <a:latin typeface="Calibri" panose="020F0502020204030204" pitchFamily="34" charset="0"/>
                <a:cs typeface="Calibri" panose="020F0502020204030204" pitchFamily="34" charset="0"/>
              </a:rPr>
              <a:t>Average Effort per API</a:t>
            </a:r>
            <a:r>
              <a:rPr lang="en-US" sz="1000" dirty="0">
                <a:latin typeface="Calibri" panose="020F0502020204030204" pitchFamily="34" charset="0"/>
                <a:cs typeface="Calibri" panose="020F0502020204030204" pitchFamily="34" charset="0"/>
              </a:rPr>
              <a:t> </a:t>
            </a:r>
            <a:r>
              <a:rPr lang="en-US" sz="1000" b="1" dirty="0">
                <a:solidFill>
                  <a:srgbClr val="002060"/>
                </a:solidFill>
                <a:latin typeface="Calibri" panose="020F0502020204030204" pitchFamily="34" charset="0"/>
                <a:cs typeface="Calibri" panose="020F0502020204030204" pitchFamily="34" charset="0"/>
              </a:rPr>
              <a:t> </a:t>
            </a:r>
            <a:r>
              <a:rPr lang="en-US" sz="1000" dirty="0">
                <a:latin typeface="Calibri" panose="020F0502020204030204" pitchFamily="34" charset="0"/>
                <a:cs typeface="Calibri" panose="020F0502020204030204" pitchFamily="34" charset="0"/>
              </a:rPr>
              <a:t> </a:t>
            </a:r>
            <a:r>
              <a:rPr lang="en-US" sz="1000" b="1" dirty="0">
                <a:solidFill>
                  <a:srgbClr val="002060"/>
                </a:solidFill>
                <a:latin typeface="Calibri" panose="020F0502020204030204" pitchFamily="34" charset="0"/>
                <a:cs typeface="Calibri" panose="020F0502020204030204" pitchFamily="34" charset="0"/>
              </a:rPr>
              <a:t>3.75 PD</a:t>
            </a:r>
            <a:r>
              <a:rPr lang="en-US" sz="1000" dirty="0">
                <a:latin typeface="Calibri" panose="020F0502020204030204" pitchFamily="34" charset="0"/>
                <a:cs typeface="Calibri" panose="020F0502020204030204" pitchFamily="34" charset="0"/>
              </a:rPr>
              <a:t> </a:t>
            </a:r>
          </a:p>
        </p:txBody>
      </p:sp>
      <p:sp>
        <p:nvSpPr>
          <p:cNvPr id="22" name="Rectangle 21">
            <a:extLst>
              <a:ext uri="{FF2B5EF4-FFF2-40B4-BE49-F238E27FC236}">
                <a16:creationId xmlns:a16="http://schemas.microsoft.com/office/drawing/2014/main" id="{6365CE83-CC26-4E30-AA3C-C6CB11FC021F}"/>
              </a:ext>
            </a:extLst>
          </p:cNvPr>
          <p:cNvSpPr/>
          <p:nvPr/>
        </p:nvSpPr>
        <p:spPr>
          <a:xfrm>
            <a:off x="4931467" y="796808"/>
            <a:ext cx="1871025" cy="246221"/>
          </a:xfrm>
          <a:prstGeom prst="rect">
            <a:avLst/>
          </a:prstGeom>
          <a:solidFill>
            <a:schemeClr val="tx2">
              <a:lumMod val="20000"/>
              <a:lumOff val="80000"/>
            </a:schemeClr>
          </a:solidFill>
        </p:spPr>
        <p:txBody>
          <a:bodyPr wrap="none">
            <a:spAutoFit/>
          </a:bodyPr>
          <a:lstStyle/>
          <a:p>
            <a:r>
              <a:rPr lang="en-US" sz="1000" b="1" dirty="0">
                <a:solidFill>
                  <a:srgbClr val="002060"/>
                </a:solidFill>
                <a:latin typeface="Calibri" panose="020F0502020204030204" pitchFamily="34" charset="0"/>
                <a:cs typeface="Calibri" panose="020F0502020204030204" pitchFamily="34" charset="0"/>
              </a:rPr>
              <a:t>Total Migration Effort </a:t>
            </a:r>
            <a:r>
              <a:rPr lang="en-US" sz="1000" dirty="0">
                <a:latin typeface="Calibri" panose="020F0502020204030204" pitchFamily="34" charset="0"/>
                <a:cs typeface="Calibri" panose="020F0502020204030204" pitchFamily="34" charset="0"/>
              </a:rPr>
              <a:t> </a:t>
            </a:r>
            <a:r>
              <a:rPr lang="en-US" sz="1000" b="1" dirty="0">
                <a:solidFill>
                  <a:srgbClr val="002060"/>
                </a:solidFill>
                <a:latin typeface="Calibri" panose="020F0502020204030204" pitchFamily="34" charset="0"/>
                <a:cs typeface="Calibri" panose="020F0502020204030204" pitchFamily="34" charset="0"/>
              </a:rPr>
              <a:t>1127 PD</a:t>
            </a:r>
            <a:r>
              <a:rPr lang="en-US" sz="1000" dirty="0">
                <a:latin typeface="Calibri" panose="020F0502020204030204" pitchFamily="34" charset="0"/>
                <a:cs typeface="Calibri" panose="020F0502020204030204" pitchFamily="34" charset="0"/>
              </a:rPr>
              <a:t> </a:t>
            </a:r>
          </a:p>
        </p:txBody>
      </p:sp>
      <p:graphicFrame>
        <p:nvGraphicFramePr>
          <p:cNvPr id="27" name="Chart 26">
            <a:extLst>
              <a:ext uri="{FF2B5EF4-FFF2-40B4-BE49-F238E27FC236}">
                <a16:creationId xmlns:a16="http://schemas.microsoft.com/office/drawing/2014/main" id="{F8E8D1DE-6E16-46EA-ADFF-D818B22E7004}"/>
              </a:ext>
            </a:extLst>
          </p:cNvPr>
          <p:cNvGraphicFramePr>
            <a:graphicFrameLocks/>
          </p:cNvGraphicFramePr>
          <p:nvPr>
            <p:extLst>
              <p:ext uri="{D42A27DB-BD31-4B8C-83A1-F6EECF244321}">
                <p14:modId xmlns:p14="http://schemas.microsoft.com/office/powerpoint/2010/main" val="744129814"/>
              </p:ext>
            </p:extLst>
          </p:nvPr>
        </p:nvGraphicFramePr>
        <p:xfrm>
          <a:off x="4824338" y="1581373"/>
          <a:ext cx="3980329" cy="30325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1" name="Table 20">
            <a:extLst>
              <a:ext uri="{FF2B5EF4-FFF2-40B4-BE49-F238E27FC236}">
                <a16:creationId xmlns:a16="http://schemas.microsoft.com/office/drawing/2014/main" id="{006D3E23-C697-43C7-BE8E-64D4A92B379E}"/>
              </a:ext>
            </a:extLst>
          </p:cNvPr>
          <p:cNvGraphicFramePr>
            <a:graphicFrameLocks noGrp="1"/>
          </p:cNvGraphicFramePr>
          <p:nvPr>
            <p:extLst>
              <p:ext uri="{D42A27DB-BD31-4B8C-83A1-F6EECF244321}">
                <p14:modId xmlns:p14="http://schemas.microsoft.com/office/powerpoint/2010/main" val="9564431"/>
              </p:ext>
            </p:extLst>
          </p:nvPr>
        </p:nvGraphicFramePr>
        <p:xfrm>
          <a:off x="111851" y="793966"/>
          <a:ext cx="4603590" cy="3819918"/>
        </p:xfrm>
        <a:graphic>
          <a:graphicData uri="http://schemas.openxmlformats.org/drawingml/2006/table">
            <a:tbl>
              <a:tblPr/>
              <a:tblGrid>
                <a:gridCol w="841701">
                  <a:extLst>
                    <a:ext uri="{9D8B030D-6E8A-4147-A177-3AD203B41FA5}">
                      <a16:colId xmlns:a16="http://schemas.microsoft.com/office/drawing/2014/main" val="2686783116"/>
                    </a:ext>
                  </a:extLst>
                </a:gridCol>
                <a:gridCol w="1777878">
                  <a:extLst>
                    <a:ext uri="{9D8B030D-6E8A-4147-A177-3AD203B41FA5}">
                      <a16:colId xmlns:a16="http://schemas.microsoft.com/office/drawing/2014/main" val="2387348456"/>
                    </a:ext>
                  </a:extLst>
                </a:gridCol>
                <a:gridCol w="661337">
                  <a:extLst>
                    <a:ext uri="{9D8B030D-6E8A-4147-A177-3AD203B41FA5}">
                      <a16:colId xmlns:a16="http://schemas.microsoft.com/office/drawing/2014/main" val="268890617"/>
                    </a:ext>
                  </a:extLst>
                </a:gridCol>
                <a:gridCol w="661337">
                  <a:extLst>
                    <a:ext uri="{9D8B030D-6E8A-4147-A177-3AD203B41FA5}">
                      <a16:colId xmlns:a16="http://schemas.microsoft.com/office/drawing/2014/main" val="1051792194"/>
                    </a:ext>
                  </a:extLst>
                </a:gridCol>
                <a:gridCol w="661337">
                  <a:extLst>
                    <a:ext uri="{9D8B030D-6E8A-4147-A177-3AD203B41FA5}">
                      <a16:colId xmlns:a16="http://schemas.microsoft.com/office/drawing/2014/main" val="736846999"/>
                    </a:ext>
                  </a:extLst>
                </a:gridCol>
              </a:tblGrid>
              <a:tr h="141118">
                <a:tc>
                  <a:txBody>
                    <a:bodyPr/>
                    <a:lstStyle/>
                    <a:p>
                      <a:pPr algn="ctr" fontAlgn="ctr"/>
                      <a:r>
                        <a:rPr lang="en-US" sz="700" b="1" i="0" u="none" strike="noStrike">
                          <a:solidFill>
                            <a:srgbClr val="FFFFFF"/>
                          </a:solidFill>
                          <a:effectLst/>
                          <a:latin typeface="Calibri" panose="020F0502020204030204" pitchFamily="34" charset="0"/>
                        </a:rPr>
                        <a:t> </a:t>
                      </a:r>
                    </a:p>
                  </a:txBody>
                  <a:tcPr marL="4156" marR="4156" marT="415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ctr"/>
                      <a:r>
                        <a:rPr lang="en-US" sz="700" b="1" i="0" u="none" strike="noStrike">
                          <a:solidFill>
                            <a:srgbClr val="FFFFFF"/>
                          </a:solidFill>
                          <a:effectLst/>
                          <a:latin typeface="Calibri" panose="020F0502020204030204" pitchFamily="34" charset="0"/>
                        </a:rPr>
                        <a:t>Activity</a:t>
                      </a:r>
                    </a:p>
                  </a:txBody>
                  <a:tcPr marL="4156" marR="4156" marT="415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ctr"/>
                      <a:r>
                        <a:rPr lang="en-US" sz="700" b="1" i="0" u="none" strike="noStrike">
                          <a:solidFill>
                            <a:srgbClr val="FFFFFF"/>
                          </a:solidFill>
                          <a:effectLst/>
                          <a:latin typeface="Calibri" panose="020F0502020204030204" pitchFamily="34" charset="0"/>
                        </a:rPr>
                        <a:t>Simple</a:t>
                      </a:r>
                    </a:p>
                  </a:txBody>
                  <a:tcPr marL="4156" marR="4156" marT="415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ctr"/>
                      <a:r>
                        <a:rPr lang="en-US" sz="700" b="1" i="0" u="none" strike="noStrike">
                          <a:solidFill>
                            <a:srgbClr val="FFFFFF"/>
                          </a:solidFill>
                          <a:effectLst/>
                          <a:latin typeface="Calibri" panose="020F0502020204030204" pitchFamily="34" charset="0"/>
                        </a:rPr>
                        <a:t>Medium</a:t>
                      </a:r>
                    </a:p>
                  </a:txBody>
                  <a:tcPr marL="4156" marR="4156" marT="415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ctr"/>
                      <a:r>
                        <a:rPr lang="en-US" sz="700" b="1" i="0" u="none" strike="noStrike">
                          <a:solidFill>
                            <a:srgbClr val="FFFFFF"/>
                          </a:solidFill>
                          <a:effectLst/>
                          <a:latin typeface="Calibri" panose="020F0502020204030204" pitchFamily="34" charset="0"/>
                        </a:rPr>
                        <a:t>Complex</a:t>
                      </a:r>
                    </a:p>
                  </a:txBody>
                  <a:tcPr marL="4156" marR="4156" marT="415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extLst>
                  <a:ext uri="{0D108BD9-81ED-4DB2-BD59-A6C34878D82A}">
                    <a16:rowId xmlns:a16="http://schemas.microsoft.com/office/drawing/2014/main" val="3272327727"/>
                  </a:ext>
                </a:extLst>
              </a:tr>
              <a:tr h="141118">
                <a:tc rowSpan="2">
                  <a:txBody>
                    <a:bodyPr/>
                    <a:lstStyle/>
                    <a:p>
                      <a:pPr algn="l" fontAlgn="ctr"/>
                      <a:r>
                        <a:rPr lang="en-US" sz="700" b="1" i="0" u="none" strike="noStrike">
                          <a:solidFill>
                            <a:srgbClr val="000000"/>
                          </a:solidFill>
                          <a:effectLst/>
                          <a:latin typeface="Calibri" panose="020F0502020204030204" pitchFamily="34" charset="0"/>
                        </a:rPr>
                        <a:t>Reverse Engineering</a:t>
                      </a:r>
                    </a:p>
                  </a:txBody>
                  <a:tcPr marL="4156" marR="4156" marT="4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panose="020F0502020204030204" pitchFamily="34" charset="0"/>
                        </a:rPr>
                        <a:t>Document APIM logic</a:t>
                      </a:r>
                    </a:p>
                  </a:txBody>
                  <a:tcPr marL="4156" marR="4156" marT="4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en-US" sz="700" b="0" i="0" u="none" strike="noStrike">
                          <a:solidFill>
                            <a:srgbClr val="000000"/>
                          </a:solidFill>
                          <a:effectLst/>
                          <a:latin typeface="Calibri" panose="020F0502020204030204" pitchFamily="34" charset="0"/>
                        </a:rPr>
                        <a:t>2</a:t>
                      </a:r>
                    </a:p>
                  </a:txBody>
                  <a:tcPr marL="4156" marR="4156" marT="4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en-US" sz="700" b="0" i="0" u="none" strike="noStrike">
                          <a:solidFill>
                            <a:srgbClr val="000000"/>
                          </a:solidFill>
                          <a:effectLst/>
                          <a:latin typeface="Calibri" panose="020F0502020204030204" pitchFamily="34" charset="0"/>
                        </a:rPr>
                        <a:t>5</a:t>
                      </a:r>
                    </a:p>
                  </a:txBody>
                  <a:tcPr marL="4156" marR="4156" marT="4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en-US" sz="700" b="0" i="0" u="none" strike="noStrike">
                          <a:solidFill>
                            <a:srgbClr val="000000"/>
                          </a:solidFill>
                          <a:effectLst/>
                          <a:latin typeface="Calibri" panose="020F0502020204030204" pitchFamily="34" charset="0"/>
                        </a:rPr>
                        <a:t>8</a:t>
                      </a:r>
                    </a:p>
                  </a:txBody>
                  <a:tcPr marL="4156" marR="4156" marT="415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24234130"/>
                  </a:ext>
                </a:extLst>
              </a:tr>
              <a:tr h="141118">
                <a:tc vMerge="1">
                  <a:txBody>
                    <a:bodyPr/>
                    <a:lstStyle/>
                    <a:p>
                      <a:endParaRPr lang="en-US"/>
                    </a:p>
                  </a:txBody>
                  <a:tcPr/>
                </a:tc>
                <a:tc>
                  <a:txBody>
                    <a:bodyPr/>
                    <a:lstStyle/>
                    <a:p>
                      <a:pPr algn="l" fontAlgn="ctr"/>
                      <a:r>
                        <a:rPr lang="en-US" sz="700" b="0" i="0" u="none" strike="noStrike">
                          <a:solidFill>
                            <a:srgbClr val="000000"/>
                          </a:solidFill>
                          <a:effectLst/>
                          <a:latin typeface="Calibri" panose="020F0502020204030204" pitchFamily="34" charset="0"/>
                        </a:rPr>
                        <a:t>APIM logic KT</a:t>
                      </a:r>
                    </a:p>
                  </a:txBody>
                  <a:tcPr marL="4156" marR="4156" marT="4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024852554"/>
                  </a:ext>
                </a:extLst>
              </a:tr>
              <a:tr h="141118">
                <a:tc rowSpan="3">
                  <a:txBody>
                    <a:bodyPr/>
                    <a:lstStyle/>
                    <a:p>
                      <a:pPr algn="ctr" fontAlgn="ctr"/>
                      <a:r>
                        <a:rPr lang="en-US" sz="700" b="1" i="0" u="none" strike="noStrike">
                          <a:solidFill>
                            <a:srgbClr val="000000"/>
                          </a:solidFill>
                          <a:effectLst/>
                          <a:latin typeface="Calibri" panose="020F0502020204030204" pitchFamily="34" charset="0"/>
                        </a:rPr>
                        <a:t>Design</a:t>
                      </a:r>
                    </a:p>
                  </a:txBody>
                  <a:tcPr marL="4156" marR="4156" marT="4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Design Migration components in APIGEE</a:t>
                      </a:r>
                    </a:p>
                  </a:txBody>
                  <a:tcPr marL="4156" marR="4156" marT="4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3">
                  <a:txBody>
                    <a:bodyPr/>
                    <a:lstStyle/>
                    <a:p>
                      <a:pPr algn="ctr" fontAlgn="ctr"/>
                      <a:r>
                        <a:rPr lang="en-US" sz="700" b="0" i="0" u="none" strike="noStrike">
                          <a:solidFill>
                            <a:srgbClr val="000000"/>
                          </a:solidFill>
                          <a:effectLst/>
                          <a:latin typeface="Calibri" panose="020F0502020204030204" pitchFamily="34" charset="0"/>
                        </a:rPr>
                        <a:t>0</a:t>
                      </a:r>
                    </a:p>
                  </a:txBody>
                  <a:tcPr marL="4156" marR="4156" marT="4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3">
                  <a:txBody>
                    <a:bodyPr/>
                    <a:lstStyle/>
                    <a:p>
                      <a:pPr algn="ctr" fontAlgn="ctr"/>
                      <a:r>
                        <a:rPr lang="en-US" sz="700" b="0" i="0" u="none" strike="noStrike">
                          <a:solidFill>
                            <a:srgbClr val="000000"/>
                          </a:solidFill>
                          <a:effectLst/>
                          <a:latin typeface="Calibri" panose="020F0502020204030204" pitchFamily="34" charset="0"/>
                        </a:rPr>
                        <a:t>3</a:t>
                      </a:r>
                    </a:p>
                  </a:txBody>
                  <a:tcPr marL="4156" marR="4156" marT="4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3">
                  <a:txBody>
                    <a:bodyPr/>
                    <a:lstStyle/>
                    <a:p>
                      <a:pPr algn="ctr" fontAlgn="ctr"/>
                      <a:r>
                        <a:rPr lang="en-US" sz="700" b="0" i="0" u="none" strike="noStrike">
                          <a:solidFill>
                            <a:srgbClr val="000000"/>
                          </a:solidFill>
                          <a:effectLst/>
                          <a:latin typeface="Calibri" panose="020F0502020204030204" pitchFamily="34" charset="0"/>
                        </a:rPr>
                        <a:t>5</a:t>
                      </a:r>
                    </a:p>
                  </a:txBody>
                  <a:tcPr marL="4156" marR="4156" marT="415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50091895"/>
                  </a:ext>
                </a:extLst>
              </a:tr>
              <a:tr h="141118">
                <a:tc vMerge="1">
                  <a:txBody>
                    <a:bodyPr/>
                    <a:lstStyle/>
                    <a:p>
                      <a:endParaRPr lang="en-US"/>
                    </a:p>
                  </a:txBody>
                  <a:tcPr/>
                </a:tc>
                <a:tc>
                  <a:txBody>
                    <a:bodyPr/>
                    <a:lstStyle/>
                    <a:p>
                      <a:pPr algn="l" fontAlgn="ctr"/>
                      <a:r>
                        <a:rPr lang="en-US" sz="700" b="0" i="0" u="none" strike="noStrike">
                          <a:solidFill>
                            <a:srgbClr val="000000"/>
                          </a:solidFill>
                          <a:effectLst/>
                          <a:latin typeface="Calibri" panose="020F0502020204030204" pitchFamily="34" charset="0"/>
                        </a:rPr>
                        <a:t>IFW Orchestration design to APIGEE</a:t>
                      </a:r>
                    </a:p>
                  </a:txBody>
                  <a:tcPr marL="4156" marR="4156" marT="4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10596325"/>
                  </a:ext>
                </a:extLst>
              </a:tr>
              <a:tr h="141118">
                <a:tc vMerge="1">
                  <a:txBody>
                    <a:bodyPr/>
                    <a:lstStyle/>
                    <a:p>
                      <a:endParaRPr lang="en-US"/>
                    </a:p>
                  </a:txBody>
                  <a:tcPr/>
                </a:tc>
                <a:tc>
                  <a:txBody>
                    <a:bodyPr/>
                    <a:lstStyle/>
                    <a:p>
                      <a:pPr algn="l" fontAlgn="ctr"/>
                      <a:r>
                        <a:rPr lang="en-US" sz="700" b="0" i="0" u="none" strike="noStrike">
                          <a:solidFill>
                            <a:srgbClr val="000000"/>
                          </a:solidFill>
                          <a:effectLst/>
                          <a:latin typeface="Calibri" panose="020F0502020204030204" pitchFamily="34" charset="0"/>
                        </a:rPr>
                        <a:t>Reusable Artifact Mapping Analysis</a:t>
                      </a:r>
                    </a:p>
                  </a:txBody>
                  <a:tcPr marL="4156" marR="4156" marT="4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567041078"/>
                  </a:ext>
                </a:extLst>
              </a:tr>
              <a:tr h="141118">
                <a:tc rowSpan="10">
                  <a:txBody>
                    <a:bodyPr/>
                    <a:lstStyle/>
                    <a:p>
                      <a:pPr algn="ctr" fontAlgn="ctr"/>
                      <a:r>
                        <a:rPr lang="en-US" sz="700" b="1" i="0" u="none" strike="noStrike">
                          <a:solidFill>
                            <a:srgbClr val="000000"/>
                          </a:solidFill>
                          <a:effectLst/>
                          <a:latin typeface="Calibri" panose="020F0502020204030204" pitchFamily="34" charset="0"/>
                        </a:rPr>
                        <a:t>Development</a:t>
                      </a:r>
                    </a:p>
                  </a:txBody>
                  <a:tcPr marL="4156" marR="4156" marT="4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Pass-through</a:t>
                      </a:r>
                    </a:p>
                  </a:txBody>
                  <a:tcPr marL="4156" marR="4156" marT="4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10">
                  <a:txBody>
                    <a:bodyPr/>
                    <a:lstStyle/>
                    <a:p>
                      <a:pPr algn="ctr" fontAlgn="ctr"/>
                      <a:r>
                        <a:rPr lang="en-US" sz="700" b="0" i="0" u="none" strike="noStrike">
                          <a:solidFill>
                            <a:srgbClr val="000000"/>
                          </a:solidFill>
                          <a:effectLst/>
                          <a:latin typeface="Calibri" panose="020F0502020204030204" pitchFamily="34" charset="0"/>
                        </a:rPr>
                        <a:t>4</a:t>
                      </a:r>
                    </a:p>
                  </a:txBody>
                  <a:tcPr marL="4156" marR="4156" marT="4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10">
                  <a:txBody>
                    <a:bodyPr/>
                    <a:lstStyle/>
                    <a:p>
                      <a:pPr algn="ctr" fontAlgn="ctr"/>
                      <a:r>
                        <a:rPr lang="en-US" sz="700" b="0" i="0" u="none" strike="noStrike">
                          <a:solidFill>
                            <a:srgbClr val="000000"/>
                          </a:solidFill>
                          <a:effectLst/>
                          <a:latin typeface="Calibri" panose="020F0502020204030204" pitchFamily="34" charset="0"/>
                        </a:rPr>
                        <a:t>14</a:t>
                      </a:r>
                    </a:p>
                  </a:txBody>
                  <a:tcPr marL="4156" marR="4156" marT="4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10">
                  <a:txBody>
                    <a:bodyPr/>
                    <a:lstStyle/>
                    <a:p>
                      <a:pPr algn="ctr" fontAlgn="ctr"/>
                      <a:r>
                        <a:rPr lang="en-US" sz="700" b="0" i="0" u="none" strike="noStrike">
                          <a:solidFill>
                            <a:srgbClr val="000000"/>
                          </a:solidFill>
                          <a:effectLst/>
                          <a:latin typeface="Calibri" panose="020F0502020204030204" pitchFamily="34" charset="0"/>
                        </a:rPr>
                        <a:t>24</a:t>
                      </a:r>
                    </a:p>
                  </a:txBody>
                  <a:tcPr marL="4156" marR="4156" marT="415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27019337"/>
                  </a:ext>
                </a:extLst>
              </a:tr>
              <a:tr h="141118">
                <a:tc vMerge="1">
                  <a:txBody>
                    <a:bodyPr/>
                    <a:lstStyle/>
                    <a:p>
                      <a:endParaRPr lang="en-US"/>
                    </a:p>
                  </a:txBody>
                  <a:tcPr/>
                </a:tc>
                <a:tc>
                  <a:txBody>
                    <a:bodyPr/>
                    <a:lstStyle/>
                    <a:p>
                      <a:pPr algn="l" fontAlgn="ctr"/>
                      <a:r>
                        <a:rPr lang="en-US" sz="700" b="0" i="0" u="none" strike="noStrike">
                          <a:solidFill>
                            <a:srgbClr val="000000"/>
                          </a:solidFill>
                          <a:effectLst/>
                          <a:latin typeface="Calibri" panose="020F0502020204030204" pitchFamily="34" charset="0"/>
                        </a:rPr>
                        <a:t>Header &amp; Token Mapping</a:t>
                      </a:r>
                    </a:p>
                  </a:txBody>
                  <a:tcPr marL="4156" marR="4156" marT="4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500749478"/>
                  </a:ext>
                </a:extLst>
              </a:tr>
              <a:tr h="141118">
                <a:tc vMerge="1">
                  <a:txBody>
                    <a:bodyPr/>
                    <a:lstStyle/>
                    <a:p>
                      <a:endParaRPr lang="en-US"/>
                    </a:p>
                  </a:txBody>
                  <a:tcPr/>
                </a:tc>
                <a:tc>
                  <a:txBody>
                    <a:bodyPr/>
                    <a:lstStyle/>
                    <a:p>
                      <a:pPr algn="l" fontAlgn="ctr"/>
                      <a:r>
                        <a:rPr lang="en-US" sz="700" b="0" i="0" u="none" strike="noStrike">
                          <a:solidFill>
                            <a:srgbClr val="000000"/>
                          </a:solidFill>
                          <a:effectLst/>
                          <a:latin typeface="Calibri" panose="020F0502020204030204" pitchFamily="34" charset="0"/>
                        </a:rPr>
                        <a:t>Payload Mapping</a:t>
                      </a:r>
                    </a:p>
                  </a:txBody>
                  <a:tcPr marL="4156" marR="4156" marT="4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09897895"/>
                  </a:ext>
                </a:extLst>
              </a:tr>
              <a:tr h="141118">
                <a:tc vMerge="1">
                  <a:txBody>
                    <a:bodyPr/>
                    <a:lstStyle/>
                    <a:p>
                      <a:endParaRPr lang="en-US"/>
                    </a:p>
                  </a:txBody>
                  <a:tcPr/>
                </a:tc>
                <a:tc>
                  <a:txBody>
                    <a:bodyPr/>
                    <a:lstStyle/>
                    <a:p>
                      <a:pPr algn="l" fontAlgn="ctr"/>
                      <a:r>
                        <a:rPr lang="en-US" sz="700" b="0" i="0" u="none" strike="noStrike">
                          <a:solidFill>
                            <a:srgbClr val="000000"/>
                          </a:solidFill>
                          <a:effectLst/>
                          <a:latin typeface="Calibri" panose="020F0502020204030204" pitchFamily="34" charset="0"/>
                        </a:rPr>
                        <a:t>Routing &amp; Mash up</a:t>
                      </a:r>
                    </a:p>
                  </a:txBody>
                  <a:tcPr marL="4156" marR="4156" marT="4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072094530"/>
                  </a:ext>
                </a:extLst>
              </a:tr>
              <a:tr h="141118">
                <a:tc vMerge="1">
                  <a:txBody>
                    <a:bodyPr/>
                    <a:lstStyle/>
                    <a:p>
                      <a:endParaRPr lang="en-US"/>
                    </a:p>
                  </a:txBody>
                  <a:tcPr/>
                </a:tc>
                <a:tc>
                  <a:txBody>
                    <a:bodyPr/>
                    <a:lstStyle/>
                    <a:p>
                      <a:pPr algn="l" fontAlgn="ctr"/>
                      <a:r>
                        <a:rPr lang="en-US" sz="700" b="0" i="0" u="none" strike="noStrike">
                          <a:solidFill>
                            <a:srgbClr val="000000"/>
                          </a:solidFill>
                          <a:effectLst/>
                          <a:latin typeface="Calibri" panose="020F0502020204030204" pitchFamily="34" charset="0"/>
                        </a:rPr>
                        <a:t>Scripts(JS/Node)</a:t>
                      </a:r>
                    </a:p>
                  </a:txBody>
                  <a:tcPr marL="4156" marR="4156" marT="4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309061642"/>
                  </a:ext>
                </a:extLst>
              </a:tr>
              <a:tr h="141118">
                <a:tc vMerge="1">
                  <a:txBody>
                    <a:bodyPr/>
                    <a:lstStyle/>
                    <a:p>
                      <a:endParaRPr lang="en-US"/>
                    </a:p>
                  </a:txBody>
                  <a:tcPr/>
                </a:tc>
                <a:tc>
                  <a:txBody>
                    <a:bodyPr/>
                    <a:lstStyle/>
                    <a:p>
                      <a:pPr algn="l" fontAlgn="ctr"/>
                      <a:r>
                        <a:rPr lang="en-US" sz="700" b="0" i="0" u="none" strike="noStrike">
                          <a:solidFill>
                            <a:srgbClr val="000000"/>
                          </a:solidFill>
                          <a:effectLst/>
                          <a:latin typeface="Calibri" panose="020F0502020204030204" pitchFamily="34" charset="0"/>
                        </a:rPr>
                        <a:t>Security</a:t>
                      </a:r>
                    </a:p>
                  </a:txBody>
                  <a:tcPr marL="4156" marR="4156" marT="4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71953207"/>
                  </a:ext>
                </a:extLst>
              </a:tr>
              <a:tr h="141118">
                <a:tc vMerge="1">
                  <a:txBody>
                    <a:bodyPr/>
                    <a:lstStyle/>
                    <a:p>
                      <a:endParaRPr lang="en-US"/>
                    </a:p>
                  </a:txBody>
                  <a:tcPr/>
                </a:tc>
                <a:tc>
                  <a:txBody>
                    <a:bodyPr/>
                    <a:lstStyle/>
                    <a:p>
                      <a:pPr algn="l" fontAlgn="ctr"/>
                      <a:r>
                        <a:rPr lang="en-US" sz="700" b="0" i="0" u="none" strike="noStrike">
                          <a:solidFill>
                            <a:srgbClr val="000000"/>
                          </a:solidFill>
                          <a:effectLst/>
                          <a:latin typeface="Calibri" panose="020F0502020204030204" pitchFamily="34" charset="0"/>
                        </a:rPr>
                        <a:t>Loggigng </a:t>
                      </a:r>
                    </a:p>
                  </a:txBody>
                  <a:tcPr marL="4156" marR="4156" marT="4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271999918"/>
                  </a:ext>
                </a:extLst>
              </a:tr>
              <a:tr h="141118">
                <a:tc vMerge="1">
                  <a:txBody>
                    <a:bodyPr/>
                    <a:lstStyle/>
                    <a:p>
                      <a:endParaRPr lang="en-US"/>
                    </a:p>
                  </a:txBody>
                  <a:tcPr/>
                </a:tc>
                <a:tc>
                  <a:txBody>
                    <a:bodyPr/>
                    <a:lstStyle/>
                    <a:p>
                      <a:pPr algn="l" fontAlgn="ctr"/>
                      <a:r>
                        <a:rPr lang="en-US" sz="700" b="0" i="0" u="none" strike="noStrike">
                          <a:solidFill>
                            <a:srgbClr val="000000"/>
                          </a:solidFill>
                          <a:effectLst/>
                          <a:latin typeface="Calibri" panose="020F0502020204030204" pitchFamily="34" charset="0"/>
                        </a:rPr>
                        <a:t>Fault Handling </a:t>
                      </a:r>
                    </a:p>
                  </a:txBody>
                  <a:tcPr marL="4156" marR="4156" marT="4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358459930"/>
                  </a:ext>
                </a:extLst>
              </a:tr>
              <a:tr h="141118">
                <a:tc vMerge="1">
                  <a:txBody>
                    <a:bodyPr/>
                    <a:lstStyle/>
                    <a:p>
                      <a:endParaRPr lang="en-US"/>
                    </a:p>
                  </a:txBody>
                  <a:tcPr/>
                </a:tc>
                <a:tc>
                  <a:txBody>
                    <a:bodyPr/>
                    <a:lstStyle/>
                    <a:p>
                      <a:pPr algn="l" fontAlgn="ctr"/>
                      <a:r>
                        <a:rPr lang="en-US" sz="700" b="0" i="0" u="none" strike="noStrike">
                          <a:solidFill>
                            <a:srgbClr val="000000"/>
                          </a:solidFill>
                          <a:effectLst/>
                          <a:latin typeface="Calibri" panose="020F0502020204030204" pitchFamily="34" charset="0"/>
                        </a:rPr>
                        <a:t>Threat Protection</a:t>
                      </a:r>
                    </a:p>
                  </a:txBody>
                  <a:tcPr marL="4156" marR="4156" marT="4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050059177"/>
                  </a:ext>
                </a:extLst>
              </a:tr>
              <a:tr h="141118">
                <a:tc vMerge="1">
                  <a:txBody>
                    <a:bodyPr/>
                    <a:lstStyle/>
                    <a:p>
                      <a:endParaRPr lang="en-US"/>
                    </a:p>
                  </a:txBody>
                  <a:tcPr/>
                </a:tc>
                <a:tc>
                  <a:txBody>
                    <a:bodyPr/>
                    <a:lstStyle/>
                    <a:p>
                      <a:pPr algn="l" fontAlgn="ctr"/>
                      <a:r>
                        <a:rPr lang="en-US" sz="700" b="0" i="0" u="none" strike="noStrike">
                          <a:solidFill>
                            <a:srgbClr val="000000"/>
                          </a:solidFill>
                          <a:effectLst/>
                          <a:latin typeface="Calibri" panose="020F0502020204030204" pitchFamily="34" charset="0"/>
                        </a:rPr>
                        <a:t>Proxy Chaining / Aggregation </a:t>
                      </a:r>
                    </a:p>
                  </a:txBody>
                  <a:tcPr marL="4156" marR="4156" marT="4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249310749"/>
                  </a:ext>
                </a:extLst>
              </a:tr>
              <a:tr h="141118">
                <a:tc rowSpan="4">
                  <a:txBody>
                    <a:bodyPr/>
                    <a:lstStyle/>
                    <a:p>
                      <a:pPr algn="ctr" fontAlgn="ctr"/>
                      <a:r>
                        <a:rPr lang="en-US" sz="700" b="1" i="0" u="none" strike="noStrike">
                          <a:solidFill>
                            <a:srgbClr val="000000"/>
                          </a:solidFill>
                          <a:effectLst/>
                          <a:latin typeface="Calibri" panose="020F0502020204030204" pitchFamily="34" charset="0"/>
                        </a:rPr>
                        <a:t>Testing</a:t>
                      </a:r>
                    </a:p>
                  </a:txBody>
                  <a:tcPr marL="4156" marR="4156" marT="4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Unit Test</a:t>
                      </a:r>
                    </a:p>
                  </a:txBody>
                  <a:tcPr marL="4156" marR="4156" marT="4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4">
                  <a:txBody>
                    <a:bodyPr/>
                    <a:lstStyle/>
                    <a:p>
                      <a:pPr algn="ctr" fontAlgn="ctr"/>
                      <a:r>
                        <a:rPr lang="en-US" sz="700" b="0" i="0" u="none" strike="noStrike">
                          <a:solidFill>
                            <a:srgbClr val="000000"/>
                          </a:solidFill>
                          <a:effectLst/>
                          <a:latin typeface="Calibri" panose="020F0502020204030204" pitchFamily="34" charset="0"/>
                        </a:rPr>
                        <a:t>3</a:t>
                      </a:r>
                    </a:p>
                  </a:txBody>
                  <a:tcPr marL="4156" marR="4156" marT="4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4">
                  <a:txBody>
                    <a:bodyPr/>
                    <a:lstStyle/>
                    <a:p>
                      <a:pPr algn="ctr" fontAlgn="ctr"/>
                      <a:r>
                        <a:rPr lang="en-US" sz="700" b="0" i="0" u="none" strike="noStrike">
                          <a:solidFill>
                            <a:srgbClr val="000000"/>
                          </a:solidFill>
                          <a:effectLst/>
                          <a:latin typeface="Calibri" panose="020F0502020204030204" pitchFamily="34" charset="0"/>
                        </a:rPr>
                        <a:t>11</a:t>
                      </a:r>
                    </a:p>
                  </a:txBody>
                  <a:tcPr marL="4156" marR="4156" marT="4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4">
                  <a:txBody>
                    <a:bodyPr/>
                    <a:lstStyle/>
                    <a:p>
                      <a:pPr algn="ctr" fontAlgn="ctr"/>
                      <a:r>
                        <a:rPr lang="en-US" sz="700" b="0" i="0" u="none" strike="noStrike">
                          <a:solidFill>
                            <a:srgbClr val="000000"/>
                          </a:solidFill>
                          <a:effectLst/>
                          <a:latin typeface="Calibri" panose="020F0502020204030204" pitchFamily="34" charset="0"/>
                        </a:rPr>
                        <a:t>16</a:t>
                      </a:r>
                    </a:p>
                  </a:txBody>
                  <a:tcPr marL="4156" marR="4156" marT="415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43471696"/>
                  </a:ext>
                </a:extLst>
              </a:tr>
              <a:tr h="141118">
                <a:tc vMerge="1">
                  <a:txBody>
                    <a:bodyPr/>
                    <a:lstStyle/>
                    <a:p>
                      <a:endParaRPr lang="en-US"/>
                    </a:p>
                  </a:txBody>
                  <a:tcPr/>
                </a:tc>
                <a:tc>
                  <a:txBody>
                    <a:bodyPr/>
                    <a:lstStyle/>
                    <a:p>
                      <a:pPr algn="l" fontAlgn="ctr"/>
                      <a:r>
                        <a:rPr lang="en-US" sz="700" b="0" i="0" u="none" strike="noStrike">
                          <a:solidFill>
                            <a:srgbClr val="000000"/>
                          </a:solidFill>
                          <a:effectLst/>
                          <a:latin typeface="Calibri" panose="020F0502020204030204" pitchFamily="34" charset="0"/>
                        </a:rPr>
                        <a:t>Integration Test</a:t>
                      </a:r>
                    </a:p>
                  </a:txBody>
                  <a:tcPr marL="4156" marR="4156" marT="4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810409619"/>
                  </a:ext>
                </a:extLst>
              </a:tr>
              <a:tr h="141118">
                <a:tc vMerge="1">
                  <a:txBody>
                    <a:bodyPr/>
                    <a:lstStyle/>
                    <a:p>
                      <a:endParaRPr lang="en-US"/>
                    </a:p>
                  </a:txBody>
                  <a:tcPr/>
                </a:tc>
                <a:tc>
                  <a:txBody>
                    <a:bodyPr/>
                    <a:lstStyle/>
                    <a:p>
                      <a:pPr algn="l" fontAlgn="ctr"/>
                      <a:r>
                        <a:rPr lang="en-US" sz="700" b="0" i="0" u="none" strike="noStrike">
                          <a:solidFill>
                            <a:srgbClr val="000000"/>
                          </a:solidFill>
                          <a:effectLst/>
                          <a:latin typeface="Calibri" panose="020F0502020204030204" pitchFamily="34" charset="0"/>
                        </a:rPr>
                        <a:t>Functional Test</a:t>
                      </a:r>
                    </a:p>
                  </a:txBody>
                  <a:tcPr marL="4156" marR="4156" marT="4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689037130"/>
                  </a:ext>
                </a:extLst>
              </a:tr>
              <a:tr h="141118">
                <a:tc vMerge="1">
                  <a:txBody>
                    <a:bodyPr/>
                    <a:lstStyle/>
                    <a:p>
                      <a:endParaRPr lang="en-US"/>
                    </a:p>
                  </a:txBody>
                  <a:tcPr/>
                </a:tc>
                <a:tc>
                  <a:txBody>
                    <a:bodyPr/>
                    <a:lstStyle/>
                    <a:p>
                      <a:pPr algn="l" fontAlgn="ctr"/>
                      <a:r>
                        <a:rPr lang="en-US" sz="700" b="0" i="0" u="none" strike="noStrike">
                          <a:solidFill>
                            <a:srgbClr val="000000"/>
                          </a:solidFill>
                          <a:effectLst/>
                          <a:latin typeface="Calibri" panose="020F0502020204030204" pitchFamily="34" charset="0"/>
                        </a:rPr>
                        <a:t>Performance Test</a:t>
                      </a:r>
                    </a:p>
                  </a:txBody>
                  <a:tcPr marL="4156" marR="4156" marT="4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17013213"/>
                  </a:ext>
                </a:extLst>
              </a:tr>
              <a:tr h="141118">
                <a:tc rowSpan="4">
                  <a:txBody>
                    <a:bodyPr/>
                    <a:lstStyle/>
                    <a:p>
                      <a:pPr algn="ctr" fontAlgn="ctr"/>
                      <a:r>
                        <a:rPr lang="en-US" sz="700" b="1" i="0" u="none" strike="noStrike">
                          <a:solidFill>
                            <a:srgbClr val="000000"/>
                          </a:solidFill>
                          <a:effectLst/>
                          <a:latin typeface="Calibri" panose="020F0502020204030204" pitchFamily="34" charset="0"/>
                        </a:rPr>
                        <a:t>Other Activities</a:t>
                      </a:r>
                    </a:p>
                  </a:txBody>
                  <a:tcPr marL="4156" marR="4156" marT="4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Consumer Communications</a:t>
                      </a:r>
                    </a:p>
                  </a:txBody>
                  <a:tcPr marL="4156" marR="4156" marT="4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4">
                  <a:txBody>
                    <a:bodyPr/>
                    <a:lstStyle/>
                    <a:p>
                      <a:pPr algn="ctr" fontAlgn="ctr"/>
                      <a:r>
                        <a:rPr lang="en-US" sz="700" b="0" i="0" u="none" strike="noStrike">
                          <a:solidFill>
                            <a:srgbClr val="000000"/>
                          </a:solidFill>
                          <a:effectLst/>
                          <a:latin typeface="Calibri" panose="020F0502020204030204" pitchFamily="34" charset="0"/>
                        </a:rPr>
                        <a:t>2</a:t>
                      </a:r>
                    </a:p>
                  </a:txBody>
                  <a:tcPr marL="4156" marR="4156" marT="4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4">
                  <a:txBody>
                    <a:bodyPr/>
                    <a:lstStyle/>
                    <a:p>
                      <a:pPr algn="ctr" fontAlgn="ctr"/>
                      <a:r>
                        <a:rPr lang="en-US" sz="700" b="0" i="0" u="none" strike="noStrike">
                          <a:solidFill>
                            <a:srgbClr val="000000"/>
                          </a:solidFill>
                          <a:effectLst/>
                          <a:latin typeface="Calibri" panose="020F0502020204030204" pitchFamily="34" charset="0"/>
                        </a:rPr>
                        <a:t>3</a:t>
                      </a:r>
                    </a:p>
                  </a:txBody>
                  <a:tcPr marL="4156" marR="4156" marT="4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4">
                  <a:txBody>
                    <a:bodyPr/>
                    <a:lstStyle/>
                    <a:p>
                      <a:pPr algn="ctr" fontAlgn="ctr"/>
                      <a:r>
                        <a:rPr lang="en-US" sz="700" b="0" i="0" u="none" strike="noStrike">
                          <a:solidFill>
                            <a:srgbClr val="000000"/>
                          </a:solidFill>
                          <a:effectLst/>
                          <a:latin typeface="Calibri" panose="020F0502020204030204" pitchFamily="34" charset="0"/>
                        </a:rPr>
                        <a:t>4</a:t>
                      </a:r>
                    </a:p>
                  </a:txBody>
                  <a:tcPr marL="4156" marR="4156" marT="415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14877119"/>
                  </a:ext>
                </a:extLst>
              </a:tr>
              <a:tr h="141118">
                <a:tc vMerge="1">
                  <a:txBody>
                    <a:bodyPr/>
                    <a:lstStyle/>
                    <a:p>
                      <a:endParaRPr lang="en-US"/>
                    </a:p>
                  </a:txBody>
                  <a:tcPr/>
                </a:tc>
                <a:tc>
                  <a:txBody>
                    <a:bodyPr/>
                    <a:lstStyle/>
                    <a:p>
                      <a:pPr algn="l" fontAlgn="ctr"/>
                      <a:r>
                        <a:rPr lang="en-US" sz="700" b="0" i="0" u="none" strike="noStrike">
                          <a:solidFill>
                            <a:srgbClr val="000000"/>
                          </a:solidFill>
                          <a:effectLst/>
                          <a:latin typeface="Calibri" panose="020F0502020204030204" pitchFamily="34" charset="0"/>
                        </a:rPr>
                        <a:t>APP and Product Creation</a:t>
                      </a:r>
                    </a:p>
                  </a:txBody>
                  <a:tcPr marL="4156" marR="4156" marT="4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629453237"/>
                  </a:ext>
                </a:extLst>
              </a:tr>
              <a:tr h="141118">
                <a:tc vMerge="1">
                  <a:txBody>
                    <a:bodyPr/>
                    <a:lstStyle/>
                    <a:p>
                      <a:endParaRPr lang="en-US"/>
                    </a:p>
                  </a:txBody>
                  <a:tcPr/>
                </a:tc>
                <a:tc>
                  <a:txBody>
                    <a:bodyPr/>
                    <a:lstStyle/>
                    <a:p>
                      <a:pPr algn="l" fontAlgn="ctr"/>
                      <a:r>
                        <a:rPr lang="en-US" sz="700" b="0" i="0" u="none" strike="noStrike">
                          <a:solidFill>
                            <a:srgbClr val="000000"/>
                          </a:solidFill>
                          <a:effectLst/>
                          <a:latin typeface="Calibri" panose="020F0502020204030204" pitchFamily="34" charset="0"/>
                        </a:rPr>
                        <a:t>Key/Secret Migration for Products</a:t>
                      </a:r>
                    </a:p>
                  </a:txBody>
                  <a:tcPr marL="4156" marR="4156" marT="4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514080582"/>
                  </a:ext>
                </a:extLst>
              </a:tr>
              <a:tr h="145984">
                <a:tc vMerge="1">
                  <a:txBody>
                    <a:bodyPr/>
                    <a:lstStyle/>
                    <a:p>
                      <a:endParaRPr lang="en-US"/>
                    </a:p>
                  </a:txBody>
                  <a:tcPr/>
                </a:tc>
                <a:tc>
                  <a:txBody>
                    <a:bodyPr/>
                    <a:lstStyle/>
                    <a:p>
                      <a:pPr algn="l" fontAlgn="ctr"/>
                      <a:r>
                        <a:rPr lang="en-US" sz="700" b="0" i="0" u="none" strike="noStrike">
                          <a:solidFill>
                            <a:srgbClr val="000000"/>
                          </a:solidFill>
                          <a:effectLst/>
                          <a:latin typeface="Calibri" panose="020F0502020204030204" pitchFamily="34" charset="0"/>
                        </a:rPr>
                        <a:t>Publish API to Portal</a:t>
                      </a:r>
                    </a:p>
                  </a:txBody>
                  <a:tcPr marL="4156" marR="4156" marT="4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704462691"/>
                  </a:ext>
                </a:extLst>
              </a:tr>
              <a:tr h="141118">
                <a:tc>
                  <a:txBody>
                    <a:bodyPr/>
                    <a:lstStyle/>
                    <a:p>
                      <a:pPr algn="l" fontAlgn="b"/>
                      <a:r>
                        <a:rPr lang="en-US" sz="700" b="0" i="0" u="none" strike="noStrike">
                          <a:solidFill>
                            <a:srgbClr val="000000"/>
                          </a:solidFill>
                          <a:effectLst/>
                          <a:latin typeface="Calibri" panose="020F0502020204030204" pitchFamily="34" charset="0"/>
                        </a:rPr>
                        <a:t> </a:t>
                      </a:r>
                    </a:p>
                  </a:txBody>
                  <a:tcPr marL="4156" marR="4156" marT="41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700" b="0" i="0" u="none" strike="noStrike">
                          <a:solidFill>
                            <a:srgbClr val="000000"/>
                          </a:solidFill>
                          <a:effectLst/>
                          <a:latin typeface="Calibri" panose="020F0502020204030204" pitchFamily="34" charset="0"/>
                        </a:rPr>
                        <a:t>Total in PD</a:t>
                      </a:r>
                    </a:p>
                  </a:txBody>
                  <a:tcPr marL="4156" marR="4156" marT="41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700" b="0" i="0" u="none" strike="noStrike">
                          <a:solidFill>
                            <a:srgbClr val="000000"/>
                          </a:solidFill>
                          <a:effectLst/>
                          <a:latin typeface="Calibri" panose="020F0502020204030204" pitchFamily="34" charset="0"/>
                        </a:rPr>
                        <a:t>1.375</a:t>
                      </a:r>
                    </a:p>
                  </a:txBody>
                  <a:tcPr marL="4156" marR="4156" marT="41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700" b="0" i="0" u="none" strike="noStrike">
                          <a:solidFill>
                            <a:srgbClr val="000000"/>
                          </a:solidFill>
                          <a:effectLst/>
                          <a:latin typeface="Calibri" panose="020F0502020204030204" pitchFamily="34" charset="0"/>
                        </a:rPr>
                        <a:t>4.5</a:t>
                      </a:r>
                    </a:p>
                  </a:txBody>
                  <a:tcPr marL="4156" marR="4156" marT="41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700" b="0" i="0" u="none" strike="noStrike">
                          <a:solidFill>
                            <a:srgbClr val="000000"/>
                          </a:solidFill>
                          <a:effectLst/>
                          <a:latin typeface="Calibri" panose="020F0502020204030204" pitchFamily="34" charset="0"/>
                        </a:rPr>
                        <a:t>7.125</a:t>
                      </a:r>
                    </a:p>
                  </a:txBody>
                  <a:tcPr marL="4156" marR="4156" marT="41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79206157"/>
                  </a:ext>
                </a:extLst>
              </a:tr>
              <a:tr h="141118">
                <a:tc>
                  <a:txBody>
                    <a:bodyPr/>
                    <a:lstStyle/>
                    <a:p>
                      <a:pPr algn="l" fontAlgn="b"/>
                      <a:r>
                        <a:rPr lang="en-US" sz="700" b="0" i="0" u="none" strike="noStrike">
                          <a:solidFill>
                            <a:srgbClr val="000000"/>
                          </a:solidFill>
                          <a:effectLst/>
                          <a:latin typeface="Calibri" panose="020F0502020204030204" pitchFamily="34" charset="0"/>
                        </a:rPr>
                        <a:t> </a:t>
                      </a:r>
                    </a:p>
                  </a:txBody>
                  <a:tcPr marL="4156" marR="4156" marT="41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Agverage effort per API</a:t>
                      </a:r>
                    </a:p>
                  </a:txBody>
                  <a:tcPr marL="4156" marR="4156" marT="41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 </a:t>
                      </a:r>
                    </a:p>
                  </a:txBody>
                  <a:tcPr marL="4156" marR="4156" marT="41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 </a:t>
                      </a:r>
                    </a:p>
                  </a:txBody>
                  <a:tcPr marL="4156" marR="4156" marT="41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 </a:t>
                      </a:r>
                    </a:p>
                  </a:txBody>
                  <a:tcPr marL="4156" marR="4156" marT="41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1716168"/>
                  </a:ext>
                </a:extLst>
              </a:tr>
              <a:tr h="145984">
                <a:tc>
                  <a:txBody>
                    <a:bodyPr/>
                    <a:lstStyle/>
                    <a:p>
                      <a:pPr algn="l" fontAlgn="b"/>
                      <a:r>
                        <a:rPr lang="en-US" sz="700" b="0" i="0" u="none" strike="noStrike">
                          <a:solidFill>
                            <a:srgbClr val="000000"/>
                          </a:solidFill>
                          <a:effectLst/>
                          <a:latin typeface="Calibri" panose="020F0502020204030204" pitchFamily="34" charset="0"/>
                        </a:rPr>
                        <a:t> </a:t>
                      </a:r>
                    </a:p>
                  </a:txBody>
                  <a:tcPr marL="4156" marR="4156" marT="4156"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After10% effort reduced using APIMakr tool</a:t>
                      </a:r>
                    </a:p>
                  </a:txBody>
                  <a:tcPr marL="4156" marR="4156" marT="4156"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1.2375</a:t>
                      </a:r>
                    </a:p>
                  </a:txBody>
                  <a:tcPr marL="4156" marR="4156" marT="4156"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b"/>
                      <a:r>
                        <a:rPr lang="en-US" sz="700" b="0" i="0" u="none" strike="noStrike">
                          <a:solidFill>
                            <a:srgbClr val="000000"/>
                          </a:solidFill>
                          <a:effectLst/>
                          <a:latin typeface="Calibri" panose="020F0502020204030204" pitchFamily="34" charset="0"/>
                        </a:rPr>
                        <a:t>4.05</a:t>
                      </a:r>
                    </a:p>
                  </a:txBody>
                  <a:tcPr marL="4156" marR="4156" marT="4156"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b"/>
                      <a:r>
                        <a:rPr lang="en-US" sz="700" b="0" i="0" u="none" strike="noStrike" dirty="0">
                          <a:solidFill>
                            <a:srgbClr val="000000"/>
                          </a:solidFill>
                          <a:effectLst/>
                          <a:latin typeface="Calibri" panose="020F0502020204030204" pitchFamily="34" charset="0"/>
                        </a:rPr>
                        <a:t>6.4125</a:t>
                      </a:r>
                    </a:p>
                  </a:txBody>
                  <a:tcPr marL="4156" marR="4156" marT="4156"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4194882410"/>
                  </a:ext>
                </a:extLst>
              </a:tr>
            </a:tbl>
          </a:graphicData>
        </a:graphic>
      </p:graphicFrame>
    </p:spTree>
    <p:extLst>
      <p:ext uri="{BB962C8B-B14F-4D97-AF65-F5344CB8AC3E}">
        <p14:creationId xmlns:p14="http://schemas.microsoft.com/office/powerpoint/2010/main" val="1694328490"/>
      </p:ext>
    </p:extLst>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AAA753BF-A783-4CE8-93D2-EBFB2DF95279}" vid="{A4665921-DEBE-4526-B793-7CE56F0891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18024A0D1BE554B8E359F584A86B0E8" ma:contentTypeVersion="2" ma:contentTypeDescription="Create a new document." ma:contentTypeScope="" ma:versionID="bdd7a5ef97cc23ff70552c1444328206">
  <xsd:schema xmlns:xsd="http://www.w3.org/2001/XMLSchema" xmlns:xs="http://www.w3.org/2001/XMLSchema" xmlns:p="http://schemas.microsoft.com/office/2006/metadata/properties" xmlns:ns2="a4f589eb-c471-4462-9e0e-e215bf035332" targetNamespace="http://schemas.microsoft.com/office/2006/metadata/properties" ma:root="true" ma:fieldsID="bbe29e2232f80c1875ffc309cc2d1e94" ns2:_="">
    <xsd:import namespace="a4f589eb-c471-4462-9e0e-e215bf03533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589eb-c471-4462-9e0e-e215bf0353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E0CEE7-C0A1-4709-94BC-866E5536531B}">
  <ds:schemaRefs>
    <ds:schemaRef ds:uri="http://purl.org/dc/elements/1.1/"/>
    <ds:schemaRef ds:uri="http://schemas.microsoft.com/office/2006/metadata/properties"/>
    <ds:schemaRef ds:uri="http://schemas.microsoft.com/office/2006/documentManagement/types"/>
    <ds:schemaRef ds:uri="a4f589eb-c471-4462-9e0e-e215bf035332"/>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6986A390-654D-48D8-806E-519E65EFD507}">
  <ds:schemaRefs>
    <ds:schemaRef ds:uri="http://schemas.microsoft.com/sharepoint/v3/contenttype/forms"/>
  </ds:schemaRefs>
</ds:datastoreItem>
</file>

<file path=customXml/itemProps3.xml><?xml version="1.0" encoding="utf-8"?>
<ds:datastoreItem xmlns:ds="http://schemas.openxmlformats.org/officeDocument/2006/customXml" ds:itemID="{49E18DF9-86A2-47D6-B3B9-C3318E7AD4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589eb-c471-4462-9e0e-e215bf0353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SE16_16x9_LIO_TextOnly</Template>
  <TotalTime>32522</TotalTime>
  <Words>1011</Words>
  <Application>Microsoft Office PowerPoint</Application>
  <PresentationFormat>On-screen Show (16:9)</PresentationFormat>
  <Paragraphs>218</Paragraphs>
  <Slides>6</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6</vt:i4>
      </vt:variant>
    </vt:vector>
  </HeadingPairs>
  <TitlesOfParts>
    <vt:vector size="14" baseType="lpstr">
      <vt:lpstr>Arial</vt:lpstr>
      <vt:lpstr>Arial Unicode MS</vt:lpstr>
      <vt:lpstr>Calibri</vt:lpstr>
      <vt:lpstr>Lucida Grande</vt:lpstr>
      <vt:lpstr>Wingdings</vt:lpstr>
      <vt:lpstr>SE15_LIO_TextOnly V3</vt:lpstr>
      <vt:lpstr>Schneider Text Slides</vt:lpstr>
      <vt:lpstr>1_Schneider Text Slides</vt:lpstr>
      <vt:lpstr>Migration Approach – Schneider Electric</vt:lpstr>
      <vt:lpstr>Execution approach</vt:lpstr>
      <vt:lpstr>WSO2 APIM to APIGEE Migration Steps</vt:lpstr>
      <vt:lpstr>Prioritize APIs - Waves and Iteration</vt:lpstr>
      <vt:lpstr>Execution Plan</vt:lpstr>
      <vt:lpstr>Estimation &amp; Resource Loading</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Nicolas Afonso</dc:creator>
  <cp:lastModifiedBy>Mani Manavalan</cp:lastModifiedBy>
  <cp:revision>943</cp:revision>
  <dcterms:created xsi:type="dcterms:W3CDTF">2018-10-16T12:28:45Z</dcterms:created>
  <dcterms:modified xsi:type="dcterms:W3CDTF">2019-05-21T20:48:28Z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0x010100518024A0D1BE554B8E359F584A86B0E8</vt:lpwstr>
  </property>
</Properties>
</file>