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21" r:id="rId2"/>
    <p:sldId id="342" r:id="rId3"/>
    <p:sldId id="328" r:id="rId4"/>
    <p:sldId id="346" r:id="rId5"/>
    <p:sldId id="345" r:id="rId6"/>
    <p:sldId id="327" r:id="rId7"/>
    <p:sldId id="347" r:id="rId8"/>
    <p:sldId id="360" r:id="rId9"/>
    <p:sldId id="362" r:id="rId10"/>
    <p:sldId id="310" r:id="rId11"/>
    <p:sldId id="311" r:id="rId12"/>
    <p:sldId id="370" r:id="rId13"/>
    <p:sldId id="371" r:id="rId14"/>
    <p:sldId id="365" r:id="rId15"/>
    <p:sldId id="352" r:id="rId16"/>
    <p:sldId id="355" r:id="rId17"/>
    <p:sldId id="353" r:id="rId18"/>
    <p:sldId id="356" r:id="rId19"/>
    <p:sldId id="357" r:id="rId20"/>
    <p:sldId id="354" r:id="rId21"/>
    <p:sldId id="350" r:id="rId22"/>
    <p:sldId id="324" r:id="rId23"/>
    <p:sldId id="358" r:id="rId24"/>
    <p:sldId id="348" r:id="rId25"/>
    <p:sldId id="367" r:id="rId26"/>
    <p:sldId id="369" r:id="rId27"/>
    <p:sldId id="368" r:id="rId28"/>
    <p:sldId id="366" r:id="rId29"/>
    <p:sldId id="349" r:id="rId30"/>
    <p:sldId id="323" r:id="rId31"/>
    <p:sldId id="32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11C780"/>
    <a:srgbClr val="70C6ED"/>
    <a:srgbClr val="1B3045"/>
    <a:srgbClr val="AB75BA"/>
    <a:srgbClr val="001E6F"/>
    <a:srgbClr val="000000"/>
    <a:srgbClr val="9A4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ndipan\IBM-COE\RFP\Schneider%20WSO2%20Migration\IFW-PRD-API_Complexity_v1.0-with-group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379170767716501"/>
          <c:y val="3.3921678932028E-2"/>
          <c:w val="0.607571604330709"/>
          <c:h val="0.816771568414334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WSO2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Performance &amp; Scalability</c:v>
                </c:pt>
                <c:pt idx="1">
                  <c:v>Developer Community Management</c:v>
                </c:pt>
                <c:pt idx="2">
                  <c:v>CI Support</c:v>
                </c:pt>
                <c:pt idx="3">
                  <c:v>Extensibility</c:v>
                </c:pt>
                <c:pt idx="4">
                  <c:v>Form factor</c:v>
                </c:pt>
                <c:pt idx="5">
                  <c:v>Monetization</c:v>
                </c:pt>
                <c:pt idx="6">
                  <c:v>Developer Portal</c:v>
                </c:pt>
                <c:pt idx="7">
                  <c:v>API Monitoring &amp; Reporting (Analytics)</c:v>
                </c:pt>
                <c:pt idx="8">
                  <c:v>Mediation &amp; Transformation</c:v>
                </c:pt>
                <c:pt idx="9">
                  <c:v>Support for Mobile/Enterprise Integration</c:v>
                </c:pt>
                <c:pt idx="10">
                  <c:v>API Lifecycle &amp; Governance</c:v>
                </c:pt>
                <c:pt idx="11">
                  <c:v>Security &amp; Policy Management</c:v>
                </c:pt>
                <c:pt idx="12">
                  <c:v>API Design</c:v>
                </c:pt>
                <c:pt idx="13">
                  <c:v>Maintainability</c:v>
                </c:pt>
                <c:pt idx="14">
                  <c:v>Affordability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3.8</c:v>
                </c:pt>
                <c:pt idx="1">
                  <c:v>4</c:v>
                </c:pt>
                <c:pt idx="2">
                  <c:v>3.5</c:v>
                </c:pt>
                <c:pt idx="3">
                  <c:v>4.4000000000000004</c:v>
                </c:pt>
                <c:pt idx="4">
                  <c:v>3.5</c:v>
                </c:pt>
                <c:pt idx="5">
                  <c:v>3.5</c:v>
                </c:pt>
                <c:pt idx="6">
                  <c:v>4</c:v>
                </c:pt>
                <c:pt idx="7">
                  <c:v>3.8</c:v>
                </c:pt>
                <c:pt idx="8">
                  <c:v>4</c:v>
                </c:pt>
                <c:pt idx="9">
                  <c:v>3.5</c:v>
                </c:pt>
                <c:pt idx="10">
                  <c:v>3.5</c:v>
                </c:pt>
                <c:pt idx="11">
                  <c:v>3.8</c:v>
                </c:pt>
                <c:pt idx="12">
                  <c:v>3.5</c:v>
                </c:pt>
                <c:pt idx="13">
                  <c:v>3.4</c:v>
                </c:pt>
                <c:pt idx="14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EA-48C2-B2D5-D3F42537CA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APIGEE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Performance &amp; Scalability</c:v>
                </c:pt>
                <c:pt idx="1">
                  <c:v>Developer Community Management</c:v>
                </c:pt>
                <c:pt idx="2">
                  <c:v>CI Support</c:v>
                </c:pt>
                <c:pt idx="3">
                  <c:v>Extensibility</c:v>
                </c:pt>
                <c:pt idx="4">
                  <c:v>Form factor</c:v>
                </c:pt>
                <c:pt idx="5">
                  <c:v>Monetization</c:v>
                </c:pt>
                <c:pt idx="6">
                  <c:v>Developer Portal</c:v>
                </c:pt>
                <c:pt idx="7">
                  <c:v>API Monitoring &amp; Reporting (Analytics)</c:v>
                </c:pt>
                <c:pt idx="8">
                  <c:v>Mediation &amp; Transformation</c:v>
                </c:pt>
                <c:pt idx="9">
                  <c:v>Support for Mobile/Enterprise Integration</c:v>
                </c:pt>
                <c:pt idx="10">
                  <c:v>API Lifecycle &amp; Governance</c:v>
                </c:pt>
                <c:pt idx="11">
                  <c:v>Security &amp; Policy Management</c:v>
                </c:pt>
                <c:pt idx="12">
                  <c:v>API Design</c:v>
                </c:pt>
                <c:pt idx="13">
                  <c:v>Maintainability</c:v>
                </c:pt>
                <c:pt idx="14">
                  <c:v>Affordability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4.3</c:v>
                </c:pt>
                <c:pt idx="1">
                  <c:v>4.2</c:v>
                </c:pt>
                <c:pt idx="2">
                  <c:v>4</c:v>
                </c:pt>
                <c:pt idx="3">
                  <c:v>4.2</c:v>
                </c:pt>
                <c:pt idx="4">
                  <c:v>4.2</c:v>
                </c:pt>
                <c:pt idx="5">
                  <c:v>4.5</c:v>
                </c:pt>
                <c:pt idx="6">
                  <c:v>4.2</c:v>
                </c:pt>
                <c:pt idx="7">
                  <c:v>4</c:v>
                </c:pt>
                <c:pt idx="8">
                  <c:v>4.5</c:v>
                </c:pt>
                <c:pt idx="9">
                  <c:v>3.8</c:v>
                </c:pt>
                <c:pt idx="10">
                  <c:v>4</c:v>
                </c:pt>
                <c:pt idx="11">
                  <c:v>4</c:v>
                </c:pt>
                <c:pt idx="1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EA-48C2-B2D5-D3F42537C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46075808"/>
        <c:axId val="845496736"/>
      </c:barChart>
      <c:catAx>
        <c:axId val="846075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5496736"/>
        <c:crosses val="autoZero"/>
        <c:auto val="1"/>
        <c:lblAlgn val="ctr"/>
        <c:lblOffset val="100"/>
        <c:noMultiLvlLbl val="0"/>
      </c:catAx>
      <c:valAx>
        <c:axId val="845496736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07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 cmpd="dbl"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gap"/>
    <c:showDLblsOverMax val="0"/>
  </c:chart>
  <c:spPr>
    <a:noFill/>
    <a:ln>
      <a:noFill/>
    </a:ln>
    <a:effectLst/>
  </c:spPr>
  <c:txPr>
    <a:bodyPr anchor="t" anchorCtr="0"/>
    <a:lstStyle/>
    <a:p>
      <a:pPr>
        <a:defRPr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'API Count'!$B$1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5CE-4F94-8EB3-F632AC23D02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5CE-4F94-8EB3-F632AC23D02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5CE-4F94-8EB3-F632AC23D0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'API Count'!$A$2:$A$4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Complex</c:v>
                </c:pt>
              </c:strCache>
            </c:strRef>
          </c:cat>
          <c:val>
            <c:numRef>
              <c:f>'API Count'!$B$2:$B$4</c:f>
              <c:numCache>
                <c:formatCode>General</c:formatCode>
                <c:ptCount val="3"/>
                <c:pt idx="0">
                  <c:v>54</c:v>
                </c:pt>
                <c:pt idx="1">
                  <c:v>115</c:v>
                </c:pt>
                <c:pt idx="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CE-4F94-8EB3-F632AC23D02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FE31B-A7CA-4593-9D69-B4E9ECF3A259}" type="doc">
      <dgm:prSet loTypeId="urn:microsoft.com/office/officeart/2005/8/layout/cycle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9CB96F-5C6C-4C3C-9372-B67D0BBC3FE6}">
      <dgm:prSet phldrT="[Text]"/>
      <dgm:spPr/>
      <dgm:t>
        <a:bodyPr/>
        <a:lstStyle/>
        <a:p>
          <a:r>
            <a:rPr lang="en-US" dirty="0"/>
            <a:t>Development Team</a:t>
          </a:r>
        </a:p>
      </dgm:t>
    </dgm:pt>
    <dgm:pt modelId="{77962E7F-DCD7-4408-B24B-AC0BC2D5452F}" type="parTrans" cxnId="{A75AFEB1-4521-4D7F-AD56-22445E407065}">
      <dgm:prSet/>
      <dgm:spPr/>
      <dgm:t>
        <a:bodyPr/>
        <a:lstStyle/>
        <a:p>
          <a:endParaRPr lang="en-US"/>
        </a:p>
      </dgm:t>
    </dgm:pt>
    <dgm:pt modelId="{B8285D17-E3E7-4BF9-89AB-6AF71D9F302C}" type="sibTrans" cxnId="{A75AFEB1-4521-4D7F-AD56-22445E407065}">
      <dgm:prSet/>
      <dgm:spPr/>
      <dgm:t>
        <a:bodyPr/>
        <a:lstStyle/>
        <a:p>
          <a:endParaRPr lang="en-US"/>
        </a:p>
      </dgm:t>
    </dgm:pt>
    <dgm:pt modelId="{860AD3D3-54E7-426D-9860-2EACDD2379A5}">
      <dgm:prSet phldrT="[Text]"/>
      <dgm:spPr/>
      <dgm:t>
        <a:bodyPr/>
        <a:lstStyle/>
        <a:p>
          <a:r>
            <a:rPr lang="en-US" dirty="0"/>
            <a:t>Source code</a:t>
          </a:r>
        </a:p>
      </dgm:t>
    </dgm:pt>
    <dgm:pt modelId="{16690D52-F96E-49D1-B502-3A41561DE920}" type="parTrans" cxnId="{20456FC2-39F5-4896-AE7C-96AB0C7B549A}">
      <dgm:prSet/>
      <dgm:spPr/>
      <dgm:t>
        <a:bodyPr/>
        <a:lstStyle/>
        <a:p>
          <a:endParaRPr lang="en-US"/>
        </a:p>
      </dgm:t>
    </dgm:pt>
    <dgm:pt modelId="{85FDEA76-F7A4-4C0A-8DD0-6F73894AB863}" type="sibTrans" cxnId="{20456FC2-39F5-4896-AE7C-96AB0C7B549A}">
      <dgm:prSet/>
      <dgm:spPr/>
      <dgm:t>
        <a:bodyPr/>
        <a:lstStyle/>
        <a:p>
          <a:endParaRPr lang="en-US"/>
        </a:p>
      </dgm:t>
    </dgm:pt>
    <dgm:pt modelId="{C2D07B74-6EC6-4956-AE80-4C36151F82CE}">
      <dgm:prSet phldrT="[Text]"/>
      <dgm:spPr/>
      <dgm:t>
        <a:bodyPr/>
        <a:lstStyle/>
        <a:p>
          <a:r>
            <a:rPr lang="en-US" dirty="0"/>
            <a:t>SCM / version control</a:t>
          </a:r>
        </a:p>
      </dgm:t>
    </dgm:pt>
    <dgm:pt modelId="{50A0F795-AF06-42BA-8DCF-C9991E471B7E}" type="parTrans" cxnId="{790325DB-D3E2-44EB-BFC0-2784B2ABAAEE}">
      <dgm:prSet/>
      <dgm:spPr/>
      <dgm:t>
        <a:bodyPr/>
        <a:lstStyle/>
        <a:p>
          <a:endParaRPr lang="en-US"/>
        </a:p>
      </dgm:t>
    </dgm:pt>
    <dgm:pt modelId="{84CEC7AE-8853-40B3-A949-4E53D4F98375}" type="sibTrans" cxnId="{790325DB-D3E2-44EB-BFC0-2784B2ABAAEE}">
      <dgm:prSet/>
      <dgm:spPr/>
      <dgm:t>
        <a:bodyPr/>
        <a:lstStyle/>
        <a:p>
          <a:endParaRPr lang="en-US"/>
        </a:p>
      </dgm:t>
    </dgm:pt>
    <dgm:pt modelId="{25098A60-5F3D-4278-932B-B526A51587BC}">
      <dgm:prSet phldrT="[Text]"/>
      <dgm:spPr/>
      <dgm:t>
        <a:bodyPr/>
        <a:lstStyle/>
        <a:p>
          <a:r>
            <a:rPr lang="en-US" dirty="0"/>
            <a:t>Merge / Pull code</a:t>
          </a:r>
        </a:p>
      </dgm:t>
    </dgm:pt>
    <dgm:pt modelId="{A80BF4F7-A23C-4A07-8141-FAF5B8F4CC51}" type="parTrans" cxnId="{B8322A02-6448-4E5B-A206-D6EC45FF83AE}">
      <dgm:prSet/>
      <dgm:spPr/>
      <dgm:t>
        <a:bodyPr/>
        <a:lstStyle/>
        <a:p>
          <a:endParaRPr lang="en-US"/>
        </a:p>
      </dgm:t>
    </dgm:pt>
    <dgm:pt modelId="{4D7E1CE9-30FA-4B41-B4CC-27C439356405}" type="sibTrans" cxnId="{B8322A02-6448-4E5B-A206-D6EC45FF83AE}">
      <dgm:prSet/>
      <dgm:spPr/>
      <dgm:t>
        <a:bodyPr/>
        <a:lstStyle/>
        <a:p>
          <a:endParaRPr lang="en-US"/>
        </a:p>
      </dgm:t>
    </dgm:pt>
    <dgm:pt modelId="{9868B8B0-A673-4162-BCEE-6D907FC4BAF0}">
      <dgm:prSet phldrT="[Text]"/>
      <dgm:spPr/>
      <dgm:t>
        <a:bodyPr/>
        <a:lstStyle/>
        <a:p>
          <a:r>
            <a:rPr lang="en-US" dirty="0"/>
            <a:t>Code profiling</a:t>
          </a:r>
        </a:p>
      </dgm:t>
    </dgm:pt>
    <dgm:pt modelId="{ACA6A81C-6E25-4F58-8CDD-A47149EFFFF7}" type="parTrans" cxnId="{3DA07026-34B8-4287-96A9-AA85B488C447}">
      <dgm:prSet/>
      <dgm:spPr/>
      <dgm:t>
        <a:bodyPr/>
        <a:lstStyle/>
        <a:p>
          <a:endParaRPr lang="en-US"/>
        </a:p>
      </dgm:t>
    </dgm:pt>
    <dgm:pt modelId="{4A44019A-0E9F-45C1-8F12-7905979C7763}" type="sibTrans" cxnId="{3DA07026-34B8-4287-96A9-AA85B488C447}">
      <dgm:prSet/>
      <dgm:spPr/>
      <dgm:t>
        <a:bodyPr/>
        <a:lstStyle/>
        <a:p>
          <a:endParaRPr lang="en-US"/>
        </a:p>
      </dgm:t>
    </dgm:pt>
    <dgm:pt modelId="{806CC22B-F77D-488A-9512-1F589CFCE30D}">
      <dgm:prSet phldrT="[Text]"/>
      <dgm:spPr/>
      <dgm:t>
        <a:bodyPr/>
        <a:lstStyle/>
        <a:p>
          <a:r>
            <a:rPr lang="en-US" dirty="0"/>
            <a:t>Unit test</a:t>
          </a:r>
        </a:p>
      </dgm:t>
    </dgm:pt>
    <dgm:pt modelId="{E41382DE-6E5B-4DA9-BAC3-D9097D866643}" type="parTrans" cxnId="{1685A608-9F04-4474-856C-DAF5517EE026}">
      <dgm:prSet/>
      <dgm:spPr/>
      <dgm:t>
        <a:bodyPr/>
        <a:lstStyle/>
        <a:p>
          <a:endParaRPr lang="en-US"/>
        </a:p>
      </dgm:t>
    </dgm:pt>
    <dgm:pt modelId="{89A6847F-D582-43D2-8AD8-3716D442AE68}" type="sibTrans" cxnId="{1685A608-9F04-4474-856C-DAF5517EE026}">
      <dgm:prSet/>
      <dgm:spPr/>
      <dgm:t>
        <a:bodyPr/>
        <a:lstStyle/>
        <a:p>
          <a:endParaRPr lang="en-US"/>
        </a:p>
      </dgm:t>
    </dgm:pt>
    <dgm:pt modelId="{315557D6-897D-4021-A9B6-C84CFDA1B58D}">
      <dgm:prSet phldrT="[Text]"/>
      <dgm:spPr/>
      <dgm:t>
        <a:bodyPr/>
        <a:lstStyle/>
        <a:p>
          <a:r>
            <a:rPr lang="en-US" dirty="0"/>
            <a:t>Build &amp; Deploy</a:t>
          </a:r>
        </a:p>
      </dgm:t>
    </dgm:pt>
    <dgm:pt modelId="{694AE96A-8CD9-4AAF-AE6D-492FCC134CEF}" type="parTrans" cxnId="{BEA47B65-D3D0-4FC1-95F9-AFF41028B703}">
      <dgm:prSet/>
      <dgm:spPr/>
      <dgm:t>
        <a:bodyPr/>
        <a:lstStyle/>
        <a:p>
          <a:endParaRPr lang="en-US"/>
        </a:p>
      </dgm:t>
    </dgm:pt>
    <dgm:pt modelId="{3D1F690E-9C43-4C05-B693-7F4318AAC209}" type="sibTrans" cxnId="{BEA47B65-D3D0-4FC1-95F9-AFF41028B703}">
      <dgm:prSet/>
      <dgm:spPr/>
      <dgm:t>
        <a:bodyPr/>
        <a:lstStyle/>
        <a:p>
          <a:endParaRPr lang="en-US"/>
        </a:p>
      </dgm:t>
    </dgm:pt>
    <dgm:pt modelId="{97D38957-D00B-48F5-BED0-59A93B801DE6}">
      <dgm:prSet phldrT="[Text]"/>
      <dgm:spPr/>
      <dgm:t>
        <a:bodyPr/>
        <a:lstStyle/>
        <a:p>
          <a:r>
            <a:rPr lang="en-US" dirty="0"/>
            <a:t>Performance / Integration tests</a:t>
          </a:r>
        </a:p>
      </dgm:t>
    </dgm:pt>
    <dgm:pt modelId="{31FEE3D0-F2B0-4DBC-84E6-5F87952589B8}" type="parTrans" cxnId="{62D9F786-73CB-40AE-82F1-BB63C9A90840}">
      <dgm:prSet/>
      <dgm:spPr/>
      <dgm:t>
        <a:bodyPr/>
        <a:lstStyle/>
        <a:p>
          <a:endParaRPr lang="en-US"/>
        </a:p>
      </dgm:t>
    </dgm:pt>
    <dgm:pt modelId="{6C8EC760-4A1C-43D7-9194-1281815348FE}" type="sibTrans" cxnId="{62D9F786-73CB-40AE-82F1-BB63C9A90840}">
      <dgm:prSet/>
      <dgm:spPr/>
      <dgm:t>
        <a:bodyPr/>
        <a:lstStyle/>
        <a:p>
          <a:endParaRPr lang="en-US"/>
        </a:p>
      </dgm:t>
    </dgm:pt>
    <dgm:pt modelId="{111A832C-4617-46A2-8C9E-6420B47BAA6C}">
      <dgm:prSet phldrT="[Text]"/>
      <dgm:spPr/>
      <dgm:t>
        <a:bodyPr/>
        <a:lstStyle/>
        <a:p>
          <a:r>
            <a:rPr lang="en-US" dirty="0"/>
            <a:t>Publish reports</a:t>
          </a:r>
        </a:p>
      </dgm:t>
    </dgm:pt>
    <dgm:pt modelId="{A7501B0E-A6BC-4518-BBFE-01B9CD4F4794}" type="parTrans" cxnId="{BD1C88F3-B715-4D4D-A050-99BA5F2D8823}">
      <dgm:prSet/>
      <dgm:spPr/>
      <dgm:t>
        <a:bodyPr/>
        <a:lstStyle/>
        <a:p>
          <a:endParaRPr lang="en-US"/>
        </a:p>
      </dgm:t>
    </dgm:pt>
    <dgm:pt modelId="{6815DCC1-473D-49BF-8BAF-148B2D0ED0FC}" type="sibTrans" cxnId="{BD1C88F3-B715-4D4D-A050-99BA5F2D8823}">
      <dgm:prSet/>
      <dgm:spPr/>
      <dgm:t>
        <a:bodyPr/>
        <a:lstStyle/>
        <a:p>
          <a:endParaRPr lang="en-US"/>
        </a:p>
      </dgm:t>
    </dgm:pt>
    <dgm:pt modelId="{7FA5FEAC-8D32-4598-86B6-1DC153CC1BFF}">
      <dgm:prSet phldrT="[Text]"/>
      <dgm:spPr/>
      <dgm:t>
        <a:bodyPr/>
        <a:lstStyle/>
        <a:p>
          <a:r>
            <a:rPr lang="en-US" dirty="0"/>
            <a:t>Create / Update documentation</a:t>
          </a:r>
        </a:p>
      </dgm:t>
    </dgm:pt>
    <dgm:pt modelId="{7F8A62AB-26BA-4B45-A45B-CF39053BFF3F}" type="parTrans" cxnId="{32E7B222-8F53-48CB-B79A-C59344769499}">
      <dgm:prSet/>
      <dgm:spPr/>
      <dgm:t>
        <a:bodyPr/>
        <a:lstStyle/>
        <a:p>
          <a:endParaRPr lang="en-US"/>
        </a:p>
      </dgm:t>
    </dgm:pt>
    <dgm:pt modelId="{7919DD6E-402C-40B5-821D-F6F9D76CFB26}" type="sibTrans" cxnId="{32E7B222-8F53-48CB-B79A-C59344769499}">
      <dgm:prSet/>
      <dgm:spPr/>
      <dgm:t>
        <a:bodyPr/>
        <a:lstStyle/>
        <a:p>
          <a:endParaRPr lang="en-US"/>
        </a:p>
      </dgm:t>
    </dgm:pt>
    <dgm:pt modelId="{777F3AF5-1CBF-432D-89CA-E6B293B8B320}" type="pres">
      <dgm:prSet presAssocID="{CD4FE31B-A7CA-4593-9D69-B4E9ECF3A259}" presName="cycle" presStyleCnt="0">
        <dgm:presLayoutVars>
          <dgm:dir/>
          <dgm:resizeHandles val="exact"/>
        </dgm:presLayoutVars>
      </dgm:prSet>
      <dgm:spPr/>
    </dgm:pt>
    <dgm:pt modelId="{13121147-5661-4B10-8073-83AECC7232C8}" type="pres">
      <dgm:prSet presAssocID="{879CB96F-5C6C-4C3C-9372-B67D0BBC3FE6}" presName="dummy" presStyleCnt="0"/>
      <dgm:spPr/>
    </dgm:pt>
    <dgm:pt modelId="{68D6C50D-076A-4EF6-A499-96B9E131F4A7}" type="pres">
      <dgm:prSet presAssocID="{879CB96F-5C6C-4C3C-9372-B67D0BBC3FE6}" presName="node" presStyleLbl="revTx" presStyleIdx="0" presStyleCnt="10">
        <dgm:presLayoutVars>
          <dgm:bulletEnabled val="1"/>
        </dgm:presLayoutVars>
      </dgm:prSet>
      <dgm:spPr/>
    </dgm:pt>
    <dgm:pt modelId="{AB8A1ED1-8A68-4674-A1CC-F928EC91D28A}" type="pres">
      <dgm:prSet presAssocID="{B8285D17-E3E7-4BF9-89AB-6AF71D9F302C}" presName="sibTrans" presStyleLbl="node1" presStyleIdx="0" presStyleCnt="10"/>
      <dgm:spPr/>
    </dgm:pt>
    <dgm:pt modelId="{F5E45C17-7578-4303-9462-3D5551567121}" type="pres">
      <dgm:prSet presAssocID="{860AD3D3-54E7-426D-9860-2EACDD2379A5}" presName="dummy" presStyleCnt="0"/>
      <dgm:spPr/>
    </dgm:pt>
    <dgm:pt modelId="{427528B0-7AD7-4236-9776-B63520AE2A55}" type="pres">
      <dgm:prSet presAssocID="{860AD3D3-54E7-426D-9860-2EACDD2379A5}" presName="node" presStyleLbl="revTx" presStyleIdx="1" presStyleCnt="10">
        <dgm:presLayoutVars>
          <dgm:bulletEnabled val="1"/>
        </dgm:presLayoutVars>
      </dgm:prSet>
      <dgm:spPr/>
    </dgm:pt>
    <dgm:pt modelId="{4C9429BC-DE4B-49BF-8D4B-9968ED87A95A}" type="pres">
      <dgm:prSet presAssocID="{85FDEA76-F7A4-4C0A-8DD0-6F73894AB863}" presName="sibTrans" presStyleLbl="node1" presStyleIdx="1" presStyleCnt="10"/>
      <dgm:spPr/>
    </dgm:pt>
    <dgm:pt modelId="{DAAD833B-7F6B-4205-9E40-B9D730448AD4}" type="pres">
      <dgm:prSet presAssocID="{C2D07B74-6EC6-4956-AE80-4C36151F82CE}" presName="dummy" presStyleCnt="0"/>
      <dgm:spPr/>
    </dgm:pt>
    <dgm:pt modelId="{8B468EAE-181E-4F89-8654-54E061501EE4}" type="pres">
      <dgm:prSet presAssocID="{C2D07B74-6EC6-4956-AE80-4C36151F82CE}" presName="node" presStyleLbl="revTx" presStyleIdx="2" presStyleCnt="10">
        <dgm:presLayoutVars>
          <dgm:bulletEnabled val="1"/>
        </dgm:presLayoutVars>
      </dgm:prSet>
      <dgm:spPr/>
    </dgm:pt>
    <dgm:pt modelId="{A8E0DA95-4B6D-4ABE-90EC-5A5B775756BF}" type="pres">
      <dgm:prSet presAssocID="{84CEC7AE-8853-40B3-A949-4E53D4F98375}" presName="sibTrans" presStyleLbl="node1" presStyleIdx="2" presStyleCnt="10"/>
      <dgm:spPr/>
    </dgm:pt>
    <dgm:pt modelId="{B39DE9EC-1234-4C4C-BA05-D2DA13E742A9}" type="pres">
      <dgm:prSet presAssocID="{25098A60-5F3D-4278-932B-B526A51587BC}" presName="dummy" presStyleCnt="0"/>
      <dgm:spPr/>
    </dgm:pt>
    <dgm:pt modelId="{2302E101-D6FA-486F-98EA-9788AD36E796}" type="pres">
      <dgm:prSet presAssocID="{25098A60-5F3D-4278-932B-B526A51587BC}" presName="node" presStyleLbl="revTx" presStyleIdx="3" presStyleCnt="10">
        <dgm:presLayoutVars>
          <dgm:bulletEnabled val="1"/>
        </dgm:presLayoutVars>
      </dgm:prSet>
      <dgm:spPr/>
    </dgm:pt>
    <dgm:pt modelId="{D52ADABA-B253-4CD0-AB08-FBD1A51939CA}" type="pres">
      <dgm:prSet presAssocID="{4D7E1CE9-30FA-4B41-B4CC-27C439356405}" presName="sibTrans" presStyleLbl="node1" presStyleIdx="3" presStyleCnt="10"/>
      <dgm:spPr/>
    </dgm:pt>
    <dgm:pt modelId="{34C6A688-ACEC-432F-8942-3126F0A63E78}" type="pres">
      <dgm:prSet presAssocID="{9868B8B0-A673-4162-BCEE-6D907FC4BAF0}" presName="dummy" presStyleCnt="0"/>
      <dgm:spPr/>
    </dgm:pt>
    <dgm:pt modelId="{715CE8AF-0F61-454F-8A36-6D429FC809CE}" type="pres">
      <dgm:prSet presAssocID="{9868B8B0-A673-4162-BCEE-6D907FC4BAF0}" presName="node" presStyleLbl="revTx" presStyleIdx="4" presStyleCnt="10">
        <dgm:presLayoutVars>
          <dgm:bulletEnabled val="1"/>
        </dgm:presLayoutVars>
      </dgm:prSet>
      <dgm:spPr/>
    </dgm:pt>
    <dgm:pt modelId="{EE171419-6FB2-40E2-A851-364EFA5957E6}" type="pres">
      <dgm:prSet presAssocID="{4A44019A-0E9F-45C1-8F12-7905979C7763}" presName="sibTrans" presStyleLbl="node1" presStyleIdx="4" presStyleCnt="10"/>
      <dgm:spPr/>
    </dgm:pt>
    <dgm:pt modelId="{B518F96B-D6D8-41E4-8049-9B5BF47AF567}" type="pres">
      <dgm:prSet presAssocID="{806CC22B-F77D-488A-9512-1F589CFCE30D}" presName="dummy" presStyleCnt="0"/>
      <dgm:spPr/>
    </dgm:pt>
    <dgm:pt modelId="{2232CAAC-284F-4652-908F-91D65E52B681}" type="pres">
      <dgm:prSet presAssocID="{806CC22B-F77D-488A-9512-1F589CFCE30D}" presName="node" presStyleLbl="revTx" presStyleIdx="5" presStyleCnt="10">
        <dgm:presLayoutVars>
          <dgm:bulletEnabled val="1"/>
        </dgm:presLayoutVars>
      </dgm:prSet>
      <dgm:spPr/>
    </dgm:pt>
    <dgm:pt modelId="{5D090C48-DB01-45E9-B098-83F424BB8EEC}" type="pres">
      <dgm:prSet presAssocID="{89A6847F-D582-43D2-8AD8-3716D442AE68}" presName="sibTrans" presStyleLbl="node1" presStyleIdx="5" presStyleCnt="10"/>
      <dgm:spPr/>
    </dgm:pt>
    <dgm:pt modelId="{FDE322CB-0595-4C59-A2AC-19C0D111E539}" type="pres">
      <dgm:prSet presAssocID="{315557D6-897D-4021-A9B6-C84CFDA1B58D}" presName="dummy" presStyleCnt="0"/>
      <dgm:spPr/>
    </dgm:pt>
    <dgm:pt modelId="{6BC47B74-E1CA-4E68-9622-64EBA7F2AB17}" type="pres">
      <dgm:prSet presAssocID="{315557D6-897D-4021-A9B6-C84CFDA1B58D}" presName="node" presStyleLbl="revTx" presStyleIdx="6" presStyleCnt="10">
        <dgm:presLayoutVars>
          <dgm:bulletEnabled val="1"/>
        </dgm:presLayoutVars>
      </dgm:prSet>
      <dgm:spPr/>
    </dgm:pt>
    <dgm:pt modelId="{ABCA311C-1A8C-4D24-9601-153D6852FFE0}" type="pres">
      <dgm:prSet presAssocID="{3D1F690E-9C43-4C05-B693-7F4318AAC209}" presName="sibTrans" presStyleLbl="node1" presStyleIdx="6" presStyleCnt="10"/>
      <dgm:spPr/>
    </dgm:pt>
    <dgm:pt modelId="{FE3F4849-A07A-4B21-8A10-E8AF836BCF86}" type="pres">
      <dgm:prSet presAssocID="{97D38957-D00B-48F5-BED0-59A93B801DE6}" presName="dummy" presStyleCnt="0"/>
      <dgm:spPr/>
    </dgm:pt>
    <dgm:pt modelId="{7D2232C7-1C52-4B22-8664-4297FCF821AB}" type="pres">
      <dgm:prSet presAssocID="{97D38957-D00B-48F5-BED0-59A93B801DE6}" presName="node" presStyleLbl="revTx" presStyleIdx="7" presStyleCnt="10">
        <dgm:presLayoutVars>
          <dgm:bulletEnabled val="1"/>
        </dgm:presLayoutVars>
      </dgm:prSet>
      <dgm:spPr/>
    </dgm:pt>
    <dgm:pt modelId="{5670F7AE-F319-4DFD-B40A-8FE5085DDA0C}" type="pres">
      <dgm:prSet presAssocID="{6C8EC760-4A1C-43D7-9194-1281815348FE}" presName="sibTrans" presStyleLbl="node1" presStyleIdx="7" presStyleCnt="10"/>
      <dgm:spPr/>
    </dgm:pt>
    <dgm:pt modelId="{17302386-42D4-4233-A8B7-8088F1215D93}" type="pres">
      <dgm:prSet presAssocID="{111A832C-4617-46A2-8C9E-6420B47BAA6C}" presName="dummy" presStyleCnt="0"/>
      <dgm:spPr/>
    </dgm:pt>
    <dgm:pt modelId="{9DA49E5D-9C61-4B3E-85B8-562B79CA3AB7}" type="pres">
      <dgm:prSet presAssocID="{111A832C-4617-46A2-8C9E-6420B47BAA6C}" presName="node" presStyleLbl="revTx" presStyleIdx="8" presStyleCnt="10">
        <dgm:presLayoutVars>
          <dgm:bulletEnabled val="1"/>
        </dgm:presLayoutVars>
      </dgm:prSet>
      <dgm:spPr/>
    </dgm:pt>
    <dgm:pt modelId="{95EF3891-3537-400A-969C-2A6015D364F4}" type="pres">
      <dgm:prSet presAssocID="{6815DCC1-473D-49BF-8BAF-148B2D0ED0FC}" presName="sibTrans" presStyleLbl="node1" presStyleIdx="8" presStyleCnt="10"/>
      <dgm:spPr/>
    </dgm:pt>
    <dgm:pt modelId="{AA78EC24-1B0E-4CD4-9CCD-07C3DE8CE989}" type="pres">
      <dgm:prSet presAssocID="{7FA5FEAC-8D32-4598-86B6-1DC153CC1BFF}" presName="dummy" presStyleCnt="0"/>
      <dgm:spPr/>
    </dgm:pt>
    <dgm:pt modelId="{498D6D49-9EF1-45BA-AC6A-5A10B5930CE4}" type="pres">
      <dgm:prSet presAssocID="{7FA5FEAC-8D32-4598-86B6-1DC153CC1BFF}" presName="node" presStyleLbl="revTx" presStyleIdx="9" presStyleCnt="10">
        <dgm:presLayoutVars>
          <dgm:bulletEnabled val="1"/>
        </dgm:presLayoutVars>
      </dgm:prSet>
      <dgm:spPr/>
    </dgm:pt>
    <dgm:pt modelId="{6610EC3E-B059-49F9-8E11-791F5548C664}" type="pres">
      <dgm:prSet presAssocID="{7919DD6E-402C-40B5-821D-F6F9D76CFB26}" presName="sibTrans" presStyleLbl="node1" presStyleIdx="9" presStyleCnt="10"/>
      <dgm:spPr/>
    </dgm:pt>
  </dgm:ptLst>
  <dgm:cxnLst>
    <dgm:cxn modelId="{F9E1D000-6E38-46C4-AC6A-CABB80C116F8}" type="presOf" srcId="{6C8EC760-4A1C-43D7-9194-1281815348FE}" destId="{5670F7AE-F319-4DFD-B40A-8FE5085DDA0C}" srcOrd="0" destOrd="0" presId="urn:microsoft.com/office/officeart/2005/8/layout/cycle1"/>
    <dgm:cxn modelId="{266D0D02-7EEE-4F58-937D-AEBEEF497795}" type="presOf" srcId="{9868B8B0-A673-4162-BCEE-6D907FC4BAF0}" destId="{715CE8AF-0F61-454F-8A36-6D429FC809CE}" srcOrd="0" destOrd="0" presId="urn:microsoft.com/office/officeart/2005/8/layout/cycle1"/>
    <dgm:cxn modelId="{B8322A02-6448-4E5B-A206-D6EC45FF83AE}" srcId="{CD4FE31B-A7CA-4593-9D69-B4E9ECF3A259}" destId="{25098A60-5F3D-4278-932B-B526A51587BC}" srcOrd="3" destOrd="0" parTransId="{A80BF4F7-A23C-4A07-8141-FAF5B8F4CC51}" sibTransId="{4D7E1CE9-30FA-4B41-B4CC-27C439356405}"/>
    <dgm:cxn modelId="{1685A608-9F04-4474-856C-DAF5517EE026}" srcId="{CD4FE31B-A7CA-4593-9D69-B4E9ECF3A259}" destId="{806CC22B-F77D-488A-9512-1F589CFCE30D}" srcOrd="5" destOrd="0" parTransId="{E41382DE-6E5B-4DA9-BAC3-D9097D866643}" sibTransId="{89A6847F-D582-43D2-8AD8-3716D442AE68}"/>
    <dgm:cxn modelId="{A30A8F0D-05C4-415F-8BEA-A434DA67F3AD}" type="presOf" srcId="{85FDEA76-F7A4-4C0A-8DD0-6F73894AB863}" destId="{4C9429BC-DE4B-49BF-8D4B-9968ED87A95A}" srcOrd="0" destOrd="0" presId="urn:microsoft.com/office/officeart/2005/8/layout/cycle1"/>
    <dgm:cxn modelId="{59547A0E-F12E-4A61-A687-4A2CCBDDCE8C}" type="presOf" srcId="{806CC22B-F77D-488A-9512-1F589CFCE30D}" destId="{2232CAAC-284F-4652-908F-91D65E52B681}" srcOrd="0" destOrd="0" presId="urn:microsoft.com/office/officeart/2005/8/layout/cycle1"/>
    <dgm:cxn modelId="{51A17518-D0BF-4375-9335-AFD5A93660EF}" type="presOf" srcId="{84CEC7AE-8853-40B3-A949-4E53D4F98375}" destId="{A8E0DA95-4B6D-4ABE-90EC-5A5B775756BF}" srcOrd="0" destOrd="0" presId="urn:microsoft.com/office/officeart/2005/8/layout/cycle1"/>
    <dgm:cxn modelId="{32E7B222-8F53-48CB-B79A-C59344769499}" srcId="{CD4FE31B-A7CA-4593-9D69-B4E9ECF3A259}" destId="{7FA5FEAC-8D32-4598-86B6-1DC153CC1BFF}" srcOrd="9" destOrd="0" parTransId="{7F8A62AB-26BA-4B45-A45B-CF39053BFF3F}" sibTransId="{7919DD6E-402C-40B5-821D-F6F9D76CFB26}"/>
    <dgm:cxn modelId="{3DA07026-34B8-4287-96A9-AA85B488C447}" srcId="{CD4FE31B-A7CA-4593-9D69-B4E9ECF3A259}" destId="{9868B8B0-A673-4162-BCEE-6D907FC4BAF0}" srcOrd="4" destOrd="0" parTransId="{ACA6A81C-6E25-4F58-8CDD-A47149EFFFF7}" sibTransId="{4A44019A-0E9F-45C1-8F12-7905979C7763}"/>
    <dgm:cxn modelId="{F9468C33-C442-401C-BDA0-74E609F294E3}" type="presOf" srcId="{B8285D17-E3E7-4BF9-89AB-6AF71D9F302C}" destId="{AB8A1ED1-8A68-4674-A1CC-F928EC91D28A}" srcOrd="0" destOrd="0" presId="urn:microsoft.com/office/officeart/2005/8/layout/cycle1"/>
    <dgm:cxn modelId="{E3C5D85C-F0A9-4D43-8054-ACE59FF541F4}" type="presOf" srcId="{C2D07B74-6EC6-4956-AE80-4C36151F82CE}" destId="{8B468EAE-181E-4F89-8654-54E061501EE4}" srcOrd="0" destOrd="0" presId="urn:microsoft.com/office/officeart/2005/8/layout/cycle1"/>
    <dgm:cxn modelId="{6AF3735E-D770-4D30-B2B3-771E5A1E1D7F}" type="presOf" srcId="{3D1F690E-9C43-4C05-B693-7F4318AAC209}" destId="{ABCA311C-1A8C-4D24-9601-153D6852FFE0}" srcOrd="0" destOrd="0" presId="urn:microsoft.com/office/officeart/2005/8/layout/cycle1"/>
    <dgm:cxn modelId="{BEA47B65-D3D0-4FC1-95F9-AFF41028B703}" srcId="{CD4FE31B-A7CA-4593-9D69-B4E9ECF3A259}" destId="{315557D6-897D-4021-A9B6-C84CFDA1B58D}" srcOrd="6" destOrd="0" parTransId="{694AE96A-8CD9-4AAF-AE6D-492FCC134CEF}" sibTransId="{3D1F690E-9C43-4C05-B693-7F4318AAC209}"/>
    <dgm:cxn modelId="{D6AD506B-0C6B-4B4A-A56D-8F2D86C8A212}" type="presOf" srcId="{860AD3D3-54E7-426D-9860-2EACDD2379A5}" destId="{427528B0-7AD7-4236-9776-B63520AE2A55}" srcOrd="0" destOrd="0" presId="urn:microsoft.com/office/officeart/2005/8/layout/cycle1"/>
    <dgm:cxn modelId="{0706717A-4034-450B-8593-2E6087CA4E5A}" type="presOf" srcId="{89A6847F-D582-43D2-8AD8-3716D442AE68}" destId="{5D090C48-DB01-45E9-B098-83F424BB8EEC}" srcOrd="0" destOrd="0" presId="urn:microsoft.com/office/officeart/2005/8/layout/cycle1"/>
    <dgm:cxn modelId="{62D9F786-73CB-40AE-82F1-BB63C9A90840}" srcId="{CD4FE31B-A7CA-4593-9D69-B4E9ECF3A259}" destId="{97D38957-D00B-48F5-BED0-59A93B801DE6}" srcOrd="7" destOrd="0" parTransId="{31FEE3D0-F2B0-4DBC-84E6-5F87952589B8}" sibTransId="{6C8EC760-4A1C-43D7-9194-1281815348FE}"/>
    <dgm:cxn modelId="{C607E688-B308-4A17-B766-95F23A159239}" type="presOf" srcId="{6815DCC1-473D-49BF-8BAF-148B2D0ED0FC}" destId="{95EF3891-3537-400A-969C-2A6015D364F4}" srcOrd="0" destOrd="0" presId="urn:microsoft.com/office/officeart/2005/8/layout/cycle1"/>
    <dgm:cxn modelId="{53D02C8B-51A0-41A8-8B65-866E30CE6E28}" type="presOf" srcId="{4D7E1CE9-30FA-4B41-B4CC-27C439356405}" destId="{D52ADABA-B253-4CD0-AB08-FBD1A51939CA}" srcOrd="0" destOrd="0" presId="urn:microsoft.com/office/officeart/2005/8/layout/cycle1"/>
    <dgm:cxn modelId="{1A22A38F-9222-4BF4-A5CA-CF3993F05AD4}" type="presOf" srcId="{111A832C-4617-46A2-8C9E-6420B47BAA6C}" destId="{9DA49E5D-9C61-4B3E-85B8-562B79CA3AB7}" srcOrd="0" destOrd="0" presId="urn:microsoft.com/office/officeart/2005/8/layout/cycle1"/>
    <dgm:cxn modelId="{5DC86C93-5F81-4EE6-88D1-9EBFC4B5D31B}" type="presOf" srcId="{25098A60-5F3D-4278-932B-B526A51587BC}" destId="{2302E101-D6FA-486F-98EA-9788AD36E796}" srcOrd="0" destOrd="0" presId="urn:microsoft.com/office/officeart/2005/8/layout/cycle1"/>
    <dgm:cxn modelId="{2D948E94-ED17-4474-B085-5C1348CC63BE}" type="presOf" srcId="{97D38957-D00B-48F5-BED0-59A93B801DE6}" destId="{7D2232C7-1C52-4B22-8664-4297FCF821AB}" srcOrd="0" destOrd="0" presId="urn:microsoft.com/office/officeart/2005/8/layout/cycle1"/>
    <dgm:cxn modelId="{4069D8AC-A2F2-451A-B846-85D8E0624339}" type="presOf" srcId="{315557D6-897D-4021-A9B6-C84CFDA1B58D}" destId="{6BC47B74-E1CA-4E68-9622-64EBA7F2AB17}" srcOrd="0" destOrd="0" presId="urn:microsoft.com/office/officeart/2005/8/layout/cycle1"/>
    <dgm:cxn modelId="{A75AFEB1-4521-4D7F-AD56-22445E407065}" srcId="{CD4FE31B-A7CA-4593-9D69-B4E9ECF3A259}" destId="{879CB96F-5C6C-4C3C-9372-B67D0BBC3FE6}" srcOrd="0" destOrd="0" parTransId="{77962E7F-DCD7-4408-B24B-AC0BC2D5452F}" sibTransId="{B8285D17-E3E7-4BF9-89AB-6AF71D9F302C}"/>
    <dgm:cxn modelId="{20456FC2-39F5-4896-AE7C-96AB0C7B549A}" srcId="{CD4FE31B-A7CA-4593-9D69-B4E9ECF3A259}" destId="{860AD3D3-54E7-426D-9860-2EACDD2379A5}" srcOrd="1" destOrd="0" parTransId="{16690D52-F96E-49D1-B502-3A41561DE920}" sibTransId="{85FDEA76-F7A4-4C0A-8DD0-6F73894AB863}"/>
    <dgm:cxn modelId="{790325DB-D3E2-44EB-BFC0-2784B2ABAAEE}" srcId="{CD4FE31B-A7CA-4593-9D69-B4E9ECF3A259}" destId="{C2D07B74-6EC6-4956-AE80-4C36151F82CE}" srcOrd="2" destOrd="0" parTransId="{50A0F795-AF06-42BA-8DCF-C9991E471B7E}" sibTransId="{84CEC7AE-8853-40B3-A949-4E53D4F98375}"/>
    <dgm:cxn modelId="{74801ADE-5543-4776-ABE1-B2413A706273}" type="presOf" srcId="{7919DD6E-402C-40B5-821D-F6F9D76CFB26}" destId="{6610EC3E-B059-49F9-8E11-791F5548C664}" srcOrd="0" destOrd="0" presId="urn:microsoft.com/office/officeart/2005/8/layout/cycle1"/>
    <dgm:cxn modelId="{11AF1BDE-9630-46C3-BC1D-CB5BABF06B23}" type="presOf" srcId="{7FA5FEAC-8D32-4598-86B6-1DC153CC1BFF}" destId="{498D6D49-9EF1-45BA-AC6A-5A10B5930CE4}" srcOrd="0" destOrd="0" presId="urn:microsoft.com/office/officeart/2005/8/layout/cycle1"/>
    <dgm:cxn modelId="{66AD9CDE-9DBE-4511-85F8-A7C211D39ACD}" type="presOf" srcId="{CD4FE31B-A7CA-4593-9D69-B4E9ECF3A259}" destId="{777F3AF5-1CBF-432D-89CA-E6B293B8B320}" srcOrd="0" destOrd="0" presId="urn:microsoft.com/office/officeart/2005/8/layout/cycle1"/>
    <dgm:cxn modelId="{0EC819E5-4A48-4D87-8355-8D78F98008F6}" type="presOf" srcId="{879CB96F-5C6C-4C3C-9372-B67D0BBC3FE6}" destId="{68D6C50D-076A-4EF6-A499-96B9E131F4A7}" srcOrd="0" destOrd="0" presId="urn:microsoft.com/office/officeart/2005/8/layout/cycle1"/>
    <dgm:cxn modelId="{BD1C88F3-B715-4D4D-A050-99BA5F2D8823}" srcId="{CD4FE31B-A7CA-4593-9D69-B4E9ECF3A259}" destId="{111A832C-4617-46A2-8C9E-6420B47BAA6C}" srcOrd="8" destOrd="0" parTransId="{A7501B0E-A6BC-4518-BBFE-01B9CD4F4794}" sibTransId="{6815DCC1-473D-49BF-8BAF-148B2D0ED0FC}"/>
    <dgm:cxn modelId="{860829F9-C6B2-424B-A43E-F976D74AB418}" type="presOf" srcId="{4A44019A-0E9F-45C1-8F12-7905979C7763}" destId="{EE171419-6FB2-40E2-A851-364EFA5957E6}" srcOrd="0" destOrd="0" presId="urn:microsoft.com/office/officeart/2005/8/layout/cycle1"/>
    <dgm:cxn modelId="{F8397A2E-ED1A-4882-9FBA-8A5AC11B1248}" type="presParOf" srcId="{777F3AF5-1CBF-432D-89CA-E6B293B8B320}" destId="{13121147-5661-4B10-8073-83AECC7232C8}" srcOrd="0" destOrd="0" presId="urn:microsoft.com/office/officeart/2005/8/layout/cycle1"/>
    <dgm:cxn modelId="{5BAFCF22-60FF-46F9-8491-26DB6B659A04}" type="presParOf" srcId="{777F3AF5-1CBF-432D-89CA-E6B293B8B320}" destId="{68D6C50D-076A-4EF6-A499-96B9E131F4A7}" srcOrd="1" destOrd="0" presId="urn:microsoft.com/office/officeart/2005/8/layout/cycle1"/>
    <dgm:cxn modelId="{ECB2F659-A4AF-42BD-99C1-435D525C1FFF}" type="presParOf" srcId="{777F3AF5-1CBF-432D-89CA-E6B293B8B320}" destId="{AB8A1ED1-8A68-4674-A1CC-F928EC91D28A}" srcOrd="2" destOrd="0" presId="urn:microsoft.com/office/officeart/2005/8/layout/cycle1"/>
    <dgm:cxn modelId="{507ACD65-B94E-409C-AFF4-B329A7C7CA5C}" type="presParOf" srcId="{777F3AF5-1CBF-432D-89CA-E6B293B8B320}" destId="{F5E45C17-7578-4303-9462-3D5551567121}" srcOrd="3" destOrd="0" presId="urn:microsoft.com/office/officeart/2005/8/layout/cycle1"/>
    <dgm:cxn modelId="{73CB5D8D-FD64-48FD-A199-8EEE332EB5EC}" type="presParOf" srcId="{777F3AF5-1CBF-432D-89CA-E6B293B8B320}" destId="{427528B0-7AD7-4236-9776-B63520AE2A55}" srcOrd="4" destOrd="0" presId="urn:microsoft.com/office/officeart/2005/8/layout/cycle1"/>
    <dgm:cxn modelId="{A6F40EB6-8AC5-4D89-B08C-D29534A85464}" type="presParOf" srcId="{777F3AF5-1CBF-432D-89CA-E6B293B8B320}" destId="{4C9429BC-DE4B-49BF-8D4B-9968ED87A95A}" srcOrd="5" destOrd="0" presId="urn:microsoft.com/office/officeart/2005/8/layout/cycle1"/>
    <dgm:cxn modelId="{617ED8D3-2C9D-490F-BE8D-37CC08635104}" type="presParOf" srcId="{777F3AF5-1CBF-432D-89CA-E6B293B8B320}" destId="{DAAD833B-7F6B-4205-9E40-B9D730448AD4}" srcOrd="6" destOrd="0" presId="urn:microsoft.com/office/officeart/2005/8/layout/cycle1"/>
    <dgm:cxn modelId="{608398CA-0947-46AB-AFB2-45EDAB7E187A}" type="presParOf" srcId="{777F3AF5-1CBF-432D-89CA-E6B293B8B320}" destId="{8B468EAE-181E-4F89-8654-54E061501EE4}" srcOrd="7" destOrd="0" presId="urn:microsoft.com/office/officeart/2005/8/layout/cycle1"/>
    <dgm:cxn modelId="{2EDA6912-580B-4935-B298-562FEA481F2B}" type="presParOf" srcId="{777F3AF5-1CBF-432D-89CA-E6B293B8B320}" destId="{A8E0DA95-4B6D-4ABE-90EC-5A5B775756BF}" srcOrd="8" destOrd="0" presId="urn:microsoft.com/office/officeart/2005/8/layout/cycle1"/>
    <dgm:cxn modelId="{255B199F-44BF-499E-96E8-50796F14BC7A}" type="presParOf" srcId="{777F3AF5-1CBF-432D-89CA-E6B293B8B320}" destId="{B39DE9EC-1234-4C4C-BA05-D2DA13E742A9}" srcOrd="9" destOrd="0" presId="urn:microsoft.com/office/officeart/2005/8/layout/cycle1"/>
    <dgm:cxn modelId="{15738EE1-6A85-425E-9B82-2E0E42A32C3D}" type="presParOf" srcId="{777F3AF5-1CBF-432D-89CA-E6B293B8B320}" destId="{2302E101-D6FA-486F-98EA-9788AD36E796}" srcOrd="10" destOrd="0" presId="urn:microsoft.com/office/officeart/2005/8/layout/cycle1"/>
    <dgm:cxn modelId="{E0C8987B-067A-48A1-877C-C5FE2D6B4A66}" type="presParOf" srcId="{777F3AF5-1CBF-432D-89CA-E6B293B8B320}" destId="{D52ADABA-B253-4CD0-AB08-FBD1A51939CA}" srcOrd="11" destOrd="0" presId="urn:microsoft.com/office/officeart/2005/8/layout/cycle1"/>
    <dgm:cxn modelId="{C15C8861-37CF-40AD-8175-3ABF794E7C4E}" type="presParOf" srcId="{777F3AF5-1CBF-432D-89CA-E6B293B8B320}" destId="{34C6A688-ACEC-432F-8942-3126F0A63E78}" srcOrd="12" destOrd="0" presId="urn:microsoft.com/office/officeart/2005/8/layout/cycle1"/>
    <dgm:cxn modelId="{394B1E8C-82FF-4398-B67D-FF63ECBF51F6}" type="presParOf" srcId="{777F3AF5-1CBF-432D-89CA-E6B293B8B320}" destId="{715CE8AF-0F61-454F-8A36-6D429FC809CE}" srcOrd="13" destOrd="0" presId="urn:microsoft.com/office/officeart/2005/8/layout/cycle1"/>
    <dgm:cxn modelId="{58327B23-6BA3-4E10-A86C-805A14AF2691}" type="presParOf" srcId="{777F3AF5-1CBF-432D-89CA-E6B293B8B320}" destId="{EE171419-6FB2-40E2-A851-364EFA5957E6}" srcOrd="14" destOrd="0" presId="urn:microsoft.com/office/officeart/2005/8/layout/cycle1"/>
    <dgm:cxn modelId="{6809543A-65D4-4DF4-9D51-5285BA87A07C}" type="presParOf" srcId="{777F3AF5-1CBF-432D-89CA-E6B293B8B320}" destId="{B518F96B-D6D8-41E4-8049-9B5BF47AF567}" srcOrd="15" destOrd="0" presId="urn:microsoft.com/office/officeart/2005/8/layout/cycle1"/>
    <dgm:cxn modelId="{B57D7210-DE6C-456A-BB54-CDE60DC49F2D}" type="presParOf" srcId="{777F3AF5-1CBF-432D-89CA-E6B293B8B320}" destId="{2232CAAC-284F-4652-908F-91D65E52B681}" srcOrd="16" destOrd="0" presId="urn:microsoft.com/office/officeart/2005/8/layout/cycle1"/>
    <dgm:cxn modelId="{9145FA9B-0881-441B-BF22-1842E138E17D}" type="presParOf" srcId="{777F3AF5-1CBF-432D-89CA-E6B293B8B320}" destId="{5D090C48-DB01-45E9-B098-83F424BB8EEC}" srcOrd="17" destOrd="0" presId="urn:microsoft.com/office/officeart/2005/8/layout/cycle1"/>
    <dgm:cxn modelId="{AC1D1B86-3862-45A9-AD55-952FD9CDD76C}" type="presParOf" srcId="{777F3AF5-1CBF-432D-89CA-E6B293B8B320}" destId="{FDE322CB-0595-4C59-A2AC-19C0D111E539}" srcOrd="18" destOrd="0" presId="urn:microsoft.com/office/officeart/2005/8/layout/cycle1"/>
    <dgm:cxn modelId="{D8CA02CD-E5FF-4959-99CB-15B57716EC3A}" type="presParOf" srcId="{777F3AF5-1CBF-432D-89CA-E6B293B8B320}" destId="{6BC47B74-E1CA-4E68-9622-64EBA7F2AB17}" srcOrd="19" destOrd="0" presId="urn:microsoft.com/office/officeart/2005/8/layout/cycle1"/>
    <dgm:cxn modelId="{BA758818-5250-4D14-8205-19933BFD3F3D}" type="presParOf" srcId="{777F3AF5-1CBF-432D-89CA-E6B293B8B320}" destId="{ABCA311C-1A8C-4D24-9601-153D6852FFE0}" srcOrd="20" destOrd="0" presId="urn:microsoft.com/office/officeart/2005/8/layout/cycle1"/>
    <dgm:cxn modelId="{7311167D-3256-4BE9-A107-427CF7E47175}" type="presParOf" srcId="{777F3AF5-1CBF-432D-89CA-E6B293B8B320}" destId="{FE3F4849-A07A-4B21-8A10-E8AF836BCF86}" srcOrd="21" destOrd="0" presId="urn:microsoft.com/office/officeart/2005/8/layout/cycle1"/>
    <dgm:cxn modelId="{EAFE90C9-F505-4624-91E4-6FB1798B0278}" type="presParOf" srcId="{777F3AF5-1CBF-432D-89CA-E6B293B8B320}" destId="{7D2232C7-1C52-4B22-8664-4297FCF821AB}" srcOrd="22" destOrd="0" presId="urn:microsoft.com/office/officeart/2005/8/layout/cycle1"/>
    <dgm:cxn modelId="{FCF8A388-472E-4589-B5DA-900DCF46A2DD}" type="presParOf" srcId="{777F3AF5-1CBF-432D-89CA-E6B293B8B320}" destId="{5670F7AE-F319-4DFD-B40A-8FE5085DDA0C}" srcOrd="23" destOrd="0" presId="urn:microsoft.com/office/officeart/2005/8/layout/cycle1"/>
    <dgm:cxn modelId="{1F73D85C-F278-4BA8-A245-6D4DAA997D1E}" type="presParOf" srcId="{777F3AF5-1CBF-432D-89CA-E6B293B8B320}" destId="{17302386-42D4-4233-A8B7-8088F1215D93}" srcOrd="24" destOrd="0" presId="urn:microsoft.com/office/officeart/2005/8/layout/cycle1"/>
    <dgm:cxn modelId="{A111759C-D836-4847-AA45-CA81523A42D8}" type="presParOf" srcId="{777F3AF5-1CBF-432D-89CA-E6B293B8B320}" destId="{9DA49E5D-9C61-4B3E-85B8-562B79CA3AB7}" srcOrd="25" destOrd="0" presId="urn:microsoft.com/office/officeart/2005/8/layout/cycle1"/>
    <dgm:cxn modelId="{DF2D35D3-A9A0-4185-9B4F-1DB1E2FC21B7}" type="presParOf" srcId="{777F3AF5-1CBF-432D-89CA-E6B293B8B320}" destId="{95EF3891-3537-400A-969C-2A6015D364F4}" srcOrd="26" destOrd="0" presId="urn:microsoft.com/office/officeart/2005/8/layout/cycle1"/>
    <dgm:cxn modelId="{87674EA1-4F08-4C0C-88D6-3CAB7F9336E0}" type="presParOf" srcId="{777F3AF5-1CBF-432D-89CA-E6B293B8B320}" destId="{AA78EC24-1B0E-4CD4-9CCD-07C3DE8CE989}" srcOrd="27" destOrd="0" presId="urn:microsoft.com/office/officeart/2005/8/layout/cycle1"/>
    <dgm:cxn modelId="{04DD495B-21D0-4F26-8E42-D994B8F74AD7}" type="presParOf" srcId="{777F3AF5-1CBF-432D-89CA-E6B293B8B320}" destId="{498D6D49-9EF1-45BA-AC6A-5A10B5930CE4}" srcOrd="28" destOrd="0" presId="urn:microsoft.com/office/officeart/2005/8/layout/cycle1"/>
    <dgm:cxn modelId="{CBB9EEE6-E723-4DF3-B5E4-23C5EC8662A2}" type="presParOf" srcId="{777F3AF5-1CBF-432D-89CA-E6B293B8B320}" destId="{6610EC3E-B059-49F9-8E11-791F5548C664}" srcOrd="29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18BBE5-76D9-477C-ACEE-A688906AEF54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3D0304-A769-493A-933C-B99BAFE8DEDF}">
      <dgm:prSet phldrT="[Text]"/>
      <dgm:spPr/>
      <dgm:t>
        <a:bodyPr/>
        <a:lstStyle/>
        <a:p>
          <a:r>
            <a:rPr lang="en-US" dirty="0"/>
            <a:t>APIM</a:t>
          </a:r>
        </a:p>
      </dgm:t>
    </dgm:pt>
    <dgm:pt modelId="{E26C9E91-871E-43AD-9E63-BC61182934C5}" type="parTrans" cxnId="{7665C961-1245-413E-AA15-F66E39B9F05A}">
      <dgm:prSet/>
      <dgm:spPr/>
      <dgm:t>
        <a:bodyPr/>
        <a:lstStyle/>
        <a:p>
          <a:endParaRPr lang="en-US"/>
        </a:p>
      </dgm:t>
    </dgm:pt>
    <dgm:pt modelId="{B4B3BBE8-01C3-4ABA-A8FF-211E7D953234}" type="sibTrans" cxnId="{7665C961-1245-413E-AA15-F66E39B9F05A}">
      <dgm:prSet/>
      <dgm:spPr/>
      <dgm:t>
        <a:bodyPr/>
        <a:lstStyle/>
        <a:p>
          <a:endParaRPr lang="en-US"/>
        </a:p>
      </dgm:t>
    </dgm:pt>
    <dgm:pt modelId="{12CB8CBF-C5BB-4C89-AEDF-7AD8E1DB039E}">
      <dgm:prSet phldrT="[Text]"/>
      <dgm:spPr/>
      <dgm:t>
        <a:bodyPr/>
        <a:lstStyle/>
        <a:p>
          <a:r>
            <a:rPr lang="en-US" dirty="0"/>
            <a:t>Component Monitoring</a:t>
          </a:r>
        </a:p>
      </dgm:t>
    </dgm:pt>
    <dgm:pt modelId="{B9124D1A-42CE-4509-A384-FBE7B415B9E5}" type="parTrans" cxnId="{D76DB0A5-BF11-4843-97E9-AF9CD68C86EF}">
      <dgm:prSet/>
      <dgm:spPr/>
      <dgm:t>
        <a:bodyPr/>
        <a:lstStyle/>
        <a:p>
          <a:endParaRPr lang="en-US"/>
        </a:p>
      </dgm:t>
    </dgm:pt>
    <dgm:pt modelId="{0B6C0A2C-6530-461D-8215-D33975747969}" type="sibTrans" cxnId="{D76DB0A5-BF11-4843-97E9-AF9CD68C86EF}">
      <dgm:prSet/>
      <dgm:spPr/>
      <dgm:t>
        <a:bodyPr/>
        <a:lstStyle/>
        <a:p>
          <a:endParaRPr lang="en-US"/>
        </a:p>
      </dgm:t>
    </dgm:pt>
    <dgm:pt modelId="{A67281FE-A98D-4277-A471-3BD4CE03162D}">
      <dgm:prSet phldrT="[Text]"/>
      <dgm:spPr/>
      <dgm:t>
        <a:bodyPr/>
        <a:lstStyle/>
        <a:p>
          <a:r>
            <a:rPr lang="en-US" dirty="0"/>
            <a:t>API Monitoring</a:t>
          </a:r>
        </a:p>
      </dgm:t>
    </dgm:pt>
    <dgm:pt modelId="{0E163A22-E8A5-45F1-B586-5D3F640A64D1}" type="parTrans" cxnId="{49A06283-149D-4485-833D-419F226648F6}">
      <dgm:prSet/>
      <dgm:spPr/>
      <dgm:t>
        <a:bodyPr/>
        <a:lstStyle/>
        <a:p>
          <a:endParaRPr lang="en-US"/>
        </a:p>
      </dgm:t>
    </dgm:pt>
    <dgm:pt modelId="{7276AD08-BC32-4450-9079-5D6165D24F4F}" type="sibTrans" cxnId="{49A06283-149D-4485-833D-419F226648F6}">
      <dgm:prSet/>
      <dgm:spPr/>
      <dgm:t>
        <a:bodyPr/>
        <a:lstStyle/>
        <a:p>
          <a:endParaRPr lang="en-US"/>
        </a:p>
      </dgm:t>
    </dgm:pt>
    <dgm:pt modelId="{63A5E2F6-AF8E-49E8-9F6E-C3FCEC7AC34C}">
      <dgm:prSet phldrT="[Text]"/>
      <dgm:spPr/>
      <dgm:t>
        <a:bodyPr/>
        <a:lstStyle/>
        <a:p>
          <a:r>
            <a:rPr lang="en-US" dirty="0"/>
            <a:t>Runtime Analytics</a:t>
          </a:r>
        </a:p>
      </dgm:t>
    </dgm:pt>
    <dgm:pt modelId="{C265C1C0-F4B1-4157-A364-3371C65DD8FC}" type="parTrans" cxnId="{9B88BC7C-FEEC-4569-A678-92903E656B58}">
      <dgm:prSet/>
      <dgm:spPr/>
      <dgm:t>
        <a:bodyPr/>
        <a:lstStyle/>
        <a:p>
          <a:endParaRPr lang="en-US"/>
        </a:p>
      </dgm:t>
    </dgm:pt>
    <dgm:pt modelId="{8C80D3D7-5DBB-4805-B6BC-762A95C716DE}" type="sibTrans" cxnId="{9B88BC7C-FEEC-4569-A678-92903E656B58}">
      <dgm:prSet/>
      <dgm:spPr/>
      <dgm:t>
        <a:bodyPr/>
        <a:lstStyle/>
        <a:p>
          <a:endParaRPr lang="en-US"/>
        </a:p>
      </dgm:t>
    </dgm:pt>
    <dgm:pt modelId="{E53CBEEA-595D-4BD9-8804-51DD27606672}">
      <dgm:prSet phldrT="[Text]"/>
      <dgm:spPr/>
      <dgm:t>
        <a:bodyPr/>
        <a:lstStyle/>
        <a:p>
          <a:r>
            <a:rPr lang="en-US" dirty="0"/>
            <a:t>Analytics</a:t>
          </a:r>
        </a:p>
      </dgm:t>
    </dgm:pt>
    <dgm:pt modelId="{546C992A-10CF-4061-BC9F-EF48DFF60799}" type="parTrans" cxnId="{DB9849AA-D29F-404D-9751-F0DF2C5FE3E6}">
      <dgm:prSet/>
      <dgm:spPr/>
      <dgm:t>
        <a:bodyPr/>
        <a:lstStyle/>
        <a:p>
          <a:endParaRPr lang="en-US"/>
        </a:p>
      </dgm:t>
    </dgm:pt>
    <dgm:pt modelId="{091D3F40-D81F-47D8-91A2-FE4AF18B2646}" type="sibTrans" cxnId="{DB9849AA-D29F-404D-9751-F0DF2C5FE3E6}">
      <dgm:prSet/>
      <dgm:spPr/>
      <dgm:t>
        <a:bodyPr/>
        <a:lstStyle/>
        <a:p>
          <a:endParaRPr lang="en-US"/>
        </a:p>
      </dgm:t>
    </dgm:pt>
    <dgm:pt modelId="{382A88AC-425E-470E-802D-125742C7D58F}">
      <dgm:prSet phldrT="[Text]"/>
      <dgm:spPr/>
      <dgm:t>
        <a:bodyPr/>
        <a:lstStyle/>
        <a:p>
          <a:r>
            <a:rPr lang="en-US" dirty="0"/>
            <a:t>Log Monitoring</a:t>
          </a:r>
        </a:p>
      </dgm:t>
    </dgm:pt>
    <dgm:pt modelId="{C7410DD3-8EA6-4171-A7D1-33CEDD89B1BE}" type="parTrans" cxnId="{3873E366-2F45-4093-BCC0-1BED644B89F5}">
      <dgm:prSet/>
      <dgm:spPr/>
      <dgm:t>
        <a:bodyPr/>
        <a:lstStyle/>
        <a:p>
          <a:endParaRPr lang="en-US"/>
        </a:p>
      </dgm:t>
    </dgm:pt>
    <dgm:pt modelId="{282ADA8F-0A6E-41D9-8C3D-9B63B3733878}" type="sibTrans" cxnId="{3873E366-2F45-4093-BCC0-1BED644B89F5}">
      <dgm:prSet/>
      <dgm:spPr/>
      <dgm:t>
        <a:bodyPr/>
        <a:lstStyle/>
        <a:p>
          <a:endParaRPr lang="en-US"/>
        </a:p>
      </dgm:t>
    </dgm:pt>
    <dgm:pt modelId="{42E07A5A-63A7-4B10-B22A-7BF93160A66C}">
      <dgm:prSet phldrT="[Text]"/>
      <dgm:spPr/>
      <dgm:t>
        <a:bodyPr/>
        <a:lstStyle/>
        <a:p>
          <a:r>
            <a:rPr lang="en-US" dirty="0"/>
            <a:t>SIEM</a:t>
          </a:r>
        </a:p>
      </dgm:t>
    </dgm:pt>
    <dgm:pt modelId="{2BB3C071-D431-46FF-8BBE-DBFB7D35FD29}" type="parTrans" cxnId="{35852C40-39F6-46C1-87A3-FB4C2CA69712}">
      <dgm:prSet/>
      <dgm:spPr/>
      <dgm:t>
        <a:bodyPr/>
        <a:lstStyle/>
        <a:p>
          <a:endParaRPr lang="en-US"/>
        </a:p>
      </dgm:t>
    </dgm:pt>
    <dgm:pt modelId="{95B3CEF1-10DA-45B5-BEE2-FF11985228CC}" type="sibTrans" cxnId="{35852C40-39F6-46C1-87A3-FB4C2CA69712}">
      <dgm:prSet/>
      <dgm:spPr/>
      <dgm:t>
        <a:bodyPr/>
        <a:lstStyle/>
        <a:p>
          <a:endParaRPr lang="en-US"/>
        </a:p>
      </dgm:t>
    </dgm:pt>
    <dgm:pt modelId="{F88EC087-F534-4E11-8BB8-4A80FBFE5495}">
      <dgm:prSet phldrT="[Text]"/>
      <dgm:spPr/>
      <dgm:t>
        <a:bodyPr/>
        <a:lstStyle/>
        <a:p>
          <a:r>
            <a:rPr lang="en-US"/>
            <a:t>API Score</a:t>
          </a:r>
          <a:endParaRPr lang="en-US" dirty="0"/>
        </a:p>
      </dgm:t>
    </dgm:pt>
    <dgm:pt modelId="{B69379D1-516B-4845-A206-55E16868F233}" type="parTrans" cxnId="{5B3240D7-4ECE-4078-8154-178DFB1EE8A9}">
      <dgm:prSet/>
      <dgm:spPr/>
      <dgm:t>
        <a:bodyPr/>
        <a:lstStyle/>
        <a:p>
          <a:endParaRPr lang="en-US"/>
        </a:p>
      </dgm:t>
    </dgm:pt>
    <dgm:pt modelId="{4D36CFFC-A46D-41D3-9D70-85C128C490DD}" type="sibTrans" cxnId="{5B3240D7-4ECE-4078-8154-178DFB1EE8A9}">
      <dgm:prSet/>
      <dgm:spPr/>
      <dgm:t>
        <a:bodyPr/>
        <a:lstStyle/>
        <a:p>
          <a:endParaRPr lang="en-US"/>
        </a:p>
      </dgm:t>
    </dgm:pt>
    <dgm:pt modelId="{29E2AF05-A780-4FC5-8470-AB5574242369}" type="pres">
      <dgm:prSet presAssocID="{2018BBE5-76D9-477C-ACEE-A688906AEF5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51071C1-CECA-4494-8EF1-E5F46D230CBC}" type="pres">
      <dgm:prSet presAssocID="{313D0304-A769-493A-933C-B99BAFE8DEDF}" presName="centerShape" presStyleLbl="node0" presStyleIdx="0" presStyleCnt="1"/>
      <dgm:spPr/>
    </dgm:pt>
    <dgm:pt modelId="{A8925DDD-E7D2-4963-AF1A-BC94010B5654}" type="pres">
      <dgm:prSet presAssocID="{A67281FE-A98D-4277-A471-3BD4CE03162D}" presName="node" presStyleLbl="node1" presStyleIdx="0" presStyleCnt="7">
        <dgm:presLayoutVars>
          <dgm:bulletEnabled val="1"/>
        </dgm:presLayoutVars>
      </dgm:prSet>
      <dgm:spPr/>
    </dgm:pt>
    <dgm:pt modelId="{5F18148C-87B2-4424-9DC9-74D2E92F4B73}" type="pres">
      <dgm:prSet presAssocID="{A67281FE-A98D-4277-A471-3BD4CE03162D}" presName="dummy" presStyleCnt="0"/>
      <dgm:spPr/>
    </dgm:pt>
    <dgm:pt modelId="{8B4A88C6-FEFC-4835-A3A3-AB9E40092F40}" type="pres">
      <dgm:prSet presAssocID="{7276AD08-BC32-4450-9079-5D6165D24F4F}" presName="sibTrans" presStyleLbl="sibTrans2D1" presStyleIdx="0" presStyleCnt="7"/>
      <dgm:spPr/>
    </dgm:pt>
    <dgm:pt modelId="{727DAD4A-16C9-4378-A580-BE97BCCE1A59}" type="pres">
      <dgm:prSet presAssocID="{382A88AC-425E-470E-802D-125742C7D58F}" presName="node" presStyleLbl="node1" presStyleIdx="1" presStyleCnt="7">
        <dgm:presLayoutVars>
          <dgm:bulletEnabled val="1"/>
        </dgm:presLayoutVars>
      </dgm:prSet>
      <dgm:spPr/>
    </dgm:pt>
    <dgm:pt modelId="{950E3B69-A959-4B62-88CE-4537816550B4}" type="pres">
      <dgm:prSet presAssocID="{382A88AC-425E-470E-802D-125742C7D58F}" presName="dummy" presStyleCnt="0"/>
      <dgm:spPr/>
    </dgm:pt>
    <dgm:pt modelId="{3E0A9C84-F0F5-4FCE-8135-F0AF6FD03F9D}" type="pres">
      <dgm:prSet presAssocID="{282ADA8F-0A6E-41D9-8C3D-9B63B3733878}" presName="sibTrans" presStyleLbl="sibTrans2D1" presStyleIdx="1" presStyleCnt="7"/>
      <dgm:spPr/>
    </dgm:pt>
    <dgm:pt modelId="{AF5151A9-11E4-4116-A355-5B9E207902DB}" type="pres">
      <dgm:prSet presAssocID="{42E07A5A-63A7-4B10-B22A-7BF93160A66C}" presName="node" presStyleLbl="node1" presStyleIdx="2" presStyleCnt="7">
        <dgm:presLayoutVars>
          <dgm:bulletEnabled val="1"/>
        </dgm:presLayoutVars>
      </dgm:prSet>
      <dgm:spPr/>
    </dgm:pt>
    <dgm:pt modelId="{1363034A-C3E8-4B41-BCE8-F7E205820F80}" type="pres">
      <dgm:prSet presAssocID="{42E07A5A-63A7-4B10-B22A-7BF93160A66C}" presName="dummy" presStyleCnt="0"/>
      <dgm:spPr/>
    </dgm:pt>
    <dgm:pt modelId="{088057B2-F4AA-4E31-93FE-C22CE470A91A}" type="pres">
      <dgm:prSet presAssocID="{95B3CEF1-10DA-45B5-BEE2-FF11985228CC}" presName="sibTrans" presStyleLbl="sibTrans2D1" presStyleIdx="2" presStyleCnt="7"/>
      <dgm:spPr/>
    </dgm:pt>
    <dgm:pt modelId="{2C9C5193-F99F-4285-A194-E8B09F91671E}" type="pres">
      <dgm:prSet presAssocID="{63A5E2F6-AF8E-49E8-9F6E-C3FCEC7AC34C}" presName="node" presStyleLbl="node1" presStyleIdx="3" presStyleCnt="7">
        <dgm:presLayoutVars>
          <dgm:bulletEnabled val="1"/>
        </dgm:presLayoutVars>
      </dgm:prSet>
      <dgm:spPr/>
    </dgm:pt>
    <dgm:pt modelId="{13F8BB20-EF60-4B4E-82C4-458B277A3EA6}" type="pres">
      <dgm:prSet presAssocID="{63A5E2F6-AF8E-49E8-9F6E-C3FCEC7AC34C}" presName="dummy" presStyleCnt="0"/>
      <dgm:spPr/>
    </dgm:pt>
    <dgm:pt modelId="{F58EAEC5-6639-4B93-923D-AC343A5D7FF1}" type="pres">
      <dgm:prSet presAssocID="{8C80D3D7-5DBB-4805-B6BC-762A95C716DE}" presName="sibTrans" presStyleLbl="sibTrans2D1" presStyleIdx="3" presStyleCnt="7"/>
      <dgm:spPr/>
    </dgm:pt>
    <dgm:pt modelId="{F2E19B32-F51F-44B9-925F-15A9A0839ED7}" type="pres">
      <dgm:prSet presAssocID="{E53CBEEA-595D-4BD9-8804-51DD27606672}" presName="node" presStyleLbl="node1" presStyleIdx="4" presStyleCnt="7">
        <dgm:presLayoutVars>
          <dgm:bulletEnabled val="1"/>
        </dgm:presLayoutVars>
      </dgm:prSet>
      <dgm:spPr/>
    </dgm:pt>
    <dgm:pt modelId="{7A8877C5-FC40-424B-9FBA-150AE24F5AF7}" type="pres">
      <dgm:prSet presAssocID="{E53CBEEA-595D-4BD9-8804-51DD27606672}" presName="dummy" presStyleCnt="0"/>
      <dgm:spPr/>
    </dgm:pt>
    <dgm:pt modelId="{4FDA57E2-9039-47AE-B3BA-A10773FF427A}" type="pres">
      <dgm:prSet presAssocID="{091D3F40-D81F-47D8-91A2-FE4AF18B2646}" presName="sibTrans" presStyleLbl="sibTrans2D1" presStyleIdx="4" presStyleCnt="7"/>
      <dgm:spPr/>
    </dgm:pt>
    <dgm:pt modelId="{6F799150-ED6C-4456-8548-C7D89EAE7A64}" type="pres">
      <dgm:prSet presAssocID="{F88EC087-F534-4E11-8BB8-4A80FBFE5495}" presName="node" presStyleLbl="node1" presStyleIdx="5" presStyleCnt="7">
        <dgm:presLayoutVars>
          <dgm:bulletEnabled val="1"/>
        </dgm:presLayoutVars>
      </dgm:prSet>
      <dgm:spPr/>
    </dgm:pt>
    <dgm:pt modelId="{F576F93A-9F4C-41A6-809D-FE1874E3822E}" type="pres">
      <dgm:prSet presAssocID="{F88EC087-F534-4E11-8BB8-4A80FBFE5495}" presName="dummy" presStyleCnt="0"/>
      <dgm:spPr/>
    </dgm:pt>
    <dgm:pt modelId="{D97BCB8A-9C7A-4126-8802-461F0A916BB5}" type="pres">
      <dgm:prSet presAssocID="{4D36CFFC-A46D-41D3-9D70-85C128C490DD}" presName="sibTrans" presStyleLbl="sibTrans2D1" presStyleIdx="5" presStyleCnt="7"/>
      <dgm:spPr/>
    </dgm:pt>
    <dgm:pt modelId="{8C3454F7-D8CE-489F-9344-DC6C1B8C880C}" type="pres">
      <dgm:prSet presAssocID="{12CB8CBF-C5BB-4C89-AEDF-7AD8E1DB039E}" presName="node" presStyleLbl="node1" presStyleIdx="6" presStyleCnt="7">
        <dgm:presLayoutVars>
          <dgm:bulletEnabled val="1"/>
        </dgm:presLayoutVars>
      </dgm:prSet>
      <dgm:spPr/>
    </dgm:pt>
    <dgm:pt modelId="{37D14755-AC2C-44E1-B2C8-76EBA29ADEA7}" type="pres">
      <dgm:prSet presAssocID="{12CB8CBF-C5BB-4C89-AEDF-7AD8E1DB039E}" presName="dummy" presStyleCnt="0"/>
      <dgm:spPr/>
    </dgm:pt>
    <dgm:pt modelId="{78FB0CA3-A2D5-4CB4-A057-647316ECFD43}" type="pres">
      <dgm:prSet presAssocID="{0B6C0A2C-6530-461D-8215-D33975747969}" presName="sibTrans" presStyleLbl="sibTrans2D1" presStyleIdx="6" presStyleCnt="7"/>
      <dgm:spPr/>
    </dgm:pt>
  </dgm:ptLst>
  <dgm:cxnLst>
    <dgm:cxn modelId="{B423A903-F480-45BF-86D7-34200005A4F4}" type="presOf" srcId="{95B3CEF1-10DA-45B5-BEE2-FF11985228CC}" destId="{088057B2-F4AA-4E31-93FE-C22CE470A91A}" srcOrd="0" destOrd="0" presId="urn:microsoft.com/office/officeart/2005/8/layout/radial6"/>
    <dgm:cxn modelId="{BD43370F-A4A5-47D3-857A-73C7FB49B25F}" type="presOf" srcId="{382A88AC-425E-470E-802D-125742C7D58F}" destId="{727DAD4A-16C9-4378-A580-BE97BCCE1A59}" srcOrd="0" destOrd="0" presId="urn:microsoft.com/office/officeart/2005/8/layout/radial6"/>
    <dgm:cxn modelId="{8EF6FF33-F302-4C6C-9448-3277B7C034CB}" type="presOf" srcId="{2018BBE5-76D9-477C-ACEE-A688906AEF54}" destId="{29E2AF05-A780-4FC5-8470-AB5574242369}" srcOrd="0" destOrd="0" presId="urn:microsoft.com/office/officeart/2005/8/layout/radial6"/>
    <dgm:cxn modelId="{35852C40-39F6-46C1-87A3-FB4C2CA69712}" srcId="{313D0304-A769-493A-933C-B99BAFE8DEDF}" destId="{42E07A5A-63A7-4B10-B22A-7BF93160A66C}" srcOrd="2" destOrd="0" parTransId="{2BB3C071-D431-46FF-8BBE-DBFB7D35FD29}" sibTransId="{95B3CEF1-10DA-45B5-BEE2-FF11985228CC}"/>
    <dgm:cxn modelId="{1096425B-0801-4A76-9AF9-018923CF02CB}" type="presOf" srcId="{0B6C0A2C-6530-461D-8215-D33975747969}" destId="{78FB0CA3-A2D5-4CB4-A057-647316ECFD43}" srcOrd="0" destOrd="0" presId="urn:microsoft.com/office/officeart/2005/8/layout/radial6"/>
    <dgm:cxn modelId="{0C323561-94B8-4E2F-89EB-62AE9799FCBF}" type="presOf" srcId="{A67281FE-A98D-4277-A471-3BD4CE03162D}" destId="{A8925DDD-E7D2-4963-AF1A-BC94010B5654}" srcOrd="0" destOrd="0" presId="urn:microsoft.com/office/officeart/2005/8/layout/radial6"/>
    <dgm:cxn modelId="{7665C961-1245-413E-AA15-F66E39B9F05A}" srcId="{2018BBE5-76D9-477C-ACEE-A688906AEF54}" destId="{313D0304-A769-493A-933C-B99BAFE8DEDF}" srcOrd="0" destOrd="0" parTransId="{E26C9E91-871E-43AD-9E63-BC61182934C5}" sibTransId="{B4B3BBE8-01C3-4ABA-A8FF-211E7D953234}"/>
    <dgm:cxn modelId="{BA452945-09F8-472D-A5AB-3A9B6254A9AF}" type="presOf" srcId="{F88EC087-F534-4E11-8BB8-4A80FBFE5495}" destId="{6F799150-ED6C-4456-8548-C7D89EAE7A64}" srcOrd="0" destOrd="0" presId="urn:microsoft.com/office/officeart/2005/8/layout/radial6"/>
    <dgm:cxn modelId="{3873E366-2F45-4093-BCC0-1BED644B89F5}" srcId="{313D0304-A769-493A-933C-B99BAFE8DEDF}" destId="{382A88AC-425E-470E-802D-125742C7D58F}" srcOrd="1" destOrd="0" parTransId="{C7410DD3-8EA6-4171-A7D1-33CEDD89B1BE}" sibTransId="{282ADA8F-0A6E-41D9-8C3D-9B63B3733878}"/>
    <dgm:cxn modelId="{EC7AAB69-9FB3-4044-A50B-1320A7C54A0A}" type="presOf" srcId="{42E07A5A-63A7-4B10-B22A-7BF93160A66C}" destId="{AF5151A9-11E4-4116-A355-5B9E207902DB}" srcOrd="0" destOrd="0" presId="urn:microsoft.com/office/officeart/2005/8/layout/radial6"/>
    <dgm:cxn modelId="{CC9A2E51-885F-49E2-A734-9334CE486D6E}" type="presOf" srcId="{8C80D3D7-5DBB-4805-B6BC-762A95C716DE}" destId="{F58EAEC5-6639-4B93-923D-AC343A5D7FF1}" srcOrd="0" destOrd="0" presId="urn:microsoft.com/office/officeart/2005/8/layout/radial6"/>
    <dgm:cxn modelId="{9B88BC7C-FEEC-4569-A678-92903E656B58}" srcId="{313D0304-A769-493A-933C-B99BAFE8DEDF}" destId="{63A5E2F6-AF8E-49E8-9F6E-C3FCEC7AC34C}" srcOrd="3" destOrd="0" parTransId="{C265C1C0-F4B1-4157-A364-3371C65DD8FC}" sibTransId="{8C80D3D7-5DBB-4805-B6BC-762A95C716DE}"/>
    <dgm:cxn modelId="{49A06283-149D-4485-833D-419F226648F6}" srcId="{313D0304-A769-493A-933C-B99BAFE8DEDF}" destId="{A67281FE-A98D-4277-A471-3BD4CE03162D}" srcOrd="0" destOrd="0" parTransId="{0E163A22-E8A5-45F1-B586-5D3F640A64D1}" sibTransId="{7276AD08-BC32-4450-9079-5D6165D24F4F}"/>
    <dgm:cxn modelId="{5DBC848A-D05B-4573-ACA2-623A56490A3B}" type="presOf" srcId="{4D36CFFC-A46D-41D3-9D70-85C128C490DD}" destId="{D97BCB8A-9C7A-4126-8802-461F0A916BB5}" srcOrd="0" destOrd="0" presId="urn:microsoft.com/office/officeart/2005/8/layout/radial6"/>
    <dgm:cxn modelId="{D76DB0A5-BF11-4843-97E9-AF9CD68C86EF}" srcId="{313D0304-A769-493A-933C-B99BAFE8DEDF}" destId="{12CB8CBF-C5BB-4C89-AEDF-7AD8E1DB039E}" srcOrd="6" destOrd="0" parTransId="{B9124D1A-42CE-4509-A384-FBE7B415B9E5}" sibTransId="{0B6C0A2C-6530-461D-8215-D33975747969}"/>
    <dgm:cxn modelId="{DB9849AA-D29F-404D-9751-F0DF2C5FE3E6}" srcId="{313D0304-A769-493A-933C-B99BAFE8DEDF}" destId="{E53CBEEA-595D-4BD9-8804-51DD27606672}" srcOrd="4" destOrd="0" parTransId="{546C992A-10CF-4061-BC9F-EF48DFF60799}" sibTransId="{091D3F40-D81F-47D8-91A2-FE4AF18B2646}"/>
    <dgm:cxn modelId="{229A0BB3-0E4C-4A47-97B0-0D4D808A420C}" type="presOf" srcId="{313D0304-A769-493A-933C-B99BAFE8DEDF}" destId="{A51071C1-CECA-4494-8EF1-E5F46D230CBC}" srcOrd="0" destOrd="0" presId="urn:microsoft.com/office/officeart/2005/8/layout/radial6"/>
    <dgm:cxn modelId="{7043B1C5-87BC-47E7-BB27-31A314C7C9E2}" type="presOf" srcId="{12CB8CBF-C5BB-4C89-AEDF-7AD8E1DB039E}" destId="{8C3454F7-D8CE-489F-9344-DC6C1B8C880C}" srcOrd="0" destOrd="0" presId="urn:microsoft.com/office/officeart/2005/8/layout/radial6"/>
    <dgm:cxn modelId="{EDF1CCD0-6ED3-46A0-A600-D64130A7ACE1}" type="presOf" srcId="{E53CBEEA-595D-4BD9-8804-51DD27606672}" destId="{F2E19B32-F51F-44B9-925F-15A9A0839ED7}" srcOrd="0" destOrd="0" presId="urn:microsoft.com/office/officeart/2005/8/layout/radial6"/>
    <dgm:cxn modelId="{D9328AD3-FAF4-4F37-A3AA-FA4E8E1241B0}" type="presOf" srcId="{63A5E2F6-AF8E-49E8-9F6E-C3FCEC7AC34C}" destId="{2C9C5193-F99F-4285-A194-E8B09F91671E}" srcOrd="0" destOrd="0" presId="urn:microsoft.com/office/officeart/2005/8/layout/radial6"/>
    <dgm:cxn modelId="{5B3240D7-4ECE-4078-8154-178DFB1EE8A9}" srcId="{313D0304-A769-493A-933C-B99BAFE8DEDF}" destId="{F88EC087-F534-4E11-8BB8-4A80FBFE5495}" srcOrd="5" destOrd="0" parTransId="{B69379D1-516B-4845-A206-55E16868F233}" sibTransId="{4D36CFFC-A46D-41D3-9D70-85C128C490DD}"/>
    <dgm:cxn modelId="{8FDFE6E6-D42D-4A9F-B16F-E182F93A867E}" type="presOf" srcId="{091D3F40-D81F-47D8-91A2-FE4AF18B2646}" destId="{4FDA57E2-9039-47AE-B3BA-A10773FF427A}" srcOrd="0" destOrd="0" presId="urn:microsoft.com/office/officeart/2005/8/layout/radial6"/>
    <dgm:cxn modelId="{407ED7F8-EC0A-4D6A-B0A1-986F9D5FD6F1}" type="presOf" srcId="{282ADA8F-0A6E-41D9-8C3D-9B63B3733878}" destId="{3E0A9C84-F0F5-4FCE-8135-F0AF6FD03F9D}" srcOrd="0" destOrd="0" presId="urn:microsoft.com/office/officeart/2005/8/layout/radial6"/>
    <dgm:cxn modelId="{0BF117FC-6327-4A09-A29F-49117F94BED5}" type="presOf" srcId="{7276AD08-BC32-4450-9079-5D6165D24F4F}" destId="{8B4A88C6-FEFC-4835-A3A3-AB9E40092F40}" srcOrd="0" destOrd="0" presId="urn:microsoft.com/office/officeart/2005/8/layout/radial6"/>
    <dgm:cxn modelId="{294D9237-867E-4E69-8FBE-8371D99F83BF}" type="presParOf" srcId="{29E2AF05-A780-4FC5-8470-AB5574242369}" destId="{A51071C1-CECA-4494-8EF1-E5F46D230CBC}" srcOrd="0" destOrd="0" presId="urn:microsoft.com/office/officeart/2005/8/layout/radial6"/>
    <dgm:cxn modelId="{5255F716-4277-4A90-B98A-D25602602AC3}" type="presParOf" srcId="{29E2AF05-A780-4FC5-8470-AB5574242369}" destId="{A8925DDD-E7D2-4963-AF1A-BC94010B5654}" srcOrd="1" destOrd="0" presId="urn:microsoft.com/office/officeart/2005/8/layout/radial6"/>
    <dgm:cxn modelId="{92413A8E-D592-4F2E-AF24-DEE0F63F0A62}" type="presParOf" srcId="{29E2AF05-A780-4FC5-8470-AB5574242369}" destId="{5F18148C-87B2-4424-9DC9-74D2E92F4B73}" srcOrd="2" destOrd="0" presId="urn:microsoft.com/office/officeart/2005/8/layout/radial6"/>
    <dgm:cxn modelId="{3D100268-C16B-4932-9D9C-84A81AC7E865}" type="presParOf" srcId="{29E2AF05-A780-4FC5-8470-AB5574242369}" destId="{8B4A88C6-FEFC-4835-A3A3-AB9E40092F40}" srcOrd="3" destOrd="0" presId="urn:microsoft.com/office/officeart/2005/8/layout/radial6"/>
    <dgm:cxn modelId="{6212EB36-997A-4E82-8C65-0A14868C497B}" type="presParOf" srcId="{29E2AF05-A780-4FC5-8470-AB5574242369}" destId="{727DAD4A-16C9-4378-A580-BE97BCCE1A59}" srcOrd="4" destOrd="0" presId="urn:microsoft.com/office/officeart/2005/8/layout/radial6"/>
    <dgm:cxn modelId="{07D5430F-05C6-4A75-8E7D-D3ECBF911DAC}" type="presParOf" srcId="{29E2AF05-A780-4FC5-8470-AB5574242369}" destId="{950E3B69-A959-4B62-88CE-4537816550B4}" srcOrd="5" destOrd="0" presId="urn:microsoft.com/office/officeart/2005/8/layout/radial6"/>
    <dgm:cxn modelId="{8F092883-10E0-4A33-B4BD-E46BF116706F}" type="presParOf" srcId="{29E2AF05-A780-4FC5-8470-AB5574242369}" destId="{3E0A9C84-F0F5-4FCE-8135-F0AF6FD03F9D}" srcOrd="6" destOrd="0" presId="urn:microsoft.com/office/officeart/2005/8/layout/radial6"/>
    <dgm:cxn modelId="{427BD349-F8A4-4D03-86E9-AD97C6A8B8A5}" type="presParOf" srcId="{29E2AF05-A780-4FC5-8470-AB5574242369}" destId="{AF5151A9-11E4-4116-A355-5B9E207902DB}" srcOrd="7" destOrd="0" presId="urn:microsoft.com/office/officeart/2005/8/layout/radial6"/>
    <dgm:cxn modelId="{CE1E26F9-A822-44CD-93F7-6930741F20DE}" type="presParOf" srcId="{29E2AF05-A780-4FC5-8470-AB5574242369}" destId="{1363034A-C3E8-4B41-BCE8-F7E205820F80}" srcOrd="8" destOrd="0" presId="urn:microsoft.com/office/officeart/2005/8/layout/radial6"/>
    <dgm:cxn modelId="{51063702-7CCB-44F0-B4E4-6D013C386251}" type="presParOf" srcId="{29E2AF05-A780-4FC5-8470-AB5574242369}" destId="{088057B2-F4AA-4E31-93FE-C22CE470A91A}" srcOrd="9" destOrd="0" presId="urn:microsoft.com/office/officeart/2005/8/layout/radial6"/>
    <dgm:cxn modelId="{FB096C67-EB06-4E19-8B4B-8787767C598B}" type="presParOf" srcId="{29E2AF05-A780-4FC5-8470-AB5574242369}" destId="{2C9C5193-F99F-4285-A194-E8B09F91671E}" srcOrd="10" destOrd="0" presId="urn:microsoft.com/office/officeart/2005/8/layout/radial6"/>
    <dgm:cxn modelId="{2460CCC3-03A1-4D11-A3D4-848828ED0343}" type="presParOf" srcId="{29E2AF05-A780-4FC5-8470-AB5574242369}" destId="{13F8BB20-EF60-4B4E-82C4-458B277A3EA6}" srcOrd="11" destOrd="0" presId="urn:microsoft.com/office/officeart/2005/8/layout/radial6"/>
    <dgm:cxn modelId="{D7C702D1-A94F-4B72-9284-72F802819A36}" type="presParOf" srcId="{29E2AF05-A780-4FC5-8470-AB5574242369}" destId="{F58EAEC5-6639-4B93-923D-AC343A5D7FF1}" srcOrd="12" destOrd="0" presId="urn:microsoft.com/office/officeart/2005/8/layout/radial6"/>
    <dgm:cxn modelId="{8C7A77A6-D329-4F96-95FE-113897254354}" type="presParOf" srcId="{29E2AF05-A780-4FC5-8470-AB5574242369}" destId="{F2E19B32-F51F-44B9-925F-15A9A0839ED7}" srcOrd="13" destOrd="0" presId="urn:microsoft.com/office/officeart/2005/8/layout/radial6"/>
    <dgm:cxn modelId="{8ACED682-5F0C-450D-9B1B-3D1652E88CE6}" type="presParOf" srcId="{29E2AF05-A780-4FC5-8470-AB5574242369}" destId="{7A8877C5-FC40-424B-9FBA-150AE24F5AF7}" srcOrd="14" destOrd="0" presId="urn:microsoft.com/office/officeart/2005/8/layout/radial6"/>
    <dgm:cxn modelId="{B9E8161B-B941-4AAF-9E36-1034C8CE57B1}" type="presParOf" srcId="{29E2AF05-A780-4FC5-8470-AB5574242369}" destId="{4FDA57E2-9039-47AE-B3BA-A10773FF427A}" srcOrd="15" destOrd="0" presId="urn:microsoft.com/office/officeart/2005/8/layout/radial6"/>
    <dgm:cxn modelId="{8B2FAFDA-EC97-4844-807E-E8FED2CB4808}" type="presParOf" srcId="{29E2AF05-A780-4FC5-8470-AB5574242369}" destId="{6F799150-ED6C-4456-8548-C7D89EAE7A64}" srcOrd="16" destOrd="0" presId="urn:microsoft.com/office/officeart/2005/8/layout/radial6"/>
    <dgm:cxn modelId="{4BD43F1D-F2C1-44EA-976A-5BCFC6D36191}" type="presParOf" srcId="{29E2AF05-A780-4FC5-8470-AB5574242369}" destId="{F576F93A-9F4C-41A6-809D-FE1874E3822E}" srcOrd="17" destOrd="0" presId="urn:microsoft.com/office/officeart/2005/8/layout/radial6"/>
    <dgm:cxn modelId="{0848CCAD-595C-44AB-8A22-8A7AF02845C4}" type="presParOf" srcId="{29E2AF05-A780-4FC5-8470-AB5574242369}" destId="{D97BCB8A-9C7A-4126-8802-461F0A916BB5}" srcOrd="18" destOrd="0" presId="urn:microsoft.com/office/officeart/2005/8/layout/radial6"/>
    <dgm:cxn modelId="{8421FBEE-162C-43F0-9728-58D7DA8FFC87}" type="presParOf" srcId="{29E2AF05-A780-4FC5-8470-AB5574242369}" destId="{8C3454F7-D8CE-489F-9344-DC6C1B8C880C}" srcOrd="19" destOrd="0" presId="urn:microsoft.com/office/officeart/2005/8/layout/radial6"/>
    <dgm:cxn modelId="{1C6D2228-309F-43CE-BFA0-06ED363FF0A1}" type="presParOf" srcId="{29E2AF05-A780-4FC5-8470-AB5574242369}" destId="{37D14755-AC2C-44E1-B2C8-76EBA29ADEA7}" srcOrd="20" destOrd="0" presId="urn:microsoft.com/office/officeart/2005/8/layout/radial6"/>
    <dgm:cxn modelId="{1FD04AFF-7731-4112-A9D6-78D48A1223B1}" type="presParOf" srcId="{29E2AF05-A780-4FC5-8470-AB5574242369}" destId="{78FB0CA3-A2D5-4CB4-A057-647316ECFD43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6C50D-076A-4EF6-A499-96B9E131F4A7}">
      <dsp:nvSpPr>
        <dsp:cNvPr id="0" name=""/>
        <dsp:cNvSpPr/>
      </dsp:nvSpPr>
      <dsp:spPr>
        <a:xfrm>
          <a:off x="5032581" y="2578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Development Team</a:t>
          </a:r>
        </a:p>
      </dsp:txBody>
      <dsp:txXfrm>
        <a:off x="5032581" y="2578"/>
        <a:ext cx="699468" cy="699468"/>
      </dsp:txXfrm>
    </dsp:sp>
    <dsp:sp modelId="{AB8A1ED1-8A68-4674-A1CC-F928EC91D28A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18669726"/>
            <a:gd name="adj4" fmla="val 17783099"/>
            <a:gd name="adj5" fmla="val 291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528B0-7AD7-4236-9776-B63520AE2A55}">
      <dsp:nvSpPr>
        <dsp:cNvPr id="0" name=""/>
        <dsp:cNvSpPr/>
      </dsp:nvSpPr>
      <dsp:spPr>
        <a:xfrm>
          <a:off x="6324224" y="941012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Source code</a:t>
          </a:r>
        </a:p>
      </dsp:txBody>
      <dsp:txXfrm>
        <a:off x="6324224" y="941012"/>
        <a:ext cx="699468" cy="699468"/>
      </dsp:txXfrm>
    </dsp:sp>
    <dsp:sp modelId="{4C9429BC-DE4B-49BF-8D4B-9968ED87A95A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20981881"/>
            <a:gd name="adj4" fmla="val 19986127"/>
            <a:gd name="adj5" fmla="val 2913"/>
          </a:avLst>
        </a:prstGeom>
        <a:solidFill>
          <a:schemeClr val="accent3">
            <a:hueOff val="2448"/>
            <a:satOff val="0"/>
            <a:lumOff val="14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68EAE-181E-4F89-8654-54E061501EE4}">
      <dsp:nvSpPr>
        <dsp:cNvPr id="0" name=""/>
        <dsp:cNvSpPr/>
      </dsp:nvSpPr>
      <dsp:spPr>
        <a:xfrm>
          <a:off x="6817588" y="2459430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SCM / version control</a:t>
          </a:r>
        </a:p>
      </dsp:txBody>
      <dsp:txXfrm>
        <a:off x="6817588" y="2459430"/>
        <a:ext cx="699468" cy="699468"/>
      </dsp:txXfrm>
    </dsp:sp>
    <dsp:sp modelId="{A8E0DA95-4B6D-4ABE-90EC-5A5B775756BF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1462602"/>
            <a:gd name="adj4" fmla="val 466847"/>
            <a:gd name="adj5" fmla="val 2913"/>
          </a:avLst>
        </a:prstGeom>
        <a:solidFill>
          <a:schemeClr val="accent3">
            <a:hueOff val="4897"/>
            <a:satOff val="0"/>
            <a:lumOff val="29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2E101-D6FA-486F-98EA-9788AD36E796}">
      <dsp:nvSpPr>
        <dsp:cNvPr id="0" name=""/>
        <dsp:cNvSpPr/>
      </dsp:nvSpPr>
      <dsp:spPr>
        <a:xfrm>
          <a:off x="6324224" y="3977849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Merge / Pull code</a:t>
          </a:r>
        </a:p>
      </dsp:txBody>
      <dsp:txXfrm>
        <a:off x="6324224" y="3977849"/>
        <a:ext cx="699468" cy="699468"/>
      </dsp:txXfrm>
    </dsp:sp>
    <dsp:sp modelId="{D52ADABA-B253-4CD0-AB08-FBD1A51939CA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3665629"/>
            <a:gd name="adj4" fmla="val 2779003"/>
            <a:gd name="adj5" fmla="val 2913"/>
          </a:avLst>
        </a:prstGeom>
        <a:solidFill>
          <a:schemeClr val="accent3">
            <a:hueOff val="7345"/>
            <a:satOff val="0"/>
            <a:lumOff val="43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CE8AF-0F61-454F-8A36-6D429FC809CE}">
      <dsp:nvSpPr>
        <dsp:cNvPr id="0" name=""/>
        <dsp:cNvSpPr/>
      </dsp:nvSpPr>
      <dsp:spPr>
        <a:xfrm>
          <a:off x="5032581" y="4916283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Code profiling</a:t>
          </a:r>
        </a:p>
      </dsp:txBody>
      <dsp:txXfrm>
        <a:off x="5032581" y="4916283"/>
        <a:ext cx="699468" cy="699468"/>
      </dsp:txXfrm>
    </dsp:sp>
    <dsp:sp modelId="{EE171419-6FB2-40E2-A851-364EFA5957E6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5848678"/>
            <a:gd name="adj4" fmla="val 4800051"/>
            <a:gd name="adj5" fmla="val 2913"/>
          </a:avLst>
        </a:prstGeom>
        <a:solidFill>
          <a:schemeClr val="accent3">
            <a:hueOff val="9793"/>
            <a:satOff val="0"/>
            <a:lumOff val="58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2CAAC-284F-4652-908F-91D65E52B681}">
      <dsp:nvSpPr>
        <dsp:cNvPr id="0" name=""/>
        <dsp:cNvSpPr/>
      </dsp:nvSpPr>
      <dsp:spPr>
        <a:xfrm>
          <a:off x="3436021" y="4916283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Unit test</a:t>
          </a:r>
        </a:p>
      </dsp:txBody>
      <dsp:txXfrm>
        <a:off x="3436021" y="4916283"/>
        <a:ext cx="699468" cy="699468"/>
      </dsp:txXfrm>
    </dsp:sp>
    <dsp:sp modelId="{5D090C48-DB01-45E9-B098-83F424BB8EEC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7869726"/>
            <a:gd name="adj4" fmla="val 6983099"/>
            <a:gd name="adj5" fmla="val 2913"/>
          </a:avLst>
        </a:prstGeom>
        <a:solidFill>
          <a:schemeClr val="accent3">
            <a:hueOff val="12242"/>
            <a:satOff val="0"/>
            <a:lumOff val="72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47B74-E1CA-4E68-9622-64EBA7F2AB17}">
      <dsp:nvSpPr>
        <dsp:cNvPr id="0" name=""/>
        <dsp:cNvSpPr/>
      </dsp:nvSpPr>
      <dsp:spPr>
        <a:xfrm>
          <a:off x="2144377" y="3977849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 &amp; Deploy</a:t>
          </a:r>
        </a:p>
      </dsp:txBody>
      <dsp:txXfrm>
        <a:off x="2144377" y="3977849"/>
        <a:ext cx="699468" cy="699468"/>
      </dsp:txXfrm>
    </dsp:sp>
    <dsp:sp modelId="{ABCA311C-1A8C-4D24-9601-153D6852FFE0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10181881"/>
            <a:gd name="adj4" fmla="val 9186127"/>
            <a:gd name="adj5" fmla="val 2913"/>
          </a:avLst>
        </a:prstGeom>
        <a:solidFill>
          <a:schemeClr val="accent3">
            <a:hueOff val="14690"/>
            <a:satOff val="0"/>
            <a:lumOff val="87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232C7-1C52-4B22-8664-4297FCF821AB}">
      <dsp:nvSpPr>
        <dsp:cNvPr id="0" name=""/>
        <dsp:cNvSpPr/>
      </dsp:nvSpPr>
      <dsp:spPr>
        <a:xfrm>
          <a:off x="1651013" y="2459430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/ Integration tests</a:t>
          </a:r>
        </a:p>
      </dsp:txBody>
      <dsp:txXfrm>
        <a:off x="1651013" y="2459430"/>
        <a:ext cx="699468" cy="699468"/>
      </dsp:txXfrm>
    </dsp:sp>
    <dsp:sp modelId="{5670F7AE-F319-4DFD-B40A-8FE5085DDA0C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12262602"/>
            <a:gd name="adj4" fmla="val 11266847"/>
            <a:gd name="adj5" fmla="val 2913"/>
          </a:avLst>
        </a:prstGeom>
        <a:solidFill>
          <a:schemeClr val="accent3">
            <a:hueOff val="17138"/>
            <a:satOff val="0"/>
            <a:lumOff val="102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49E5D-9C61-4B3E-85B8-562B79CA3AB7}">
      <dsp:nvSpPr>
        <dsp:cNvPr id="0" name=""/>
        <dsp:cNvSpPr/>
      </dsp:nvSpPr>
      <dsp:spPr>
        <a:xfrm>
          <a:off x="2144377" y="941012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Publish reports</a:t>
          </a:r>
        </a:p>
      </dsp:txBody>
      <dsp:txXfrm>
        <a:off x="2144377" y="941012"/>
        <a:ext cx="699468" cy="699468"/>
      </dsp:txXfrm>
    </dsp:sp>
    <dsp:sp modelId="{95EF3891-3537-400A-969C-2A6015D364F4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14465629"/>
            <a:gd name="adj4" fmla="val 13579003"/>
            <a:gd name="adj5" fmla="val 2913"/>
          </a:avLst>
        </a:prstGeom>
        <a:solidFill>
          <a:schemeClr val="accent3">
            <a:hueOff val="19587"/>
            <a:satOff val="0"/>
            <a:lumOff val="116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D6D49-9EF1-45BA-AC6A-5A10B5930CE4}">
      <dsp:nvSpPr>
        <dsp:cNvPr id="0" name=""/>
        <dsp:cNvSpPr/>
      </dsp:nvSpPr>
      <dsp:spPr>
        <a:xfrm>
          <a:off x="3436021" y="2578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/ Update documentation</a:t>
          </a:r>
        </a:p>
      </dsp:txBody>
      <dsp:txXfrm>
        <a:off x="3436021" y="2578"/>
        <a:ext cx="699468" cy="699468"/>
      </dsp:txXfrm>
    </dsp:sp>
    <dsp:sp modelId="{6610EC3E-B059-49F9-8E11-791F5548C664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16648678"/>
            <a:gd name="adj4" fmla="val 15600051"/>
            <a:gd name="adj5" fmla="val 2913"/>
          </a:avLst>
        </a:prstGeom>
        <a:solidFill>
          <a:schemeClr val="accent3">
            <a:hueOff val="22035"/>
            <a:satOff val="0"/>
            <a:lumOff val="1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B0CA3-A2D5-4CB4-A057-647316ECFD43}">
      <dsp:nvSpPr>
        <dsp:cNvPr id="0" name=""/>
        <dsp:cNvSpPr/>
      </dsp:nvSpPr>
      <dsp:spPr>
        <a:xfrm>
          <a:off x="1438515" y="460392"/>
          <a:ext cx="3659379" cy="3659379"/>
        </a:xfrm>
        <a:prstGeom prst="blockArc">
          <a:avLst>
            <a:gd name="adj1" fmla="val 13114286"/>
            <a:gd name="adj2" fmla="val 16200000"/>
            <a:gd name="adj3" fmla="val 3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BCB8A-9C7A-4126-8802-461F0A916BB5}">
      <dsp:nvSpPr>
        <dsp:cNvPr id="0" name=""/>
        <dsp:cNvSpPr/>
      </dsp:nvSpPr>
      <dsp:spPr>
        <a:xfrm>
          <a:off x="1438515" y="460392"/>
          <a:ext cx="3659379" cy="3659379"/>
        </a:xfrm>
        <a:prstGeom prst="blockArc">
          <a:avLst>
            <a:gd name="adj1" fmla="val 10028571"/>
            <a:gd name="adj2" fmla="val 13114286"/>
            <a:gd name="adj3" fmla="val 3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A57E2-9039-47AE-B3BA-A10773FF427A}">
      <dsp:nvSpPr>
        <dsp:cNvPr id="0" name=""/>
        <dsp:cNvSpPr/>
      </dsp:nvSpPr>
      <dsp:spPr>
        <a:xfrm>
          <a:off x="1438515" y="460392"/>
          <a:ext cx="3659379" cy="3659379"/>
        </a:xfrm>
        <a:prstGeom prst="blockArc">
          <a:avLst>
            <a:gd name="adj1" fmla="val 6942857"/>
            <a:gd name="adj2" fmla="val 10028571"/>
            <a:gd name="adj3" fmla="val 3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EAEC5-6639-4B93-923D-AC343A5D7FF1}">
      <dsp:nvSpPr>
        <dsp:cNvPr id="0" name=""/>
        <dsp:cNvSpPr/>
      </dsp:nvSpPr>
      <dsp:spPr>
        <a:xfrm>
          <a:off x="1438515" y="460392"/>
          <a:ext cx="3659379" cy="3659379"/>
        </a:xfrm>
        <a:prstGeom prst="blockArc">
          <a:avLst>
            <a:gd name="adj1" fmla="val 3857143"/>
            <a:gd name="adj2" fmla="val 6942857"/>
            <a:gd name="adj3" fmla="val 3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057B2-F4AA-4E31-93FE-C22CE470A91A}">
      <dsp:nvSpPr>
        <dsp:cNvPr id="0" name=""/>
        <dsp:cNvSpPr/>
      </dsp:nvSpPr>
      <dsp:spPr>
        <a:xfrm>
          <a:off x="1438515" y="460392"/>
          <a:ext cx="3659379" cy="3659379"/>
        </a:xfrm>
        <a:prstGeom prst="blockArc">
          <a:avLst>
            <a:gd name="adj1" fmla="val 771429"/>
            <a:gd name="adj2" fmla="val 3857143"/>
            <a:gd name="adj3" fmla="val 3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A9C84-F0F5-4FCE-8135-F0AF6FD03F9D}">
      <dsp:nvSpPr>
        <dsp:cNvPr id="0" name=""/>
        <dsp:cNvSpPr/>
      </dsp:nvSpPr>
      <dsp:spPr>
        <a:xfrm>
          <a:off x="1438515" y="460392"/>
          <a:ext cx="3659379" cy="3659379"/>
        </a:xfrm>
        <a:prstGeom prst="blockArc">
          <a:avLst>
            <a:gd name="adj1" fmla="val 19285714"/>
            <a:gd name="adj2" fmla="val 771429"/>
            <a:gd name="adj3" fmla="val 3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A88C6-FEFC-4835-A3A3-AB9E40092F40}">
      <dsp:nvSpPr>
        <dsp:cNvPr id="0" name=""/>
        <dsp:cNvSpPr/>
      </dsp:nvSpPr>
      <dsp:spPr>
        <a:xfrm>
          <a:off x="1438515" y="460392"/>
          <a:ext cx="3659379" cy="3659379"/>
        </a:xfrm>
        <a:prstGeom prst="blockArc">
          <a:avLst>
            <a:gd name="adj1" fmla="val 16200000"/>
            <a:gd name="adj2" fmla="val 19285714"/>
            <a:gd name="adj3" fmla="val 3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071C1-CECA-4494-8EF1-E5F46D230CBC}">
      <dsp:nvSpPr>
        <dsp:cNvPr id="0" name=""/>
        <dsp:cNvSpPr/>
      </dsp:nvSpPr>
      <dsp:spPr>
        <a:xfrm>
          <a:off x="2561264" y="1583141"/>
          <a:ext cx="1413881" cy="1413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APIM</a:t>
          </a:r>
        </a:p>
      </dsp:txBody>
      <dsp:txXfrm>
        <a:off x="2768322" y="1790199"/>
        <a:ext cx="999765" cy="999765"/>
      </dsp:txXfrm>
    </dsp:sp>
    <dsp:sp modelId="{A8925DDD-E7D2-4963-AF1A-BC94010B5654}">
      <dsp:nvSpPr>
        <dsp:cNvPr id="0" name=""/>
        <dsp:cNvSpPr/>
      </dsp:nvSpPr>
      <dsp:spPr>
        <a:xfrm>
          <a:off x="2773346" y="1163"/>
          <a:ext cx="989717" cy="989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API Monitoring</a:t>
          </a:r>
        </a:p>
      </dsp:txBody>
      <dsp:txXfrm>
        <a:off x="2918287" y="146104"/>
        <a:ext cx="699835" cy="699835"/>
      </dsp:txXfrm>
    </dsp:sp>
    <dsp:sp modelId="{727DAD4A-16C9-4378-A580-BE97BCCE1A59}">
      <dsp:nvSpPr>
        <dsp:cNvPr id="0" name=""/>
        <dsp:cNvSpPr/>
      </dsp:nvSpPr>
      <dsp:spPr>
        <a:xfrm>
          <a:off x="4175999" y="676645"/>
          <a:ext cx="989717" cy="989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Log Monitoring</a:t>
          </a:r>
        </a:p>
      </dsp:txBody>
      <dsp:txXfrm>
        <a:off x="4320940" y="821586"/>
        <a:ext cx="699835" cy="699835"/>
      </dsp:txXfrm>
    </dsp:sp>
    <dsp:sp modelId="{AF5151A9-11E4-4116-A355-5B9E207902DB}">
      <dsp:nvSpPr>
        <dsp:cNvPr id="0" name=""/>
        <dsp:cNvSpPr/>
      </dsp:nvSpPr>
      <dsp:spPr>
        <a:xfrm>
          <a:off x="4522425" y="2194439"/>
          <a:ext cx="989717" cy="989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SIEM</a:t>
          </a:r>
        </a:p>
      </dsp:txBody>
      <dsp:txXfrm>
        <a:off x="4667366" y="2339380"/>
        <a:ext cx="699835" cy="699835"/>
      </dsp:txXfrm>
    </dsp:sp>
    <dsp:sp modelId="{2C9C5193-F99F-4285-A194-E8B09F91671E}">
      <dsp:nvSpPr>
        <dsp:cNvPr id="0" name=""/>
        <dsp:cNvSpPr/>
      </dsp:nvSpPr>
      <dsp:spPr>
        <a:xfrm>
          <a:off x="3551760" y="3411615"/>
          <a:ext cx="989717" cy="989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Runtime Analytics</a:t>
          </a:r>
        </a:p>
      </dsp:txBody>
      <dsp:txXfrm>
        <a:off x="3696701" y="3556556"/>
        <a:ext cx="699835" cy="699835"/>
      </dsp:txXfrm>
    </dsp:sp>
    <dsp:sp modelId="{F2E19B32-F51F-44B9-925F-15A9A0839ED7}">
      <dsp:nvSpPr>
        <dsp:cNvPr id="0" name=""/>
        <dsp:cNvSpPr/>
      </dsp:nvSpPr>
      <dsp:spPr>
        <a:xfrm>
          <a:off x="1994933" y="3411615"/>
          <a:ext cx="989717" cy="989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Analytics</a:t>
          </a:r>
        </a:p>
      </dsp:txBody>
      <dsp:txXfrm>
        <a:off x="2139874" y="3556556"/>
        <a:ext cx="699835" cy="699835"/>
      </dsp:txXfrm>
    </dsp:sp>
    <dsp:sp modelId="{6F799150-ED6C-4456-8548-C7D89EAE7A64}">
      <dsp:nvSpPr>
        <dsp:cNvPr id="0" name=""/>
        <dsp:cNvSpPr/>
      </dsp:nvSpPr>
      <dsp:spPr>
        <a:xfrm>
          <a:off x="1024267" y="2194439"/>
          <a:ext cx="989717" cy="989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API Score</a:t>
          </a:r>
          <a:endParaRPr lang="en-US" sz="1000" kern="1200" dirty="0"/>
        </a:p>
      </dsp:txBody>
      <dsp:txXfrm>
        <a:off x="1169208" y="2339380"/>
        <a:ext cx="699835" cy="699835"/>
      </dsp:txXfrm>
    </dsp:sp>
    <dsp:sp modelId="{8C3454F7-D8CE-489F-9344-DC6C1B8C880C}">
      <dsp:nvSpPr>
        <dsp:cNvPr id="0" name=""/>
        <dsp:cNvSpPr/>
      </dsp:nvSpPr>
      <dsp:spPr>
        <a:xfrm>
          <a:off x="1370694" y="676645"/>
          <a:ext cx="989717" cy="989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Component Monitoring</a:t>
          </a:r>
        </a:p>
      </dsp:txBody>
      <dsp:txXfrm>
        <a:off x="1515635" y="821586"/>
        <a:ext cx="699835" cy="699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37D9D-BC11-4063-827A-CBBBC11B99B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FB97-0389-459B-9DA7-C02E557F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1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3D1A3F-E26F-0746-9C91-BACD508E8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44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7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3D1A3F-E26F-0746-9C91-BACD508E8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8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09601" y="512064"/>
            <a:ext cx="318120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1934672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3836625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09600" y="3583917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9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738225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C7A1-34DD-404F-A6AE-0D53F604BADD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6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206067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8AEACCB-182D-4178-AE6B-1CC8277DA235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8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05725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7E49A00-51BF-4E0F-AA5F-89D471FFF854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99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5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63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C7235F7-1809-4D7B-A9EA-D1342AC321AB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3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76679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4098770"/>
            <a:ext cx="3584448" cy="20116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5968" y="1676679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15968" y="4096512"/>
            <a:ext cx="3584448" cy="20116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07680" y="1682496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07680" y="4096512"/>
            <a:ext cx="3584448" cy="2011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6B14C41A-181D-4661-BF81-A7D8253BA155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182E-E9B6-49C1-9520-B16154955F59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2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708B-0FB8-4AAB-A7F1-4BADE93EE438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5728" y="1682495"/>
            <a:ext cx="5986272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8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8B05-B475-490B-992C-551EF818E81C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205728" y="1682496"/>
            <a:ext cx="5986272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44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F160-7032-4D22-B914-63EAE94748FD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71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E44-EB24-4D87-A0DC-81D5F572F68B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5998464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3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968D-5264-45F3-86A9-0821F268E22A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5998464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8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315200" y="6400800"/>
            <a:ext cx="12192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A8451C-0734-4609-8EA6-055EC9D02C91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987295" y="1013864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59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BB239C-8C22-41F2-80C1-6443F72E9FC5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62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bg1"/>
                </a:solidFill>
              </a:defRPr>
            </a:lvl1pPr>
            <a:lvl2pPr marL="309026" indent="-309026">
              <a:buNone/>
              <a:defRPr sz="5867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B6B8DD-FD2A-4AAC-BF3A-39FD12437D55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88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5AE-F946-4C71-993A-3D6E19D9A62C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07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95C62D5-6CAD-4964-AB82-9460A6302A4C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71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463ADC-89C6-4107-99DA-AEAA9A28BE81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2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1919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2064" y="365760"/>
            <a:ext cx="11180064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DA9029F-ADB1-4FFD-AAA8-0257730D7F1C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150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027D69-063B-4D85-97C5-422BD238BC1E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88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24000"/>
            <a:ext cx="12192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48CC20-D035-4190-9E7E-A5EE5E2F3628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2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3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2"/>
            <a:ext cx="548640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5998464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ED0263B-0CF6-4FCB-B3E5-73FF762929FF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0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0"/>
            <a:ext cx="548640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98633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01CEEA-83C0-482F-977C-B5F0BB51D2AA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76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585" lvl="1" indent="-609585">
              <a:buNone/>
            </a:pPr>
            <a:endParaRPr kumimoji="0" lang="en-US" sz="3733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000" y="1682495"/>
            <a:ext cx="3676651" cy="4425696"/>
          </a:xfrm>
          <a:noFill/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14DF6D-29BA-4AFF-97E7-51990C732C45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8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3DE739-E265-451A-AF87-12AF66C2F033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4B2-F11C-45EB-8550-66748E07DE23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7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D8D-A488-470B-BC3D-028830DE92D3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CBC445-F299-40C2-855E-6C2B8F62A942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738225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3F9-1AC9-410A-BFC8-824311281B4B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4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49C43C6-710D-4E28-9329-30AC7F0AC1F6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8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diagramData" Target="../diagrams/data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8.png"/><Relationship Id="rId10" Type="http://schemas.openxmlformats.org/officeDocument/2006/relationships/image" Target="../media/image13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D0AB-FEBA-7A40-8D87-37F2F516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30137"/>
            <a:ext cx="6705600" cy="1107996"/>
          </a:xfrm>
        </p:spPr>
        <p:txBody>
          <a:bodyPr/>
          <a:lstStyle/>
          <a:p>
            <a:r>
              <a:rPr lang="en-US" sz="4000" cap="small" dirty="0"/>
              <a:t>POV: </a:t>
            </a:r>
            <a:br>
              <a:rPr lang="en-US" sz="4000" cap="small" dirty="0"/>
            </a:br>
            <a:r>
              <a:rPr lang="en-US" sz="4000" cap="small" dirty="0"/>
              <a:t>API Management Migration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D369F-1D93-E042-A5D2-7E407984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36625"/>
            <a:ext cx="6705600" cy="369332"/>
          </a:xfrm>
        </p:spPr>
        <p:txBody>
          <a:bodyPr/>
          <a:lstStyle/>
          <a:p>
            <a:r>
              <a:rPr lang="en-US" dirty="0"/>
              <a:t>CTS IPM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E205B-EC2F-5F4D-976E-1D04B8B2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0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C208EA-5536-A948-B248-F247861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Management Platform Capabilities </a:t>
            </a:r>
            <a:r>
              <a:rPr lang="mr-IN" dirty="0"/>
              <a:t>–</a:t>
            </a:r>
            <a:r>
              <a:rPr lang="en-US" dirty="0"/>
              <a:t> Definition (1 of 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C39353-6F3C-EE4F-83C9-0E79CF73A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74467"/>
              </p:ext>
            </p:extLst>
          </p:nvPr>
        </p:nvGraphicFramePr>
        <p:xfrm>
          <a:off x="387095" y="896113"/>
          <a:ext cx="11430001" cy="508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568">
                <a:tc>
                  <a:txBody>
                    <a:bodyPr/>
                    <a:lstStyle/>
                    <a:p>
                      <a:r>
                        <a:rPr lang="en-US" sz="1400" dirty="0"/>
                        <a:t>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Definition [WSO2]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4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Developer Portal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Self service Catalog with user management feature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Subscribing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managing API’s per-application basis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Interactive console for Testing API’s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Internationalization support 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Notifications enabled for new versions of subscribed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Security &amp; Policy Management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 defTabSz="1219170" rtl="0" eaLnBrk="1" fontAlgn="base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Threat protection, bot detection and token-fraud detection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charset="0"/>
                        <a:buChar char="•"/>
                      </a:pPr>
                      <a:r>
                        <a:rPr lang="en-US" sz="1050" u="none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OAuth2 standard support for API access (implicit, authorization code, client</a:t>
                      </a:r>
                      <a:r>
                        <a:rPr lang="en-US" sz="1050" u="none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u="none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credentials, password, refresh token Grant Types)</a:t>
                      </a:r>
                    </a:p>
                    <a:p>
                      <a:pPr marL="171450" marR="0" lvl="0" indent="-171450" algn="l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Configure Single Sign-On (SSO) using SAML 2.0 for easy integration with existing web apps</a:t>
                      </a:r>
                    </a:p>
                    <a:p>
                      <a:pPr marL="171450" marR="0" lvl="0" indent="-171450" algn="l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Plug third-party key servers in lieu of the default one, for application registration, Oauth2 token generation &amp; validation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Validate APIs payload contents against a schema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for JWT for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 and information exchange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Supports XACML is to enable a role-based access control mechanism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Capability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for restrict API Access Token to domain/API’s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1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Design/Prototyping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Design can be done from the publishing interface or via importing an existing Swagger 2.0 definition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Supports publishing SOAP, REST, JSON, and XML style services as APIs</a:t>
                      </a:r>
                    </a:p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Sample API’s are available for reuse and tailor as per need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Supports deployment of prototyped API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provide early access to APIs, and get early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Analytics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 defTabSz="1219170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Track consumer analytics per API, per API version, per tiers, and per consumer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Out-of-the-box support for WSO2 Data Analytics and Google Analytics.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Provides statistical graphs such as API latency and API usage comparison 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Live Log Viewer in the API-M Admin Portal views the latest 100 logs collected from a WSO2 API Manager at any given time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Monitor the performance of proxy/backend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Lifecycle Governance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Manage entire API lifecycle create, publish, block, deprecate, and retire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Manage API visibility and restrict access to specific partners or customers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Manage API versions and deployment status by version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 to publish APIs to a selected set of gateways in a multi-gateway environment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One-click deployment to API gateway for immediate publishing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rot="20661651">
            <a:off x="10095339" y="1706327"/>
            <a:ext cx="1930400" cy="149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for WSO2</a:t>
            </a:r>
          </a:p>
        </p:txBody>
      </p:sp>
    </p:spTree>
    <p:extLst>
      <p:ext uri="{BB962C8B-B14F-4D97-AF65-F5344CB8AC3E}">
        <p14:creationId xmlns:p14="http://schemas.microsoft.com/office/powerpoint/2010/main" val="132957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C208EA-5536-A948-B248-F247861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Management Platform Capabilities - Definition (2 of 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5228C7-0171-D44B-BD55-CC412695C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10900"/>
              </p:ext>
            </p:extLst>
          </p:nvPr>
        </p:nvGraphicFramePr>
        <p:xfrm>
          <a:off x="417689" y="891822"/>
          <a:ext cx="11329811" cy="4843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3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70">
                <a:tc>
                  <a:txBody>
                    <a:bodyPr/>
                    <a:lstStyle/>
                    <a:p>
                      <a:r>
                        <a:rPr lang="en-US" sz="1400" dirty="0"/>
                        <a:t>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Definition [WSO2]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Mediation &amp; Transformation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SOAP to REST conversion.</a:t>
                      </a:r>
                    </a:p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 sequences can be configured to achieve functionalities </a:t>
                      </a:r>
                      <a:r>
                        <a:rPr lang="en-US" sz="1050" u="none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US" sz="1050" u="none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URL Mapping, API Routing etc.</a:t>
                      </a:r>
                    </a:p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Schema Validator and Threat Protector. </a:t>
                      </a:r>
                    </a:p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Customizable logging framework.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Enterprise Integration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Platform capability to integrate with other enterprise systems such as  Database, Mainframe, JMS/MQ and FTP/SFTP servers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Performance &amp; Scalability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Rate limiting and dynamic throttling based on usage quotas and bandwidth quotas</a:t>
                      </a:r>
                    </a:p>
                    <a:p>
                      <a:pPr marL="171450" marR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Protect API backends with hard limit throttling</a:t>
                      </a:r>
                    </a:p>
                    <a:p>
                      <a:pPr marL="171450" marR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Gateway Cache enabled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Horizontally scalable with easy deployment into cluster using proven routing infrastructure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CI Support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REST APIs at the product core runtime level which can be used to build a proper CI/CD pipeline for API development</a:t>
                      </a:r>
                    </a:p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Import/Export Tool for migrating API’s in bulk across environment.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2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Developer community management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Developer community present for the platform. Ease of training &amp; enablement for a new developer </a:t>
                      </a:r>
                    </a:p>
                    <a:p>
                      <a:pPr marL="171450" marR="0" indent="-1714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Developer interaction with APIs via forums, comments, and ratings</a:t>
                      </a:r>
                    </a:p>
                    <a:p>
                      <a:pPr marL="171450" marR="0" indent="-1714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Self-registration for developer community to subscribe to APIs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Extensive Tooling support  for API product managers to proactively manage API subscriptions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View API consumer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6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Monetization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subscribers get billed based on the subscribed tiers.</a:t>
                      </a:r>
                    </a:p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for various subscription tiers Unlimited, Gold, Silver, Bronze and Commercial 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Customization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Storefront implemented with </a:t>
                      </a:r>
                      <a:r>
                        <a:rPr lang="en-US" sz="1050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Jaggery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/JavaScript (jaggeryjs.org) for easy customization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Pluggable to third-party analytics systems and billing systems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Pluggable to existing user repositories including Microsoft Active Directory, LDAP, databases, or Apache Cassandra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store can be used to catalog APIs deployed in third-party gateways</a:t>
                      </a:r>
                    </a:p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05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3108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rot="20661651">
            <a:off x="9448400" y="2780282"/>
            <a:ext cx="1930400" cy="149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for WSO2</a:t>
            </a:r>
          </a:p>
        </p:txBody>
      </p:sp>
    </p:spTree>
    <p:extLst>
      <p:ext uri="{BB962C8B-B14F-4D97-AF65-F5344CB8AC3E}">
        <p14:creationId xmlns:p14="http://schemas.microsoft.com/office/powerpoint/2010/main" val="240938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C208EA-5536-A948-B248-F247861C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15" y="53875"/>
            <a:ext cx="11180064" cy="539536"/>
          </a:xfrm>
        </p:spPr>
        <p:txBody>
          <a:bodyPr/>
          <a:lstStyle/>
          <a:p>
            <a:r>
              <a:rPr lang="en-US" dirty="0"/>
              <a:t>Component Mapping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12064" y="1114778"/>
            <a:ext cx="3575078" cy="5024094"/>
          </a:xfrm>
          <a:prstGeom prst="roundRect">
            <a:avLst>
              <a:gd name="adj" fmla="val 326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013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2064" y="1044434"/>
            <a:ext cx="3585413" cy="300546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1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Freeform 5"/>
          <p:cNvSpPr/>
          <p:nvPr/>
        </p:nvSpPr>
        <p:spPr>
          <a:xfrm>
            <a:off x="532373" y="830922"/>
            <a:ext cx="1864331" cy="511258"/>
          </a:xfrm>
          <a:custGeom>
            <a:avLst/>
            <a:gdLst>
              <a:gd name="connsiteX0" fmla="*/ 0 w 2286000"/>
              <a:gd name="connsiteY0" fmla="*/ 0 h 782053"/>
              <a:gd name="connsiteX1" fmla="*/ 2286000 w 2286000"/>
              <a:gd name="connsiteY1" fmla="*/ 457200 h 782053"/>
              <a:gd name="connsiteX2" fmla="*/ 2249905 w 2286000"/>
              <a:gd name="connsiteY2" fmla="*/ 782053 h 782053"/>
              <a:gd name="connsiteX3" fmla="*/ 48126 w 2286000"/>
              <a:gd name="connsiteY3" fmla="*/ 782053 h 782053"/>
              <a:gd name="connsiteX4" fmla="*/ 0 w 2286000"/>
              <a:gd name="connsiteY4" fmla="*/ 0 h 782053"/>
              <a:gd name="connsiteX0" fmla="*/ 2674 w 2237874"/>
              <a:gd name="connsiteY0" fmla="*/ 0 h 756653"/>
              <a:gd name="connsiteX1" fmla="*/ 2237874 w 2237874"/>
              <a:gd name="connsiteY1" fmla="*/ 431800 h 756653"/>
              <a:gd name="connsiteX2" fmla="*/ 2201779 w 2237874"/>
              <a:gd name="connsiteY2" fmla="*/ 756653 h 756653"/>
              <a:gd name="connsiteX3" fmla="*/ 0 w 2237874"/>
              <a:gd name="connsiteY3" fmla="*/ 756653 h 756653"/>
              <a:gd name="connsiteX4" fmla="*/ 2674 w 2237874"/>
              <a:gd name="connsiteY4" fmla="*/ 0 h 756653"/>
              <a:gd name="connsiteX0" fmla="*/ 2674 w 2237874"/>
              <a:gd name="connsiteY0" fmla="*/ 0 h 636778"/>
              <a:gd name="connsiteX1" fmla="*/ 2237874 w 2237874"/>
              <a:gd name="connsiteY1" fmla="*/ 311925 h 636778"/>
              <a:gd name="connsiteX2" fmla="*/ 2201779 w 2237874"/>
              <a:gd name="connsiteY2" fmla="*/ 636778 h 636778"/>
              <a:gd name="connsiteX3" fmla="*/ 0 w 2237874"/>
              <a:gd name="connsiteY3" fmla="*/ 636778 h 636778"/>
              <a:gd name="connsiteX4" fmla="*/ 2674 w 2237874"/>
              <a:gd name="connsiteY4" fmla="*/ 0 h 63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74" h="636778">
                <a:moveTo>
                  <a:pt x="2674" y="0"/>
                </a:moveTo>
                <a:lnTo>
                  <a:pt x="2237874" y="311925"/>
                </a:lnTo>
                <a:lnTo>
                  <a:pt x="2201779" y="636778"/>
                </a:lnTo>
                <a:lnTo>
                  <a:pt x="0" y="636778"/>
                </a:lnTo>
                <a:cubicBezTo>
                  <a:pt x="891" y="384560"/>
                  <a:pt x="1783" y="252218"/>
                  <a:pt x="2674" y="0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2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512866" y="553414"/>
            <a:ext cx="719903" cy="791567"/>
          </a:xfrm>
          <a:custGeom>
            <a:avLst/>
            <a:gdLst>
              <a:gd name="connsiteX0" fmla="*/ 0 w 965200"/>
              <a:gd name="connsiteY0" fmla="*/ 1168400 h 1168400"/>
              <a:gd name="connsiteX1" fmla="*/ 0 w 965200"/>
              <a:gd name="connsiteY1" fmla="*/ 381000 h 1168400"/>
              <a:gd name="connsiteX2" fmla="*/ 762000 w 965200"/>
              <a:gd name="connsiteY2" fmla="*/ 0 h 1168400"/>
              <a:gd name="connsiteX3" fmla="*/ 965200 w 965200"/>
              <a:gd name="connsiteY3" fmla="*/ 279400 h 1168400"/>
              <a:gd name="connsiteX4" fmla="*/ 774700 w 965200"/>
              <a:gd name="connsiteY4" fmla="*/ 800100 h 1168400"/>
              <a:gd name="connsiteX5" fmla="*/ 0 w 965200"/>
              <a:gd name="connsiteY5" fmla="*/ 11684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5200" h="1168400">
                <a:moveTo>
                  <a:pt x="0" y="1168400"/>
                </a:moveTo>
                <a:lnTo>
                  <a:pt x="0" y="381000"/>
                </a:lnTo>
                <a:lnTo>
                  <a:pt x="762000" y="0"/>
                </a:lnTo>
                <a:lnTo>
                  <a:pt x="965200" y="279400"/>
                </a:lnTo>
                <a:lnTo>
                  <a:pt x="774700" y="800100"/>
                </a:lnTo>
                <a:lnTo>
                  <a:pt x="0" y="1168400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88900" dist="63500" dir="4200000" algn="l" rotWithShape="0">
              <a:srgbClr val="0B3955">
                <a:alpha val="40000"/>
              </a:srgbClr>
            </a:outerShdw>
          </a:effectLst>
        </p:spPr>
        <p:txBody>
          <a:bodyPr rtlCol="0" anchor="ctr"/>
          <a:lstStyle/>
          <a:p>
            <a:pPr algn="ctr" defTabSz="457189">
              <a:defRPr/>
            </a:pPr>
            <a:endParaRPr lang="en-US" sz="12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929132" y="1111978"/>
            <a:ext cx="26459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ctr" defTabSz="457189" eaLnBrk="0" hangingPunct="0">
              <a:defRPr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 pitchFamily="34" charset="0"/>
              </a:rPr>
              <a:t>WSO2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87" y="694118"/>
            <a:ext cx="420660" cy="42066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 bwMode="auto">
          <a:xfrm>
            <a:off x="1227408" y="1574578"/>
            <a:ext cx="1900877" cy="6000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OSGI base runtime responsible for securing, protecting, managing, and scaling API calls</a:t>
            </a:r>
            <a:endParaRPr lang="en-US" sz="900" b="1" kern="0" dirty="0">
              <a:solidFill>
                <a:schemeClr val="tx2"/>
              </a:solidFill>
              <a:latin typeface="Calibri" panose="020F0502020204030204"/>
              <a:cs typeface="Calibri" panose="020F0502020204030204" pitchFamily="34" charset="0"/>
            </a:endParaRP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57" name="Round Same Side Corner Rectangle 56"/>
          <p:cNvSpPr/>
          <p:nvPr/>
        </p:nvSpPr>
        <p:spPr bwMode="auto">
          <a:xfrm>
            <a:off x="1227406" y="1422842"/>
            <a:ext cx="1909679" cy="161915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API Gateway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227408" y="2340242"/>
            <a:ext cx="1900877" cy="6000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OSGI base runtime responsible for securing, protecting, managing, and scaling API calls</a:t>
            </a:r>
            <a:endParaRPr lang="en-US" sz="900" b="1" kern="0" dirty="0">
              <a:solidFill>
                <a:schemeClr val="tx2"/>
              </a:solidFill>
              <a:latin typeface="Calibri" panose="020F0502020204030204"/>
              <a:cs typeface="Calibri" panose="020F0502020204030204" pitchFamily="34" charset="0"/>
            </a:endParaRP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65" name="Round Same Side Corner Rectangle 64"/>
          <p:cNvSpPr/>
          <p:nvPr/>
        </p:nvSpPr>
        <p:spPr bwMode="auto">
          <a:xfrm>
            <a:off x="1227406" y="2203496"/>
            <a:ext cx="1909679" cy="161915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API Store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217827" y="3098764"/>
            <a:ext cx="1900877" cy="6000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Provide API statistics and usage metrics</a:t>
            </a: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71" name="Round Same Side Corner Rectangle 70"/>
          <p:cNvSpPr/>
          <p:nvPr/>
        </p:nvSpPr>
        <p:spPr bwMode="auto">
          <a:xfrm>
            <a:off x="1217825" y="2962018"/>
            <a:ext cx="1915821" cy="160137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API Analytics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232769" y="4646333"/>
            <a:ext cx="1900877" cy="6000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Enables</a:t>
            </a: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 </a:t>
            </a:r>
            <a:r>
              <a:rPr lang="en-US" sz="900" dirty="0">
                <a:solidFill>
                  <a:schemeClr val="tx2"/>
                </a:solidFill>
              </a:rPr>
              <a:t>process throttling policies in real-time, including rate limiting of API requests</a:t>
            </a:r>
          </a:p>
        </p:txBody>
      </p:sp>
      <p:sp>
        <p:nvSpPr>
          <p:cNvPr id="74" name="Round Same Side Corner Rectangle 73"/>
          <p:cNvSpPr/>
          <p:nvPr/>
        </p:nvSpPr>
        <p:spPr bwMode="auto">
          <a:xfrm>
            <a:off x="1232767" y="4509587"/>
            <a:ext cx="1909679" cy="176573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Traffic Manager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1232769" y="5427265"/>
            <a:ext cx="1900877" cy="6000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Responsible for all security and key-related operations</a:t>
            </a:r>
            <a:endParaRPr lang="en-US" sz="900" b="1" kern="0" dirty="0">
              <a:solidFill>
                <a:schemeClr val="tx2"/>
              </a:solidFill>
              <a:latin typeface="Calibri" panose="020F0502020204030204"/>
              <a:cs typeface="Calibri" panose="020F0502020204030204" pitchFamily="34" charset="0"/>
            </a:endParaRP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76" name="Round Same Side Corner Rectangle 75"/>
          <p:cNvSpPr/>
          <p:nvPr/>
        </p:nvSpPr>
        <p:spPr bwMode="auto">
          <a:xfrm>
            <a:off x="1232767" y="5290519"/>
            <a:ext cx="1909679" cy="161915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Key Manager</a:t>
            </a:r>
          </a:p>
        </p:txBody>
      </p:sp>
      <p:sp>
        <p:nvSpPr>
          <p:cNvPr id="77" name="Isosceles Triangle 13"/>
          <p:cNvSpPr>
            <a:spLocks noChangeArrowheads="1"/>
          </p:cNvSpPr>
          <p:nvPr/>
        </p:nvSpPr>
        <p:spPr bwMode="auto">
          <a:xfrm rot="5400000">
            <a:off x="2710022" y="3259839"/>
            <a:ext cx="4165762" cy="928292"/>
          </a:xfrm>
          <a:prstGeom prst="triangle">
            <a:avLst>
              <a:gd name="adj" fmla="val 46761"/>
            </a:avLst>
          </a:prstGeom>
          <a:solidFill>
            <a:srgbClr val="589C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algn="ctr" defTabSz="42824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anose="020F0502020204030204" pitchFamily="34" charset="0"/>
              <a:sym typeface="Arial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498664" y="1114778"/>
            <a:ext cx="3575078" cy="5024094"/>
          </a:xfrm>
          <a:prstGeom prst="roundRect">
            <a:avLst>
              <a:gd name="adj" fmla="val 326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013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498664" y="1044434"/>
            <a:ext cx="3585413" cy="300546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1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Freeform 5"/>
          <p:cNvSpPr/>
          <p:nvPr/>
        </p:nvSpPr>
        <p:spPr>
          <a:xfrm>
            <a:off x="5518973" y="830922"/>
            <a:ext cx="1864331" cy="511258"/>
          </a:xfrm>
          <a:custGeom>
            <a:avLst/>
            <a:gdLst>
              <a:gd name="connsiteX0" fmla="*/ 0 w 2286000"/>
              <a:gd name="connsiteY0" fmla="*/ 0 h 782053"/>
              <a:gd name="connsiteX1" fmla="*/ 2286000 w 2286000"/>
              <a:gd name="connsiteY1" fmla="*/ 457200 h 782053"/>
              <a:gd name="connsiteX2" fmla="*/ 2249905 w 2286000"/>
              <a:gd name="connsiteY2" fmla="*/ 782053 h 782053"/>
              <a:gd name="connsiteX3" fmla="*/ 48126 w 2286000"/>
              <a:gd name="connsiteY3" fmla="*/ 782053 h 782053"/>
              <a:gd name="connsiteX4" fmla="*/ 0 w 2286000"/>
              <a:gd name="connsiteY4" fmla="*/ 0 h 782053"/>
              <a:gd name="connsiteX0" fmla="*/ 2674 w 2237874"/>
              <a:gd name="connsiteY0" fmla="*/ 0 h 756653"/>
              <a:gd name="connsiteX1" fmla="*/ 2237874 w 2237874"/>
              <a:gd name="connsiteY1" fmla="*/ 431800 h 756653"/>
              <a:gd name="connsiteX2" fmla="*/ 2201779 w 2237874"/>
              <a:gd name="connsiteY2" fmla="*/ 756653 h 756653"/>
              <a:gd name="connsiteX3" fmla="*/ 0 w 2237874"/>
              <a:gd name="connsiteY3" fmla="*/ 756653 h 756653"/>
              <a:gd name="connsiteX4" fmla="*/ 2674 w 2237874"/>
              <a:gd name="connsiteY4" fmla="*/ 0 h 756653"/>
              <a:gd name="connsiteX0" fmla="*/ 2674 w 2237874"/>
              <a:gd name="connsiteY0" fmla="*/ 0 h 636778"/>
              <a:gd name="connsiteX1" fmla="*/ 2237874 w 2237874"/>
              <a:gd name="connsiteY1" fmla="*/ 311925 h 636778"/>
              <a:gd name="connsiteX2" fmla="*/ 2201779 w 2237874"/>
              <a:gd name="connsiteY2" fmla="*/ 636778 h 636778"/>
              <a:gd name="connsiteX3" fmla="*/ 0 w 2237874"/>
              <a:gd name="connsiteY3" fmla="*/ 636778 h 636778"/>
              <a:gd name="connsiteX4" fmla="*/ 2674 w 2237874"/>
              <a:gd name="connsiteY4" fmla="*/ 0 h 63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74" h="636778">
                <a:moveTo>
                  <a:pt x="2674" y="0"/>
                </a:moveTo>
                <a:lnTo>
                  <a:pt x="2237874" y="311925"/>
                </a:lnTo>
                <a:lnTo>
                  <a:pt x="2201779" y="636778"/>
                </a:lnTo>
                <a:lnTo>
                  <a:pt x="0" y="636778"/>
                </a:lnTo>
                <a:cubicBezTo>
                  <a:pt x="891" y="384560"/>
                  <a:pt x="1783" y="252218"/>
                  <a:pt x="2674" y="0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2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5499466" y="553414"/>
            <a:ext cx="719903" cy="791567"/>
          </a:xfrm>
          <a:custGeom>
            <a:avLst/>
            <a:gdLst>
              <a:gd name="connsiteX0" fmla="*/ 0 w 965200"/>
              <a:gd name="connsiteY0" fmla="*/ 1168400 h 1168400"/>
              <a:gd name="connsiteX1" fmla="*/ 0 w 965200"/>
              <a:gd name="connsiteY1" fmla="*/ 381000 h 1168400"/>
              <a:gd name="connsiteX2" fmla="*/ 762000 w 965200"/>
              <a:gd name="connsiteY2" fmla="*/ 0 h 1168400"/>
              <a:gd name="connsiteX3" fmla="*/ 965200 w 965200"/>
              <a:gd name="connsiteY3" fmla="*/ 279400 h 1168400"/>
              <a:gd name="connsiteX4" fmla="*/ 774700 w 965200"/>
              <a:gd name="connsiteY4" fmla="*/ 800100 h 1168400"/>
              <a:gd name="connsiteX5" fmla="*/ 0 w 965200"/>
              <a:gd name="connsiteY5" fmla="*/ 11684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5200" h="1168400">
                <a:moveTo>
                  <a:pt x="0" y="1168400"/>
                </a:moveTo>
                <a:lnTo>
                  <a:pt x="0" y="381000"/>
                </a:lnTo>
                <a:lnTo>
                  <a:pt x="762000" y="0"/>
                </a:lnTo>
                <a:lnTo>
                  <a:pt x="965200" y="279400"/>
                </a:lnTo>
                <a:lnTo>
                  <a:pt x="774700" y="800100"/>
                </a:lnTo>
                <a:lnTo>
                  <a:pt x="0" y="1168400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88900" dist="63500" dir="4200000" algn="l" rotWithShape="0">
              <a:srgbClr val="0B3955">
                <a:alpha val="40000"/>
              </a:srgbClr>
            </a:outerShdw>
          </a:effectLst>
        </p:spPr>
        <p:txBody>
          <a:bodyPr rtlCol="0" anchor="ctr"/>
          <a:lstStyle/>
          <a:p>
            <a:pPr algn="ctr" defTabSz="457189">
              <a:defRPr/>
            </a:pPr>
            <a:endParaRPr lang="en-US" sz="12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5915732" y="1111978"/>
            <a:ext cx="26459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ctr" defTabSz="457189" eaLnBrk="0" hangingPunct="0">
              <a:defRPr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 pitchFamily="34" charset="0"/>
              </a:rPr>
              <a:t>Apigee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87" y="694118"/>
            <a:ext cx="420660" cy="42066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 bwMode="auto">
          <a:xfrm>
            <a:off x="6214008" y="1574578"/>
            <a:ext cx="1906991" cy="5935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Java Based Distributed platform  Responsible for developing ,securing, managing API</a:t>
            </a: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85" name="Round Same Side Corner Rectangle 84"/>
          <p:cNvSpPr/>
          <p:nvPr/>
        </p:nvSpPr>
        <p:spPr bwMode="auto">
          <a:xfrm>
            <a:off x="6214006" y="1422842"/>
            <a:ext cx="1915821" cy="160137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Apigee Edge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6214008" y="2340242"/>
            <a:ext cx="1906991" cy="5935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Drupal portal helps consumers to self-register, subscribe API, Role and Permission to developers</a:t>
            </a:r>
            <a:endParaRPr lang="en-US" sz="900" b="1" kern="0" dirty="0">
              <a:solidFill>
                <a:schemeClr val="tx2"/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87" name="Round Same Side Corner Rectangle 86"/>
          <p:cNvSpPr/>
          <p:nvPr/>
        </p:nvSpPr>
        <p:spPr bwMode="auto">
          <a:xfrm>
            <a:off x="6214006" y="2203496"/>
            <a:ext cx="1915821" cy="160137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API Developer Portal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6222836" y="3112399"/>
            <a:ext cx="1906991" cy="5935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Provide API statistics and usage metrics</a:t>
            </a: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90" name="Round Same Side Corner Rectangle 89"/>
          <p:cNvSpPr/>
          <p:nvPr/>
        </p:nvSpPr>
        <p:spPr bwMode="auto">
          <a:xfrm>
            <a:off x="6222834" y="2975653"/>
            <a:ext cx="1915821" cy="160137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API Analytics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6219369" y="3881837"/>
            <a:ext cx="1906991" cy="5935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Enables</a:t>
            </a: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 </a:t>
            </a:r>
            <a:r>
              <a:rPr lang="en-US" sz="900" dirty="0">
                <a:solidFill>
                  <a:schemeClr val="tx2"/>
                </a:solidFill>
              </a:rPr>
              <a:t>process throttling policies in Quota , Spike arrest and concurrent rate limit</a:t>
            </a:r>
          </a:p>
        </p:txBody>
      </p:sp>
      <p:sp>
        <p:nvSpPr>
          <p:cNvPr id="93" name="Round Same Side Corner Rectangle 92"/>
          <p:cNvSpPr/>
          <p:nvPr/>
        </p:nvSpPr>
        <p:spPr bwMode="auto">
          <a:xfrm>
            <a:off x="6219367" y="3745091"/>
            <a:ext cx="1915821" cy="160137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Traffic Management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6219369" y="4662769"/>
            <a:ext cx="1906991" cy="5935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Responsible for Key store ,trust store kvm ,token management ,product and APP</a:t>
            </a:r>
            <a:endParaRPr lang="en-US" sz="900" b="1" kern="0" dirty="0">
              <a:solidFill>
                <a:schemeClr val="tx2"/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95" name="Round Same Side Corner Rectangle 94"/>
          <p:cNvSpPr/>
          <p:nvPr/>
        </p:nvSpPr>
        <p:spPr bwMode="auto">
          <a:xfrm>
            <a:off x="6219367" y="4526023"/>
            <a:ext cx="1915821" cy="160137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Cassandra</a:t>
            </a:r>
            <a:endParaRPr lang="en-US" sz="900" b="1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6222836" y="5433854"/>
            <a:ext cx="1906991" cy="5935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Store User, User Role</a:t>
            </a:r>
          </a:p>
        </p:txBody>
      </p:sp>
      <p:sp>
        <p:nvSpPr>
          <p:cNvPr id="97" name="Round Same Side Corner Rectangle 96"/>
          <p:cNvSpPr/>
          <p:nvPr/>
        </p:nvSpPr>
        <p:spPr bwMode="auto">
          <a:xfrm>
            <a:off x="6222834" y="5297108"/>
            <a:ext cx="1915821" cy="160137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Open LDAP</a:t>
            </a:r>
            <a:endParaRPr lang="en-US" sz="900" b="1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98" name="Round Same Side Corner Rectangle 97"/>
          <p:cNvSpPr/>
          <p:nvPr/>
        </p:nvSpPr>
        <p:spPr bwMode="auto">
          <a:xfrm>
            <a:off x="1236234" y="3723985"/>
            <a:ext cx="1909679" cy="161915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API Publisher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1225899" y="3877807"/>
            <a:ext cx="1900877" cy="6000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Enables API providers to easily publish their APIs, share documentation, provision API keys</a:t>
            </a:r>
            <a:endParaRPr lang="en-US" sz="900" kern="0" dirty="0">
              <a:solidFill>
                <a:schemeClr val="tx2"/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44" name="Round Same Side Corner Rectangle 43"/>
          <p:cNvSpPr/>
          <p:nvPr/>
        </p:nvSpPr>
        <p:spPr bwMode="auto">
          <a:xfrm>
            <a:off x="9315358" y="1645126"/>
            <a:ext cx="2721742" cy="352710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1100" b="1" kern="0" dirty="0">
                <a:solidFill>
                  <a:schemeClr val="bg1"/>
                </a:solidFill>
                <a:latin typeface="Calibri" panose="020F0502020204030204"/>
                <a:cs typeface="Calibri" panose="020F0502020204030204" pitchFamily="34" charset="0"/>
              </a:rPr>
              <a:t>Reusable/Referenced Artifacts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9315357" y="1997836"/>
            <a:ext cx="2706753" cy="15429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API Swagger definitions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XSLT/Java Custom transformations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XML Schema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External identify server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Certificate for transport layer authentication (SSL/TLS etc)</a:t>
            </a:r>
          </a:p>
          <a:p>
            <a:pPr marL="53575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endParaRPr lang="en-US" sz="1200" kern="0" dirty="0">
              <a:solidFill>
                <a:schemeClr val="tx2"/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8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C208EA-5536-A948-B248-F247861C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16" y="10319"/>
            <a:ext cx="11180064" cy="405205"/>
          </a:xfrm>
        </p:spPr>
        <p:txBody>
          <a:bodyPr>
            <a:normAutofit fontScale="90000"/>
          </a:bodyPr>
          <a:lstStyle/>
          <a:p>
            <a:r>
              <a:rPr lang="en-US" dirty="0"/>
              <a:t>Policy Mapping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68188" y="665192"/>
            <a:ext cx="3575078" cy="5567508"/>
          </a:xfrm>
          <a:prstGeom prst="roundRect">
            <a:avLst>
              <a:gd name="adj" fmla="val 326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013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68188" y="594848"/>
            <a:ext cx="3594585" cy="313156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1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Freeform 5"/>
          <p:cNvSpPr/>
          <p:nvPr/>
        </p:nvSpPr>
        <p:spPr>
          <a:xfrm>
            <a:off x="1888497" y="381336"/>
            <a:ext cx="1864331" cy="511258"/>
          </a:xfrm>
          <a:custGeom>
            <a:avLst/>
            <a:gdLst>
              <a:gd name="connsiteX0" fmla="*/ 0 w 2286000"/>
              <a:gd name="connsiteY0" fmla="*/ 0 h 782053"/>
              <a:gd name="connsiteX1" fmla="*/ 2286000 w 2286000"/>
              <a:gd name="connsiteY1" fmla="*/ 457200 h 782053"/>
              <a:gd name="connsiteX2" fmla="*/ 2249905 w 2286000"/>
              <a:gd name="connsiteY2" fmla="*/ 782053 h 782053"/>
              <a:gd name="connsiteX3" fmla="*/ 48126 w 2286000"/>
              <a:gd name="connsiteY3" fmla="*/ 782053 h 782053"/>
              <a:gd name="connsiteX4" fmla="*/ 0 w 2286000"/>
              <a:gd name="connsiteY4" fmla="*/ 0 h 782053"/>
              <a:gd name="connsiteX0" fmla="*/ 2674 w 2237874"/>
              <a:gd name="connsiteY0" fmla="*/ 0 h 756653"/>
              <a:gd name="connsiteX1" fmla="*/ 2237874 w 2237874"/>
              <a:gd name="connsiteY1" fmla="*/ 431800 h 756653"/>
              <a:gd name="connsiteX2" fmla="*/ 2201779 w 2237874"/>
              <a:gd name="connsiteY2" fmla="*/ 756653 h 756653"/>
              <a:gd name="connsiteX3" fmla="*/ 0 w 2237874"/>
              <a:gd name="connsiteY3" fmla="*/ 756653 h 756653"/>
              <a:gd name="connsiteX4" fmla="*/ 2674 w 2237874"/>
              <a:gd name="connsiteY4" fmla="*/ 0 h 756653"/>
              <a:gd name="connsiteX0" fmla="*/ 2674 w 2237874"/>
              <a:gd name="connsiteY0" fmla="*/ 0 h 636778"/>
              <a:gd name="connsiteX1" fmla="*/ 2237874 w 2237874"/>
              <a:gd name="connsiteY1" fmla="*/ 311925 h 636778"/>
              <a:gd name="connsiteX2" fmla="*/ 2201779 w 2237874"/>
              <a:gd name="connsiteY2" fmla="*/ 636778 h 636778"/>
              <a:gd name="connsiteX3" fmla="*/ 0 w 2237874"/>
              <a:gd name="connsiteY3" fmla="*/ 636778 h 636778"/>
              <a:gd name="connsiteX4" fmla="*/ 2674 w 2237874"/>
              <a:gd name="connsiteY4" fmla="*/ 0 h 63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74" h="636778">
                <a:moveTo>
                  <a:pt x="2674" y="0"/>
                </a:moveTo>
                <a:lnTo>
                  <a:pt x="2237874" y="311925"/>
                </a:lnTo>
                <a:lnTo>
                  <a:pt x="2201779" y="636778"/>
                </a:lnTo>
                <a:lnTo>
                  <a:pt x="0" y="636778"/>
                </a:lnTo>
                <a:cubicBezTo>
                  <a:pt x="891" y="384560"/>
                  <a:pt x="1783" y="252218"/>
                  <a:pt x="2674" y="0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2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1855984" y="197421"/>
            <a:ext cx="461786" cy="645604"/>
          </a:xfrm>
          <a:custGeom>
            <a:avLst/>
            <a:gdLst>
              <a:gd name="connsiteX0" fmla="*/ 0 w 965200"/>
              <a:gd name="connsiteY0" fmla="*/ 1168400 h 1168400"/>
              <a:gd name="connsiteX1" fmla="*/ 0 w 965200"/>
              <a:gd name="connsiteY1" fmla="*/ 381000 h 1168400"/>
              <a:gd name="connsiteX2" fmla="*/ 762000 w 965200"/>
              <a:gd name="connsiteY2" fmla="*/ 0 h 1168400"/>
              <a:gd name="connsiteX3" fmla="*/ 965200 w 965200"/>
              <a:gd name="connsiteY3" fmla="*/ 279400 h 1168400"/>
              <a:gd name="connsiteX4" fmla="*/ 774700 w 965200"/>
              <a:gd name="connsiteY4" fmla="*/ 800100 h 1168400"/>
              <a:gd name="connsiteX5" fmla="*/ 0 w 965200"/>
              <a:gd name="connsiteY5" fmla="*/ 11684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5200" h="1168400">
                <a:moveTo>
                  <a:pt x="0" y="1168400"/>
                </a:moveTo>
                <a:lnTo>
                  <a:pt x="0" y="381000"/>
                </a:lnTo>
                <a:lnTo>
                  <a:pt x="762000" y="0"/>
                </a:lnTo>
                <a:lnTo>
                  <a:pt x="965200" y="279400"/>
                </a:lnTo>
                <a:lnTo>
                  <a:pt x="774700" y="800100"/>
                </a:lnTo>
                <a:lnTo>
                  <a:pt x="0" y="1168400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88900" dist="63500" dir="4200000" algn="l" rotWithShape="0">
              <a:srgbClr val="0B3955">
                <a:alpha val="40000"/>
              </a:srgbClr>
            </a:outerShdw>
          </a:effectLst>
        </p:spPr>
        <p:txBody>
          <a:bodyPr rtlCol="0" anchor="ctr"/>
          <a:lstStyle/>
          <a:p>
            <a:pPr algn="ctr" defTabSz="457189">
              <a:defRPr/>
            </a:pPr>
            <a:endParaRPr lang="en-US" sz="12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2285256" y="662392"/>
            <a:ext cx="26459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ctr" defTabSz="457189" eaLnBrk="0" hangingPunct="0">
              <a:defRPr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 pitchFamily="34" charset="0"/>
              </a:rPr>
              <a:t>WSO2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85" y="323018"/>
            <a:ext cx="303865" cy="303865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 bwMode="auto">
          <a:xfrm>
            <a:off x="2026911" y="1168467"/>
            <a:ext cx="3208880" cy="963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OAuth2 standard for API access (implicit, authorization code, client, SAML, IWA Grant Type)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JWT Token Generation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JWT Claims, </a:t>
            </a: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cs typeface="Calibri" panose="020F0502020204030204" pitchFamily="34" charset="0"/>
              </a:rPr>
              <a:t>Http Headers &amp; Query </a:t>
            </a:r>
            <a:r>
              <a:rPr lang="en-US" sz="900" kern="0" dirty="0" err="1">
                <a:solidFill>
                  <a:srgbClr val="4A4B4D">
                    <a:lumMod val="50000"/>
                  </a:srgbClr>
                </a:solidFill>
                <a:cs typeface="Calibri" panose="020F0502020204030204" pitchFamily="34" charset="0"/>
              </a:rPr>
              <a:t>Params</a:t>
            </a: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SSO Using SAML 2.0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Restrict API Access Token to domain/API’s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XACML is to enable a role-based access control mechanism</a:t>
            </a:r>
          </a:p>
          <a:p>
            <a:pPr marL="53575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57" name="Round Same Side Corner Rectangle 56"/>
          <p:cNvSpPr/>
          <p:nvPr/>
        </p:nvSpPr>
        <p:spPr bwMode="auto">
          <a:xfrm>
            <a:off x="2026912" y="973256"/>
            <a:ext cx="3221942" cy="196038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Security</a:t>
            </a:r>
          </a:p>
        </p:txBody>
      </p:sp>
      <p:sp>
        <p:nvSpPr>
          <p:cNvPr id="77" name="Isosceles Triangle 13"/>
          <p:cNvSpPr>
            <a:spLocks noChangeArrowheads="1"/>
          </p:cNvSpPr>
          <p:nvPr/>
        </p:nvSpPr>
        <p:spPr bwMode="auto">
          <a:xfrm rot="5400000">
            <a:off x="4402413" y="3190256"/>
            <a:ext cx="4165762" cy="928292"/>
          </a:xfrm>
          <a:prstGeom prst="triangle">
            <a:avLst>
              <a:gd name="adj" fmla="val 46761"/>
            </a:avLst>
          </a:prstGeom>
          <a:solidFill>
            <a:srgbClr val="589C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algn="ctr" defTabSz="42824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anose="020F0502020204030204" pitchFamily="34" charset="0"/>
              <a:sym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020380" y="2374295"/>
            <a:ext cx="3208880" cy="8424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API &amp; Subscription Level throttling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Rate Limiting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Maximum Backend throughput Limit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IP Address &amp; address range whitelisting</a:t>
            </a:r>
          </a:p>
          <a:p>
            <a:pPr marL="53575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cs typeface="Calibri" panose="020F0502020204030204" pitchFamily="34" charset="0"/>
              </a:rPr>
              <a:t>Http Headers &amp; Query Params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48" name="Round Same Side Corner Rectangle 47"/>
          <p:cNvSpPr/>
          <p:nvPr/>
        </p:nvSpPr>
        <p:spPr bwMode="auto">
          <a:xfrm>
            <a:off x="2020381" y="2179084"/>
            <a:ext cx="3221942" cy="196038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Throttling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007317" y="3449494"/>
            <a:ext cx="3208880" cy="6859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Log in/out message policy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XML to JSON &amp; JSON to XML policy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Fault Debug Policy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Preserve Header policy</a:t>
            </a:r>
          </a:p>
        </p:txBody>
      </p:sp>
      <p:sp>
        <p:nvSpPr>
          <p:cNvPr id="50" name="Round Same Side Corner Rectangle 49"/>
          <p:cNvSpPr/>
          <p:nvPr/>
        </p:nvSpPr>
        <p:spPr bwMode="auto">
          <a:xfrm>
            <a:off x="2007318" y="3254282"/>
            <a:ext cx="3221942" cy="196038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Mediation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013848" y="4368997"/>
            <a:ext cx="3208880" cy="8445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XML &amp; JSON threat protection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JavaScript Injection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Server side include injection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Java Exception Injection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XPATH Abbreviation syntax injection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52" name="Round Same Side Corner Rectangle 51"/>
          <p:cNvSpPr/>
          <p:nvPr/>
        </p:nvSpPr>
        <p:spPr bwMode="auto">
          <a:xfrm>
            <a:off x="2013849" y="4173785"/>
            <a:ext cx="3221942" cy="196038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Threat Protection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013848" y="5456400"/>
            <a:ext cx="3208880" cy="6859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Track consumer per API, per API version, per tiers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API Latency &amp; API Usage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Monitor the performance of proxy/backend system</a:t>
            </a:r>
            <a:r>
              <a:rPr lang="en-US" sz="900" dirty="0">
                <a:solidFill>
                  <a:schemeClr val="tx2"/>
                </a:solidFill>
              </a:rPr>
              <a:t>.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WSO2 Data Analytics and Google Analytics</a:t>
            </a:r>
          </a:p>
        </p:txBody>
      </p:sp>
      <p:sp>
        <p:nvSpPr>
          <p:cNvPr id="54" name="Round Same Side Corner Rectangle 53"/>
          <p:cNvSpPr/>
          <p:nvPr/>
        </p:nvSpPr>
        <p:spPr bwMode="auto">
          <a:xfrm>
            <a:off x="2013849" y="5261188"/>
            <a:ext cx="3221942" cy="196038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Analytics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196137" y="662392"/>
            <a:ext cx="3575078" cy="5567508"/>
          </a:xfrm>
          <a:prstGeom prst="roundRect">
            <a:avLst>
              <a:gd name="adj" fmla="val 326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013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96137" y="592048"/>
            <a:ext cx="3594585" cy="313156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1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Freeform 5"/>
          <p:cNvSpPr/>
          <p:nvPr/>
        </p:nvSpPr>
        <p:spPr>
          <a:xfrm>
            <a:off x="7216446" y="378536"/>
            <a:ext cx="1864331" cy="511258"/>
          </a:xfrm>
          <a:custGeom>
            <a:avLst/>
            <a:gdLst>
              <a:gd name="connsiteX0" fmla="*/ 0 w 2286000"/>
              <a:gd name="connsiteY0" fmla="*/ 0 h 782053"/>
              <a:gd name="connsiteX1" fmla="*/ 2286000 w 2286000"/>
              <a:gd name="connsiteY1" fmla="*/ 457200 h 782053"/>
              <a:gd name="connsiteX2" fmla="*/ 2249905 w 2286000"/>
              <a:gd name="connsiteY2" fmla="*/ 782053 h 782053"/>
              <a:gd name="connsiteX3" fmla="*/ 48126 w 2286000"/>
              <a:gd name="connsiteY3" fmla="*/ 782053 h 782053"/>
              <a:gd name="connsiteX4" fmla="*/ 0 w 2286000"/>
              <a:gd name="connsiteY4" fmla="*/ 0 h 782053"/>
              <a:gd name="connsiteX0" fmla="*/ 2674 w 2237874"/>
              <a:gd name="connsiteY0" fmla="*/ 0 h 756653"/>
              <a:gd name="connsiteX1" fmla="*/ 2237874 w 2237874"/>
              <a:gd name="connsiteY1" fmla="*/ 431800 h 756653"/>
              <a:gd name="connsiteX2" fmla="*/ 2201779 w 2237874"/>
              <a:gd name="connsiteY2" fmla="*/ 756653 h 756653"/>
              <a:gd name="connsiteX3" fmla="*/ 0 w 2237874"/>
              <a:gd name="connsiteY3" fmla="*/ 756653 h 756653"/>
              <a:gd name="connsiteX4" fmla="*/ 2674 w 2237874"/>
              <a:gd name="connsiteY4" fmla="*/ 0 h 756653"/>
              <a:gd name="connsiteX0" fmla="*/ 2674 w 2237874"/>
              <a:gd name="connsiteY0" fmla="*/ 0 h 636778"/>
              <a:gd name="connsiteX1" fmla="*/ 2237874 w 2237874"/>
              <a:gd name="connsiteY1" fmla="*/ 311925 h 636778"/>
              <a:gd name="connsiteX2" fmla="*/ 2201779 w 2237874"/>
              <a:gd name="connsiteY2" fmla="*/ 636778 h 636778"/>
              <a:gd name="connsiteX3" fmla="*/ 0 w 2237874"/>
              <a:gd name="connsiteY3" fmla="*/ 636778 h 636778"/>
              <a:gd name="connsiteX4" fmla="*/ 2674 w 2237874"/>
              <a:gd name="connsiteY4" fmla="*/ 0 h 63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74" h="636778">
                <a:moveTo>
                  <a:pt x="2674" y="0"/>
                </a:moveTo>
                <a:lnTo>
                  <a:pt x="2237874" y="311925"/>
                </a:lnTo>
                <a:lnTo>
                  <a:pt x="2201779" y="636778"/>
                </a:lnTo>
                <a:lnTo>
                  <a:pt x="0" y="636778"/>
                </a:lnTo>
                <a:cubicBezTo>
                  <a:pt x="891" y="384560"/>
                  <a:pt x="1783" y="252218"/>
                  <a:pt x="2674" y="0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sz="12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7183933" y="194621"/>
            <a:ext cx="461786" cy="645604"/>
          </a:xfrm>
          <a:custGeom>
            <a:avLst/>
            <a:gdLst>
              <a:gd name="connsiteX0" fmla="*/ 0 w 965200"/>
              <a:gd name="connsiteY0" fmla="*/ 1168400 h 1168400"/>
              <a:gd name="connsiteX1" fmla="*/ 0 w 965200"/>
              <a:gd name="connsiteY1" fmla="*/ 381000 h 1168400"/>
              <a:gd name="connsiteX2" fmla="*/ 762000 w 965200"/>
              <a:gd name="connsiteY2" fmla="*/ 0 h 1168400"/>
              <a:gd name="connsiteX3" fmla="*/ 965200 w 965200"/>
              <a:gd name="connsiteY3" fmla="*/ 279400 h 1168400"/>
              <a:gd name="connsiteX4" fmla="*/ 774700 w 965200"/>
              <a:gd name="connsiteY4" fmla="*/ 800100 h 1168400"/>
              <a:gd name="connsiteX5" fmla="*/ 0 w 965200"/>
              <a:gd name="connsiteY5" fmla="*/ 11684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5200" h="1168400">
                <a:moveTo>
                  <a:pt x="0" y="1168400"/>
                </a:moveTo>
                <a:lnTo>
                  <a:pt x="0" y="381000"/>
                </a:lnTo>
                <a:lnTo>
                  <a:pt x="762000" y="0"/>
                </a:lnTo>
                <a:lnTo>
                  <a:pt x="965200" y="279400"/>
                </a:lnTo>
                <a:lnTo>
                  <a:pt x="774700" y="800100"/>
                </a:lnTo>
                <a:lnTo>
                  <a:pt x="0" y="1168400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88900" dist="63500" dir="4200000" algn="l" rotWithShape="0">
              <a:srgbClr val="0B3955">
                <a:alpha val="40000"/>
              </a:srgbClr>
            </a:outerShdw>
          </a:effectLst>
        </p:spPr>
        <p:txBody>
          <a:bodyPr rtlCol="0" anchor="ctr"/>
          <a:lstStyle/>
          <a:p>
            <a:pPr algn="ctr" defTabSz="457189">
              <a:defRPr/>
            </a:pPr>
            <a:endParaRPr lang="en-US" sz="12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7613205" y="659592"/>
            <a:ext cx="26459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ctr" defTabSz="457189" eaLnBrk="0" hangingPunct="0">
              <a:defRPr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 pitchFamily="34" charset="0"/>
              </a:rPr>
              <a:t>Apigee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034" y="320218"/>
            <a:ext cx="303865" cy="30386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 bwMode="auto">
          <a:xfrm>
            <a:off x="7354860" y="1165667"/>
            <a:ext cx="3208880" cy="963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Oauth V2.0 Oauth V1.0 (client,password,implicit,authorization grant type)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JWT  Generate 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JWT (verify, Decode)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SAML (Validate, Generate)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Verify </a:t>
            </a:r>
            <a:r>
              <a:rPr lang="en-US" sz="900" kern="0" dirty="0" err="1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Api</a:t>
            </a: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 Key</a:t>
            </a:r>
          </a:p>
          <a:p>
            <a:pPr marL="53575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  <a:p>
            <a:pPr marL="53575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  <a:p>
            <a:pPr marL="53575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69" name="Round Same Side Corner Rectangle 68"/>
          <p:cNvSpPr/>
          <p:nvPr/>
        </p:nvSpPr>
        <p:spPr bwMode="auto">
          <a:xfrm>
            <a:off x="7354861" y="970456"/>
            <a:ext cx="3221942" cy="196038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Security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7348329" y="2371495"/>
            <a:ext cx="3208880" cy="8424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Quota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Spike Arrest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Concurrent rate Limit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Access Control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71" name="Round Same Side Corner Rectangle 70"/>
          <p:cNvSpPr/>
          <p:nvPr/>
        </p:nvSpPr>
        <p:spPr bwMode="auto">
          <a:xfrm>
            <a:off x="7348330" y="2176284"/>
            <a:ext cx="3221942" cy="196038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Throttling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335266" y="3446694"/>
            <a:ext cx="3208880" cy="6859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Message Logging Policy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XML to JSON &amp; JSON to XML policy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Raise Fault Policy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Extract Variable  and Assign Message Policy</a:t>
            </a:r>
          </a:p>
        </p:txBody>
      </p:sp>
      <p:sp>
        <p:nvSpPr>
          <p:cNvPr id="73" name="Round Same Side Corner Rectangle 72"/>
          <p:cNvSpPr/>
          <p:nvPr/>
        </p:nvSpPr>
        <p:spPr bwMode="auto">
          <a:xfrm>
            <a:off x="7335267" y="3251482"/>
            <a:ext cx="3221942" cy="196038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Mediation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7341797" y="4366197"/>
            <a:ext cx="3208880" cy="8445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XML  &amp; JSON  threat  protection 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Regular expression protection</a:t>
            </a:r>
          </a:p>
        </p:txBody>
      </p:sp>
      <p:sp>
        <p:nvSpPr>
          <p:cNvPr id="75" name="Round Same Side Corner Rectangle 74"/>
          <p:cNvSpPr/>
          <p:nvPr/>
        </p:nvSpPr>
        <p:spPr bwMode="auto">
          <a:xfrm>
            <a:off x="7341798" y="4170985"/>
            <a:ext cx="3221942" cy="196038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Threat Protection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341797" y="5453600"/>
            <a:ext cx="3208880" cy="6859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A9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Consumer engagement 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Latency Analysis, Traffic  consumption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Cache Performance , API Performance , 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Geo Map   </a:t>
            </a:r>
          </a:p>
          <a:p>
            <a:pPr marL="225025" indent="-171450" defTabSz="410993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297" algn="l"/>
              </a:tabLst>
              <a:defRPr/>
            </a:pPr>
            <a:endParaRPr lang="en-US" sz="900" kern="0" dirty="0">
              <a:solidFill>
                <a:srgbClr val="4A4B4D">
                  <a:lumMod val="50000"/>
                </a:srgbClr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86" name="Round Same Side Corner Rectangle 85"/>
          <p:cNvSpPr/>
          <p:nvPr/>
        </p:nvSpPr>
        <p:spPr bwMode="auto">
          <a:xfrm>
            <a:off x="7341798" y="5258388"/>
            <a:ext cx="3221942" cy="196038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330725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/>
              <a:t>2019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C208EA-5536-A948-B248-F247861C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30" y="126154"/>
            <a:ext cx="11180064" cy="539536"/>
          </a:xfrm>
        </p:spPr>
        <p:txBody>
          <a:bodyPr/>
          <a:lstStyle/>
          <a:p>
            <a:r>
              <a:rPr lang="en-US" dirty="0"/>
              <a:t>API Segregation</a:t>
            </a:r>
          </a:p>
        </p:txBody>
      </p:sp>
      <p:sp>
        <p:nvSpPr>
          <p:cNvPr id="41" name="Title 10">
            <a:extLst>
              <a:ext uri="{FF2B5EF4-FFF2-40B4-BE49-F238E27FC236}">
                <a16:creationId xmlns:a16="http://schemas.microsoft.com/office/drawing/2014/main" id="{59C208EA-5536-A948-B248-F247861C7AD1}"/>
              </a:ext>
            </a:extLst>
          </p:cNvPr>
          <p:cNvSpPr txBox="1">
            <a:spLocks/>
          </p:cNvSpPr>
          <p:nvPr/>
        </p:nvSpPr>
        <p:spPr>
          <a:xfrm>
            <a:off x="257230" y="1050663"/>
            <a:ext cx="11180064" cy="5395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Based of existing API inventory and WSO2 APIM capability segregated the API complexity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821076"/>
              </p:ext>
            </p:extLst>
          </p:nvPr>
        </p:nvGraphicFramePr>
        <p:xfrm>
          <a:off x="4137286" y="2370595"/>
          <a:ext cx="6340839" cy="3445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961471"/>
              </p:ext>
            </p:extLst>
          </p:nvPr>
        </p:nvGraphicFramePr>
        <p:xfrm>
          <a:off x="786256" y="2786669"/>
          <a:ext cx="3351030" cy="2417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3605">
                  <a:extLst>
                    <a:ext uri="{9D8B030D-6E8A-4147-A177-3AD203B41FA5}">
                      <a16:colId xmlns:a16="http://schemas.microsoft.com/office/drawing/2014/main" val="1084218281"/>
                    </a:ext>
                  </a:extLst>
                </a:gridCol>
                <a:gridCol w="787425">
                  <a:extLst>
                    <a:ext uri="{9D8B030D-6E8A-4147-A177-3AD203B41FA5}">
                      <a16:colId xmlns:a16="http://schemas.microsoft.com/office/drawing/2014/main" val="1654951277"/>
                    </a:ext>
                  </a:extLst>
                </a:gridCol>
              </a:tblGrid>
              <a:tr h="30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API's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6315175"/>
                  </a:ext>
                </a:extLst>
              </a:tr>
              <a:tr h="30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Zero Volume API's in 1 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7381270"/>
                  </a:ext>
                </a:extLst>
              </a:tr>
              <a:tr h="295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Candidate API's for Migration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011046"/>
                  </a:ext>
                </a:extLst>
              </a:tr>
              <a:tr h="30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Versioned API's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6438987"/>
                  </a:ext>
                </a:extLst>
              </a:tr>
              <a:tr h="30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Complexity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01786"/>
                  </a:ext>
                </a:extLst>
              </a:tr>
              <a:tr h="30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097391"/>
                  </a:ext>
                </a:extLst>
              </a:tr>
              <a:tr h="303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80620"/>
                  </a:ext>
                </a:extLst>
              </a:tr>
              <a:tr h="303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Complex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0883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81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2730D-B3CD-F547-8963-C49601B45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3502716"/>
          </a:xfrm>
        </p:spPr>
        <p:txBody>
          <a:bodyPr/>
          <a:lstStyle/>
          <a:p>
            <a:pPr fontAlgn="ctr"/>
            <a:r>
              <a:rPr lang="en-US" dirty="0"/>
              <a:t>Target End state</a:t>
            </a:r>
            <a:endParaRPr lang="en-US" sz="1800" dirty="0"/>
          </a:p>
          <a:p>
            <a:pPr fontAlgn="ctr"/>
            <a:endParaRPr lang="en-US" sz="1800" b="1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6D26E-8A90-DF47-A752-C5F5F64D86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3517-282A-0C4D-ACBD-1C0A9A944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9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695578" y="1493494"/>
            <a:ext cx="1591239" cy="3804188"/>
            <a:chOff x="4988867" y="4080574"/>
            <a:chExt cx="3182477" cy="7608375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7260652" y="3197402"/>
              <a:ext cx="0" cy="182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349960" y="4080574"/>
              <a:ext cx="0" cy="7608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7260652" y="5598840"/>
              <a:ext cx="0" cy="182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7260652" y="8208454"/>
              <a:ext cx="0" cy="182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7260652" y="10778256"/>
              <a:ext cx="0" cy="182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4988867" y="8058935"/>
              <a:ext cx="13610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reeform 35"/>
          <p:cNvSpPr/>
          <p:nvPr/>
        </p:nvSpPr>
        <p:spPr>
          <a:xfrm>
            <a:off x="1245220" y="2669659"/>
            <a:ext cx="1694948" cy="1686289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6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Critical factors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0955" y="1256200"/>
            <a:ext cx="1986069" cy="4984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4101" tIns="24101" rIns="24101" bIns="24101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rgbClr val="FFFFFF"/>
                </a:solidFill>
                <a:latin typeface="Lato Light"/>
                <a:cs typeface="Lato Light"/>
              </a:rPr>
              <a:t>ARCHITECTURE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773321" y="2483062"/>
            <a:ext cx="1986069" cy="4984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4101" tIns="24101" rIns="24101" bIns="24101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rgbClr val="FFFFFF"/>
                </a:solidFill>
                <a:latin typeface="Lato Light"/>
                <a:cs typeface="Lato Light"/>
              </a:rPr>
              <a:t>SECURITY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773321" y="3770848"/>
            <a:ext cx="1986069" cy="49840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4101" tIns="24101" rIns="24101" bIns="24101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rgbClr val="FFFFFF"/>
                </a:solidFill>
                <a:latin typeface="Lato Light"/>
                <a:cs typeface="Lato Light"/>
              </a:rPr>
              <a:t>CI/CD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770955" y="5029112"/>
            <a:ext cx="1986069" cy="49840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4101" tIns="24101" rIns="24101" bIns="24101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rgbClr val="FFFFFF"/>
                </a:solidFill>
                <a:latin typeface="Lato Light"/>
                <a:cs typeface="Lato Light"/>
              </a:rPr>
              <a:t>Developer Portal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762878" y="1231281"/>
            <a:ext cx="679523" cy="548247"/>
            <a:chOff x="12157581" y="3429147"/>
            <a:chExt cx="1359046" cy="1096493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12157581" y="3953574"/>
              <a:ext cx="683902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2841483" y="3429147"/>
              <a:ext cx="0" cy="1096493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2832725" y="3431737"/>
              <a:ext cx="683902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2832725" y="4520203"/>
              <a:ext cx="683902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 49"/>
          <p:cNvSpPr/>
          <p:nvPr/>
        </p:nvSpPr>
        <p:spPr>
          <a:xfrm rot="10800000" flipV="1">
            <a:off x="6299493" y="1050219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A</a:t>
            </a:r>
          </a:p>
        </p:txBody>
      </p:sp>
      <p:sp>
        <p:nvSpPr>
          <p:cNvPr id="51" name="Freeform 50"/>
          <p:cNvSpPr/>
          <p:nvPr/>
        </p:nvSpPr>
        <p:spPr>
          <a:xfrm rot="10800000" flipV="1">
            <a:off x="6299493" y="1556171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B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762878" y="2450091"/>
            <a:ext cx="679523" cy="548247"/>
            <a:chOff x="12157581" y="3429147"/>
            <a:chExt cx="1359046" cy="1096493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12157581" y="3953574"/>
              <a:ext cx="683902" cy="0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2841483" y="3429147"/>
              <a:ext cx="0" cy="1096493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2832725" y="3431737"/>
              <a:ext cx="683902" cy="0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2832725" y="4520203"/>
              <a:ext cx="683902" cy="0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reeform 56"/>
          <p:cNvSpPr/>
          <p:nvPr/>
        </p:nvSpPr>
        <p:spPr>
          <a:xfrm rot="10800000" flipV="1">
            <a:off x="6299493" y="2269030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A</a:t>
            </a:r>
          </a:p>
        </p:txBody>
      </p:sp>
      <p:sp>
        <p:nvSpPr>
          <p:cNvPr id="58" name="Freeform 57"/>
          <p:cNvSpPr/>
          <p:nvPr/>
        </p:nvSpPr>
        <p:spPr>
          <a:xfrm rot="10800000" flipV="1">
            <a:off x="6299493" y="2774981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B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762878" y="3754898"/>
            <a:ext cx="679523" cy="548247"/>
            <a:chOff x="12157581" y="3429147"/>
            <a:chExt cx="1359046" cy="1096493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12157581" y="3953574"/>
              <a:ext cx="683902" cy="0"/>
            </a:xfrm>
            <a:prstGeom prst="line">
              <a:avLst/>
            </a:prstGeom>
            <a:ln w="1905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2841483" y="3429147"/>
              <a:ext cx="0" cy="1096493"/>
            </a:xfrm>
            <a:prstGeom prst="line">
              <a:avLst/>
            </a:prstGeom>
            <a:ln w="1905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2832725" y="3431737"/>
              <a:ext cx="683902" cy="0"/>
            </a:xfrm>
            <a:prstGeom prst="line">
              <a:avLst/>
            </a:prstGeom>
            <a:ln w="1905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2832725" y="4520203"/>
              <a:ext cx="683902" cy="0"/>
            </a:xfrm>
            <a:prstGeom prst="line">
              <a:avLst/>
            </a:prstGeom>
            <a:ln w="1905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Freeform 63"/>
          <p:cNvSpPr/>
          <p:nvPr/>
        </p:nvSpPr>
        <p:spPr>
          <a:xfrm rot="10800000" flipV="1">
            <a:off x="6299493" y="3573837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A</a:t>
            </a:r>
          </a:p>
        </p:txBody>
      </p:sp>
      <p:sp>
        <p:nvSpPr>
          <p:cNvPr id="65" name="Freeform 64"/>
          <p:cNvSpPr/>
          <p:nvPr/>
        </p:nvSpPr>
        <p:spPr>
          <a:xfrm rot="10800000" flipV="1">
            <a:off x="6299493" y="4079788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B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762878" y="5039799"/>
            <a:ext cx="679523" cy="548247"/>
            <a:chOff x="12157581" y="3429147"/>
            <a:chExt cx="1359046" cy="1096493"/>
          </a:xfrm>
        </p:grpSpPr>
        <p:cxnSp>
          <p:nvCxnSpPr>
            <p:cNvPr id="67" name="Straight Connector 66"/>
            <p:cNvCxnSpPr/>
            <p:nvPr/>
          </p:nvCxnSpPr>
          <p:spPr>
            <a:xfrm flipH="1">
              <a:off x="12157581" y="3953574"/>
              <a:ext cx="683902" cy="0"/>
            </a:xfrm>
            <a:prstGeom prst="line">
              <a:avLst/>
            </a:prstGeom>
            <a:ln w="19050" cmpd="sng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2841483" y="3429147"/>
              <a:ext cx="0" cy="1096493"/>
            </a:xfrm>
            <a:prstGeom prst="line">
              <a:avLst/>
            </a:prstGeom>
            <a:ln w="19050" cmpd="sng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12832725" y="3431737"/>
              <a:ext cx="683902" cy="0"/>
            </a:xfrm>
            <a:prstGeom prst="line">
              <a:avLst/>
            </a:prstGeom>
            <a:ln w="19050" cmpd="sng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2832725" y="4520203"/>
              <a:ext cx="683902" cy="0"/>
            </a:xfrm>
            <a:prstGeom prst="line">
              <a:avLst/>
            </a:prstGeom>
            <a:ln w="19050" cmpd="sng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Freeform 75"/>
          <p:cNvSpPr/>
          <p:nvPr/>
        </p:nvSpPr>
        <p:spPr>
          <a:xfrm rot="10800000" flipV="1">
            <a:off x="6299493" y="4858738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A</a:t>
            </a:r>
          </a:p>
        </p:txBody>
      </p:sp>
      <p:sp>
        <p:nvSpPr>
          <p:cNvPr id="82" name="Freeform 81"/>
          <p:cNvSpPr/>
          <p:nvPr/>
        </p:nvSpPr>
        <p:spPr>
          <a:xfrm rot="10800000" flipV="1">
            <a:off x="6299493" y="5364689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B</a:t>
            </a:r>
          </a:p>
        </p:txBody>
      </p:sp>
      <p:sp>
        <p:nvSpPr>
          <p:cNvPr id="84" name="Subtitle 2"/>
          <p:cNvSpPr txBox="1">
            <a:spLocks/>
          </p:cNvSpPr>
          <p:nvPr/>
        </p:nvSpPr>
        <p:spPr>
          <a:xfrm>
            <a:off x="6805492" y="1543997"/>
            <a:ext cx="3178256" cy="32128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 err="1"/>
              <a:t>Webhooks</a:t>
            </a:r>
            <a:r>
              <a:rPr lang="en-US" sz="1200" dirty="0"/>
              <a:t> etc.</a:t>
            </a: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6805492" y="1031022"/>
            <a:ext cx="3178256" cy="32128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/>
              <a:t>Designing APIs / Design studio</a:t>
            </a:r>
          </a:p>
        </p:txBody>
      </p:sp>
      <p:sp>
        <p:nvSpPr>
          <p:cNvPr id="91" name="Subtitle 2"/>
          <p:cNvSpPr txBox="1">
            <a:spLocks/>
          </p:cNvSpPr>
          <p:nvPr/>
        </p:nvSpPr>
        <p:spPr>
          <a:xfrm>
            <a:off x="6805492" y="2772959"/>
            <a:ext cx="3178256" cy="32128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/>
              <a:t>Message protection etc.</a:t>
            </a:r>
          </a:p>
        </p:txBody>
      </p:sp>
      <p:sp>
        <p:nvSpPr>
          <p:cNvPr id="92" name="Subtitle 2"/>
          <p:cNvSpPr txBox="1">
            <a:spLocks/>
          </p:cNvSpPr>
          <p:nvPr/>
        </p:nvSpPr>
        <p:spPr>
          <a:xfrm>
            <a:off x="6805492" y="2249222"/>
            <a:ext cx="3178256" cy="32128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/>
              <a:t>OAUTH</a:t>
            </a:r>
          </a:p>
        </p:txBody>
      </p:sp>
      <p:sp>
        <p:nvSpPr>
          <p:cNvPr id="98" name="Subtitle 2"/>
          <p:cNvSpPr txBox="1">
            <a:spLocks/>
          </p:cNvSpPr>
          <p:nvPr/>
        </p:nvSpPr>
        <p:spPr>
          <a:xfrm>
            <a:off x="6805492" y="4073334"/>
            <a:ext cx="3178256" cy="32128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/>
              <a:t>Deployment</a:t>
            </a:r>
          </a:p>
        </p:txBody>
      </p:sp>
      <p:sp>
        <p:nvSpPr>
          <p:cNvPr id="104" name="Subtitle 2"/>
          <p:cNvSpPr txBox="1">
            <a:spLocks/>
          </p:cNvSpPr>
          <p:nvPr/>
        </p:nvSpPr>
        <p:spPr>
          <a:xfrm>
            <a:off x="6805492" y="3549597"/>
            <a:ext cx="3178256" cy="350847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/>
              <a:t>LOGGING / etc.</a:t>
            </a:r>
          </a:p>
        </p:txBody>
      </p:sp>
      <p:sp>
        <p:nvSpPr>
          <p:cNvPr id="113" name="Subtitle 2"/>
          <p:cNvSpPr txBox="1">
            <a:spLocks/>
          </p:cNvSpPr>
          <p:nvPr/>
        </p:nvSpPr>
        <p:spPr>
          <a:xfrm>
            <a:off x="6805492" y="5345344"/>
            <a:ext cx="3178256" cy="32128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/>
              <a:t>ABC</a:t>
            </a:r>
          </a:p>
        </p:txBody>
      </p:sp>
      <p:sp>
        <p:nvSpPr>
          <p:cNvPr id="114" name="Subtitle 2"/>
          <p:cNvSpPr txBox="1">
            <a:spLocks/>
          </p:cNvSpPr>
          <p:nvPr/>
        </p:nvSpPr>
        <p:spPr>
          <a:xfrm>
            <a:off x="6805492" y="4821607"/>
            <a:ext cx="3178256" cy="32128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/>
              <a:t>XYZ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64" y="173518"/>
            <a:ext cx="11180064" cy="649904"/>
          </a:xfrm>
        </p:spPr>
        <p:txBody>
          <a:bodyPr/>
          <a:lstStyle/>
          <a:p>
            <a:r>
              <a:rPr lang="en-US" dirty="0"/>
              <a:t>Defining the End state</a:t>
            </a:r>
          </a:p>
        </p:txBody>
      </p:sp>
    </p:spTree>
    <p:extLst>
      <p:ext uri="{BB962C8B-B14F-4D97-AF65-F5344CB8AC3E}">
        <p14:creationId xmlns:p14="http://schemas.microsoft.com/office/powerpoint/2010/main" val="130135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Schneider Electric – Reference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952497"/>
            <a:ext cx="7476206" cy="34594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0661651">
            <a:off x="8915401" y="3193560"/>
            <a:ext cx="1930400" cy="149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for SE</a:t>
            </a:r>
          </a:p>
        </p:txBody>
      </p:sp>
    </p:spTree>
    <p:extLst>
      <p:ext uri="{BB962C8B-B14F-4D97-AF65-F5344CB8AC3E}">
        <p14:creationId xmlns:p14="http://schemas.microsoft.com/office/powerpoint/2010/main" val="174630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on Security for 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3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on CI / CD for 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26880653"/>
              </p:ext>
            </p:extLst>
          </p:nvPr>
        </p:nvGraphicFramePr>
        <p:xfrm>
          <a:off x="1237088" y="782470"/>
          <a:ext cx="9168071" cy="5618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93" y="5795043"/>
            <a:ext cx="879005" cy="389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8" y="5683365"/>
            <a:ext cx="626944" cy="548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75" y="4283953"/>
            <a:ext cx="1179273" cy="268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98" y="2271028"/>
            <a:ext cx="626944" cy="548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74" y="2792495"/>
            <a:ext cx="1046249" cy="482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431" y="5871136"/>
            <a:ext cx="511190" cy="3073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022" y="2145671"/>
            <a:ext cx="1232800" cy="924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93" y="2819603"/>
            <a:ext cx="1725460" cy="11503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0" y="615515"/>
            <a:ext cx="922227" cy="3339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84" y="4613717"/>
            <a:ext cx="814827" cy="4318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99" y="949426"/>
            <a:ext cx="759390" cy="4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6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7B645C-AA2D-B644-9F46-BD2C34C7A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5" y="1217661"/>
            <a:ext cx="8961120" cy="553164"/>
          </a:xfrm>
        </p:spPr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F0797-1F93-AE40-8F9B-194008722D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475C8-756C-1544-B12E-19AEB3A675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8A931-A25C-2847-AFC9-4F516DDAB2B5}"/>
              </a:ext>
            </a:extLst>
          </p:cNvPr>
          <p:cNvSpPr/>
          <p:nvPr/>
        </p:nvSpPr>
        <p:spPr>
          <a:xfrm>
            <a:off x="2891009" y="2392823"/>
            <a:ext cx="6174479" cy="4282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481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 defTabSz="9481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Product/Platform Comparison Process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defTabSz="9481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02ABC-3698-3240-8CCC-9002F3A5D2D0}"/>
              </a:ext>
            </a:extLst>
          </p:cNvPr>
          <p:cNvSpPr/>
          <p:nvPr/>
        </p:nvSpPr>
        <p:spPr>
          <a:xfrm>
            <a:off x="2891011" y="2947141"/>
            <a:ext cx="6174478" cy="4282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481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Comparison Basics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98FB73C1-9D77-1247-A652-FD00E34F30C5}"/>
              </a:ext>
            </a:extLst>
          </p:cNvPr>
          <p:cNvSpPr txBox="1"/>
          <p:nvPr/>
        </p:nvSpPr>
        <p:spPr>
          <a:xfrm>
            <a:off x="1987295" y="2395818"/>
            <a:ext cx="671233" cy="3693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lIns="121915" tIns="60957" rIns="121915" bIns="6095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2557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01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9092D6C0-64FD-3F49-B04B-69CCFB70F494}"/>
              </a:ext>
            </a:extLst>
          </p:cNvPr>
          <p:cNvSpPr txBox="1"/>
          <p:nvPr/>
        </p:nvSpPr>
        <p:spPr>
          <a:xfrm>
            <a:off x="1987296" y="2994113"/>
            <a:ext cx="671233" cy="3693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lIns="121915" tIns="60957" rIns="121915" bIns="6095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2557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02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A00C31DB-542F-6E4D-AB53-CE66B9CCABAE}"/>
              </a:ext>
            </a:extLst>
          </p:cNvPr>
          <p:cNvSpPr txBox="1"/>
          <p:nvPr/>
        </p:nvSpPr>
        <p:spPr>
          <a:xfrm>
            <a:off x="2006736" y="3606231"/>
            <a:ext cx="671233" cy="3693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lIns="121915" tIns="60957" rIns="121915" bIns="6095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2557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B0D44-8078-C446-A99D-316C4683F334}"/>
              </a:ext>
            </a:extLst>
          </p:cNvPr>
          <p:cNvSpPr/>
          <p:nvPr/>
        </p:nvSpPr>
        <p:spPr>
          <a:xfrm>
            <a:off x="2891010" y="3594540"/>
            <a:ext cx="6174479" cy="4282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481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Comparison - 1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F2C1B174-5492-1E48-B5CC-3AB991E45E59}"/>
              </a:ext>
            </a:extLst>
          </p:cNvPr>
          <p:cNvSpPr txBox="1"/>
          <p:nvPr/>
        </p:nvSpPr>
        <p:spPr>
          <a:xfrm>
            <a:off x="2006736" y="4258096"/>
            <a:ext cx="671233" cy="3693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lIns="121915" tIns="60957" rIns="121915" bIns="6095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2557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04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0CBDBB-B98C-9C45-A401-0565685AE616}"/>
              </a:ext>
            </a:extLst>
          </p:cNvPr>
          <p:cNvSpPr/>
          <p:nvPr/>
        </p:nvSpPr>
        <p:spPr>
          <a:xfrm>
            <a:off x="2891010" y="4246405"/>
            <a:ext cx="6174479" cy="4282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481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Comparison - 2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25561E17-F185-BD40-AAFC-F3BAFD03323B}"/>
              </a:ext>
            </a:extLst>
          </p:cNvPr>
          <p:cNvSpPr txBox="1"/>
          <p:nvPr/>
        </p:nvSpPr>
        <p:spPr>
          <a:xfrm>
            <a:off x="2006736" y="4897175"/>
            <a:ext cx="671233" cy="3693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lIns="121915" tIns="60957" rIns="121915" bIns="6095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2557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DF353-A1D9-7943-8B14-A17AE6A697DE}"/>
              </a:ext>
            </a:extLst>
          </p:cNvPr>
          <p:cNvSpPr/>
          <p:nvPr/>
        </p:nvSpPr>
        <p:spPr>
          <a:xfrm>
            <a:off x="2891010" y="4885484"/>
            <a:ext cx="6174479" cy="3810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481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Appendix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54500" y="2618013"/>
            <a:ext cx="2959100" cy="273256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Need Updates</a:t>
            </a:r>
          </a:p>
        </p:txBody>
      </p:sp>
    </p:spTree>
    <p:extLst>
      <p:ext uri="{BB962C8B-B14F-4D97-AF65-F5344CB8AC3E}">
        <p14:creationId xmlns:p14="http://schemas.microsoft.com/office/powerpoint/2010/main" val="161262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986" y="290855"/>
            <a:ext cx="11180064" cy="1060704"/>
          </a:xfrm>
        </p:spPr>
        <p:txBody>
          <a:bodyPr/>
          <a:lstStyle/>
          <a:p>
            <a:r>
              <a:rPr lang="en-US" dirty="0"/>
              <a:t>Measure APIs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25836" y="5191393"/>
            <a:ext cx="11503838" cy="1081303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61258" y="5182633"/>
            <a:ext cx="11058880" cy="609600"/>
            <a:chOff x="669086" y="5250487"/>
            <a:chExt cx="11058880" cy="6096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843442" y="5577974"/>
              <a:ext cx="8009433" cy="0"/>
            </a:xfrm>
            <a:prstGeom prst="line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entagon 49"/>
            <p:cNvSpPr/>
            <p:nvPr/>
          </p:nvSpPr>
          <p:spPr>
            <a:xfrm>
              <a:off x="669086" y="5334134"/>
              <a:ext cx="1332289" cy="487680"/>
            </a:xfrm>
            <a:prstGeom prst="homePlat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Methodology</a:t>
              </a:r>
            </a:p>
          </p:txBody>
        </p:sp>
        <p:sp>
          <p:nvSpPr>
            <p:cNvPr id="53" name="Pentagon 52"/>
            <p:cNvSpPr/>
            <p:nvPr/>
          </p:nvSpPr>
          <p:spPr>
            <a:xfrm>
              <a:off x="10084437" y="5250487"/>
              <a:ext cx="1643529" cy="609600"/>
            </a:xfrm>
            <a:prstGeom prst="homePlat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Rapid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Concept-to-Market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18064" y="5451741"/>
              <a:ext cx="957463" cy="25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067" dirty="0">
                  <a:solidFill>
                    <a:srgbClr val="000000">
                      <a:lumMod val="90000"/>
                      <a:lumOff val="10000"/>
                    </a:srgbClr>
                  </a:solidFill>
                  <a:latin typeface="Arial" panose="020B0604020202020204"/>
                </a:rPr>
                <a:t>API strategy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37040" y="5443352"/>
              <a:ext cx="833903" cy="25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Discover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195931" y="5443352"/>
              <a:ext cx="723919" cy="25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Measure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95997" y="5451741"/>
              <a:ext cx="897496" cy="25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Evangelize</a:t>
              </a:r>
            </a:p>
          </p:txBody>
        </p:sp>
        <p:sp>
          <p:nvSpPr>
            <p:cNvPr id="56" name="Oval 55"/>
            <p:cNvSpPr/>
            <p:nvPr/>
          </p:nvSpPr>
          <p:spPr>
            <a:xfrm rot="10800000" flipH="1" flipV="1">
              <a:off x="2066962" y="5459275"/>
              <a:ext cx="243840" cy="2438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7" name="Oval 56"/>
            <p:cNvSpPr/>
            <p:nvPr/>
          </p:nvSpPr>
          <p:spPr>
            <a:xfrm rot="10800000" flipH="1" flipV="1">
              <a:off x="3397880" y="5443294"/>
              <a:ext cx="243840" cy="2438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384418" y="5414904"/>
              <a:ext cx="279244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8" name="Oval 57"/>
            <p:cNvSpPr/>
            <p:nvPr/>
          </p:nvSpPr>
          <p:spPr>
            <a:xfrm flipH="1" flipV="1">
              <a:off x="7024851" y="5459275"/>
              <a:ext cx="243840" cy="2438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998761" y="5417048"/>
              <a:ext cx="279244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9" name="Oval 58"/>
            <p:cNvSpPr/>
            <p:nvPr/>
          </p:nvSpPr>
          <p:spPr>
            <a:xfrm flipH="1" flipV="1">
              <a:off x="8145172" y="5459275"/>
              <a:ext cx="243840" cy="2438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127470" y="5414384"/>
              <a:ext cx="279244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1001589" y="5964919"/>
            <a:ext cx="9817669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Accelerators, Templates &amp; Blueprints</a:t>
            </a:r>
          </a:p>
        </p:txBody>
      </p:sp>
      <p:sp>
        <p:nvSpPr>
          <p:cNvPr id="63" name="Isosceles Triangle 62"/>
          <p:cNvSpPr/>
          <p:nvPr/>
        </p:nvSpPr>
        <p:spPr>
          <a:xfrm>
            <a:off x="4382073" y="5819889"/>
            <a:ext cx="3071777" cy="17805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655B27-4268-48D7-9C26-17351BBCF3E1}"/>
              </a:ext>
            </a:extLst>
          </p:cNvPr>
          <p:cNvSpPr/>
          <p:nvPr/>
        </p:nvSpPr>
        <p:spPr>
          <a:xfrm>
            <a:off x="4297349" y="5368507"/>
            <a:ext cx="833903" cy="256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Design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E5A098-253E-433B-9D17-958E3E68C077}"/>
              </a:ext>
            </a:extLst>
          </p:cNvPr>
          <p:cNvSpPr/>
          <p:nvPr/>
        </p:nvSpPr>
        <p:spPr>
          <a:xfrm rot="10800000" flipH="1" flipV="1">
            <a:off x="4158189" y="5368449"/>
            <a:ext cx="243840" cy="24384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133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26511B-8B08-43B6-8BD6-2912C8A7DD7C}"/>
              </a:ext>
            </a:extLst>
          </p:cNvPr>
          <p:cNvSpPr/>
          <p:nvPr/>
        </p:nvSpPr>
        <p:spPr>
          <a:xfrm>
            <a:off x="5484372" y="5198346"/>
            <a:ext cx="833903" cy="584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Build, Secure &amp; Scale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43627CE-33D8-400E-8601-0CF8ACABDCA0}"/>
              </a:ext>
            </a:extLst>
          </p:cNvPr>
          <p:cNvSpPr/>
          <p:nvPr/>
        </p:nvSpPr>
        <p:spPr>
          <a:xfrm rot="10800000" flipH="1" flipV="1">
            <a:off x="5375992" y="5369847"/>
            <a:ext cx="243840" cy="24384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133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E867FD-0184-40FD-A23B-46D85FE6EB29}"/>
              </a:ext>
            </a:extLst>
          </p:cNvPr>
          <p:cNvSpPr/>
          <p:nvPr/>
        </p:nvSpPr>
        <p:spPr>
          <a:xfrm>
            <a:off x="6490933" y="829836"/>
            <a:ext cx="47841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  <a:t>API Monitoring</a:t>
            </a:r>
          </a:p>
          <a:p>
            <a:pPr>
              <a:defRPr/>
            </a:pP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- Splunk, </a:t>
            </a:r>
            <a:r>
              <a:rPr lang="en-US" dirty="0" err="1">
                <a:solidFill>
                  <a:srgbClr val="000000">
                    <a:lumMod val="90000"/>
                    <a:lumOff val="10000"/>
                  </a:srgbClr>
                </a:solidFill>
              </a:rPr>
              <a:t>Sumologic</a:t>
            </a: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, ELK, …</a:t>
            </a:r>
          </a:p>
          <a:p>
            <a:pPr>
              <a:defRPr/>
            </a:pPr>
            <a: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  <a:t>Log Monitoring</a:t>
            </a:r>
            <a:b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</a:b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- Splunk, </a:t>
            </a:r>
            <a:r>
              <a:rPr lang="en-US" dirty="0" err="1">
                <a:solidFill>
                  <a:srgbClr val="000000">
                    <a:lumMod val="90000"/>
                    <a:lumOff val="10000"/>
                  </a:srgbClr>
                </a:solidFill>
              </a:rPr>
              <a:t>Sumologic</a:t>
            </a: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, ELK, …</a:t>
            </a:r>
          </a:p>
          <a:p>
            <a:pPr>
              <a:defRPr/>
            </a:pPr>
            <a: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  <a:t>SIEM</a:t>
            </a:r>
          </a:p>
          <a:p>
            <a:pPr>
              <a:defRPr/>
            </a:pP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-Audit tools</a:t>
            </a:r>
          </a:p>
          <a:p>
            <a:pPr>
              <a:defRPr/>
            </a:pPr>
            <a: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  <a:t>Analytics</a:t>
            </a:r>
          </a:p>
          <a:p>
            <a:pPr>
              <a:defRPr/>
            </a:pP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- Splunk, </a:t>
            </a:r>
            <a:r>
              <a:rPr lang="en-US" dirty="0" err="1">
                <a:solidFill>
                  <a:srgbClr val="000000">
                    <a:lumMod val="90000"/>
                    <a:lumOff val="10000"/>
                  </a:srgbClr>
                </a:solidFill>
              </a:rPr>
              <a:t>Sumologic</a:t>
            </a: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, ELK, …</a:t>
            </a:r>
          </a:p>
          <a:p>
            <a:pPr>
              <a:defRPr/>
            </a:pPr>
            <a: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  <a:t>Component Monitoring</a:t>
            </a:r>
            <a:b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</a:b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- Splunk, </a:t>
            </a:r>
            <a:r>
              <a:rPr lang="en-US" dirty="0" err="1">
                <a:solidFill>
                  <a:srgbClr val="000000">
                    <a:lumMod val="90000"/>
                    <a:lumOff val="10000"/>
                  </a:srgbClr>
                </a:solidFill>
              </a:rPr>
              <a:t>Sumologic</a:t>
            </a: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, ELK, …</a:t>
            </a:r>
          </a:p>
          <a:p>
            <a:pPr>
              <a:defRPr/>
            </a:pPr>
            <a:b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</a:br>
            <a: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  <a:t>API Score</a:t>
            </a:r>
            <a:b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</a:b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- How the API fared in terms of following standards and other parameters</a:t>
            </a:r>
          </a:p>
          <a:p>
            <a:pPr>
              <a:defRPr/>
            </a:pPr>
            <a:endParaRPr lang="en-US" dirty="0">
              <a:solidFill>
                <a:srgbClr val="000000">
                  <a:lumMod val="90000"/>
                  <a:lumOff val="10000"/>
                </a:srgbClr>
              </a:solidFill>
            </a:endParaRP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B191AD1A-B50D-4C6A-8807-760FD37BC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223303"/>
              </p:ext>
            </p:extLst>
          </p:nvPr>
        </p:nvGraphicFramePr>
        <p:xfrm>
          <a:off x="-146575" y="739951"/>
          <a:ext cx="6536411" cy="4402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299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99" y="322869"/>
            <a:ext cx="11180064" cy="1060704"/>
          </a:xfrm>
        </p:spPr>
        <p:txBody>
          <a:bodyPr/>
          <a:lstStyle/>
          <a:p>
            <a:r>
              <a:rPr lang="en-US" dirty="0"/>
              <a:t>APIGEE Dev Portal Customization: Solution Architecture </a:t>
            </a: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>
                <a:solidFill>
                  <a:srgbClr val="0033A0"/>
                </a:solidFill>
                <a:latin typeface="Arial"/>
              </a:rPr>
              <a:t>© 2019 Cognizant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304800" cy="207963"/>
          </a:xfrm>
        </p:spPr>
        <p:txBody>
          <a:bodyPr/>
          <a:lstStyle/>
          <a:p>
            <a:pPr defTabSz="609585"/>
            <a:fld id="{B32AB80A-78BA-6B42-BA0D-B44ACF890F5A}" type="slidenum">
              <a:rPr lang="en-US">
                <a:solidFill>
                  <a:srgbClr val="00B140"/>
                </a:solidFill>
                <a:latin typeface="Arial"/>
              </a:rPr>
              <a:pPr defTabSz="609585"/>
              <a:t>21</a:t>
            </a:fld>
            <a:endParaRPr lang="en-US">
              <a:solidFill>
                <a:srgbClr val="00B140"/>
              </a:solidFill>
              <a:latin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1663"/>
          <a:stretch/>
        </p:blipFill>
        <p:spPr>
          <a:xfrm>
            <a:off x="369871" y="812800"/>
            <a:ext cx="8394869" cy="52649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56382" y="2174875"/>
            <a:ext cx="387351" cy="501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96" y="2263140"/>
            <a:ext cx="325120" cy="3251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38741" y="859367"/>
            <a:ext cx="461433" cy="287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2" y="855134"/>
            <a:ext cx="278765" cy="27876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36647" y="1395458"/>
            <a:ext cx="6436360" cy="339972"/>
          </a:xfrm>
          <a:prstGeom prst="roundRect">
            <a:avLst/>
          </a:prstGeom>
          <a:noFill/>
          <a:ln w="28575">
            <a:solidFill>
              <a:srgbClr val="003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103998" y="1164166"/>
            <a:ext cx="173409" cy="239759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114820" y="1727199"/>
            <a:ext cx="173409" cy="40216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entagon 18"/>
          <p:cNvSpPr/>
          <p:nvPr/>
        </p:nvSpPr>
        <p:spPr>
          <a:xfrm rot="16200000">
            <a:off x="146015" y="1958127"/>
            <a:ext cx="1136523" cy="725468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70355" y="2230362"/>
            <a:ext cx="932581" cy="32842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609585"/>
            <a:r>
              <a:rPr lang="en-US" sz="1067">
                <a:solidFill>
                  <a:srgbClr val="FFFFFF"/>
                </a:solidFill>
                <a:latin typeface="Arial"/>
              </a:rPr>
              <a:t>Template Design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69674" y="2949165"/>
            <a:ext cx="3915833" cy="437423"/>
            <a:chOff x="1358900" y="1550378"/>
            <a:chExt cx="2936875" cy="328067"/>
          </a:xfrm>
        </p:grpSpPr>
        <p:sp>
          <p:nvSpPr>
            <p:cNvPr id="21" name="Rectangle 20"/>
            <p:cNvSpPr/>
            <p:nvPr/>
          </p:nvSpPr>
          <p:spPr>
            <a:xfrm>
              <a:off x="1358900" y="1550378"/>
              <a:ext cx="2936875" cy="328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5756" y="1568158"/>
              <a:ext cx="1243163" cy="10767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609585"/>
              <a:r>
                <a:rPr lang="en-US" sz="933" b="1" dirty="0">
                  <a:solidFill>
                    <a:srgbClr val="000000"/>
                  </a:solidFill>
                  <a:latin typeface="Arial"/>
                </a:rPr>
                <a:t>APIGEE PROFILE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456530" y="1693660"/>
              <a:ext cx="2767807" cy="127622"/>
              <a:chOff x="1456531" y="1672806"/>
              <a:chExt cx="2205038" cy="14847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56531" y="1672806"/>
                <a:ext cx="666750" cy="14847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r>
                  <a:rPr lang="en-US" sz="933">
                    <a:solidFill>
                      <a:srgbClr val="000000"/>
                    </a:solidFill>
                    <a:latin typeface="Arial"/>
                  </a:rPr>
                  <a:t>APPS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225675" y="1672806"/>
                <a:ext cx="666750" cy="14847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r>
                  <a:rPr lang="en-US" sz="933">
                    <a:solidFill>
                      <a:srgbClr val="000000"/>
                    </a:solidFill>
                    <a:latin typeface="Arial"/>
                  </a:rPr>
                  <a:t>PRODUCTS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994819" y="1672806"/>
                <a:ext cx="666750" cy="14847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r>
                  <a:rPr lang="en-US" sz="933">
                    <a:solidFill>
                      <a:srgbClr val="000000"/>
                    </a:solidFill>
                    <a:latin typeface="Arial"/>
                  </a:rPr>
                  <a:t>SMART DOCS</a:t>
                </a:r>
              </a:p>
            </p:txBody>
          </p:sp>
        </p:grpSp>
      </p:grpSp>
      <p:sp>
        <p:nvSpPr>
          <p:cNvPr id="26" name="Right Arrow 25"/>
          <p:cNvSpPr/>
          <p:nvPr/>
        </p:nvSpPr>
        <p:spPr>
          <a:xfrm flipH="1">
            <a:off x="5591856" y="3704712"/>
            <a:ext cx="396875" cy="30023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Right Arrow 34"/>
          <p:cNvSpPr/>
          <p:nvPr/>
        </p:nvSpPr>
        <p:spPr>
          <a:xfrm flipH="1">
            <a:off x="5591856" y="4193663"/>
            <a:ext cx="396875" cy="30023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Right Arrow 35"/>
          <p:cNvSpPr/>
          <p:nvPr/>
        </p:nvSpPr>
        <p:spPr>
          <a:xfrm flipH="1">
            <a:off x="7182886" y="4051302"/>
            <a:ext cx="837845" cy="409573"/>
          </a:xfrm>
          <a:prstGeom prst="rightArrow">
            <a:avLst>
              <a:gd name="adj1" fmla="val 50000"/>
              <a:gd name="adj2" fmla="val 53118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7240035" y="2876551"/>
            <a:ext cx="837845" cy="409573"/>
          </a:xfrm>
          <a:prstGeom prst="rightArrow">
            <a:avLst>
              <a:gd name="adj1" fmla="val 50000"/>
              <a:gd name="adj2" fmla="val 53118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955553" y="3496734"/>
            <a:ext cx="1703388" cy="1308100"/>
            <a:chOff x="6937045" y="2622550"/>
            <a:chExt cx="1277541" cy="981075"/>
          </a:xfrm>
        </p:grpSpPr>
        <p:grpSp>
          <p:nvGrpSpPr>
            <p:cNvPr id="38" name="Group 37"/>
            <p:cNvGrpSpPr/>
            <p:nvPr/>
          </p:nvGrpSpPr>
          <p:grpSpPr>
            <a:xfrm>
              <a:off x="6937045" y="2622550"/>
              <a:ext cx="1277541" cy="981075"/>
              <a:chOff x="3555471" y="1961055"/>
              <a:chExt cx="1277541" cy="981075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555471" y="1961055"/>
                <a:ext cx="853547" cy="981075"/>
              </a:xfrm>
              <a:prstGeom prst="roundRect">
                <a:avLst/>
              </a:prstGeom>
              <a:solidFill>
                <a:schemeClr val="accent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89849" y="2648180"/>
                <a:ext cx="1243163" cy="21534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defTabSz="609585"/>
                <a:r>
                  <a:rPr lang="en-US" sz="933" b="1">
                    <a:solidFill>
                      <a:srgbClr val="000000"/>
                    </a:solidFill>
                    <a:latin typeface="Arial"/>
                  </a:rPr>
                  <a:t>Admin (manage all Privileges)</a:t>
                </a: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6990074" y="2743832"/>
              <a:ext cx="747488" cy="176551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09585"/>
              <a:r>
                <a:rPr lang="en-US" sz="933">
                  <a:solidFill>
                    <a:srgbClr val="000000"/>
                  </a:solidFill>
                  <a:latin typeface="Arial"/>
                </a:rPr>
                <a:t>Admin Console</a:t>
              </a:r>
            </a:p>
          </p:txBody>
        </p:sp>
        <p:sp>
          <p:nvSpPr>
            <p:cNvPr id="46" name="Left-Right Arrow 45"/>
            <p:cNvSpPr/>
            <p:nvPr/>
          </p:nvSpPr>
          <p:spPr>
            <a:xfrm rot="5400000" flipH="1">
              <a:off x="7015146" y="3053030"/>
              <a:ext cx="297656" cy="111952"/>
            </a:xfrm>
            <a:prstGeom prst="leftRightArrow">
              <a:avLst>
                <a:gd name="adj1" fmla="val 50000"/>
                <a:gd name="adj2" fmla="val 47180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Left-Right Arrow 46"/>
            <p:cNvSpPr/>
            <p:nvPr/>
          </p:nvSpPr>
          <p:spPr>
            <a:xfrm rot="5400000" flipH="1">
              <a:off x="7396146" y="3053030"/>
              <a:ext cx="297656" cy="111952"/>
            </a:xfrm>
            <a:prstGeom prst="leftRightArrow">
              <a:avLst>
                <a:gd name="adj1" fmla="val 50000"/>
                <a:gd name="adj2" fmla="val 47180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285" y="3003708"/>
              <a:ext cx="226378" cy="226378"/>
            </a:xfrm>
            <a:prstGeom prst="rect">
              <a:avLst/>
            </a:prstGeom>
          </p:spPr>
        </p:pic>
      </p:grpSp>
      <p:sp>
        <p:nvSpPr>
          <p:cNvPr id="32" name="Rounded Rectangle 31"/>
          <p:cNvSpPr/>
          <p:nvPr/>
        </p:nvSpPr>
        <p:spPr>
          <a:xfrm>
            <a:off x="1593899" y="2235944"/>
            <a:ext cx="5232400" cy="29208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067" b="1">
                <a:solidFill>
                  <a:srgbClr val="FFFFFF"/>
                </a:solidFill>
                <a:latin typeface="Arial"/>
              </a:rPr>
              <a:t>Template Services</a:t>
            </a:r>
          </a:p>
        </p:txBody>
      </p:sp>
      <p:sp>
        <p:nvSpPr>
          <p:cNvPr id="51" name="Rectangle 50"/>
          <p:cNvSpPr/>
          <p:nvPr/>
        </p:nvSpPr>
        <p:spPr>
          <a:xfrm rot="5400000">
            <a:off x="6959128" y="3334748"/>
            <a:ext cx="2950633" cy="5398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067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33887" y="1762731"/>
            <a:ext cx="222753" cy="3672869"/>
          </a:xfrm>
          <a:prstGeom prst="rect">
            <a:avLst/>
          </a:prstGeom>
        </p:spPr>
        <p:txBody>
          <a:bodyPr vert="wordArtVert" wrap="square" lIns="0" tIns="0" rIns="0" bIns="0">
            <a:spAutoFit/>
          </a:bodyPr>
          <a:lstStyle/>
          <a:p>
            <a:pPr algn="ctr" defTabSz="609585"/>
            <a:r>
              <a:rPr lang="en-US" sz="1333" b="1" dirty="0">
                <a:solidFill>
                  <a:srgbClr val="FFFFFF"/>
                </a:solidFill>
                <a:latin typeface="Arial"/>
              </a:rPr>
              <a:t>APIGEE EDGE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3714375" y="5616170"/>
            <a:ext cx="802216" cy="194733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Up-Down Arrow 52"/>
          <p:cNvSpPr/>
          <p:nvPr/>
        </p:nvSpPr>
        <p:spPr>
          <a:xfrm>
            <a:off x="4032505" y="5334000"/>
            <a:ext cx="173409" cy="315384"/>
          </a:xfrm>
          <a:prstGeom prst="upDown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Snip Single Corner Rectangle 54"/>
          <p:cNvSpPr/>
          <p:nvPr/>
        </p:nvSpPr>
        <p:spPr>
          <a:xfrm>
            <a:off x="8959499" y="2160605"/>
            <a:ext cx="2693781" cy="367428"/>
          </a:xfrm>
          <a:prstGeom prst="snip1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/>
            <a:r>
              <a:rPr lang="en-US" sz="1467" b="1" dirty="0">
                <a:solidFill>
                  <a:srgbClr val="FFFFFF"/>
                </a:solidFill>
                <a:latin typeface="Arial"/>
              </a:rPr>
              <a:t>Solution  Approach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959499" y="2623728"/>
            <a:ext cx="269378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4513" indent="-154513" algn="just" defTabSz="609585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Content Management framework provides information on how to interact with API</a:t>
            </a:r>
          </a:p>
          <a:p>
            <a:pPr marL="154513" indent="-154513" algn="just" defTabSz="609585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Category, roles &amp; permissions management, by which CMS pages will be separated for internal and external users</a:t>
            </a:r>
          </a:p>
          <a:p>
            <a:pPr marL="154513" indent="-154513" algn="just" defTabSz="609585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Implement Google re-Captcha to prevent spam from site web forms</a:t>
            </a:r>
          </a:p>
          <a:p>
            <a:pPr marL="154513" indent="-154513" algn="just" defTabSz="609585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CMS will have IMCE file browser for managing the media assets</a:t>
            </a:r>
          </a:p>
        </p:txBody>
      </p:sp>
    </p:spTree>
    <p:extLst>
      <p:ext uri="{BB962C8B-B14F-4D97-AF65-F5344CB8AC3E}">
        <p14:creationId xmlns:p14="http://schemas.microsoft.com/office/powerpoint/2010/main" val="100961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2730D-B3CD-F547-8963-C49601B45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3502716"/>
          </a:xfrm>
        </p:spPr>
        <p:txBody>
          <a:bodyPr/>
          <a:lstStyle/>
          <a:p>
            <a:pPr fontAlgn="ctr"/>
            <a:r>
              <a:rPr lang="en-US" dirty="0"/>
              <a:t>Migration Approach</a:t>
            </a:r>
            <a:endParaRPr lang="en-US" sz="1800" dirty="0"/>
          </a:p>
          <a:p>
            <a:pPr fontAlgn="ctr"/>
            <a:endParaRPr lang="en-US" sz="1800" b="1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6D26E-8A90-DF47-A752-C5F5F64D86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3517-282A-0C4D-ACBD-1C0A9A944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7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26617" y="4491605"/>
            <a:ext cx="2327172" cy="1250505"/>
          </a:xfrm>
          <a:prstGeom prst="roundRect">
            <a:avLst>
              <a:gd name="adj" fmla="val 54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46" y="159697"/>
            <a:ext cx="11180064" cy="1060704"/>
          </a:xfrm>
        </p:spPr>
        <p:txBody>
          <a:bodyPr>
            <a:normAutofit/>
          </a:bodyPr>
          <a:lstStyle/>
          <a:p>
            <a:r>
              <a:rPr lang="en-US" dirty="0"/>
              <a:t>Execution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8805" y="828109"/>
            <a:ext cx="6441551" cy="2843526"/>
            <a:chOff x="59811" y="1277780"/>
            <a:chExt cx="4831163" cy="2132644"/>
          </a:xfrm>
        </p:grpSpPr>
        <p:sp>
          <p:nvSpPr>
            <p:cNvPr id="7" name="Pentagon 6"/>
            <p:cNvSpPr/>
            <p:nvPr/>
          </p:nvSpPr>
          <p:spPr>
            <a:xfrm>
              <a:off x="59811" y="1552340"/>
              <a:ext cx="4831163" cy="1838782"/>
            </a:xfrm>
            <a:prstGeom prst="homePlate">
              <a:avLst>
                <a:gd name="adj" fmla="val 1944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endPara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B8C8AE-027F-4D15-B516-89634DFCC582}"/>
                </a:ext>
              </a:extLst>
            </p:cNvPr>
            <p:cNvSpPr/>
            <p:nvPr/>
          </p:nvSpPr>
          <p:spPr bwMode="auto">
            <a:xfrm>
              <a:off x="59812" y="1277780"/>
              <a:ext cx="1971004" cy="274559"/>
            </a:xfrm>
            <a:prstGeom prst="rect">
              <a:avLst/>
            </a:prstGeom>
            <a:solidFill>
              <a:srgbClr val="44546A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14282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Migration Strategy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17749A-CEF3-4671-866C-D03D06C945B7}"/>
                </a:ext>
              </a:extLst>
            </p:cNvPr>
            <p:cNvSpPr txBox="1"/>
            <p:nvPr/>
          </p:nvSpPr>
          <p:spPr>
            <a:xfrm>
              <a:off x="614437" y="1563857"/>
              <a:ext cx="618199" cy="28474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 anchor="ctr">
              <a:spAutoFit/>
            </a:bodyPr>
            <a:lstStyle/>
            <a:p>
              <a:pPr algn="r" defTabSz="1215236"/>
              <a:r>
                <a:rPr lang="en-US" sz="1867" b="1" i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17749A-CEF3-4671-866C-D03D06C945B7}"/>
                </a:ext>
              </a:extLst>
            </p:cNvPr>
            <p:cNvSpPr txBox="1"/>
            <p:nvPr/>
          </p:nvSpPr>
          <p:spPr>
            <a:xfrm>
              <a:off x="2979974" y="1555644"/>
              <a:ext cx="859851" cy="28474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 anchor="ctr">
              <a:spAutoFit/>
            </a:bodyPr>
            <a:lstStyle/>
            <a:p>
              <a:pPr algn="r" defTabSz="1215236"/>
              <a:r>
                <a:rPr lang="en-US" sz="1867" b="1" i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Approach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87725C-FE09-41FC-903B-480BE6CD89A5}"/>
                </a:ext>
              </a:extLst>
            </p:cNvPr>
            <p:cNvSpPr txBox="1"/>
            <p:nvPr/>
          </p:nvSpPr>
          <p:spPr>
            <a:xfrm>
              <a:off x="284617" y="2064209"/>
              <a:ext cx="1964968" cy="1346215"/>
            </a:xfrm>
            <a:prstGeom prst="rect">
              <a:avLst/>
            </a:prstGeom>
            <a:noFill/>
            <a:ln w="12700" cmpd="sng">
              <a:noFill/>
              <a:prstDash val="dash"/>
            </a:ln>
          </p:spPr>
          <p:txBody>
            <a:bodyPr wrap="square" lIns="91163" tIns="45581" rIns="91163" bIns="45581" rtlCol="0" anchor="ctr">
              <a:spAutoFit/>
            </a:bodyPr>
            <a:lstStyle/>
            <a:p>
              <a:pPr defTabSz="914377">
                <a:defRPr/>
              </a:pPr>
              <a:r>
                <a:rPr lang="en-US" sz="1467" b="1" dirty="0">
                  <a:latin typeface="Calibri" panose="020F0502020204030204" pitchFamily="34" charset="0"/>
                  <a:ea typeface="Calibri" charset="0"/>
                  <a:cs typeface="Calibri" charset="0"/>
                </a:rPr>
                <a:t>Staggered Model</a:t>
              </a:r>
            </a:p>
            <a:p>
              <a:pPr lvl="0"/>
              <a:r>
                <a:rPr lang="en-US" sz="1333" dirty="0">
                  <a:latin typeface="Calibri" panose="020F0502020204030204" pitchFamily="34" charset="0"/>
                </a:rPr>
                <a:t>Scope defined in terms of “lots". Each Lot undergoes a Release Lifecycle of Migration, Testing and Deployment (Production Roll-out) Phases</a:t>
              </a:r>
            </a:p>
            <a:p>
              <a:pPr marL="228594" indent="-228594">
                <a:buFont typeface="Wingdings" panose="05000000000000000000" pitchFamily="2" charset="2"/>
                <a:buChar char="Ø"/>
              </a:pPr>
              <a:endParaRPr lang="en-US" sz="1467" b="1" dirty="0">
                <a:latin typeface="Calibri" pitchFamily="34" charset="0"/>
                <a:cs typeface="Calibri" pitchFamily="34" charset="0"/>
              </a:endParaRPr>
            </a:p>
            <a:p>
              <a:pPr lvl="0"/>
              <a:endParaRPr lang="en-US" sz="1467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Cross 7"/>
            <p:cNvSpPr/>
            <p:nvPr/>
          </p:nvSpPr>
          <p:spPr>
            <a:xfrm>
              <a:off x="2001059" y="1684896"/>
              <a:ext cx="248526" cy="257303"/>
            </a:xfrm>
            <a:prstGeom prst="plus">
              <a:avLst>
                <a:gd name="adj" fmla="val 41279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87725C-FE09-41FC-903B-480BE6CD89A5}"/>
                </a:ext>
              </a:extLst>
            </p:cNvPr>
            <p:cNvSpPr txBox="1"/>
            <p:nvPr/>
          </p:nvSpPr>
          <p:spPr>
            <a:xfrm>
              <a:off x="2583565" y="2060469"/>
              <a:ext cx="1964968" cy="1023050"/>
            </a:xfrm>
            <a:prstGeom prst="rect">
              <a:avLst/>
            </a:prstGeom>
            <a:noFill/>
            <a:ln w="12700" cmpd="sng">
              <a:noFill/>
              <a:prstDash val="dash"/>
            </a:ln>
          </p:spPr>
          <p:txBody>
            <a:bodyPr wrap="square" lIns="91163" tIns="45581" rIns="91163" bIns="45581" rtlCol="0" anchor="ctr">
              <a:spAutoFit/>
            </a:bodyPr>
            <a:lstStyle/>
            <a:p>
              <a:pPr defTabSz="914377">
                <a:defRPr/>
              </a:pPr>
              <a:r>
                <a:rPr lang="en-US" sz="1467" b="1" dirty="0">
                  <a:latin typeface="Calibri" panose="020F0502020204030204" pitchFamily="34" charset="0"/>
                  <a:ea typeface="Calibri" charset="0"/>
                  <a:cs typeface="Calibri" charset="0"/>
                </a:rPr>
                <a:t>Approach by LOB/Partner /Business Application</a:t>
              </a:r>
            </a:p>
            <a:p>
              <a:r>
                <a:rPr lang="en-US" sz="1333" dirty="0">
                  <a:latin typeface="Calibri" panose="020F0502020204030204" pitchFamily="34" charset="0"/>
                </a:rPr>
                <a:t>Planned migration approach based on the iterations either by business functions or LOBs based on the priority needs.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FB8C8AE-027F-4D15-B516-89634DFCC582}"/>
              </a:ext>
            </a:extLst>
          </p:cNvPr>
          <p:cNvSpPr/>
          <p:nvPr/>
        </p:nvSpPr>
        <p:spPr bwMode="auto">
          <a:xfrm>
            <a:off x="7142238" y="1260400"/>
            <a:ext cx="1183336" cy="379656"/>
          </a:xfrm>
          <a:prstGeom prst="rect">
            <a:avLst/>
          </a:prstGeom>
          <a:noFill/>
          <a:ln w="38100">
            <a:noFill/>
          </a:ln>
        </p:spPr>
        <p:txBody>
          <a:bodyPr wrap="none" rtlCol="0" anchor="ctr">
            <a:spAutoFit/>
          </a:bodyPr>
          <a:lstStyle/>
          <a:p>
            <a:pPr algn="r" defTabSz="1215236"/>
            <a:r>
              <a:rPr lang="en-US" sz="1867" b="1" i="1" kern="0" dirty="0">
                <a:latin typeface="Calibri" panose="020F0502020204030204" pitchFamily="34" charset="0"/>
                <a:cs typeface="Calibri" panose="020F0502020204030204" pitchFamily="34" charset="0"/>
              </a:rPr>
              <a:t>Outcomes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87725C-FE09-41FC-903B-480BE6CD89A5}"/>
              </a:ext>
            </a:extLst>
          </p:cNvPr>
          <p:cNvSpPr txBox="1"/>
          <p:nvPr/>
        </p:nvSpPr>
        <p:spPr>
          <a:xfrm>
            <a:off x="6863635" y="1663943"/>
            <a:ext cx="5089108" cy="1958653"/>
          </a:xfrm>
          <a:prstGeom prst="rect">
            <a:avLst/>
          </a:prstGeom>
          <a:noFill/>
          <a:ln w="12700" cmpd="sng">
            <a:solidFill>
              <a:schemeClr val="accent2"/>
            </a:solidFill>
            <a:prstDash val="dash"/>
          </a:ln>
        </p:spPr>
        <p:txBody>
          <a:bodyPr wrap="square" lIns="91163" tIns="45581" rIns="91163" bIns="45581" rtlCol="0" anchor="ctr">
            <a:spAutoFit/>
          </a:bodyPr>
          <a:lstStyle/>
          <a:p>
            <a:pPr marL="228594" indent="-22859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333" dirty="0">
                <a:latin typeface="Calibri" panose="020F0502020204030204" pitchFamily="34" charset="0"/>
              </a:rPr>
              <a:t>Modular and Incremental</a:t>
            </a:r>
          </a:p>
          <a:p>
            <a:pPr marL="228594" indent="-22859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333" dirty="0">
                <a:latin typeface="Calibri" panose="020F0502020204030204" pitchFamily="34" charset="0"/>
              </a:rPr>
              <a:t>Requirements can be focused into logical groups </a:t>
            </a:r>
          </a:p>
          <a:p>
            <a:pPr marL="228594" indent="-22859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333" dirty="0">
                <a:latin typeface="Calibri" panose="020F0502020204030204" pitchFamily="34" charset="0"/>
              </a:rPr>
              <a:t>Learnings &amp; Best Practices in terms of process optimization from previous lot will be incorporated on continued basis</a:t>
            </a:r>
          </a:p>
          <a:p>
            <a:pPr marL="228594" indent="-22859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333" dirty="0">
                <a:latin typeface="Calibri" panose="020F0502020204030204" pitchFamily="34" charset="0"/>
              </a:rPr>
              <a:t>Each Lot implementation prioritized factoring business functionality and criticality</a:t>
            </a:r>
          </a:p>
          <a:p>
            <a:pPr marL="228594" indent="-22859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333" dirty="0">
                <a:latin typeface="Calibri" panose="020F0502020204030204" pitchFamily="34" charset="0"/>
              </a:rPr>
              <a:t>Teams will have early view of overall migration process and provide feedback</a:t>
            </a:r>
          </a:p>
          <a:p>
            <a:pPr marL="228594" indent="-22859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333" dirty="0">
                <a:latin typeface="Calibri" panose="020F0502020204030204" pitchFamily="34" charset="0"/>
              </a:rPr>
              <a:t>Lower Risk in terms of execution</a:t>
            </a:r>
          </a:p>
        </p:txBody>
      </p:sp>
      <p:sp>
        <p:nvSpPr>
          <p:cNvPr id="20" name="Equal 19"/>
          <p:cNvSpPr/>
          <p:nvPr/>
        </p:nvSpPr>
        <p:spPr>
          <a:xfrm>
            <a:off x="6232847" y="1272256"/>
            <a:ext cx="549277" cy="324432"/>
          </a:xfrm>
          <a:prstGeom prst="mathEqual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39414" y="4468450"/>
            <a:ext cx="1367468" cy="9266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WSO2 APIs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53586" y="4802389"/>
            <a:ext cx="1357181" cy="35751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Reverse Engineer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26617" y="4546847"/>
            <a:ext cx="2281439" cy="25554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and Planning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36661" y="4975918"/>
            <a:ext cx="2281439" cy="25554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 and Platform  Setup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6661" y="5395054"/>
            <a:ext cx="2281439" cy="25554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 Setups</a:t>
            </a:r>
          </a:p>
        </p:txBody>
      </p:sp>
      <p:sp>
        <p:nvSpPr>
          <p:cNvPr id="27" name="Pentagon 26"/>
          <p:cNvSpPr/>
          <p:nvPr/>
        </p:nvSpPr>
        <p:spPr>
          <a:xfrm>
            <a:off x="1756013" y="4916670"/>
            <a:ext cx="525887" cy="243233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4905927" y="4751161"/>
            <a:ext cx="747285" cy="561943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06612" y="3959827"/>
            <a:ext cx="1357181" cy="21342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57954" y="4916669"/>
            <a:ext cx="1042549" cy="21342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07940" y="5450548"/>
            <a:ext cx="1357181" cy="21342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Live  </a:t>
            </a:r>
          </a:p>
        </p:txBody>
      </p:sp>
      <p:cxnSp>
        <p:nvCxnSpPr>
          <p:cNvPr id="33" name="Elbow Connector 32"/>
          <p:cNvCxnSpPr>
            <a:stCxn id="19" idx="0"/>
            <a:endCxn id="29" idx="1"/>
          </p:cNvCxnSpPr>
          <p:nvPr/>
        </p:nvCxnSpPr>
        <p:spPr>
          <a:xfrm rot="5400000" flipH="1" flipV="1">
            <a:off x="6551470" y="3947249"/>
            <a:ext cx="735849" cy="974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3"/>
            <a:endCxn id="30" idx="0"/>
          </p:cNvCxnSpPr>
          <p:nvPr/>
        </p:nvCxnSpPr>
        <p:spPr>
          <a:xfrm>
            <a:off x="8763793" y="4066541"/>
            <a:ext cx="615435" cy="8501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0" idx="2"/>
            <a:endCxn id="31" idx="3"/>
          </p:cNvCxnSpPr>
          <p:nvPr/>
        </p:nvCxnSpPr>
        <p:spPr>
          <a:xfrm rot="5400000">
            <a:off x="8808592" y="4986625"/>
            <a:ext cx="427165" cy="7141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1" idx="1"/>
            <a:endCxn id="19" idx="2"/>
          </p:cNvCxnSpPr>
          <p:nvPr/>
        </p:nvCxnSpPr>
        <p:spPr>
          <a:xfrm rot="10800000">
            <a:off x="6432178" y="5159904"/>
            <a:ext cx="875764" cy="3973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170729" y="5024409"/>
            <a:ext cx="1525409" cy="19591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Phased /Iterative</a:t>
            </a: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4561" y="4447094"/>
            <a:ext cx="525711" cy="469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</p:pic>
      <p:sp>
        <p:nvSpPr>
          <p:cNvPr id="43" name="Rounded Rectangle 42"/>
          <p:cNvSpPr/>
          <p:nvPr/>
        </p:nvSpPr>
        <p:spPr>
          <a:xfrm>
            <a:off x="6529097" y="5781855"/>
            <a:ext cx="2918977" cy="16363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Migration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281900" y="5742110"/>
            <a:ext cx="2624028" cy="25117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 Migration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0501839" y="4443376"/>
            <a:ext cx="1434223" cy="9522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9980565" y="4910514"/>
            <a:ext cx="525887" cy="243233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805" y="3826388"/>
            <a:ext cx="11973316" cy="21116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39" name="Picture 38" descr="C:\Users\110104\AppData\Local\Microsoft\Windows\INetCache\Content.MSO\4C67F6F4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407" y="4696464"/>
            <a:ext cx="942975" cy="466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1899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91614"/>
            <a:r>
              <a:rPr lang="en-US" sz="2400" dirty="0">
                <a:latin typeface="Calibri" pitchFamily="34" charset="0"/>
                <a:cs typeface="Arial" charset="0"/>
              </a:rPr>
              <a:t>Migration lifecycle</a:t>
            </a:r>
            <a:endParaRPr lang="en-US" sz="2400" dirty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22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7579501" y="529744"/>
            <a:ext cx="419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DF7A1C"/>
                </a:solidFill>
              </a:rPr>
              <a:t>“End-to-end migration lifecycle management”</a:t>
            </a:r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297727" y="1144654"/>
            <a:ext cx="11115133" cy="1"/>
          </a:xfrm>
          <a:prstGeom prst="line">
            <a:avLst/>
          </a:prstGeom>
          <a:noFill/>
          <a:ln w="69850" cap="flat" cmpd="sng" algn="ctr">
            <a:solidFill>
              <a:srgbClr val="00B0F0"/>
            </a:solidFill>
            <a:prstDash val="solid"/>
            <a:tailEnd type="arrow" w="med" len="med"/>
          </a:ln>
          <a:effectLst/>
        </p:spPr>
      </p:cxnSp>
      <p:sp>
        <p:nvSpPr>
          <p:cNvPr id="348" name="Donut 347"/>
          <p:cNvSpPr/>
          <p:nvPr/>
        </p:nvSpPr>
        <p:spPr>
          <a:xfrm>
            <a:off x="515441" y="941453"/>
            <a:ext cx="406400" cy="406400"/>
          </a:xfrm>
          <a:prstGeom prst="donut">
            <a:avLst>
              <a:gd name="adj" fmla="val 32329"/>
            </a:avLst>
          </a:prstGeom>
          <a:solidFill>
            <a:srgbClr val="CC33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2400" kern="0">
              <a:solidFill>
                <a:prstClr val="black"/>
              </a:solidFill>
              <a:latin typeface="Segoe UI"/>
              <a:cs typeface="Arial" charset="0"/>
            </a:endParaRPr>
          </a:p>
        </p:txBody>
      </p:sp>
      <p:sp>
        <p:nvSpPr>
          <p:cNvPr id="349" name="Donut 348"/>
          <p:cNvSpPr/>
          <p:nvPr/>
        </p:nvSpPr>
        <p:spPr>
          <a:xfrm>
            <a:off x="2462605" y="941453"/>
            <a:ext cx="406400" cy="406400"/>
          </a:xfrm>
          <a:prstGeom prst="donut">
            <a:avLst>
              <a:gd name="adj" fmla="val 32329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kern="0">
              <a:solidFill>
                <a:prstClr val="black"/>
              </a:solidFill>
              <a:latin typeface="Segoe UI"/>
              <a:cs typeface="Arial" charset="0"/>
            </a:endParaRPr>
          </a:p>
        </p:txBody>
      </p:sp>
      <p:sp>
        <p:nvSpPr>
          <p:cNvPr id="350" name="Donut 349"/>
          <p:cNvSpPr/>
          <p:nvPr/>
        </p:nvSpPr>
        <p:spPr>
          <a:xfrm>
            <a:off x="6356933" y="941453"/>
            <a:ext cx="406400" cy="406400"/>
          </a:xfrm>
          <a:prstGeom prst="donut">
            <a:avLst>
              <a:gd name="adj" fmla="val 32329"/>
            </a:avLst>
          </a:prstGeom>
          <a:solidFill>
            <a:srgbClr val="FDDF03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kern="0">
              <a:solidFill>
                <a:prstClr val="black"/>
              </a:solidFill>
              <a:latin typeface="Segoe UI"/>
              <a:cs typeface="Arial" charset="0"/>
            </a:endParaRPr>
          </a:p>
        </p:txBody>
      </p:sp>
      <p:sp>
        <p:nvSpPr>
          <p:cNvPr id="351" name="Donut 350"/>
          <p:cNvSpPr/>
          <p:nvPr/>
        </p:nvSpPr>
        <p:spPr>
          <a:xfrm>
            <a:off x="4409769" y="941453"/>
            <a:ext cx="406400" cy="406400"/>
          </a:xfrm>
          <a:prstGeom prst="donut">
            <a:avLst>
              <a:gd name="adj" fmla="val 32329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kern="0">
              <a:solidFill>
                <a:prstClr val="black"/>
              </a:solidFill>
              <a:latin typeface="Segoe UI"/>
              <a:cs typeface="Arial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98369" y="1641897"/>
            <a:ext cx="1727200" cy="1938672"/>
          </a:xfrm>
          <a:prstGeom prst="wedgeRectCallout">
            <a:avLst>
              <a:gd name="adj1" fmla="val -20833"/>
              <a:gd name="adj2" fmla="val -6129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594" indent="-228594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067" b="1" i="1" dirty="0">
                <a:solidFill>
                  <a:prstClr val="black"/>
                </a:solidFill>
                <a:cs typeface="Arial" charset="0"/>
              </a:rPr>
              <a:t>Pre-migration Analysis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cs typeface="Arial" charset="0"/>
              </a:rPr>
              <a:t>Current state evaluation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cs typeface="Arial" charset="0"/>
              </a:rPr>
              <a:t>Solution definition 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cs typeface="Arial" charset="0"/>
              </a:rPr>
              <a:t>Inventory baseline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cs typeface="Arial" charset="0"/>
              </a:rPr>
              <a:t>Migration approach &amp; business release planning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endParaRPr lang="en-US" sz="933" i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57" name="Donut 356"/>
          <p:cNvSpPr/>
          <p:nvPr/>
        </p:nvSpPr>
        <p:spPr>
          <a:xfrm>
            <a:off x="8304097" y="941453"/>
            <a:ext cx="406400" cy="406400"/>
          </a:xfrm>
          <a:prstGeom prst="donut">
            <a:avLst>
              <a:gd name="adj" fmla="val 32329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kern="0">
              <a:solidFill>
                <a:prstClr val="black"/>
              </a:solidFill>
              <a:latin typeface="Segoe UI"/>
              <a:cs typeface="Arial" charset="0"/>
            </a:endParaRPr>
          </a:p>
        </p:txBody>
      </p:sp>
      <p:sp>
        <p:nvSpPr>
          <p:cNvPr id="359" name="Donut 358"/>
          <p:cNvSpPr/>
          <p:nvPr/>
        </p:nvSpPr>
        <p:spPr>
          <a:xfrm>
            <a:off x="10251260" y="941453"/>
            <a:ext cx="406400" cy="406400"/>
          </a:xfrm>
          <a:prstGeom prst="donut">
            <a:avLst>
              <a:gd name="adj" fmla="val 32329"/>
            </a:avLst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kern="0">
              <a:solidFill>
                <a:prstClr val="black"/>
              </a:solidFill>
              <a:latin typeface="Segoe UI"/>
              <a:cs typeface="Arial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2145391" y="1641898"/>
            <a:ext cx="1727200" cy="1405385"/>
          </a:xfrm>
          <a:prstGeom prst="wedgeRectCallout">
            <a:avLst>
              <a:gd name="adj1" fmla="val -20833"/>
              <a:gd name="adj2" fmla="val -6129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1067" b="1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Infrastructure enablement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Schedule plan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Platform enablement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Capacity &amp; HA planning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endParaRPr lang="en-US" sz="933" i="1" dirty="0">
              <a:solidFill>
                <a:prstClr val="black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4092412" y="1624569"/>
            <a:ext cx="1727200" cy="1795107"/>
          </a:xfrm>
          <a:prstGeom prst="wedgeRectCallout">
            <a:avLst>
              <a:gd name="adj1" fmla="val -20833"/>
              <a:gd name="adj2" fmla="val -6129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1067" b="1" i="1" dirty="0">
                <a:solidFill>
                  <a:prstClr val="black"/>
                </a:solidFill>
                <a:latin typeface="Segoe UI"/>
                <a:cs typeface="Arial" charset="0"/>
              </a:rPr>
              <a:t>Detailed Architecture planning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latin typeface="Segoe UI"/>
                <a:cs typeface="Arial" charset="0"/>
              </a:rPr>
              <a:t>Feature &amp; Design planning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latin typeface="Segoe UI"/>
                <a:cs typeface="Arial" charset="0"/>
              </a:rPr>
              <a:t>Reference Architecture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latin typeface="Segoe UI"/>
                <a:cs typeface="Arial" charset="0"/>
              </a:rPr>
              <a:t>Decision matrix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latin typeface="Segoe UI"/>
                <a:cs typeface="Arial" charset="0"/>
              </a:rPr>
              <a:t>API Patterns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endParaRPr lang="en-US" sz="933" i="1" dirty="0">
              <a:solidFill>
                <a:prstClr val="black"/>
              </a:solidFill>
              <a:latin typeface="Segoe UI"/>
              <a:cs typeface="Arial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6039433" y="1624569"/>
            <a:ext cx="1727200" cy="1261627"/>
          </a:xfrm>
          <a:prstGeom prst="wedgeRectCallout">
            <a:avLst>
              <a:gd name="adj1" fmla="val -20833"/>
              <a:gd name="adj2" fmla="val -6129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1200" b="1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Migration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Reverse engineering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Core foundation setup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Code &amp; endpoint porting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endParaRPr lang="en-US" sz="933" i="1" dirty="0">
              <a:solidFill>
                <a:prstClr val="black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7986455" y="1648587"/>
            <a:ext cx="1727200" cy="1548950"/>
          </a:xfrm>
          <a:prstGeom prst="wedgeRectCallout">
            <a:avLst>
              <a:gd name="adj1" fmla="val -20833"/>
              <a:gd name="adj2" fmla="val -6129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67" b="1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Post Migration validation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cs typeface="Arial" charset="0"/>
              </a:rPr>
              <a:t>Testing 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cs typeface="Arial" charset="0"/>
              </a:rPr>
              <a:t>Continuous Integration automation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cs typeface="Arial" charset="0"/>
              </a:rPr>
              <a:t>Configuration validation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endParaRPr lang="en-US" sz="933" i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9933477" y="1639616"/>
            <a:ext cx="1727200" cy="1938672"/>
          </a:xfrm>
          <a:prstGeom prst="wedgeRectCallout">
            <a:avLst>
              <a:gd name="adj1" fmla="val -20833"/>
              <a:gd name="adj2" fmla="val -6129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67" b="1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Deployment &amp; operations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Go Live &amp; cutover phasing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 err="1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RunOps</a:t>
            </a: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enablement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Business &amp; IT user training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Knowledge artifacts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endParaRPr lang="en-US" sz="933" i="1" dirty="0">
              <a:solidFill>
                <a:prstClr val="black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486712" y="3309109"/>
            <a:ext cx="537851" cy="537851"/>
            <a:chOff x="2376187" y="3473115"/>
            <a:chExt cx="536910" cy="536910"/>
          </a:xfrm>
        </p:grpSpPr>
        <p:sp>
          <p:nvSpPr>
            <p:cNvPr id="12" name="Oval 11"/>
            <p:cNvSpPr/>
            <p:nvPr/>
          </p:nvSpPr>
          <p:spPr>
            <a:xfrm>
              <a:off x="2376187" y="3473115"/>
              <a:ext cx="536910" cy="53691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756" y="3571894"/>
              <a:ext cx="352096" cy="334013"/>
            </a:xfrm>
            <a:prstGeom prst="rect">
              <a:avLst/>
            </a:prstGeom>
          </p:spPr>
        </p:pic>
      </p:grpSp>
      <p:grpSp>
        <p:nvGrpSpPr>
          <p:cNvPr id="373" name="Group 372"/>
          <p:cNvGrpSpPr/>
          <p:nvPr/>
        </p:nvGrpSpPr>
        <p:grpSpPr>
          <a:xfrm>
            <a:off x="7310575" y="2627156"/>
            <a:ext cx="537851" cy="537851"/>
            <a:chOff x="2376187" y="3473115"/>
            <a:chExt cx="536910" cy="536910"/>
          </a:xfrm>
        </p:grpSpPr>
        <p:sp>
          <p:nvSpPr>
            <p:cNvPr id="374" name="Oval 373"/>
            <p:cNvSpPr/>
            <p:nvPr/>
          </p:nvSpPr>
          <p:spPr>
            <a:xfrm>
              <a:off x="2376187" y="3473115"/>
              <a:ext cx="536910" cy="53691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375" name="Picture 3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756" y="3571894"/>
              <a:ext cx="352096" cy="334013"/>
            </a:xfrm>
            <a:prstGeom prst="rect">
              <a:avLst/>
            </a:prstGeom>
          </p:spPr>
        </p:pic>
      </p:grpSp>
      <p:grpSp>
        <p:nvGrpSpPr>
          <p:cNvPr id="376" name="Group 375"/>
          <p:cNvGrpSpPr/>
          <p:nvPr/>
        </p:nvGrpSpPr>
        <p:grpSpPr>
          <a:xfrm>
            <a:off x="9291480" y="2930081"/>
            <a:ext cx="537851" cy="537851"/>
            <a:chOff x="2388865" y="3473115"/>
            <a:chExt cx="536910" cy="536910"/>
          </a:xfrm>
        </p:grpSpPr>
        <p:sp>
          <p:nvSpPr>
            <p:cNvPr id="377" name="Oval 376"/>
            <p:cNvSpPr/>
            <p:nvPr/>
          </p:nvSpPr>
          <p:spPr>
            <a:xfrm>
              <a:off x="2388865" y="3473115"/>
              <a:ext cx="536910" cy="53691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378" name="Picture 3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756" y="3571894"/>
              <a:ext cx="352096" cy="334013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47371" y="2774981"/>
            <a:ext cx="537851" cy="537851"/>
            <a:chOff x="2386407" y="3575067"/>
            <a:chExt cx="403388" cy="403388"/>
          </a:xfrm>
        </p:grpSpPr>
        <p:sp>
          <p:nvSpPr>
            <p:cNvPr id="380" name="Oval 379"/>
            <p:cNvSpPr/>
            <p:nvPr/>
          </p:nvSpPr>
          <p:spPr>
            <a:xfrm>
              <a:off x="2386407" y="3575067"/>
              <a:ext cx="403388" cy="40338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6415" y="3669413"/>
              <a:ext cx="257424" cy="194354"/>
            </a:xfrm>
            <a:prstGeom prst="rect">
              <a:avLst/>
            </a:prstGeom>
          </p:spPr>
        </p:pic>
      </p:grpSp>
      <p:grpSp>
        <p:nvGrpSpPr>
          <p:cNvPr id="382" name="Group 381"/>
          <p:cNvGrpSpPr/>
          <p:nvPr/>
        </p:nvGrpSpPr>
        <p:grpSpPr>
          <a:xfrm>
            <a:off x="5388931" y="3143923"/>
            <a:ext cx="537851" cy="537851"/>
            <a:chOff x="2386407" y="3575067"/>
            <a:chExt cx="403388" cy="403388"/>
          </a:xfrm>
        </p:grpSpPr>
        <p:sp>
          <p:nvSpPr>
            <p:cNvPr id="383" name="Oval 382"/>
            <p:cNvSpPr/>
            <p:nvPr/>
          </p:nvSpPr>
          <p:spPr>
            <a:xfrm>
              <a:off x="2386407" y="3575067"/>
              <a:ext cx="403388" cy="40338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384" name="Picture 3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6415" y="3669413"/>
              <a:ext cx="257424" cy="194354"/>
            </a:xfrm>
            <a:prstGeom prst="rect">
              <a:avLst/>
            </a:prstGeom>
          </p:spPr>
        </p:pic>
      </p:grpSp>
      <p:grpSp>
        <p:nvGrpSpPr>
          <p:cNvPr id="385" name="Group 384"/>
          <p:cNvGrpSpPr/>
          <p:nvPr/>
        </p:nvGrpSpPr>
        <p:grpSpPr>
          <a:xfrm>
            <a:off x="11362060" y="3257035"/>
            <a:ext cx="537851" cy="537851"/>
            <a:chOff x="2386407" y="3575067"/>
            <a:chExt cx="403388" cy="403388"/>
          </a:xfrm>
        </p:grpSpPr>
        <p:sp>
          <p:nvSpPr>
            <p:cNvPr id="386" name="Oval 385"/>
            <p:cNvSpPr/>
            <p:nvPr/>
          </p:nvSpPr>
          <p:spPr>
            <a:xfrm>
              <a:off x="2386407" y="3575067"/>
              <a:ext cx="403388" cy="40338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387" name="Picture 3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6415" y="3669413"/>
              <a:ext cx="257424" cy="194354"/>
            </a:xfrm>
            <a:prstGeom prst="rect">
              <a:avLst/>
            </a:prstGeom>
          </p:spPr>
        </p:pic>
      </p:grpSp>
      <p:grpSp>
        <p:nvGrpSpPr>
          <p:cNvPr id="388" name="Group 387"/>
          <p:cNvGrpSpPr/>
          <p:nvPr/>
        </p:nvGrpSpPr>
        <p:grpSpPr>
          <a:xfrm>
            <a:off x="11340952" y="2649512"/>
            <a:ext cx="537851" cy="537851"/>
            <a:chOff x="2376187" y="3473115"/>
            <a:chExt cx="536910" cy="536910"/>
          </a:xfrm>
        </p:grpSpPr>
        <p:sp>
          <p:nvSpPr>
            <p:cNvPr id="389" name="Oval 388"/>
            <p:cNvSpPr/>
            <p:nvPr/>
          </p:nvSpPr>
          <p:spPr>
            <a:xfrm>
              <a:off x="2376187" y="3473115"/>
              <a:ext cx="536910" cy="53691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390" name="Picture 3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756" y="3571894"/>
              <a:ext cx="352096" cy="334013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70877" y="4028437"/>
            <a:ext cx="4989856" cy="2162479"/>
            <a:chOff x="299306" y="3075105"/>
            <a:chExt cx="3839169" cy="1621859"/>
          </a:xfrm>
        </p:grpSpPr>
        <p:sp>
          <p:nvSpPr>
            <p:cNvPr id="391" name="Freeform 390"/>
            <p:cNvSpPr/>
            <p:nvPr/>
          </p:nvSpPr>
          <p:spPr>
            <a:xfrm>
              <a:off x="299306" y="3395468"/>
              <a:ext cx="3653569" cy="1301496"/>
            </a:xfrm>
            <a:custGeom>
              <a:avLst/>
              <a:gdLst>
                <a:gd name="connsiteX0" fmla="*/ 0 w 1953498"/>
                <a:gd name="connsiteY0" fmla="*/ 0 h 1625040"/>
                <a:gd name="connsiteX1" fmla="*/ 1953498 w 1953498"/>
                <a:gd name="connsiteY1" fmla="*/ 0 h 1625040"/>
                <a:gd name="connsiteX2" fmla="*/ 1953498 w 1953498"/>
                <a:gd name="connsiteY2" fmla="*/ 1625040 h 1625040"/>
                <a:gd name="connsiteX3" fmla="*/ 0 w 1953498"/>
                <a:gd name="connsiteY3" fmla="*/ 1625040 h 1625040"/>
                <a:gd name="connsiteX4" fmla="*/ 0 w 1953498"/>
                <a:gd name="connsiteY4" fmla="*/ 0 h 162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498" h="1625040">
                  <a:moveTo>
                    <a:pt x="0" y="0"/>
                  </a:moveTo>
                  <a:lnTo>
                    <a:pt x="1953498" y="0"/>
                  </a:lnTo>
                  <a:lnTo>
                    <a:pt x="1953498" y="1625040"/>
                  </a:lnTo>
                  <a:lnTo>
                    <a:pt x="0" y="1625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  <a:alpha val="90000"/>
              </a:schemeClr>
            </a:solidFill>
            <a:ln w="9525"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ctr" anchorCtr="0">
              <a:noAutofit/>
            </a:bodyPr>
            <a:lstStyle/>
            <a:p>
              <a:pPr marL="228594" indent="-228594" defTabSz="966873">
                <a:spcAft>
                  <a:spcPts val="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67" dirty="0">
                  <a:solidFill>
                    <a:prstClr val="black"/>
                  </a:solidFill>
                </a:rPr>
                <a:t>Tailored approach – Lift n ’shift, Unit or Hybrid</a:t>
              </a:r>
            </a:p>
            <a:p>
              <a:pPr marL="228594" indent="-228594" defTabSz="966873">
                <a:spcAft>
                  <a:spcPts val="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67" dirty="0">
                  <a:solidFill>
                    <a:prstClr val="black"/>
                  </a:solidFill>
                </a:rPr>
                <a:t>Template driven for maximum reuse</a:t>
              </a:r>
            </a:p>
            <a:p>
              <a:pPr marL="228594" indent="-228594" defTabSz="966873">
                <a:spcAft>
                  <a:spcPts val="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67" dirty="0">
                  <a:solidFill>
                    <a:prstClr val="black"/>
                  </a:solidFill>
                </a:rPr>
                <a:t>Automation at all stages</a:t>
              </a:r>
            </a:p>
            <a:p>
              <a:pPr marL="228594" indent="-228594" defTabSz="966873">
                <a:spcAft>
                  <a:spcPts val="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67" dirty="0">
                  <a:solidFill>
                    <a:prstClr val="black"/>
                  </a:solidFill>
                </a:rPr>
                <a:t>Cost benefits (resourcing, replicable and controlled-risk)</a:t>
              </a:r>
            </a:p>
            <a:p>
              <a:pPr marL="228594" indent="-228594" defTabSz="966873">
                <a:spcAft>
                  <a:spcPts val="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67" dirty="0">
                  <a:solidFill>
                    <a:prstClr val="black"/>
                  </a:solidFill>
                </a:rPr>
                <a:t>Optimal Timeline (flexibility for business and feature releases)</a:t>
              </a:r>
            </a:p>
            <a:p>
              <a:pPr marL="228594" indent="-228594" defTabSz="966873">
                <a:spcAft>
                  <a:spcPts val="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67" dirty="0">
                  <a:solidFill>
                    <a:prstClr val="black"/>
                  </a:solidFill>
                </a:rPr>
                <a:t>Ease of new feature deployment</a:t>
              </a:r>
            </a:p>
          </p:txBody>
        </p:sp>
        <p:sp>
          <p:nvSpPr>
            <p:cNvPr id="392" name="Pentagon 391"/>
            <p:cNvSpPr/>
            <p:nvPr/>
          </p:nvSpPr>
          <p:spPr>
            <a:xfrm>
              <a:off x="299306" y="3075105"/>
              <a:ext cx="3839169" cy="33469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>
                <a:spcAft>
                  <a:spcPts val="267"/>
                </a:spcAft>
              </a:pPr>
              <a:r>
                <a:rPr lang="en-US" sz="1067" b="1" dirty="0">
                  <a:solidFill>
                    <a:prstClr val="white"/>
                  </a:solidFill>
                </a:rPr>
                <a:t>Holistic coverage: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06658" y="3596919"/>
            <a:ext cx="3343428" cy="2424184"/>
            <a:chOff x="4021951" y="2807157"/>
            <a:chExt cx="2507571" cy="181813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1951" y="3056300"/>
              <a:ext cx="1559218" cy="1568995"/>
            </a:xfrm>
            <a:prstGeom prst="rect">
              <a:avLst/>
            </a:prstGeom>
          </p:spPr>
        </p:pic>
        <p:sp>
          <p:nvSpPr>
            <p:cNvPr id="24" name="Oval Callout 23"/>
            <p:cNvSpPr/>
            <p:nvPr/>
          </p:nvSpPr>
          <p:spPr>
            <a:xfrm>
              <a:off x="5297459" y="2807157"/>
              <a:ext cx="1232063" cy="1208588"/>
            </a:xfrm>
            <a:prstGeom prst="wedgeEllipseCallout">
              <a:avLst>
                <a:gd name="adj1" fmla="val -50211"/>
                <a:gd name="adj2" fmla="val 4437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b="1" dirty="0">
                  <a:solidFill>
                    <a:schemeClr val="tx2"/>
                  </a:solidFill>
                  <a:ea typeface="ＭＳ Ｐゴシック"/>
                  <a:cs typeface="ＭＳ Ｐゴシック"/>
                </a:rPr>
                <a:t>Predictable outcome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398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ageCurlDouble"/>
      </p:transition>
    </mc:Choice>
    <mc:Fallback xmlns="">
      <p:transition spd="slow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AB5A-D77C-B743-A281-D4C1764C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Plan – Key Activities &amp; Deliverables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AFDB7-C648-0647-B8C9-0FB792B9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B534-FA0E-8F4A-B52F-F9D80A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B3147C-3879-614F-8CD2-D153F4B73465}"/>
              </a:ext>
            </a:extLst>
          </p:cNvPr>
          <p:cNvSpPr/>
          <p:nvPr/>
        </p:nvSpPr>
        <p:spPr>
          <a:xfrm>
            <a:off x="931292" y="1379400"/>
            <a:ext cx="10434120" cy="1782345"/>
          </a:xfrm>
          <a:prstGeom prst="roundRect">
            <a:avLst>
              <a:gd name="adj" fmla="val 0"/>
            </a:avLst>
          </a:prstGeom>
          <a:solidFill>
            <a:schemeClr val="bg1">
              <a:alpha val="7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6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427C63-06A3-A948-8C88-5DD75602082A}"/>
              </a:ext>
            </a:extLst>
          </p:cNvPr>
          <p:cNvSpPr/>
          <p:nvPr/>
        </p:nvSpPr>
        <p:spPr>
          <a:xfrm>
            <a:off x="759894" y="1371473"/>
            <a:ext cx="2803638" cy="552289"/>
          </a:xfrm>
          <a:prstGeom prst="roundRect">
            <a:avLst>
              <a:gd name="adj" fmla="val 3143"/>
            </a:avLst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/>
            <a:r>
              <a:rPr lang="en-US" sz="1200" b="1" dirty="0"/>
              <a:t>AS-IS PLATFORM ANALYSIS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C4B0CA3-F9D4-FF43-831E-7DC8DC04447A}"/>
              </a:ext>
            </a:extLst>
          </p:cNvPr>
          <p:cNvSpPr/>
          <p:nvPr/>
        </p:nvSpPr>
        <p:spPr>
          <a:xfrm>
            <a:off x="759893" y="2030678"/>
            <a:ext cx="2230118" cy="709974"/>
          </a:xfrm>
          <a:prstGeom prst="roundRect">
            <a:avLst>
              <a:gd name="adj" fmla="val 3143"/>
            </a:avLst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/>
            <a:endParaRPr lang="en-US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A1528-2063-AA40-93B4-63DB4A4F2189}"/>
              </a:ext>
            </a:extLst>
          </p:cNvPr>
          <p:cNvSpPr/>
          <p:nvPr/>
        </p:nvSpPr>
        <p:spPr>
          <a:xfrm>
            <a:off x="3611048" y="1431821"/>
            <a:ext cx="1773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 Governance Process</a:t>
            </a:r>
          </a:p>
          <a:p>
            <a:pPr marL="171450" marR="0" lvl="0" indent="-1714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000" kern="0" dirty="0">
              <a:solidFill>
                <a:prstClr val="black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7017B2-92FC-9842-A98C-40F3C1C0B48B}"/>
              </a:ext>
            </a:extLst>
          </p:cNvPr>
          <p:cNvSpPr/>
          <p:nvPr/>
        </p:nvSpPr>
        <p:spPr>
          <a:xfrm>
            <a:off x="3540500" y="1913459"/>
            <a:ext cx="31192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black"/>
                </a:solidFill>
              </a:rPr>
              <a:t>Common Development Frameworks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73C197-6875-A242-81BA-910031CB7280}"/>
              </a:ext>
            </a:extLst>
          </p:cNvPr>
          <p:cNvSpPr/>
          <p:nvPr/>
        </p:nvSpPr>
        <p:spPr>
          <a:xfrm>
            <a:off x="6618065" y="1399687"/>
            <a:ext cx="4923522" cy="553998"/>
          </a:xfrm>
          <a:prstGeom prst="rect">
            <a:avLst/>
          </a:prstGeom>
        </p:spPr>
        <p:txBody>
          <a:bodyPr wrap="square" lIns="45720" rIns="4572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black"/>
                </a:solidFill>
              </a:rPr>
              <a:t>Document API products, API Categories such as internal/external APIs</a:t>
            </a:r>
          </a:p>
          <a:p>
            <a:pPr lvl="0">
              <a:defRPr/>
            </a:pPr>
            <a:r>
              <a:rPr lang="en-US" sz="1000" kern="0" dirty="0">
                <a:solidFill>
                  <a:prstClr val="black"/>
                </a:solidFill>
              </a:rPr>
              <a:t>API governance process, such as versioning and decommission</a:t>
            </a:r>
          </a:p>
          <a:p>
            <a:pPr lvl="0">
              <a:defRPr/>
            </a:pPr>
            <a:endParaRPr lang="en-US" sz="1000" kern="0" dirty="0">
              <a:solidFill>
                <a:prstClr val="black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EC9F82-7C7B-5A4B-B9BE-9CA65DE465F7}"/>
              </a:ext>
            </a:extLst>
          </p:cNvPr>
          <p:cNvSpPr/>
          <p:nvPr/>
        </p:nvSpPr>
        <p:spPr>
          <a:xfrm>
            <a:off x="6649235" y="1871800"/>
            <a:ext cx="45830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prstClr val="black"/>
                </a:solidFill>
              </a:rPr>
              <a:t>Analyze WSO2 setup for common policies/processes: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prstClr val="black"/>
                </a:solidFill>
              </a:rPr>
              <a:t>Authentication/Authorization framework.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prstClr val="black"/>
                </a:solidFill>
              </a:rPr>
              <a:t>Logging framework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prstClr val="black"/>
                </a:solidFill>
              </a:rPr>
              <a:t>Error handling framework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prstClr val="black"/>
                </a:solidFill>
              </a:rPr>
              <a:t>Rate Limits (spike/quota)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prstClr val="black"/>
                </a:solidFill>
              </a:rPr>
              <a:t>Request/Response Validation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prstClr val="black"/>
                </a:solidFill>
              </a:rPr>
              <a:t>Request/Response transformation components</a:t>
            </a:r>
            <a:r>
              <a:rPr lang="en-US" sz="1000" dirty="0"/>
              <a:t>.</a:t>
            </a:r>
            <a:endParaRPr lang="en-US" sz="1000" kern="0" dirty="0">
              <a:solidFill>
                <a:prstClr val="black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kern="0" dirty="0">
              <a:solidFill>
                <a:prstClr val="black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B46D81-E230-DA49-9504-F06E1F12F9F8}"/>
              </a:ext>
            </a:extLst>
          </p:cNvPr>
          <p:cNvSpPr/>
          <p:nvPr/>
        </p:nvSpPr>
        <p:spPr>
          <a:xfrm>
            <a:off x="3563531" y="1000436"/>
            <a:ext cx="2419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1F8E91"/>
                </a:solidFill>
              </a:rPr>
              <a:t>Migration Components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11AE31-A004-B84F-888C-FFBFF0045095}"/>
              </a:ext>
            </a:extLst>
          </p:cNvPr>
          <p:cNvSpPr/>
          <p:nvPr/>
        </p:nvSpPr>
        <p:spPr>
          <a:xfrm>
            <a:off x="1575673" y="1011058"/>
            <a:ext cx="11449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DELIVERABLES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9868B9-B4A0-EF45-86B1-69AB2D999A66}"/>
              </a:ext>
            </a:extLst>
          </p:cNvPr>
          <p:cNvSpPr/>
          <p:nvPr/>
        </p:nvSpPr>
        <p:spPr>
          <a:xfrm rot="16200000">
            <a:off x="-427560" y="1973675"/>
            <a:ext cx="21098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C6093B"/>
                </a:solidFill>
              </a:rPr>
              <a:t>Current State Assessment</a:t>
            </a:r>
          </a:p>
          <a:p>
            <a:pPr algn="ctr"/>
            <a:endParaRPr lang="en-US" sz="1400" b="1" dirty="0">
              <a:solidFill>
                <a:srgbClr val="C6093B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5FBD55-F36B-424E-9CFA-10C44F956B75}"/>
              </a:ext>
            </a:extLst>
          </p:cNvPr>
          <p:cNvCxnSpPr/>
          <p:nvPr/>
        </p:nvCxnSpPr>
        <p:spPr>
          <a:xfrm>
            <a:off x="1164588" y="1824581"/>
            <a:ext cx="102028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BFBAB6-1CA2-9449-A2FA-6B572895AB92}"/>
              </a:ext>
            </a:extLst>
          </p:cNvPr>
          <p:cNvCxnSpPr>
            <a:cxnSpLocks/>
          </p:cNvCxnSpPr>
          <p:nvPr/>
        </p:nvCxnSpPr>
        <p:spPr>
          <a:xfrm>
            <a:off x="1063448" y="1369250"/>
            <a:ext cx="0" cy="1782346"/>
          </a:xfrm>
          <a:prstGeom prst="line">
            <a:avLst/>
          </a:prstGeom>
          <a:ln w="28575">
            <a:solidFill>
              <a:srgbClr val="C609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1393825-BCC3-964C-AFB9-F7921A57F290}"/>
              </a:ext>
            </a:extLst>
          </p:cNvPr>
          <p:cNvSpPr/>
          <p:nvPr/>
        </p:nvSpPr>
        <p:spPr>
          <a:xfrm>
            <a:off x="6102096" y="971134"/>
            <a:ext cx="2903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1F8E91"/>
                </a:solidFill>
              </a:rPr>
              <a:t>Execution Steps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89435F5-D5B5-9C45-A16B-E198CBEE2311}"/>
              </a:ext>
            </a:extLst>
          </p:cNvPr>
          <p:cNvSpPr/>
          <p:nvPr/>
        </p:nvSpPr>
        <p:spPr>
          <a:xfrm>
            <a:off x="724106" y="1862226"/>
            <a:ext cx="2603326" cy="698362"/>
          </a:xfrm>
          <a:prstGeom prst="roundRect">
            <a:avLst>
              <a:gd name="adj" fmla="val 3143"/>
            </a:avLst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/>
            <a:r>
              <a:rPr lang="en-US" sz="1200" b="1" dirty="0"/>
              <a:t>AS-IS COMMON COMPONENT ANALYSIS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5533AB-0A2D-2B45-8534-E7429D921D04}"/>
              </a:ext>
            </a:extLst>
          </p:cNvPr>
          <p:cNvSpPr/>
          <p:nvPr/>
        </p:nvSpPr>
        <p:spPr>
          <a:xfrm>
            <a:off x="1048933" y="3271346"/>
            <a:ext cx="10434120" cy="1863537"/>
          </a:xfrm>
          <a:prstGeom prst="roundRect">
            <a:avLst>
              <a:gd name="adj" fmla="val 0"/>
            </a:avLst>
          </a:prstGeom>
          <a:solidFill>
            <a:schemeClr val="bg1">
              <a:alpha val="7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600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2D1696E-4099-1A42-9A5A-56000B3DF66A}"/>
              </a:ext>
            </a:extLst>
          </p:cNvPr>
          <p:cNvSpPr/>
          <p:nvPr/>
        </p:nvSpPr>
        <p:spPr>
          <a:xfrm>
            <a:off x="759893" y="3273569"/>
            <a:ext cx="2803638" cy="378998"/>
          </a:xfrm>
          <a:prstGeom prst="roundRect">
            <a:avLst>
              <a:gd name="adj" fmla="val 3143"/>
            </a:avLst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/>
            <a:r>
              <a:rPr lang="en-US" sz="1200" b="1" dirty="0"/>
              <a:t>PRODUCT MIGRATION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C7C1293-EF0B-824D-805D-7B6BC4AB7E0C}"/>
              </a:ext>
            </a:extLst>
          </p:cNvPr>
          <p:cNvSpPr/>
          <p:nvPr/>
        </p:nvSpPr>
        <p:spPr>
          <a:xfrm>
            <a:off x="759892" y="3932773"/>
            <a:ext cx="2230118" cy="709974"/>
          </a:xfrm>
          <a:prstGeom prst="roundRect">
            <a:avLst>
              <a:gd name="adj" fmla="val 3143"/>
            </a:avLst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/>
            <a:endParaRPr lang="en-US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C2EEF5-573D-B44A-8674-7EB3AA997A31}"/>
              </a:ext>
            </a:extLst>
          </p:cNvPr>
          <p:cNvSpPr/>
          <p:nvPr/>
        </p:nvSpPr>
        <p:spPr>
          <a:xfrm>
            <a:off x="3611047" y="3333916"/>
            <a:ext cx="1157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 Products</a:t>
            </a:r>
          </a:p>
          <a:p>
            <a:pPr marL="171450" marR="0" lvl="0" indent="-1714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000" kern="0" dirty="0">
              <a:solidFill>
                <a:prstClr val="black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3F8C75-996C-5B41-92C9-9BC406B7DADC}"/>
              </a:ext>
            </a:extLst>
          </p:cNvPr>
          <p:cNvSpPr/>
          <p:nvPr/>
        </p:nvSpPr>
        <p:spPr>
          <a:xfrm>
            <a:off x="3576286" y="3714239"/>
            <a:ext cx="31192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black"/>
                </a:solidFill>
              </a:rPr>
              <a:t>Common Development Frameworks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E54E97-496E-7C48-B6B5-C560D9EA953E}"/>
              </a:ext>
            </a:extLst>
          </p:cNvPr>
          <p:cNvSpPr/>
          <p:nvPr/>
        </p:nvSpPr>
        <p:spPr>
          <a:xfrm>
            <a:off x="6659771" y="3301782"/>
            <a:ext cx="4467950" cy="400110"/>
          </a:xfrm>
          <a:prstGeom prst="rect">
            <a:avLst/>
          </a:prstGeom>
        </p:spPr>
        <p:txBody>
          <a:bodyPr wrap="square" lIns="45720" rIns="4572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black"/>
                </a:solidFill>
              </a:rPr>
              <a:t>Document AS IS product creation steps.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prstClr val="black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1C0810-8808-EE45-A1FC-5F1F87CF6F93}"/>
              </a:ext>
            </a:extLst>
          </p:cNvPr>
          <p:cNvSpPr/>
          <p:nvPr/>
        </p:nvSpPr>
        <p:spPr>
          <a:xfrm>
            <a:off x="6635617" y="3671871"/>
            <a:ext cx="47317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black"/>
                </a:solidFill>
              </a:rPr>
              <a:t>Analyze configuration requirements such as KVM and Target servers for APIGEE.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black"/>
                </a:solidFill>
              </a:rPr>
              <a:t>Analyze and plan if below can be created as Shared flows in APIGEE and be added to the template: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prstClr val="black"/>
                </a:solidFill>
              </a:rPr>
              <a:t>Authentication/Authorization framework (such as OAuth Implementation)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prstClr val="black"/>
                </a:solidFill>
              </a:rPr>
              <a:t>Logging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prstClr val="black"/>
                </a:solidFill>
              </a:rPr>
              <a:t>Error handling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prstClr val="black"/>
                </a:solidFill>
              </a:rPr>
              <a:t>Rate Limits (spike/quota)</a:t>
            </a:r>
          </a:p>
          <a:p>
            <a:pPr lvl="1"/>
            <a:endParaRPr lang="en-US" sz="1000" kern="0" dirty="0">
              <a:solidFill>
                <a:prstClr val="black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BBF509-A909-1942-975F-D86C782D903B}"/>
              </a:ext>
            </a:extLst>
          </p:cNvPr>
          <p:cNvSpPr/>
          <p:nvPr/>
        </p:nvSpPr>
        <p:spPr>
          <a:xfrm rot="16200000">
            <a:off x="-427561" y="3875770"/>
            <a:ext cx="21098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C6093B"/>
                </a:solidFill>
              </a:rPr>
              <a:t>Strategy, Roadmap and Blueprinting</a:t>
            </a:r>
          </a:p>
          <a:p>
            <a:pPr algn="ctr"/>
            <a:endParaRPr lang="en-US" sz="1400" b="1" dirty="0">
              <a:solidFill>
                <a:srgbClr val="C6093B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C2C7D4-8B19-474F-8A18-62CD0C895AC9}"/>
              </a:ext>
            </a:extLst>
          </p:cNvPr>
          <p:cNvCxnSpPr/>
          <p:nvPr/>
        </p:nvCxnSpPr>
        <p:spPr>
          <a:xfrm>
            <a:off x="1164587" y="3650840"/>
            <a:ext cx="102028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6E4385A-06F5-7346-9F1F-1723843BC0D9}"/>
              </a:ext>
            </a:extLst>
          </p:cNvPr>
          <p:cNvCxnSpPr>
            <a:cxnSpLocks/>
          </p:cNvCxnSpPr>
          <p:nvPr/>
        </p:nvCxnSpPr>
        <p:spPr>
          <a:xfrm>
            <a:off x="1063447" y="3271345"/>
            <a:ext cx="0" cy="1782346"/>
          </a:xfrm>
          <a:prstGeom prst="line">
            <a:avLst/>
          </a:prstGeom>
          <a:ln w="28575">
            <a:solidFill>
              <a:srgbClr val="C609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415219A-D711-AB4F-93C9-F68AB45D5AB8}"/>
              </a:ext>
            </a:extLst>
          </p:cNvPr>
          <p:cNvSpPr/>
          <p:nvPr/>
        </p:nvSpPr>
        <p:spPr>
          <a:xfrm>
            <a:off x="759892" y="3663006"/>
            <a:ext cx="2603326" cy="698362"/>
          </a:xfrm>
          <a:prstGeom prst="roundRect">
            <a:avLst>
              <a:gd name="adj" fmla="val 3143"/>
            </a:avLst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/>
            <a:r>
              <a:rPr lang="en-US" sz="1200" b="1" dirty="0"/>
              <a:t>COMMON COMPONENT DESIGN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2283596-C4C3-274B-892D-12BF257BDC35}"/>
              </a:ext>
            </a:extLst>
          </p:cNvPr>
          <p:cNvSpPr/>
          <p:nvPr/>
        </p:nvSpPr>
        <p:spPr>
          <a:xfrm>
            <a:off x="1048933" y="5244484"/>
            <a:ext cx="10434120" cy="909955"/>
          </a:xfrm>
          <a:prstGeom prst="roundRect">
            <a:avLst>
              <a:gd name="adj" fmla="val 0"/>
            </a:avLst>
          </a:prstGeom>
          <a:solidFill>
            <a:schemeClr val="bg1">
              <a:alpha val="7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600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E736175-0DDA-EE42-9CFA-82E29A743130}"/>
              </a:ext>
            </a:extLst>
          </p:cNvPr>
          <p:cNvSpPr/>
          <p:nvPr/>
        </p:nvSpPr>
        <p:spPr>
          <a:xfrm>
            <a:off x="759893" y="5342519"/>
            <a:ext cx="2803638" cy="378998"/>
          </a:xfrm>
          <a:prstGeom prst="roundRect">
            <a:avLst>
              <a:gd name="adj" fmla="val 3143"/>
            </a:avLst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/>
            <a:r>
              <a:rPr lang="en-US" sz="1200" b="1" dirty="0"/>
              <a:t>API MIGRATION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9250C98-F53D-4046-9BEB-932BF93F0924}"/>
              </a:ext>
            </a:extLst>
          </p:cNvPr>
          <p:cNvSpPr/>
          <p:nvPr/>
        </p:nvSpPr>
        <p:spPr>
          <a:xfrm>
            <a:off x="759892" y="6001723"/>
            <a:ext cx="2230118" cy="709974"/>
          </a:xfrm>
          <a:prstGeom prst="roundRect">
            <a:avLst>
              <a:gd name="adj" fmla="val 3143"/>
            </a:avLst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/>
            <a:endParaRPr lang="en-US" sz="1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4CB3C7-C03D-9940-A28E-425E6899851C}"/>
              </a:ext>
            </a:extLst>
          </p:cNvPr>
          <p:cNvSpPr/>
          <p:nvPr/>
        </p:nvSpPr>
        <p:spPr>
          <a:xfrm>
            <a:off x="3611046" y="5402867"/>
            <a:ext cx="12657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 Products</a:t>
            </a:r>
          </a:p>
          <a:p>
            <a:pPr marL="171450" marR="0" lvl="0" indent="-1714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kern="0" dirty="0">
                <a:solidFill>
                  <a:prstClr val="black"/>
                </a:solidFill>
              </a:rPr>
              <a:t>API Proxies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000" kern="0" dirty="0">
              <a:solidFill>
                <a:prstClr val="black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F8D628-6126-6C4C-81EF-48F6235A57E2}"/>
              </a:ext>
            </a:extLst>
          </p:cNvPr>
          <p:cNvSpPr/>
          <p:nvPr/>
        </p:nvSpPr>
        <p:spPr>
          <a:xfrm>
            <a:off x="6602604" y="5266603"/>
            <a:ext cx="4938983" cy="1015663"/>
          </a:xfrm>
          <a:prstGeom prst="rect">
            <a:avLst/>
          </a:prstGeom>
        </p:spPr>
        <p:txBody>
          <a:bodyPr wrap="square" lIns="45720" rIns="4572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prstClr val="black"/>
                </a:solidFill>
              </a:rPr>
              <a:t>environment configurations such as KVMs and target servers.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prstClr val="black"/>
                </a:solidFill>
              </a:rPr>
              <a:t>Create common shared flows for API proxies and flow hooks.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prstClr val="black"/>
                </a:solidFill>
              </a:rPr>
              <a:t>Provide API specifications from WSO2 as input to the CTSAPIMAKR and create APIGEE proxy bundle and products using CTSAPIMAKR.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prstClr val="black"/>
                </a:solidFill>
              </a:rPr>
              <a:t>Perform required manual updates on Proxies: for custom code specific to proxy.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prstClr val="black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4DEA557-C61D-DB4F-B452-CB7E828FB288}"/>
              </a:ext>
            </a:extLst>
          </p:cNvPr>
          <p:cNvSpPr/>
          <p:nvPr/>
        </p:nvSpPr>
        <p:spPr>
          <a:xfrm rot="16200000">
            <a:off x="117612" y="5329796"/>
            <a:ext cx="10195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C6093B"/>
                </a:solidFill>
              </a:rPr>
              <a:t>API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C6093B"/>
                </a:solidFill>
              </a:rPr>
              <a:t>Migration</a:t>
            </a:r>
          </a:p>
          <a:p>
            <a:pPr algn="ctr"/>
            <a:endParaRPr lang="en-US" sz="1400" b="1" dirty="0">
              <a:solidFill>
                <a:srgbClr val="C6093B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9A12DF-601A-4541-9A0C-4B5D99E85042}"/>
              </a:ext>
            </a:extLst>
          </p:cNvPr>
          <p:cNvCxnSpPr>
            <a:cxnSpLocks/>
          </p:cNvCxnSpPr>
          <p:nvPr/>
        </p:nvCxnSpPr>
        <p:spPr>
          <a:xfrm flipH="1">
            <a:off x="1048933" y="5340295"/>
            <a:ext cx="14514" cy="814144"/>
          </a:xfrm>
          <a:prstGeom prst="line">
            <a:avLst/>
          </a:prstGeom>
          <a:ln w="28575">
            <a:solidFill>
              <a:srgbClr val="C609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18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AB5A-D77C-B743-A281-D4C1764C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Approaches : Requirements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AFDB7-C648-0647-B8C9-0FB792B9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B534-FA0E-8F4A-B52F-F9D80A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9250C98-F53D-4046-9BEB-932BF93F0924}"/>
              </a:ext>
            </a:extLst>
          </p:cNvPr>
          <p:cNvSpPr/>
          <p:nvPr/>
        </p:nvSpPr>
        <p:spPr>
          <a:xfrm>
            <a:off x="759892" y="6001723"/>
            <a:ext cx="2230118" cy="709974"/>
          </a:xfrm>
          <a:prstGeom prst="roundRect">
            <a:avLst>
              <a:gd name="adj" fmla="val 3143"/>
            </a:avLst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/>
            <a:endParaRPr lang="en-US" sz="1200" b="1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0E81006-6AEA-9F41-BCA3-104B7B391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42803"/>
              </p:ext>
            </p:extLst>
          </p:nvPr>
        </p:nvGraphicFramePr>
        <p:xfrm>
          <a:off x="583027" y="1043223"/>
          <a:ext cx="10530449" cy="1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020">
                <a:tc>
                  <a:txBody>
                    <a:bodyPr/>
                    <a:lstStyle/>
                    <a:p>
                      <a:r>
                        <a:rPr lang="en-US" dirty="0"/>
                        <a:t>Phased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Bang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77">
                <a:tc>
                  <a:txBody>
                    <a:bodyPr/>
                    <a:lstStyle/>
                    <a:p>
                      <a:pPr marL="0" marR="0" indent="0" algn="l" defTabSz="6093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400" b="0" u="none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6093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Create API lots based on Consumer agreement as API URL and credentials will be updated.</a:t>
                      </a:r>
                    </a:p>
                    <a:p>
                      <a:pPr marL="0" marR="0" indent="0" algn="l" defTabSz="6093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u="sng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6093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sz="1400" b="0" u="none" kern="12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Eg.</a:t>
                      </a:r>
                      <a:r>
                        <a:rPr lang="en-US" sz="1400" b="0" u="none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sz="1400" b="0" u="none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 APIs will be in Production in one go without any impact to consumers with no change in API URL and credentials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endParaRPr lang="en-US" sz="1400" b="0" u="none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endParaRPr lang="en-US" sz="11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871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AB5A-D77C-B743-A281-D4C1764C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Approaches :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AFDB7-C648-0647-B8C9-0FB792B9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B534-FA0E-8F4A-B52F-F9D80A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9250C98-F53D-4046-9BEB-932BF93F0924}"/>
              </a:ext>
            </a:extLst>
          </p:cNvPr>
          <p:cNvSpPr/>
          <p:nvPr/>
        </p:nvSpPr>
        <p:spPr>
          <a:xfrm>
            <a:off x="759892" y="6001723"/>
            <a:ext cx="2230118" cy="709974"/>
          </a:xfrm>
          <a:prstGeom prst="roundRect">
            <a:avLst>
              <a:gd name="adj" fmla="val 3143"/>
            </a:avLst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/>
            <a:endParaRPr lang="en-US" sz="1200" b="1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0E81006-6AEA-9F41-BCA3-104B7B391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60104"/>
              </p:ext>
            </p:extLst>
          </p:nvPr>
        </p:nvGraphicFramePr>
        <p:xfrm>
          <a:off x="583027" y="1043223"/>
          <a:ext cx="10530449" cy="227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020">
                <a:tc>
                  <a:txBody>
                    <a:bodyPr/>
                    <a:lstStyle/>
                    <a:p>
                      <a:r>
                        <a:rPr lang="en-US" dirty="0"/>
                        <a:t>Phased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Bang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77">
                <a:tc>
                  <a:txBody>
                    <a:bodyPr/>
                    <a:lstStyle/>
                    <a:p>
                      <a:pPr marL="0" marR="0" indent="0" algn="l" defTabSz="6093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PROS</a:t>
                      </a:r>
                    </a:p>
                    <a:p>
                      <a:pPr marL="0" marR="0" indent="0" algn="l" defTabSz="6093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u="sng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6093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sz="1400" b="1" u="sng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endParaRPr lang="en-US" sz="11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endParaRPr lang="en-US" sz="11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077">
                <a:tc>
                  <a:txBody>
                    <a:bodyPr/>
                    <a:lstStyle/>
                    <a:p>
                      <a:pPr marL="0" marR="0" indent="0" algn="l" defTabSz="6093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</a:t>
                      </a:r>
                    </a:p>
                    <a:p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3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</a:t>
                      </a:r>
                    </a:p>
                    <a:p>
                      <a:endParaRPr lang="en-US" sz="11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65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10040115" y="1443990"/>
            <a:ext cx="6097" cy="37230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71639" y="1441802"/>
            <a:ext cx="22934" cy="3725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363716" y="1448753"/>
            <a:ext cx="7255" cy="35404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59997" y="1493239"/>
            <a:ext cx="12191" cy="3380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571907"/>
          </a:xfrm>
        </p:spPr>
        <p:txBody>
          <a:bodyPr/>
          <a:lstStyle/>
          <a:p>
            <a:r>
              <a:rPr lang="en-US" dirty="0"/>
              <a:t>Execution Plan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062" y="1097043"/>
          <a:ext cx="11180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24">
                  <a:extLst>
                    <a:ext uri="{9D8B030D-6E8A-4147-A177-3AD203B41FA5}">
                      <a16:colId xmlns:a16="http://schemas.microsoft.com/office/drawing/2014/main" val="1335402807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397606495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3286708243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3230093345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239949572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1908813354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1137214460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33929385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1508174383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2090848077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1259949466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626162565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3426080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5226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2062" y="1467884"/>
            <a:ext cx="1200624" cy="1260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State Assessment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12062" y="2768751"/>
            <a:ext cx="1200624" cy="1220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Strategy, Roadmap and Blueprinting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945" y="4066858"/>
            <a:ext cx="1200624" cy="567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Migration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2686" y="1467882"/>
            <a:ext cx="841828" cy="34554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initiation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16996" y="1818139"/>
            <a:ext cx="1982278" cy="89113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 existing integration and API patterns and infrastructure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Gather and Assess API Requirements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and Prioritize API Use Cases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16512" y="2794352"/>
            <a:ext cx="3378060" cy="1173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API Governance and Operating Model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 Change Management Requirements to implement API processes, organization and Governance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API Reference Architecture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 Potential API implementation scenarios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34520" y="4682248"/>
            <a:ext cx="8334966" cy="8520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Portal POC Planning and next steps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5081" y="4014548"/>
            <a:ext cx="6644405" cy="57275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MVP APIs in Apigee platform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and Showcase best practices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69761" y="2728692"/>
            <a:ext cx="9975967" cy="504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69761" y="3974274"/>
            <a:ext cx="9975967" cy="504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03045" y="1467882"/>
            <a:ext cx="12191" cy="29636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9170422" y="1464842"/>
            <a:ext cx="6093" cy="34092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1650038" y="1451429"/>
            <a:ext cx="19448" cy="35756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34519" y="5618141"/>
            <a:ext cx="8334967" cy="5727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the Existing documentation and put forth a plan to create Open API specifications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2945" y="5648809"/>
            <a:ext cx="1200624" cy="567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API Initiatives</a:t>
            </a:r>
          </a:p>
        </p:txBody>
      </p:sp>
      <p:grpSp>
        <p:nvGrpSpPr>
          <p:cNvPr id="26" name="Group 40"/>
          <p:cNvGrpSpPr>
            <a:grpSpLocks/>
          </p:cNvGrpSpPr>
          <p:nvPr/>
        </p:nvGrpSpPr>
        <p:grpSpPr bwMode="auto">
          <a:xfrm rot="594350">
            <a:off x="10866048" y="464715"/>
            <a:ext cx="1208088" cy="665162"/>
            <a:chOff x="7491549" y="326571"/>
            <a:chExt cx="1208314" cy="66593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602384" y="326016"/>
              <a:ext cx="1097167" cy="376673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482674" y="609924"/>
              <a:ext cx="1097168" cy="376672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43"/>
            <p:cNvSpPr txBox="1">
              <a:spLocks noChangeArrowheads="1"/>
            </p:cNvSpPr>
            <p:nvPr/>
          </p:nvSpPr>
          <p:spPr bwMode="auto">
            <a:xfrm rot="1076066">
              <a:off x="7512190" y="448950"/>
              <a:ext cx="1149566" cy="367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Indicative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522945" y="4676495"/>
            <a:ext cx="1200624" cy="941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Portal PoC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123257" y="4605083"/>
            <a:ext cx="9975967" cy="504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169760" y="5580627"/>
            <a:ext cx="9975967" cy="504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927777" y="3271628"/>
            <a:ext cx="2446396" cy="15365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migration related steps</a:t>
            </a:r>
          </a:p>
        </p:txBody>
      </p:sp>
    </p:spTree>
    <p:extLst>
      <p:ext uri="{BB962C8B-B14F-4D97-AF65-F5344CB8AC3E}">
        <p14:creationId xmlns:p14="http://schemas.microsoft.com/office/powerpoint/2010/main" val="1422729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06" y="98198"/>
            <a:ext cx="11180064" cy="1060704"/>
          </a:xfrm>
        </p:spPr>
        <p:txBody>
          <a:bodyPr/>
          <a:lstStyle/>
          <a:p>
            <a:r>
              <a:rPr lang="en-US" dirty="0">
                <a:latin typeface="+mn-lt"/>
              </a:rPr>
              <a:t>APIGEE Migration: Tool based</a:t>
            </a: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>
                <a:solidFill>
                  <a:srgbClr val="0033A0"/>
                </a:solidFill>
                <a:latin typeface="Arial"/>
              </a:rPr>
              <a:t>© 2019 Cognizant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304800" cy="207963"/>
          </a:xfrm>
        </p:spPr>
        <p:txBody>
          <a:bodyPr/>
          <a:lstStyle/>
          <a:p>
            <a:pPr defTabSz="609585"/>
            <a:fld id="{B32AB80A-78BA-6B42-BA0D-B44ACF890F5A}" type="slidenum">
              <a:rPr lang="en-US">
                <a:solidFill>
                  <a:srgbClr val="00B140"/>
                </a:solidFill>
                <a:latin typeface="Arial"/>
              </a:rPr>
              <a:pPr defTabSz="609585"/>
              <a:t>29</a:t>
            </a:fld>
            <a:endParaRPr lang="en-US">
              <a:solidFill>
                <a:srgbClr val="00B140"/>
              </a:solidFill>
              <a:latin typeface="Arial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11514" y="675347"/>
            <a:ext cx="9789153" cy="3758475"/>
            <a:chOff x="758635" y="580652"/>
            <a:chExt cx="7341865" cy="2678455"/>
          </a:xfrm>
        </p:grpSpPr>
        <p:sp>
          <p:nvSpPr>
            <p:cNvPr id="10" name="Rounded Rectangle 9"/>
            <p:cNvSpPr/>
            <p:nvPr/>
          </p:nvSpPr>
          <p:spPr>
            <a:xfrm>
              <a:off x="899489" y="2374439"/>
              <a:ext cx="7104078" cy="811543"/>
            </a:xfrm>
            <a:prstGeom prst="roundRect">
              <a:avLst>
                <a:gd name="adj" fmla="val 5911"/>
              </a:avLst>
            </a:prstGeom>
            <a:noFill/>
            <a:ln w="190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Round Diagonal Corner Rectangle 10"/>
            <p:cNvSpPr/>
            <p:nvPr/>
          </p:nvSpPr>
          <p:spPr>
            <a:xfrm>
              <a:off x="758635" y="580652"/>
              <a:ext cx="7341865" cy="2678455"/>
            </a:xfrm>
            <a:prstGeom prst="round2DiagRect">
              <a:avLst>
                <a:gd name="adj1" fmla="val 5971"/>
                <a:gd name="adj2" fmla="val 6164"/>
              </a:avLst>
            </a:prstGeom>
            <a:noFill/>
            <a:ln w="19050">
              <a:solidFill>
                <a:srgbClr val="003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916" y="1192239"/>
              <a:ext cx="743653" cy="440795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>
              <a:stCxn id="12" idx="3"/>
              <a:endCxn id="33" idx="1"/>
            </p:cNvCxnSpPr>
            <p:nvPr/>
          </p:nvCxnSpPr>
          <p:spPr>
            <a:xfrm flipV="1">
              <a:off x="1793569" y="1411564"/>
              <a:ext cx="643353" cy="10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39396" y="1697598"/>
              <a:ext cx="436187" cy="17546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609585"/>
              <a:r>
                <a:rPr lang="en-US" sz="1600">
                  <a:solidFill>
                    <a:srgbClr val="000000"/>
                  </a:solidFill>
                  <a:latin typeface="Arial"/>
                </a:rPr>
                <a:t>OAS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77306" y="668069"/>
              <a:ext cx="6801937" cy="219784"/>
              <a:chOff x="1077306" y="762497"/>
              <a:chExt cx="6801937" cy="303458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1077306" y="762497"/>
                <a:ext cx="1838361" cy="303458"/>
              </a:xfrm>
              <a:custGeom>
                <a:avLst/>
                <a:gdLst>
                  <a:gd name="connsiteX0" fmla="*/ 0 w 1838361"/>
                  <a:gd name="connsiteY0" fmla="*/ 0 h 303458"/>
                  <a:gd name="connsiteX1" fmla="*/ 1686632 w 1838361"/>
                  <a:gd name="connsiteY1" fmla="*/ 0 h 303458"/>
                  <a:gd name="connsiteX2" fmla="*/ 1838361 w 1838361"/>
                  <a:gd name="connsiteY2" fmla="*/ 151729 h 303458"/>
                  <a:gd name="connsiteX3" fmla="*/ 1686632 w 1838361"/>
                  <a:gd name="connsiteY3" fmla="*/ 303458 h 303458"/>
                  <a:gd name="connsiteX4" fmla="*/ 0 w 1838361"/>
                  <a:gd name="connsiteY4" fmla="*/ 303458 h 303458"/>
                  <a:gd name="connsiteX5" fmla="*/ 151729 w 1838361"/>
                  <a:gd name="connsiteY5" fmla="*/ 151729 h 303458"/>
                  <a:gd name="connsiteX6" fmla="*/ 0 w 1838361"/>
                  <a:gd name="connsiteY6" fmla="*/ 0 h 30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8361" h="303458">
                    <a:moveTo>
                      <a:pt x="0" y="0"/>
                    </a:moveTo>
                    <a:lnTo>
                      <a:pt x="1686632" y="0"/>
                    </a:lnTo>
                    <a:lnTo>
                      <a:pt x="1838361" y="151729"/>
                    </a:lnTo>
                    <a:lnTo>
                      <a:pt x="1686632" y="303458"/>
                    </a:lnTo>
                    <a:lnTo>
                      <a:pt x="0" y="303458"/>
                    </a:lnTo>
                    <a:lnTo>
                      <a:pt x="151729" y="1517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4A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66313" tIns="21336" rIns="223641" bIns="21336" numCol="1" spcCol="1270" anchor="ctr" anchorCtr="0">
                <a:noAutofit/>
              </a:bodyPr>
              <a:lstStyle/>
              <a:p>
                <a:pPr algn="ctr" defTabSz="71118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67" b="1" dirty="0">
                    <a:solidFill>
                      <a:srgbClr val="FFFFFF"/>
                    </a:solidFill>
                    <a:latin typeface="Arial"/>
                  </a:rPr>
                  <a:t>Import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731831" y="762497"/>
                <a:ext cx="1838361" cy="303458"/>
              </a:xfrm>
              <a:custGeom>
                <a:avLst/>
                <a:gdLst>
                  <a:gd name="connsiteX0" fmla="*/ 0 w 1838361"/>
                  <a:gd name="connsiteY0" fmla="*/ 0 h 303458"/>
                  <a:gd name="connsiteX1" fmla="*/ 1686632 w 1838361"/>
                  <a:gd name="connsiteY1" fmla="*/ 0 h 303458"/>
                  <a:gd name="connsiteX2" fmla="*/ 1838361 w 1838361"/>
                  <a:gd name="connsiteY2" fmla="*/ 151729 h 303458"/>
                  <a:gd name="connsiteX3" fmla="*/ 1686632 w 1838361"/>
                  <a:gd name="connsiteY3" fmla="*/ 303458 h 303458"/>
                  <a:gd name="connsiteX4" fmla="*/ 0 w 1838361"/>
                  <a:gd name="connsiteY4" fmla="*/ 303458 h 303458"/>
                  <a:gd name="connsiteX5" fmla="*/ 151729 w 1838361"/>
                  <a:gd name="connsiteY5" fmla="*/ 151729 h 303458"/>
                  <a:gd name="connsiteX6" fmla="*/ 0 w 1838361"/>
                  <a:gd name="connsiteY6" fmla="*/ 0 h 30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8361" h="303458">
                    <a:moveTo>
                      <a:pt x="0" y="0"/>
                    </a:moveTo>
                    <a:lnTo>
                      <a:pt x="1686632" y="0"/>
                    </a:lnTo>
                    <a:lnTo>
                      <a:pt x="1838361" y="151729"/>
                    </a:lnTo>
                    <a:lnTo>
                      <a:pt x="1686632" y="303458"/>
                    </a:lnTo>
                    <a:lnTo>
                      <a:pt x="0" y="303458"/>
                    </a:lnTo>
                    <a:lnTo>
                      <a:pt x="151729" y="1517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4A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66313" tIns="21336" rIns="223641" bIns="21336" numCol="1" spcCol="1270" anchor="ctr" anchorCtr="0">
                <a:noAutofit/>
              </a:bodyPr>
              <a:lstStyle/>
              <a:p>
                <a:pPr algn="ctr" defTabSz="71118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67" b="1">
                    <a:solidFill>
                      <a:srgbClr val="FFFFFF"/>
                    </a:solidFill>
                    <a:latin typeface="Arial"/>
                  </a:rPr>
                  <a:t>Generate</a:t>
                </a:r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4386356" y="762497"/>
                <a:ext cx="1838361" cy="303458"/>
              </a:xfrm>
              <a:custGeom>
                <a:avLst/>
                <a:gdLst>
                  <a:gd name="connsiteX0" fmla="*/ 0 w 1838361"/>
                  <a:gd name="connsiteY0" fmla="*/ 0 h 303458"/>
                  <a:gd name="connsiteX1" fmla="*/ 1686632 w 1838361"/>
                  <a:gd name="connsiteY1" fmla="*/ 0 h 303458"/>
                  <a:gd name="connsiteX2" fmla="*/ 1838361 w 1838361"/>
                  <a:gd name="connsiteY2" fmla="*/ 151729 h 303458"/>
                  <a:gd name="connsiteX3" fmla="*/ 1686632 w 1838361"/>
                  <a:gd name="connsiteY3" fmla="*/ 303458 h 303458"/>
                  <a:gd name="connsiteX4" fmla="*/ 0 w 1838361"/>
                  <a:gd name="connsiteY4" fmla="*/ 303458 h 303458"/>
                  <a:gd name="connsiteX5" fmla="*/ 151729 w 1838361"/>
                  <a:gd name="connsiteY5" fmla="*/ 151729 h 303458"/>
                  <a:gd name="connsiteX6" fmla="*/ 0 w 1838361"/>
                  <a:gd name="connsiteY6" fmla="*/ 0 h 30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8361" h="303458">
                    <a:moveTo>
                      <a:pt x="0" y="0"/>
                    </a:moveTo>
                    <a:lnTo>
                      <a:pt x="1686632" y="0"/>
                    </a:lnTo>
                    <a:lnTo>
                      <a:pt x="1838361" y="151729"/>
                    </a:lnTo>
                    <a:lnTo>
                      <a:pt x="1686632" y="303458"/>
                    </a:lnTo>
                    <a:lnTo>
                      <a:pt x="0" y="303458"/>
                    </a:lnTo>
                    <a:lnTo>
                      <a:pt x="151729" y="1517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4A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66313" tIns="21336" rIns="223641" bIns="21336" numCol="1" spcCol="1270" anchor="ctr" anchorCtr="0">
                <a:noAutofit/>
              </a:bodyPr>
              <a:lstStyle/>
              <a:p>
                <a:pPr algn="ctr" defTabSz="71118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67" b="1">
                    <a:solidFill>
                      <a:srgbClr val="FFFFFF"/>
                    </a:solidFill>
                    <a:latin typeface="Arial"/>
                  </a:rPr>
                  <a:t>Build/Deploy</a:t>
                </a:r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6040882" y="762497"/>
                <a:ext cx="1838361" cy="303458"/>
              </a:xfrm>
              <a:custGeom>
                <a:avLst/>
                <a:gdLst>
                  <a:gd name="connsiteX0" fmla="*/ 0 w 1838361"/>
                  <a:gd name="connsiteY0" fmla="*/ 0 h 303458"/>
                  <a:gd name="connsiteX1" fmla="*/ 1686632 w 1838361"/>
                  <a:gd name="connsiteY1" fmla="*/ 0 h 303458"/>
                  <a:gd name="connsiteX2" fmla="*/ 1838361 w 1838361"/>
                  <a:gd name="connsiteY2" fmla="*/ 151729 h 303458"/>
                  <a:gd name="connsiteX3" fmla="*/ 1686632 w 1838361"/>
                  <a:gd name="connsiteY3" fmla="*/ 303458 h 303458"/>
                  <a:gd name="connsiteX4" fmla="*/ 0 w 1838361"/>
                  <a:gd name="connsiteY4" fmla="*/ 303458 h 303458"/>
                  <a:gd name="connsiteX5" fmla="*/ 151729 w 1838361"/>
                  <a:gd name="connsiteY5" fmla="*/ 151729 h 303458"/>
                  <a:gd name="connsiteX6" fmla="*/ 0 w 1838361"/>
                  <a:gd name="connsiteY6" fmla="*/ 0 h 30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8361" h="303458">
                    <a:moveTo>
                      <a:pt x="0" y="0"/>
                    </a:moveTo>
                    <a:lnTo>
                      <a:pt x="1686632" y="0"/>
                    </a:lnTo>
                    <a:lnTo>
                      <a:pt x="1838361" y="151729"/>
                    </a:lnTo>
                    <a:lnTo>
                      <a:pt x="1686632" y="303458"/>
                    </a:lnTo>
                    <a:lnTo>
                      <a:pt x="0" y="303458"/>
                    </a:lnTo>
                    <a:lnTo>
                      <a:pt x="151729" y="1517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4A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66313" tIns="21336" rIns="223641" bIns="21336" numCol="1" spcCol="1270" anchor="ctr" anchorCtr="0">
                <a:noAutofit/>
              </a:bodyPr>
              <a:lstStyle/>
              <a:p>
                <a:pPr algn="ctr" defTabSz="71118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67" b="1">
                    <a:solidFill>
                      <a:srgbClr val="FFFFFF"/>
                    </a:solidFill>
                    <a:latin typeface="Arial"/>
                  </a:rPr>
                  <a:t>Run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4154286" y="1432289"/>
              <a:ext cx="394512" cy="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485553" y="1260491"/>
              <a:ext cx="1223644" cy="913179"/>
              <a:chOff x="3506680" y="2807039"/>
              <a:chExt cx="992960" cy="1250161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0595" y="3266219"/>
                <a:ext cx="499061" cy="197859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6680" y="3286993"/>
                <a:ext cx="915153" cy="538849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1016" y="3760763"/>
                <a:ext cx="451823" cy="258964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577664" y="2807039"/>
                <a:ext cx="921976" cy="409126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609585"/>
                <a:r>
                  <a:rPr lang="en-US" sz="1067">
                    <a:solidFill>
                      <a:srgbClr val="FFFFFF"/>
                    </a:solidFill>
                    <a:latin typeface="Arial"/>
                  </a:rPr>
                  <a:t>Import Project and Customize</a:t>
                </a:r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0729" y="3704792"/>
                <a:ext cx="208889" cy="352408"/>
              </a:xfrm>
              <a:prstGeom prst="rect">
                <a:avLst/>
              </a:prstGeom>
            </p:spPr>
          </p:pic>
        </p:grpSp>
        <p:cxnSp>
          <p:nvCxnSpPr>
            <p:cNvPr id="18" name="Straight Arrow Connector 17"/>
            <p:cNvCxnSpPr/>
            <p:nvPr/>
          </p:nvCxnSpPr>
          <p:spPr>
            <a:xfrm>
              <a:off x="5733432" y="1430008"/>
              <a:ext cx="394512" cy="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373" y="1032844"/>
              <a:ext cx="1243264" cy="1194569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2436922" y="1016556"/>
              <a:ext cx="1665143" cy="1286488"/>
              <a:chOff x="1745939" y="2443384"/>
              <a:chExt cx="1351226" cy="176122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745939" y="2443384"/>
                <a:ext cx="1351226" cy="1347007"/>
                <a:chOff x="1824595" y="2443384"/>
                <a:chExt cx="1351226" cy="1347007"/>
              </a:xfrm>
            </p:grpSpPr>
            <p:pic>
              <p:nvPicPr>
                <p:cNvPr id="33" name="Picture 6" descr="A picture containing text&#10;&#10;Description generated with high confidence">
                  <a:extLst>
                    <a:ext uri="{FF2B5EF4-FFF2-40B4-BE49-F238E27FC236}">
                      <a16:creationId xmlns:a16="http://schemas.microsoft.com/office/drawing/2014/main" id="{F07D7E37-3E8F-4193-B986-E174C92AF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t="6880" r="42443" b="34640"/>
                <a:stretch/>
              </p:blipFill>
              <p:spPr>
                <a:xfrm>
                  <a:off x="1824595" y="2443384"/>
                  <a:ext cx="1351226" cy="1081549"/>
                </a:xfrm>
                <a:prstGeom prst="rect">
                  <a:avLst/>
                </a:prstGeom>
              </p:spPr>
            </p:pic>
            <p:grpSp>
              <p:nvGrpSpPr>
                <p:cNvPr id="34" name="Group 33"/>
                <p:cNvGrpSpPr/>
                <p:nvPr/>
              </p:nvGrpSpPr>
              <p:grpSpPr>
                <a:xfrm>
                  <a:off x="2007920" y="3581537"/>
                  <a:ext cx="943622" cy="208854"/>
                  <a:chOff x="1800055" y="3525509"/>
                  <a:chExt cx="1554103" cy="416585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800055" y="3553783"/>
                    <a:ext cx="627322" cy="328848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887568" y="3525509"/>
                    <a:ext cx="466590" cy="416585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9232" y="3794861"/>
                <a:ext cx="396477" cy="409752"/>
              </a:xfrm>
              <a:prstGeom prst="rect">
                <a:avLst/>
              </a:prstGeom>
            </p:spPr>
          </p:pic>
        </p:grpSp>
        <p:sp>
          <p:nvSpPr>
            <p:cNvPr id="21" name="Rectangle 20"/>
            <p:cNvSpPr/>
            <p:nvPr/>
          </p:nvSpPr>
          <p:spPr>
            <a:xfrm>
              <a:off x="1049870" y="2459742"/>
              <a:ext cx="1098844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 dirty="0">
                  <a:solidFill>
                    <a:srgbClr val="000000"/>
                  </a:solidFill>
                  <a:latin typeface="Arial"/>
                </a:rPr>
                <a:t>Create Project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417" y="2459742"/>
              <a:ext cx="1295734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 dirty="0">
                  <a:solidFill>
                    <a:srgbClr val="000000"/>
                  </a:solidFill>
                  <a:latin typeface="Arial"/>
                </a:rPr>
                <a:t>Include Maven dependencies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81854" y="2459742"/>
              <a:ext cx="1499006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 dirty="0">
                  <a:solidFill>
                    <a:srgbClr val="000000"/>
                  </a:solidFill>
                  <a:latin typeface="Arial"/>
                </a:rPr>
                <a:t>Assign APIGEE policies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99563" y="2459742"/>
              <a:ext cx="1148764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>
                  <a:solidFill>
                    <a:srgbClr val="000000"/>
                  </a:solidFill>
                  <a:latin typeface="Arial"/>
                </a:rPr>
                <a:t>Generate Test Suite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67031" y="2459742"/>
              <a:ext cx="1293814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>
                  <a:solidFill>
                    <a:srgbClr val="000000"/>
                  </a:solidFill>
                  <a:latin typeface="Arial"/>
                </a:rPr>
                <a:t>Create </a:t>
              </a:r>
              <a:r>
                <a:rPr lang="en-US" sz="1067" b="1" err="1">
                  <a:solidFill>
                    <a:srgbClr val="000000"/>
                  </a:solidFill>
                  <a:latin typeface="Arial"/>
                </a:rPr>
                <a:t>Env</a:t>
              </a:r>
              <a:r>
                <a:rPr lang="en-US" sz="1067" b="1">
                  <a:solidFill>
                    <a:srgbClr val="000000"/>
                  </a:solidFill>
                  <a:latin typeface="Arial"/>
                </a:rPr>
                <a:t>. Configuration 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64007" y="2818418"/>
              <a:ext cx="1686807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 dirty="0" err="1">
                  <a:solidFill>
                    <a:srgbClr val="000000"/>
                  </a:solidFill>
                  <a:latin typeface="Arial"/>
                </a:rPr>
                <a:t>Config</a:t>
              </a:r>
              <a:r>
                <a:rPr lang="en-US" sz="1067" b="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067" b="1" dirty="0" err="1">
                  <a:solidFill>
                    <a:srgbClr val="000000"/>
                  </a:solidFill>
                  <a:latin typeface="Arial"/>
                </a:rPr>
                <a:t>Mgmnt</a:t>
              </a:r>
              <a:r>
                <a:rPr lang="en-US" sz="1067" b="1" dirty="0">
                  <a:solidFill>
                    <a:srgbClr val="000000"/>
                  </a:solidFill>
                  <a:latin typeface="Arial"/>
                </a:rPr>
                <a:t> /Deploy API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85896" y="2818418"/>
              <a:ext cx="1283621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 dirty="0">
                  <a:solidFill>
                    <a:srgbClr val="000000"/>
                  </a:solidFill>
                  <a:latin typeface="Arial"/>
                </a:rPr>
                <a:t>Run Test cases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3945" y="2818418"/>
              <a:ext cx="1148764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>
                  <a:solidFill>
                    <a:srgbClr val="000000"/>
                  </a:solidFill>
                  <a:latin typeface="Arial"/>
                </a:rPr>
                <a:t>Add API Products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109303" y="2142600"/>
              <a:ext cx="0" cy="242116"/>
            </a:xfrm>
            <a:prstGeom prst="line">
              <a:avLst/>
            </a:prstGeom>
            <a:ln w="19050">
              <a:solidFill>
                <a:schemeClr val="tx2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49139" y="2142600"/>
              <a:ext cx="0" cy="242116"/>
            </a:xfrm>
            <a:prstGeom prst="line">
              <a:avLst/>
            </a:prstGeom>
            <a:ln w="19050">
              <a:solidFill>
                <a:schemeClr val="tx2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96731" y="4546797"/>
            <a:ext cx="11046616" cy="1423684"/>
            <a:chOff x="600448" y="1685415"/>
            <a:chExt cx="11165965" cy="1743383"/>
          </a:xfrm>
        </p:grpSpPr>
        <p:sp>
          <p:nvSpPr>
            <p:cNvPr id="43" name="TextBox 42"/>
            <p:cNvSpPr txBox="1"/>
            <p:nvPr/>
          </p:nvSpPr>
          <p:spPr>
            <a:xfrm>
              <a:off x="1132841" y="1832306"/>
              <a:ext cx="3514999" cy="40193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609585"/>
              <a:r>
                <a:rPr lang="en-US" sz="2133" b="1" u="sng">
                  <a:solidFill>
                    <a:srgbClr val="FFFFFF"/>
                  </a:solidFill>
                  <a:latin typeface="Arial"/>
                </a:rPr>
                <a:t>Before Migration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1071061" y="1851563"/>
              <a:ext cx="9772406" cy="2"/>
            </a:xfrm>
            <a:prstGeom prst="line">
              <a:avLst/>
            </a:prstGeom>
            <a:noFill/>
            <a:ln w="698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5" name="Donut 44"/>
            <p:cNvSpPr/>
            <p:nvPr/>
          </p:nvSpPr>
          <p:spPr>
            <a:xfrm>
              <a:off x="1664656" y="1759391"/>
              <a:ext cx="246474" cy="298596"/>
            </a:xfrm>
            <a:prstGeom prst="donut">
              <a:avLst>
                <a:gd name="adj" fmla="val 3232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4267" kern="0">
                <a:solidFill>
                  <a:prstClr val="black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23383" y="2063467"/>
              <a:ext cx="998571" cy="25118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609585"/>
              <a:r>
                <a:rPr lang="en-US" sz="1333" b="1">
                  <a:solidFill>
                    <a:srgbClr val="000000"/>
                  </a:solidFill>
                  <a:latin typeface="Arial"/>
                </a:rPr>
                <a:t>Step 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0448" y="2454484"/>
              <a:ext cx="2444444" cy="973187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333" b="1" dirty="0">
                  <a:solidFill>
                    <a:srgbClr val="000000"/>
                  </a:solidFill>
                  <a:latin typeface="Arial"/>
                </a:rPr>
                <a:t>API Template Design O</a:t>
              </a:r>
              <a:r>
                <a:rPr lang="en-US" sz="1333" dirty="0">
                  <a:solidFill>
                    <a:srgbClr val="000000"/>
                  </a:solidFill>
                  <a:latin typeface="Arial"/>
                </a:rPr>
                <a:t>rganization specific  templates with required Policies</a:t>
              </a:r>
            </a:p>
          </p:txBody>
        </p:sp>
        <p:sp>
          <p:nvSpPr>
            <p:cNvPr id="48" name="Donut 47"/>
            <p:cNvSpPr/>
            <p:nvPr/>
          </p:nvSpPr>
          <p:spPr>
            <a:xfrm>
              <a:off x="4459297" y="1685415"/>
              <a:ext cx="246474" cy="298596"/>
            </a:xfrm>
            <a:prstGeom prst="donut">
              <a:avLst>
                <a:gd name="adj" fmla="val 3232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4267" kern="0">
                <a:solidFill>
                  <a:prstClr val="black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08198" y="2063467"/>
              <a:ext cx="998571" cy="25118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609585"/>
              <a:r>
                <a:rPr lang="en-US" sz="1333" b="1">
                  <a:solidFill>
                    <a:srgbClr val="000000"/>
                  </a:solidFill>
                  <a:latin typeface="Arial"/>
                </a:rPr>
                <a:t>Step 2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89023" y="2452576"/>
              <a:ext cx="2461059" cy="9762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467" b="1" dirty="0">
                  <a:solidFill>
                    <a:srgbClr val="000000"/>
                  </a:solidFill>
                  <a:latin typeface="Arial"/>
                </a:rPr>
                <a:t>Implement Template</a:t>
              </a:r>
            </a:p>
            <a:p>
              <a:pPr algn="ctr" defTabSz="609585"/>
              <a:r>
                <a:rPr lang="en-US" sz="1467" dirty="0">
                  <a:solidFill>
                    <a:srgbClr val="000000"/>
                  </a:solidFill>
                  <a:latin typeface="Arial"/>
                </a:rPr>
                <a:t>and integrate with </a:t>
              </a:r>
              <a:r>
                <a:rPr lang="en-US" sz="1467" dirty="0" err="1">
                  <a:solidFill>
                    <a:srgbClr val="000000"/>
                  </a:solidFill>
                  <a:latin typeface="Arial"/>
                </a:rPr>
                <a:t>APIMakr</a:t>
              </a:r>
              <a:endParaRPr lang="en-US" sz="1467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7367249" y="1713483"/>
              <a:ext cx="246474" cy="298596"/>
            </a:xfrm>
            <a:prstGeom prst="donut">
              <a:avLst>
                <a:gd name="adj" fmla="val 3232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4267" kern="0">
                <a:solidFill>
                  <a:prstClr val="black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76548" y="2063467"/>
              <a:ext cx="998571" cy="25118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609585"/>
              <a:r>
                <a:rPr lang="en-US" sz="1333" b="1">
                  <a:solidFill>
                    <a:srgbClr val="000000"/>
                  </a:solidFill>
                  <a:latin typeface="Arial"/>
                </a:rPr>
                <a:t>Step 3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94212" y="2470583"/>
              <a:ext cx="2910474" cy="947553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467" b="1">
                  <a:solidFill>
                    <a:srgbClr val="000000"/>
                  </a:solidFill>
                  <a:latin typeface="Arial"/>
                </a:rPr>
                <a:t>Setup DevOps Model</a:t>
              </a:r>
            </a:p>
            <a:p>
              <a:pPr algn="ctr" defTabSz="609585"/>
              <a:r>
                <a:rPr lang="en-US" sz="1467">
                  <a:solidFill>
                    <a:srgbClr val="000000"/>
                  </a:solidFill>
                  <a:latin typeface="Arial"/>
                </a:rPr>
                <a:t>Customize </a:t>
              </a:r>
              <a:r>
                <a:rPr lang="en-US" sz="1467" err="1">
                  <a:solidFill>
                    <a:srgbClr val="000000"/>
                  </a:solidFill>
                  <a:latin typeface="Arial"/>
                </a:rPr>
                <a:t>APIMakr</a:t>
              </a:r>
              <a:r>
                <a:rPr lang="en-US" sz="1467">
                  <a:solidFill>
                    <a:srgbClr val="000000"/>
                  </a:solidFill>
                  <a:latin typeface="Arial"/>
                </a:rPr>
                <a:t> to meet Org Specific DevOps Model </a:t>
              </a:r>
              <a:r>
                <a:rPr lang="en-US" sz="1467" b="1">
                  <a:solidFill>
                    <a:srgbClr val="000000"/>
                  </a:solidFill>
                  <a:latin typeface="Arial"/>
                </a:rPr>
                <a:t>or</a:t>
              </a:r>
            </a:p>
          </p:txBody>
        </p:sp>
        <p:sp>
          <p:nvSpPr>
            <p:cNvPr id="54" name="Donut 53"/>
            <p:cNvSpPr/>
            <p:nvPr/>
          </p:nvSpPr>
          <p:spPr>
            <a:xfrm>
              <a:off x="10160419" y="1702064"/>
              <a:ext cx="246474" cy="298596"/>
            </a:xfrm>
            <a:prstGeom prst="donut">
              <a:avLst>
                <a:gd name="adj" fmla="val 3232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4267" kern="0">
                <a:solidFill>
                  <a:prstClr val="black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844897" y="2063467"/>
              <a:ext cx="998571" cy="25118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609585"/>
              <a:r>
                <a:rPr lang="en-US" sz="1333" b="1">
                  <a:solidFill>
                    <a:srgbClr val="000000"/>
                  </a:solidFill>
                  <a:latin typeface="Arial"/>
                </a:rPr>
                <a:t>Step 4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148818" y="2470583"/>
              <a:ext cx="2617595" cy="947553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467">
                  <a:solidFill>
                    <a:srgbClr val="000000"/>
                  </a:solidFill>
                  <a:latin typeface="Arial"/>
                </a:rPr>
                <a:t>Enable Accelerated best in class API build using </a:t>
              </a:r>
              <a:r>
                <a:rPr lang="en-US" sz="1467" err="1">
                  <a:solidFill>
                    <a:srgbClr val="000000"/>
                  </a:solidFill>
                  <a:latin typeface="Arial"/>
                </a:rPr>
                <a:t>APIMakr</a:t>
              </a:r>
              <a:endParaRPr lang="en-US" sz="1467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36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2730D-B3CD-F547-8963-C49601B45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3502716"/>
          </a:xfrm>
        </p:spPr>
        <p:txBody>
          <a:bodyPr/>
          <a:lstStyle/>
          <a:p>
            <a:pPr fontAlgn="ctr"/>
            <a:r>
              <a:rPr lang="en-US" dirty="0"/>
              <a:t>Consulting Approach</a:t>
            </a:r>
            <a:br>
              <a:rPr lang="en-US" dirty="0"/>
            </a:br>
            <a:endParaRPr lang="en-US" sz="1800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6D26E-8A90-DF47-A752-C5F5F64D86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3517-282A-0C4D-ACBD-1C0A9A944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2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2730D-B3CD-F547-8963-C49601B45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3502716"/>
          </a:xfrm>
        </p:spPr>
        <p:txBody>
          <a:bodyPr/>
          <a:lstStyle/>
          <a:p>
            <a:pPr fontAlgn="ctr"/>
            <a:r>
              <a:rPr lang="en-US" dirty="0"/>
              <a:t>Appendix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6D26E-8A90-DF47-A752-C5F5F64D86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3517-282A-0C4D-ACBD-1C0A9A944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28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F253-544E-E24C-B47B-65B8C839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migration lifecycle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739017" y="1600207"/>
            <a:ext cx="2283375" cy="3790081"/>
            <a:chOff x="4404174" y="1058164"/>
            <a:chExt cx="2934523" cy="4767608"/>
          </a:xfrm>
        </p:grpSpPr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5891274" y="478623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3599" b="1" dirty="0">
                <a:latin typeface="Roboto Bold" charset="0"/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5891274" y="4786231"/>
              <a:ext cx="0" cy="0"/>
            </a:xfrm>
            <a:prstGeom prst="line">
              <a:avLst/>
            </a:prstGeom>
            <a:noFill/>
            <a:ln w="1588" cap="flat">
              <a:solidFill>
                <a:srgbClr val="88867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3599" b="1" dirty="0">
                <a:latin typeface="Roboto Bold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04174" y="1058164"/>
              <a:ext cx="2934523" cy="4767608"/>
              <a:chOff x="9297155" y="3163340"/>
              <a:chExt cx="5869045" cy="9535216"/>
            </a:xfrm>
            <a:solidFill>
              <a:schemeClr val="bg1">
                <a:lumMod val="85000"/>
              </a:schemeClr>
            </a:solidFill>
          </p:grpSpPr>
          <p:sp>
            <p:nvSpPr>
              <p:cNvPr id="10" name="Freeform 13"/>
              <p:cNvSpPr>
                <a:spLocks noEditPoints="1"/>
              </p:cNvSpPr>
              <p:nvPr/>
            </p:nvSpPr>
            <p:spPr bwMode="auto">
              <a:xfrm>
                <a:off x="9297155" y="3163340"/>
                <a:ext cx="5869045" cy="6938742"/>
              </a:xfrm>
              <a:custGeom>
                <a:avLst/>
                <a:gdLst>
                  <a:gd name="T0" fmla="*/ 774 w 1058"/>
                  <a:gd name="T1" fmla="*/ 1252 h 1252"/>
                  <a:gd name="T2" fmla="*/ 283 w 1058"/>
                  <a:gd name="T3" fmla="*/ 1252 h 1252"/>
                  <a:gd name="T4" fmla="*/ 248 w 1058"/>
                  <a:gd name="T5" fmla="*/ 1218 h 1252"/>
                  <a:gd name="T6" fmla="*/ 142 w 1058"/>
                  <a:gd name="T7" fmla="*/ 887 h 1252"/>
                  <a:gd name="T8" fmla="*/ 110 w 1058"/>
                  <a:gd name="T9" fmla="*/ 831 h 1252"/>
                  <a:gd name="T10" fmla="*/ 0 w 1058"/>
                  <a:gd name="T11" fmla="*/ 529 h 1252"/>
                  <a:gd name="T12" fmla="*/ 529 w 1058"/>
                  <a:gd name="T13" fmla="*/ 0 h 1252"/>
                  <a:gd name="T14" fmla="*/ 1058 w 1058"/>
                  <a:gd name="T15" fmla="*/ 529 h 1252"/>
                  <a:gd name="T16" fmla="*/ 947 w 1058"/>
                  <a:gd name="T17" fmla="*/ 831 h 1252"/>
                  <a:gd name="T18" fmla="*/ 916 w 1058"/>
                  <a:gd name="T19" fmla="*/ 887 h 1252"/>
                  <a:gd name="T20" fmla="*/ 810 w 1058"/>
                  <a:gd name="T21" fmla="*/ 1218 h 1252"/>
                  <a:gd name="T22" fmla="*/ 774 w 1058"/>
                  <a:gd name="T23" fmla="*/ 1252 h 1252"/>
                  <a:gd name="T24" fmla="*/ 315 w 1058"/>
                  <a:gd name="T25" fmla="*/ 1180 h 1252"/>
                  <a:gd name="T26" fmla="*/ 742 w 1058"/>
                  <a:gd name="T27" fmla="*/ 1180 h 1252"/>
                  <a:gd name="T28" fmla="*/ 851 w 1058"/>
                  <a:gd name="T29" fmla="*/ 857 h 1252"/>
                  <a:gd name="T30" fmla="*/ 885 w 1058"/>
                  <a:gd name="T31" fmla="*/ 794 h 1252"/>
                  <a:gd name="T32" fmla="*/ 986 w 1058"/>
                  <a:gd name="T33" fmla="*/ 529 h 1252"/>
                  <a:gd name="T34" fmla="*/ 529 w 1058"/>
                  <a:gd name="T35" fmla="*/ 72 h 1252"/>
                  <a:gd name="T36" fmla="*/ 72 w 1058"/>
                  <a:gd name="T37" fmla="*/ 529 h 1252"/>
                  <a:gd name="T38" fmla="*/ 172 w 1058"/>
                  <a:gd name="T39" fmla="*/ 794 h 1252"/>
                  <a:gd name="T40" fmla="*/ 207 w 1058"/>
                  <a:gd name="T41" fmla="*/ 857 h 1252"/>
                  <a:gd name="T42" fmla="*/ 315 w 1058"/>
                  <a:gd name="T43" fmla="*/ 1180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8" h="1252">
                    <a:moveTo>
                      <a:pt x="774" y="1252"/>
                    </a:moveTo>
                    <a:cubicBezTo>
                      <a:pt x="283" y="1252"/>
                      <a:pt x="283" y="1252"/>
                      <a:pt x="283" y="1252"/>
                    </a:cubicBezTo>
                    <a:cubicBezTo>
                      <a:pt x="264" y="1252"/>
                      <a:pt x="249" y="1237"/>
                      <a:pt x="248" y="1218"/>
                    </a:cubicBezTo>
                    <a:cubicBezTo>
                      <a:pt x="247" y="1217"/>
                      <a:pt x="239" y="1097"/>
                      <a:pt x="142" y="887"/>
                    </a:cubicBezTo>
                    <a:cubicBezTo>
                      <a:pt x="135" y="873"/>
                      <a:pt x="123" y="853"/>
                      <a:pt x="110" y="831"/>
                    </a:cubicBezTo>
                    <a:cubicBezTo>
                      <a:pt x="66" y="755"/>
                      <a:pt x="0" y="640"/>
                      <a:pt x="0" y="529"/>
                    </a:cubicBezTo>
                    <a:cubicBezTo>
                      <a:pt x="0" y="238"/>
                      <a:pt x="237" y="0"/>
                      <a:pt x="529" y="0"/>
                    </a:cubicBezTo>
                    <a:cubicBezTo>
                      <a:pt x="820" y="0"/>
                      <a:pt x="1058" y="238"/>
                      <a:pt x="1058" y="529"/>
                    </a:cubicBezTo>
                    <a:cubicBezTo>
                      <a:pt x="1058" y="640"/>
                      <a:pt x="991" y="755"/>
                      <a:pt x="947" y="831"/>
                    </a:cubicBezTo>
                    <a:cubicBezTo>
                      <a:pt x="934" y="853"/>
                      <a:pt x="923" y="873"/>
                      <a:pt x="916" y="887"/>
                    </a:cubicBezTo>
                    <a:cubicBezTo>
                      <a:pt x="818" y="1097"/>
                      <a:pt x="810" y="1217"/>
                      <a:pt x="810" y="1218"/>
                    </a:cubicBezTo>
                    <a:cubicBezTo>
                      <a:pt x="809" y="1237"/>
                      <a:pt x="793" y="1252"/>
                      <a:pt x="774" y="1252"/>
                    </a:cubicBezTo>
                    <a:close/>
                    <a:moveTo>
                      <a:pt x="315" y="1180"/>
                    </a:moveTo>
                    <a:cubicBezTo>
                      <a:pt x="742" y="1180"/>
                      <a:pt x="742" y="1180"/>
                      <a:pt x="742" y="1180"/>
                    </a:cubicBezTo>
                    <a:cubicBezTo>
                      <a:pt x="751" y="1127"/>
                      <a:pt x="776" y="1017"/>
                      <a:pt x="851" y="857"/>
                    </a:cubicBezTo>
                    <a:cubicBezTo>
                      <a:pt x="859" y="840"/>
                      <a:pt x="871" y="819"/>
                      <a:pt x="885" y="794"/>
                    </a:cubicBezTo>
                    <a:cubicBezTo>
                      <a:pt x="928" y="721"/>
                      <a:pt x="986" y="621"/>
                      <a:pt x="986" y="529"/>
                    </a:cubicBezTo>
                    <a:cubicBezTo>
                      <a:pt x="986" y="277"/>
                      <a:pt x="781" y="72"/>
                      <a:pt x="529" y="72"/>
                    </a:cubicBezTo>
                    <a:cubicBezTo>
                      <a:pt x="277" y="72"/>
                      <a:pt x="72" y="277"/>
                      <a:pt x="72" y="529"/>
                    </a:cubicBezTo>
                    <a:cubicBezTo>
                      <a:pt x="72" y="621"/>
                      <a:pt x="130" y="721"/>
                      <a:pt x="172" y="794"/>
                    </a:cubicBezTo>
                    <a:cubicBezTo>
                      <a:pt x="187" y="819"/>
                      <a:pt x="199" y="840"/>
                      <a:pt x="207" y="857"/>
                    </a:cubicBezTo>
                    <a:cubicBezTo>
                      <a:pt x="281" y="1017"/>
                      <a:pt x="307" y="1127"/>
                      <a:pt x="315" y="11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b="1" dirty="0">
                  <a:latin typeface="Roboto Bold" charset="0"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10773144" y="10292533"/>
                <a:ext cx="2999593" cy="2406023"/>
              </a:xfrm>
              <a:custGeom>
                <a:avLst/>
                <a:gdLst>
                  <a:gd name="T0" fmla="*/ 495 w 541"/>
                  <a:gd name="T1" fmla="*/ 223 h 434"/>
                  <a:gd name="T2" fmla="*/ 540 w 541"/>
                  <a:gd name="T3" fmla="*/ 168 h 434"/>
                  <a:gd name="T4" fmla="*/ 494 w 541"/>
                  <a:gd name="T5" fmla="*/ 112 h 434"/>
                  <a:gd name="T6" fmla="*/ 540 w 541"/>
                  <a:gd name="T7" fmla="*/ 57 h 434"/>
                  <a:gd name="T8" fmla="*/ 483 w 541"/>
                  <a:gd name="T9" fmla="*/ 0 h 434"/>
                  <a:gd name="T10" fmla="*/ 56 w 541"/>
                  <a:gd name="T11" fmla="*/ 0 h 434"/>
                  <a:gd name="T12" fmla="*/ 0 w 541"/>
                  <a:gd name="T13" fmla="*/ 56 h 434"/>
                  <a:gd name="T14" fmla="*/ 46 w 541"/>
                  <a:gd name="T15" fmla="*/ 112 h 434"/>
                  <a:gd name="T16" fmla="*/ 0 w 541"/>
                  <a:gd name="T17" fmla="*/ 167 h 434"/>
                  <a:gd name="T18" fmla="*/ 46 w 541"/>
                  <a:gd name="T19" fmla="*/ 223 h 434"/>
                  <a:gd name="T20" fmla="*/ 1 w 541"/>
                  <a:gd name="T21" fmla="*/ 278 h 434"/>
                  <a:gd name="T22" fmla="*/ 57 w 541"/>
                  <a:gd name="T23" fmla="*/ 334 h 434"/>
                  <a:gd name="T24" fmla="*/ 157 w 541"/>
                  <a:gd name="T25" fmla="*/ 334 h 434"/>
                  <a:gd name="T26" fmla="*/ 161 w 541"/>
                  <a:gd name="T27" fmla="*/ 351 h 434"/>
                  <a:gd name="T28" fmla="*/ 272 w 541"/>
                  <a:gd name="T29" fmla="*/ 433 h 434"/>
                  <a:gd name="T30" fmla="*/ 383 w 541"/>
                  <a:gd name="T31" fmla="*/ 335 h 434"/>
                  <a:gd name="T32" fmla="*/ 484 w 541"/>
                  <a:gd name="T33" fmla="*/ 335 h 434"/>
                  <a:gd name="T34" fmla="*/ 541 w 541"/>
                  <a:gd name="T35" fmla="*/ 278 h 434"/>
                  <a:gd name="T36" fmla="*/ 495 w 541"/>
                  <a:gd name="T37" fmla="*/ 223 h 434"/>
                  <a:gd name="T38" fmla="*/ 423 w 541"/>
                  <a:gd name="T39" fmla="*/ 241 h 434"/>
                  <a:gd name="T40" fmla="*/ 118 w 541"/>
                  <a:gd name="T41" fmla="*/ 241 h 434"/>
                  <a:gd name="T42" fmla="*/ 104 w 541"/>
                  <a:gd name="T43" fmla="*/ 227 h 434"/>
                  <a:gd name="T44" fmla="*/ 118 w 541"/>
                  <a:gd name="T45" fmla="*/ 213 h 434"/>
                  <a:gd name="T46" fmla="*/ 423 w 541"/>
                  <a:gd name="T47" fmla="*/ 213 h 434"/>
                  <a:gd name="T48" fmla="*/ 437 w 541"/>
                  <a:gd name="T49" fmla="*/ 227 h 434"/>
                  <a:gd name="T50" fmla="*/ 423 w 541"/>
                  <a:gd name="T51" fmla="*/ 241 h 434"/>
                  <a:gd name="T52" fmla="*/ 423 w 541"/>
                  <a:gd name="T53" fmla="*/ 116 h 434"/>
                  <a:gd name="T54" fmla="*/ 118 w 541"/>
                  <a:gd name="T55" fmla="*/ 116 h 434"/>
                  <a:gd name="T56" fmla="*/ 104 w 541"/>
                  <a:gd name="T57" fmla="*/ 102 h 434"/>
                  <a:gd name="T58" fmla="*/ 118 w 541"/>
                  <a:gd name="T59" fmla="*/ 88 h 434"/>
                  <a:gd name="T60" fmla="*/ 423 w 541"/>
                  <a:gd name="T61" fmla="*/ 88 h 434"/>
                  <a:gd name="T62" fmla="*/ 437 w 541"/>
                  <a:gd name="T63" fmla="*/ 102 h 434"/>
                  <a:gd name="T64" fmla="*/ 423 w 541"/>
                  <a:gd name="T65" fmla="*/ 11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1" h="434">
                    <a:moveTo>
                      <a:pt x="495" y="223"/>
                    </a:moveTo>
                    <a:cubicBezTo>
                      <a:pt x="521" y="218"/>
                      <a:pt x="540" y="195"/>
                      <a:pt x="540" y="168"/>
                    </a:cubicBezTo>
                    <a:cubicBezTo>
                      <a:pt x="540" y="140"/>
                      <a:pt x="520" y="117"/>
                      <a:pt x="494" y="112"/>
                    </a:cubicBezTo>
                    <a:cubicBezTo>
                      <a:pt x="520" y="107"/>
                      <a:pt x="540" y="84"/>
                      <a:pt x="540" y="57"/>
                    </a:cubicBezTo>
                    <a:cubicBezTo>
                      <a:pt x="540" y="26"/>
                      <a:pt x="514" y="0"/>
                      <a:pt x="483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4"/>
                      <a:pt x="20" y="107"/>
                      <a:pt x="46" y="112"/>
                    </a:cubicBezTo>
                    <a:cubicBezTo>
                      <a:pt x="20" y="117"/>
                      <a:pt x="0" y="140"/>
                      <a:pt x="0" y="167"/>
                    </a:cubicBezTo>
                    <a:cubicBezTo>
                      <a:pt x="0" y="195"/>
                      <a:pt x="20" y="218"/>
                      <a:pt x="46" y="223"/>
                    </a:cubicBezTo>
                    <a:cubicBezTo>
                      <a:pt x="20" y="228"/>
                      <a:pt x="1" y="250"/>
                      <a:pt x="1" y="278"/>
                    </a:cubicBezTo>
                    <a:cubicBezTo>
                      <a:pt x="1" y="309"/>
                      <a:pt x="26" y="334"/>
                      <a:pt x="57" y="334"/>
                    </a:cubicBezTo>
                    <a:cubicBezTo>
                      <a:pt x="157" y="334"/>
                      <a:pt x="157" y="334"/>
                      <a:pt x="157" y="334"/>
                    </a:cubicBezTo>
                    <a:cubicBezTo>
                      <a:pt x="158" y="340"/>
                      <a:pt x="159" y="345"/>
                      <a:pt x="161" y="351"/>
                    </a:cubicBezTo>
                    <a:cubicBezTo>
                      <a:pt x="175" y="399"/>
                      <a:pt x="219" y="434"/>
                      <a:pt x="272" y="433"/>
                    </a:cubicBezTo>
                    <a:cubicBezTo>
                      <a:pt x="331" y="433"/>
                      <a:pt x="380" y="392"/>
                      <a:pt x="383" y="335"/>
                    </a:cubicBezTo>
                    <a:cubicBezTo>
                      <a:pt x="484" y="335"/>
                      <a:pt x="484" y="335"/>
                      <a:pt x="484" y="335"/>
                    </a:cubicBezTo>
                    <a:cubicBezTo>
                      <a:pt x="515" y="335"/>
                      <a:pt x="541" y="309"/>
                      <a:pt x="541" y="278"/>
                    </a:cubicBezTo>
                    <a:cubicBezTo>
                      <a:pt x="541" y="251"/>
                      <a:pt x="521" y="228"/>
                      <a:pt x="495" y="223"/>
                    </a:cubicBezTo>
                    <a:close/>
                    <a:moveTo>
                      <a:pt x="423" y="241"/>
                    </a:move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0" y="241"/>
                      <a:pt x="104" y="234"/>
                      <a:pt x="104" y="227"/>
                    </a:cubicBezTo>
                    <a:cubicBezTo>
                      <a:pt x="104" y="219"/>
                      <a:pt x="110" y="213"/>
                      <a:pt x="118" y="213"/>
                    </a:cubicBezTo>
                    <a:cubicBezTo>
                      <a:pt x="423" y="213"/>
                      <a:pt x="423" y="213"/>
                      <a:pt x="423" y="213"/>
                    </a:cubicBezTo>
                    <a:cubicBezTo>
                      <a:pt x="431" y="213"/>
                      <a:pt x="437" y="219"/>
                      <a:pt x="437" y="227"/>
                    </a:cubicBezTo>
                    <a:cubicBezTo>
                      <a:pt x="437" y="234"/>
                      <a:pt x="431" y="241"/>
                      <a:pt x="423" y="241"/>
                    </a:cubicBezTo>
                    <a:close/>
                    <a:moveTo>
                      <a:pt x="423" y="116"/>
                    </a:moveTo>
                    <a:cubicBezTo>
                      <a:pt x="118" y="116"/>
                      <a:pt x="118" y="116"/>
                      <a:pt x="118" y="116"/>
                    </a:cubicBezTo>
                    <a:cubicBezTo>
                      <a:pt x="110" y="116"/>
                      <a:pt x="104" y="110"/>
                      <a:pt x="104" y="102"/>
                    </a:cubicBezTo>
                    <a:cubicBezTo>
                      <a:pt x="104" y="95"/>
                      <a:pt x="110" y="88"/>
                      <a:pt x="118" y="88"/>
                    </a:cubicBezTo>
                    <a:cubicBezTo>
                      <a:pt x="423" y="88"/>
                      <a:pt x="423" y="88"/>
                      <a:pt x="423" y="88"/>
                    </a:cubicBezTo>
                    <a:cubicBezTo>
                      <a:pt x="431" y="88"/>
                      <a:pt x="437" y="95"/>
                      <a:pt x="437" y="102"/>
                    </a:cubicBezTo>
                    <a:cubicBezTo>
                      <a:pt x="437" y="110"/>
                      <a:pt x="431" y="116"/>
                      <a:pt x="423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b="1" dirty="0">
                  <a:latin typeface="Roboto Bold" charset="0"/>
                </a:endParaRPr>
              </a:p>
            </p:txBody>
          </p:sp>
        </p:grp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5726217" y="2823004"/>
              <a:ext cx="1174444" cy="1339502"/>
            </a:xfrm>
            <a:custGeom>
              <a:avLst/>
              <a:gdLst>
                <a:gd name="T0" fmla="*/ 336 w 423"/>
                <a:gd name="T1" fmla="*/ 0 h 483"/>
                <a:gd name="T2" fmla="*/ 313 w 423"/>
                <a:gd name="T3" fmla="*/ 42 h 483"/>
                <a:gd name="T4" fmla="*/ 262 w 423"/>
                <a:gd name="T5" fmla="*/ 62 h 483"/>
                <a:gd name="T6" fmla="*/ 210 w 423"/>
                <a:gd name="T7" fmla="*/ 42 h 483"/>
                <a:gd name="T8" fmla="*/ 187 w 423"/>
                <a:gd name="T9" fmla="*/ 0 h 483"/>
                <a:gd name="T10" fmla="*/ 63 w 423"/>
                <a:gd name="T11" fmla="*/ 0 h 483"/>
                <a:gd name="T12" fmla="*/ 63 w 423"/>
                <a:gd name="T13" fmla="*/ 190 h 483"/>
                <a:gd name="T14" fmla="*/ 55 w 423"/>
                <a:gd name="T15" fmla="*/ 190 h 483"/>
                <a:gd name="T16" fmla="*/ 0 w 423"/>
                <a:gd name="T17" fmla="*/ 250 h 483"/>
                <a:gd name="T18" fmla="*/ 55 w 423"/>
                <a:gd name="T19" fmla="*/ 309 h 483"/>
                <a:gd name="T20" fmla="*/ 63 w 423"/>
                <a:gd name="T21" fmla="*/ 310 h 483"/>
                <a:gd name="T22" fmla="*/ 63 w 423"/>
                <a:gd name="T23" fmla="*/ 483 h 483"/>
                <a:gd name="T24" fmla="*/ 216 w 423"/>
                <a:gd name="T25" fmla="*/ 483 h 483"/>
                <a:gd name="T26" fmla="*/ 319 w 423"/>
                <a:gd name="T27" fmla="*/ 195 h 483"/>
                <a:gd name="T28" fmla="*/ 356 w 423"/>
                <a:gd name="T29" fmla="*/ 127 h 483"/>
                <a:gd name="T30" fmla="*/ 423 w 423"/>
                <a:gd name="T31" fmla="*/ 0 h 483"/>
                <a:gd name="T32" fmla="*/ 336 w 423"/>
                <a:gd name="T3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483">
                  <a:moveTo>
                    <a:pt x="336" y="0"/>
                  </a:moveTo>
                  <a:cubicBezTo>
                    <a:pt x="334" y="16"/>
                    <a:pt x="326" y="31"/>
                    <a:pt x="313" y="42"/>
                  </a:cubicBezTo>
                  <a:cubicBezTo>
                    <a:pt x="299" y="55"/>
                    <a:pt x="281" y="62"/>
                    <a:pt x="262" y="62"/>
                  </a:cubicBezTo>
                  <a:cubicBezTo>
                    <a:pt x="242" y="62"/>
                    <a:pt x="224" y="55"/>
                    <a:pt x="210" y="42"/>
                  </a:cubicBezTo>
                  <a:cubicBezTo>
                    <a:pt x="198" y="31"/>
                    <a:pt x="190" y="16"/>
                    <a:pt x="18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24" y="193"/>
                    <a:pt x="0" y="219"/>
                    <a:pt x="0" y="250"/>
                  </a:cubicBezTo>
                  <a:cubicBezTo>
                    <a:pt x="0" y="281"/>
                    <a:pt x="24" y="307"/>
                    <a:pt x="55" y="309"/>
                  </a:cubicBezTo>
                  <a:cubicBezTo>
                    <a:pt x="63" y="310"/>
                    <a:pt x="63" y="310"/>
                    <a:pt x="63" y="310"/>
                  </a:cubicBezTo>
                  <a:cubicBezTo>
                    <a:pt x="63" y="483"/>
                    <a:pt x="63" y="483"/>
                    <a:pt x="63" y="483"/>
                  </a:cubicBezTo>
                  <a:cubicBezTo>
                    <a:pt x="216" y="483"/>
                    <a:pt x="216" y="483"/>
                    <a:pt x="216" y="483"/>
                  </a:cubicBezTo>
                  <a:cubicBezTo>
                    <a:pt x="231" y="419"/>
                    <a:pt x="260" y="321"/>
                    <a:pt x="319" y="195"/>
                  </a:cubicBezTo>
                  <a:cubicBezTo>
                    <a:pt x="328" y="175"/>
                    <a:pt x="341" y="153"/>
                    <a:pt x="356" y="127"/>
                  </a:cubicBezTo>
                  <a:cubicBezTo>
                    <a:pt x="378" y="90"/>
                    <a:pt x="404" y="45"/>
                    <a:pt x="423" y="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1B3045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3599" b="1" dirty="0">
                <a:latin typeface="Roboto Bold" charset="0"/>
              </a:endParaRPr>
            </a:p>
          </p:txBody>
        </p:sp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4842210" y="2651600"/>
              <a:ext cx="1012561" cy="1510907"/>
            </a:xfrm>
            <a:custGeom>
              <a:avLst/>
              <a:gdLst>
                <a:gd name="T0" fmla="*/ 365 w 365"/>
                <a:gd name="T1" fmla="*/ 387 h 545"/>
                <a:gd name="T2" fmla="*/ 323 w 365"/>
                <a:gd name="T3" fmla="*/ 363 h 545"/>
                <a:gd name="T4" fmla="*/ 303 w 365"/>
                <a:gd name="T5" fmla="*/ 312 h 545"/>
                <a:gd name="T6" fmla="*/ 323 w 365"/>
                <a:gd name="T7" fmla="*/ 260 h 545"/>
                <a:gd name="T8" fmla="*/ 365 w 365"/>
                <a:gd name="T9" fmla="*/ 237 h 545"/>
                <a:gd name="T10" fmla="*/ 365 w 365"/>
                <a:gd name="T11" fmla="*/ 62 h 545"/>
                <a:gd name="T12" fmla="*/ 231 w 365"/>
                <a:gd name="T13" fmla="*/ 62 h 545"/>
                <a:gd name="T14" fmla="*/ 230 w 365"/>
                <a:gd name="T15" fmla="*/ 55 h 545"/>
                <a:gd name="T16" fmla="*/ 170 w 365"/>
                <a:gd name="T17" fmla="*/ 0 h 545"/>
                <a:gd name="T18" fmla="*/ 111 w 365"/>
                <a:gd name="T19" fmla="*/ 55 h 545"/>
                <a:gd name="T20" fmla="*/ 110 w 365"/>
                <a:gd name="T21" fmla="*/ 62 h 545"/>
                <a:gd name="T22" fmla="*/ 0 w 365"/>
                <a:gd name="T23" fmla="*/ 62 h 545"/>
                <a:gd name="T24" fmla="*/ 66 w 365"/>
                <a:gd name="T25" fmla="*/ 189 h 545"/>
                <a:gd name="T26" fmla="*/ 103 w 365"/>
                <a:gd name="T27" fmla="*/ 257 h 545"/>
                <a:gd name="T28" fmla="*/ 206 w 365"/>
                <a:gd name="T29" fmla="*/ 545 h 545"/>
                <a:gd name="T30" fmla="*/ 365 w 365"/>
                <a:gd name="T31" fmla="*/ 545 h 545"/>
                <a:gd name="T32" fmla="*/ 365 w 365"/>
                <a:gd name="T33" fmla="*/ 38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" h="545">
                  <a:moveTo>
                    <a:pt x="365" y="387"/>
                  </a:moveTo>
                  <a:cubicBezTo>
                    <a:pt x="349" y="384"/>
                    <a:pt x="335" y="376"/>
                    <a:pt x="323" y="363"/>
                  </a:cubicBezTo>
                  <a:cubicBezTo>
                    <a:pt x="310" y="349"/>
                    <a:pt x="303" y="331"/>
                    <a:pt x="303" y="312"/>
                  </a:cubicBezTo>
                  <a:cubicBezTo>
                    <a:pt x="303" y="293"/>
                    <a:pt x="310" y="274"/>
                    <a:pt x="323" y="260"/>
                  </a:cubicBezTo>
                  <a:cubicBezTo>
                    <a:pt x="335" y="248"/>
                    <a:pt x="349" y="240"/>
                    <a:pt x="365" y="237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8" y="24"/>
                    <a:pt x="201" y="0"/>
                    <a:pt x="170" y="0"/>
                  </a:cubicBezTo>
                  <a:cubicBezTo>
                    <a:pt x="140" y="0"/>
                    <a:pt x="113" y="24"/>
                    <a:pt x="111" y="55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" y="107"/>
                    <a:pt x="45" y="152"/>
                    <a:pt x="66" y="189"/>
                  </a:cubicBezTo>
                  <a:cubicBezTo>
                    <a:pt x="81" y="215"/>
                    <a:pt x="94" y="237"/>
                    <a:pt x="103" y="257"/>
                  </a:cubicBezTo>
                  <a:cubicBezTo>
                    <a:pt x="162" y="383"/>
                    <a:pt x="192" y="481"/>
                    <a:pt x="206" y="545"/>
                  </a:cubicBezTo>
                  <a:cubicBezTo>
                    <a:pt x="365" y="545"/>
                    <a:pt x="365" y="545"/>
                    <a:pt x="365" y="545"/>
                  </a:cubicBezTo>
                  <a:lnTo>
                    <a:pt x="365" y="387"/>
                  </a:lnTo>
                  <a:close/>
                </a:path>
              </a:pathLst>
            </a:custGeom>
            <a:solidFill>
              <a:srgbClr val="70C6ED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3599" b="1" dirty="0">
                <a:latin typeface="Roboto Bold" charset="0"/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902384" y="1424781"/>
              <a:ext cx="1069697" cy="1526778"/>
            </a:xfrm>
            <a:custGeom>
              <a:avLst/>
              <a:gdLst>
                <a:gd name="T0" fmla="*/ 0 w 386"/>
                <a:gd name="T1" fmla="*/ 164 h 551"/>
                <a:gd name="T2" fmla="*/ 42 w 386"/>
                <a:gd name="T3" fmla="*/ 187 h 551"/>
                <a:gd name="T4" fmla="*/ 62 w 386"/>
                <a:gd name="T5" fmla="*/ 239 h 551"/>
                <a:gd name="T6" fmla="*/ 42 w 386"/>
                <a:gd name="T7" fmla="*/ 291 h 551"/>
                <a:gd name="T8" fmla="*/ 0 w 386"/>
                <a:gd name="T9" fmla="*/ 314 h 551"/>
                <a:gd name="T10" fmla="*/ 0 w 386"/>
                <a:gd name="T11" fmla="*/ 488 h 551"/>
                <a:gd name="T12" fmla="*/ 139 w 386"/>
                <a:gd name="T13" fmla="*/ 488 h 551"/>
                <a:gd name="T14" fmla="*/ 139 w 386"/>
                <a:gd name="T15" fmla="*/ 496 h 551"/>
                <a:gd name="T16" fmla="*/ 199 w 386"/>
                <a:gd name="T17" fmla="*/ 551 h 551"/>
                <a:gd name="T18" fmla="*/ 258 w 386"/>
                <a:gd name="T19" fmla="*/ 496 h 551"/>
                <a:gd name="T20" fmla="*/ 259 w 386"/>
                <a:gd name="T21" fmla="*/ 488 h 551"/>
                <a:gd name="T22" fmla="*/ 366 w 386"/>
                <a:gd name="T23" fmla="*/ 488 h 551"/>
                <a:gd name="T24" fmla="*/ 386 w 386"/>
                <a:gd name="T25" fmla="*/ 397 h 551"/>
                <a:gd name="T26" fmla="*/ 0 w 386"/>
                <a:gd name="T27" fmla="*/ 0 h 551"/>
                <a:gd name="T28" fmla="*/ 0 w 386"/>
                <a:gd name="T29" fmla="*/ 16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51">
                  <a:moveTo>
                    <a:pt x="0" y="164"/>
                  </a:moveTo>
                  <a:cubicBezTo>
                    <a:pt x="16" y="167"/>
                    <a:pt x="31" y="175"/>
                    <a:pt x="42" y="187"/>
                  </a:cubicBezTo>
                  <a:cubicBezTo>
                    <a:pt x="55" y="201"/>
                    <a:pt x="62" y="220"/>
                    <a:pt x="62" y="239"/>
                  </a:cubicBezTo>
                  <a:cubicBezTo>
                    <a:pt x="62" y="258"/>
                    <a:pt x="55" y="276"/>
                    <a:pt x="42" y="291"/>
                  </a:cubicBezTo>
                  <a:cubicBezTo>
                    <a:pt x="31" y="303"/>
                    <a:pt x="16" y="311"/>
                    <a:pt x="0" y="31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139" y="488"/>
                    <a:pt x="139" y="488"/>
                    <a:pt x="139" y="488"/>
                  </a:cubicBezTo>
                  <a:cubicBezTo>
                    <a:pt x="139" y="496"/>
                    <a:pt x="139" y="496"/>
                    <a:pt x="139" y="496"/>
                  </a:cubicBezTo>
                  <a:cubicBezTo>
                    <a:pt x="142" y="527"/>
                    <a:pt x="168" y="551"/>
                    <a:pt x="199" y="551"/>
                  </a:cubicBezTo>
                  <a:cubicBezTo>
                    <a:pt x="230" y="551"/>
                    <a:pt x="256" y="527"/>
                    <a:pt x="258" y="496"/>
                  </a:cubicBezTo>
                  <a:cubicBezTo>
                    <a:pt x="259" y="488"/>
                    <a:pt x="259" y="488"/>
                    <a:pt x="259" y="488"/>
                  </a:cubicBezTo>
                  <a:cubicBezTo>
                    <a:pt x="366" y="488"/>
                    <a:pt x="366" y="488"/>
                    <a:pt x="366" y="488"/>
                  </a:cubicBezTo>
                  <a:cubicBezTo>
                    <a:pt x="378" y="457"/>
                    <a:pt x="386" y="426"/>
                    <a:pt x="386" y="397"/>
                  </a:cubicBezTo>
                  <a:cubicBezTo>
                    <a:pt x="386" y="182"/>
                    <a:pt x="214" y="6"/>
                    <a:pt x="0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rgbClr val="AB75BA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3599" b="1" dirty="0">
                <a:latin typeface="Roboto Bold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769204" y="1424781"/>
              <a:ext cx="1260147" cy="1353786"/>
            </a:xfrm>
            <a:custGeom>
              <a:avLst/>
              <a:gdLst>
                <a:gd name="T0" fmla="*/ 122 w 454"/>
                <a:gd name="T1" fmla="*/ 489 h 489"/>
                <a:gd name="T2" fmla="*/ 145 w 454"/>
                <a:gd name="T3" fmla="*/ 447 h 489"/>
                <a:gd name="T4" fmla="*/ 196 w 454"/>
                <a:gd name="T5" fmla="*/ 426 h 489"/>
                <a:gd name="T6" fmla="*/ 248 w 454"/>
                <a:gd name="T7" fmla="*/ 447 h 489"/>
                <a:gd name="T8" fmla="*/ 271 w 454"/>
                <a:gd name="T9" fmla="*/ 489 h 489"/>
                <a:gd name="T10" fmla="*/ 391 w 454"/>
                <a:gd name="T11" fmla="*/ 489 h 489"/>
                <a:gd name="T12" fmla="*/ 391 w 454"/>
                <a:gd name="T13" fmla="*/ 299 h 489"/>
                <a:gd name="T14" fmla="*/ 399 w 454"/>
                <a:gd name="T15" fmla="*/ 298 h 489"/>
                <a:gd name="T16" fmla="*/ 454 w 454"/>
                <a:gd name="T17" fmla="*/ 239 h 489"/>
                <a:gd name="T18" fmla="*/ 399 w 454"/>
                <a:gd name="T19" fmla="*/ 179 h 489"/>
                <a:gd name="T20" fmla="*/ 391 w 454"/>
                <a:gd name="T21" fmla="*/ 179 h 489"/>
                <a:gd name="T22" fmla="*/ 391 w 454"/>
                <a:gd name="T23" fmla="*/ 0 h 489"/>
                <a:gd name="T24" fmla="*/ 0 w 454"/>
                <a:gd name="T25" fmla="*/ 397 h 489"/>
                <a:gd name="T26" fmla="*/ 19 w 454"/>
                <a:gd name="T27" fmla="*/ 489 h 489"/>
                <a:gd name="T28" fmla="*/ 122 w 454"/>
                <a:gd name="T2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489">
                  <a:moveTo>
                    <a:pt x="122" y="489"/>
                  </a:moveTo>
                  <a:cubicBezTo>
                    <a:pt x="125" y="473"/>
                    <a:pt x="133" y="458"/>
                    <a:pt x="145" y="447"/>
                  </a:cubicBezTo>
                  <a:cubicBezTo>
                    <a:pt x="159" y="434"/>
                    <a:pt x="177" y="426"/>
                    <a:pt x="196" y="426"/>
                  </a:cubicBezTo>
                  <a:cubicBezTo>
                    <a:pt x="216" y="426"/>
                    <a:pt x="234" y="434"/>
                    <a:pt x="248" y="447"/>
                  </a:cubicBezTo>
                  <a:cubicBezTo>
                    <a:pt x="260" y="458"/>
                    <a:pt x="268" y="473"/>
                    <a:pt x="271" y="489"/>
                  </a:cubicBezTo>
                  <a:cubicBezTo>
                    <a:pt x="391" y="489"/>
                    <a:pt x="391" y="489"/>
                    <a:pt x="391" y="489"/>
                  </a:cubicBezTo>
                  <a:cubicBezTo>
                    <a:pt x="391" y="299"/>
                    <a:pt x="391" y="299"/>
                    <a:pt x="391" y="299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30" y="296"/>
                    <a:pt x="454" y="270"/>
                    <a:pt x="454" y="239"/>
                  </a:cubicBezTo>
                  <a:cubicBezTo>
                    <a:pt x="454" y="208"/>
                    <a:pt x="430" y="182"/>
                    <a:pt x="399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175" y="3"/>
                    <a:pt x="0" y="180"/>
                    <a:pt x="0" y="397"/>
                  </a:cubicBezTo>
                  <a:cubicBezTo>
                    <a:pt x="0" y="426"/>
                    <a:pt x="7" y="457"/>
                    <a:pt x="19" y="489"/>
                  </a:cubicBezTo>
                  <a:lnTo>
                    <a:pt x="122" y="489"/>
                  </a:lnTo>
                  <a:close/>
                </a:path>
              </a:pathLst>
            </a:custGeom>
            <a:solidFill>
              <a:srgbClr val="11C78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3599" b="1" dirty="0">
                <a:latin typeface="Roboto Bold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912708" y="1612907"/>
            <a:ext cx="1976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RATIONALIZE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78037" y="2042601"/>
            <a:ext cx="2210725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220"/>
              </a:lnSpc>
            </a:pPr>
            <a:r>
              <a:rPr lang="en-US" sz="1750" dirty="0">
                <a:latin typeface="Lato Light" charset="0"/>
                <a:ea typeface="Lato Light" charset="0"/>
                <a:cs typeface="Lato Light" charset="0"/>
              </a:rPr>
              <a:t>APIs &amp; KPIs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7231" y="3916925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OPTIMIZE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78037" y="4346619"/>
            <a:ext cx="2210725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220"/>
              </a:lnSpc>
            </a:pPr>
            <a:r>
              <a:rPr lang="en-US" sz="1750" dirty="0">
                <a:latin typeface="Lato Light" charset="0"/>
                <a:ea typeface="Lato Light" charset="0"/>
                <a:cs typeface="Lato Light" charset="0"/>
              </a:rPr>
              <a:t>Refine Target State Operations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42286" y="1600207"/>
            <a:ext cx="14310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ANALYZE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31402" y="2001491"/>
            <a:ext cx="2210725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750" dirty="0">
                <a:latin typeface="Lato Light" charset="0"/>
                <a:ea typeface="Lato Light" charset="0"/>
                <a:cs typeface="Lato Light" charset="0"/>
              </a:rPr>
              <a:t>Current landscape &amp; API usage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42286" y="3904225"/>
            <a:ext cx="14069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MIGRATE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31402" y="4333919"/>
            <a:ext cx="2210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750" dirty="0">
                <a:latin typeface="Lato Light" charset="0"/>
                <a:ea typeface="Lato Light" charset="0"/>
                <a:cs typeface="Lato Light" charset="0"/>
              </a:rPr>
              <a:t>Leverage existing assets and Automate migration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034216" y="4028841"/>
            <a:ext cx="55756" cy="832104"/>
          </a:xfrm>
          <a:prstGeom prst="rect">
            <a:avLst/>
          </a:prstGeom>
          <a:solidFill>
            <a:srgbClr val="1B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Roboto Bold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034216" y="1712676"/>
            <a:ext cx="55756" cy="832104"/>
          </a:xfrm>
          <a:prstGeom prst="rect">
            <a:avLst/>
          </a:prstGeom>
          <a:solidFill>
            <a:srgbClr val="AB7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Roboto Bold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36868" y="4016141"/>
            <a:ext cx="55756" cy="832104"/>
          </a:xfrm>
          <a:prstGeom prst="rect">
            <a:avLst/>
          </a:prstGeom>
          <a:solidFill>
            <a:srgbClr val="70C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Roboto Bold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36868" y="1699976"/>
            <a:ext cx="55756" cy="832104"/>
          </a:xfrm>
          <a:prstGeom prst="rect">
            <a:avLst/>
          </a:prstGeom>
          <a:solidFill>
            <a:srgbClr val="11C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Roboto Bold" charset="0"/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10195785" y="3922532"/>
            <a:ext cx="965009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500" b="1" spc="150" dirty="0">
                <a:solidFill>
                  <a:schemeClr val="bg2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04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10175650" y="1612907"/>
            <a:ext cx="965009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500" b="1" spc="150" dirty="0">
                <a:solidFill>
                  <a:schemeClr val="bg2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02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603215" y="3909832"/>
            <a:ext cx="965009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500" b="1" spc="150" dirty="0">
                <a:solidFill>
                  <a:schemeClr val="bg2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03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679716" y="1612914"/>
            <a:ext cx="965009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500" b="1" spc="150" dirty="0">
                <a:solidFill>
                  <a:schemeClr val="bg2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8451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sosceles Triangle 46"/>
          <p:cNvSpPr/>
          <p:nvPr/>
        </p:nvSpPr>
        <p:spPr>
          <a:xfrm flipH="1">
            <a:off x="3405023" y="1690387"/>
            <a:ext cx="549271" cy="26246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Isosceles Triangle 50"/>
          <p:cNvSpPr/>
          <p:nvPr/>
        </p:nvSpPr>
        <p:spPr>
          <a:xfrm flipH="1">
            <a:off x="5149158" y="1690387"/>
            <a:ext cx="549271" cy="26246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24821" y="1889355"/>
            <a:ext cx="8068228" cy="42066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solid"/>
          </a:ln>
          <a:effectLst>
            <a:outerShdw blurRad="63500" dist="50800" dir="18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Diagonal Stripe 52"/>
          <p:cNvSpPr/>
          <p:nvPr/>
        </p:nvSpPr>
        <p:spPr>
          <a:xfrm rot="13500612">
            <a:off x="3939614" y="1070012"/>
            <a:ext cx="1238641" cy="1238641"/>
          </a:xfrm>
          <a:prstGeom prst="diagStripe">
            <a:avLst>
              <a:gd name="adj" fmla="val 6353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31788" y="1663932"/>
            <a:ext cx="2454291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0"/>
            <a:r>
              <a:rPr lang="en-US" sz="1067" b="1" dirty="0">
                <a:solidFill>
                  <a:schemeClr val="bg1"/>
                </a:solidFill>
              </a:rPr>
              <a:t>Reference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17613" y="2235001"/>
            <a:ext cx="2774515" cy="11322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 lIns="121920" tIns="182880" rIns="121920" bIns="85344" anchor="t">
            <a:spAutoFit/>
          </a:bodyPr>
          <a:lstStyle/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rgbClr val="000000"/>
                </a:solidFill>
              </a:rPr>
              <a:t>Business Model &amp; Strategy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rgbClr val="000000"/>
                </a:solidFill>
              </a:rPr>
              <a:t>Reference Architecture &amp; Principles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rgbClr val="000000"/>
                </a:solidFill>
              </a:rPr>
              <a:t>Guiding Philosophy such as a solution, product, Test driven, CI/CD, Agile Delivery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rgbClr val="000000"/>
                </a:solidFill>
              </a:rPr>
              <a:t>Engagement Model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rgbClr val="000000"/>
                </a:solidFill>
              </a:rPr>
              <a:t>Collaboration Model</a:t>
            </a:r>
          </a:p>
        </p:txBody>
      </p:sp>
      <p:sp>
        <p:nvSpPr>
          <p:cNvPr id="56" name="Rectangle 55"/>
          <p:cNvSpPr/>
          <p:nvPr/>
        </p:nvSpPr>
        <p:spPr>
          <a:xfrm rot="10800000" flipV="1">
            <a:off x="8805067" y="2118152"/>
            <a:ext cx="1765213" cy="243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0"/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57" name="Right Triangle 56"/>
          <p:cNvSpPr/>
          <p:nvPr/>
        </p:nvSpPr>
        <p:spPr>
          <a:xfrm rot="5400000" flipV="1">
            <a:off x="8809830" y="2349425"/>
            <a:ext cx="110067" cy="1195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8745514" y="2115647"/>
            <a:ext cx="1332239" cy="243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en-US" sz="1067" dirty="0">
                <a:solidFill>
                  <a:srgbClr val="FFFFFF"/>
                </a:solidFill>
              </a:rPr>
              <a:t>Key Influencers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064" y="365761"/>
            <a:ext cx="11180064" cy="490103"/>
          </a:xfrm>
        </p:spPr>
        <p:txBody>
          <a:bodyPr/>
          <a:lstStyle/>
          <a:p>
            <a:r>
              <a:rPr lang="en-US" dirty="0"/>
              <a:t>API Program (Target state)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12064" y="911224"/>
            <a:ext cx="11180064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vert="horz" lIns="121920" tIns="60960" rIns="121920" bIns="6096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609585"/>
            <a:r>
              <a:rPr lang="en-US" sz="1067" b="1" kern="0" dirty="0">
                <a:solidFill>
                  <a:schemeClr val="tx2"/>
                </a:solidFill>
              </a:rPr>
              <a:t>API Program target state</a:t>
            </a:r>
            <a:r>
              <a:rPr lang="en-US" sz="1067" kern="0" dirty="0">
                <a:solidFill>
                  <a:schemeClr val="tx2"/>
                </a:solidFill>
              </a:rPr>
              <a:t>, aimed at establishing a strong foundation for its Enterprise API engagements. The engagement begins with development of a blueprint covering the key tenets of</a:t>
            </a:r>
            <a:r>
              <a:rPr lang="en-US" sz="1067" b="1" kern="0" dirty="0">
                <a:solidFill>
                  <a:schemeClr val="tx2"/>
                </a:solidFill>
              </a:rPr>
              <a:t> Planning and Scope Management, Architecture &amp; Design, Implementation, Operations &amp; Infrastructure</a:t>
            </a:r>
            <a:r>
              <a:rPr lang="en-US" sz="1067" kern="0" dirty="0">
                <a:solidFill>
                  <a:schemeClr val="tx2"/>
                </a:solidFill>
              </a:rPr>
              <a:t>. The blueprint additionally covers the dimensions of People, Process and Tools necessary for such programs.</a:t>
            </a:r>
            <a:endParaRPr lang="en-US" sz="1067" kern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17253" y="3562331"/>
            <a:ext cx="2767264" cy="21741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 lIns="121920" tIns="182880" rIns="121920" bIns="121920" anchor="t">
            <a:spAutoFit/>
          </a:bodyPr>
          <a:lstStyle/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rgbClr val="000000"/>
                </a:solidFill>
              </a:rPr>
              <a:t>The Program setup scope covers the API development lifecycle stages of plan, build, test, deploy, maintain and monitor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rgbClr val="000000"/>
                </a:solidFill>
              </a:rPr>
              <a:t>It specifically defines: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The requirement management process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The design specifications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Development Guidelines and best practices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Sprint cycles and scale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Source Code Management Strategy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Deployment Infrastructure Plan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Test Strategy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Deployment and Release Strategy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Monitoring and Operations Management</a:t>
            </a:r>
          </a:p>
        </p:txBody>
      </p:sp>
      <p:sp>
        <p:nvSpPr>
          <p:cNvPr id="43" name="Rectangle 42"/>
          <p:cNvSpPr/>
          <p:nvPr/>
        </p:nvSpPr>
        <p:spPr>
          <a:xfrm rot="10800000" flipV="1">
            <a:off x="8805067" y="3448298"/>
            <a:ext cx="1765213" cy="243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0"/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44" name="Right Triangle 43"/>
          <p:cNvSpPr/>
          <p:nvPr/>
        </p:nvSpPr>
        <p:spPr>
          <a:xfrm rot="5400000" flipV="1">
            <a:off x="8809830" y="3679572"/>
            <a:ext cx="110067" cy="1195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8777814" y="3421131"/>
            <a:ext cx="1800395" cy="276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en-US" sz="1067" dirty="0">
                <a:solidFill>
                  <a:srgbClr val="FFFFFF"/>
                </a:solidFill>
              </a:rPr>
              <a:t>Scope and Deliverables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4" y="2252010"/>
            <a:ext cx="8046720" cy="34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6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2730D-B3CD-F547-8963-C49601B45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3502716"/>
          </a:xfrm>
        </p:spPr>
        <p:txBody>
          <a:bodyPr/>
          <a:lstStyle/>
          <a:p>
            <a:pPr fontAlgn="ctr"/>
            <a:r>
              <a:rPr lang="en-US" dirty="0"/>
              <a:t>Product Comparison Basics</a:t>
            </a:r>
            <a:br>
              <a:rPr lang="en-US" dirty="0"/>
            </a:br>
            <a:endParaRPr lang="en-US" sz="1800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6D26E-8A90-DF47-A752-C5F5F64D86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3517-282A-0C4D-ACBD-1C0A9A944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8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APIGEE Vs WSO2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54025284"/>
              </p:ext>
            </p:extLst>
          </p:nvPr>
        </p:nvGraphicFramePr>
        <p:xfrm>
          <a:off x="1419884" y="937520"/>
          <a:ext cx="8128000" cy="4867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 rot="20661651">
            <a:off x="9714146" y="2621767"/>
            <a:ext cx="1930400" cy="149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for WSO2</a:t>
            </a:r>
          </a:p>
        </p:txBody>
      </p:sp>
    </p:spTree>
    <p:extLst>
      <p:ext uri="{BB962C8B-B14F-4D97-AF65-F5344CB8AC3E}">
        <p14:creationId xmlns:p14="http://schemas.microsoft.com/office/powerpoint/2010/main" val="11330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C208EA-5536-A948-B248-F247861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Product comparison – Key Parameters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B1C1B-F2F0-9E4F-858B-51EF10DB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92796"/>
              </p:ext>
            </p:extLst>
          </p:nvPr>
        </p:nvGraphicFramePr>
        <p:xfrm>
          <a:off x="287919" y="793182"/>
          <a:ext cx="11641484" cy="551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3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8643">
                  <a:extLst>
                    <a:ext uri="{9D8B030D-6E8A-4147-A177-3AD203B41FA5}">
                      <a16:colId xmlns:a16="http://schemas.microsoft.com/office/drawing/2014/main" val="4091970717"/>
                    </a:ext>
                  </a:extLst>
                </a:gridCol>
              </a:tblGrid>
              <a:tr h="214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kern="1200" dirty="0"/>
                        <a:t>Category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kern="1200" dirty="0"/>
                        <a:t>Capabilities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Key Parameters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WSO2</a:t>
                      </a:r>
                    </a:p>
                  </a:txBody>
                  <a:tcPr marL="3497" marR="3497" marT="3497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3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Vendor Profiling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sk-SK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Thought Leadership, industry recognition and track record of Innovation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Product Development Roadmap, provisioning of product capability online content, trainings &amp; workshops which the vendor can facilitate, trial license availability.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Supported Form Factors and ease of use.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Total Cost of Ownership - Initial Cost, Cost of Support and Maintenance, Cost of Capacity Upgrades, Cost of Add-Ons</a:t>
                      </a: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Robust online documentation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One on the popular open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source APIM tool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Free to use and support cost is applicable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66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Development and Management 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Security &amp; Policy Management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Design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Mediation &amp; Transformation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Enterprise Integration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Integration with Applications or via ESB, supported protocols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Security Features – OAuth, SAML, message level encryption and others.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for Mobile Platforms and availability of out of the box platform SDKs.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for monitoring and debugging of APIs, Caching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OAUTH, SAML, JWT, Federated ID, SSO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XACML for fine grain authorization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HTTP SOAP/REST protocol for Integration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Maps between HTTP(s) and other protocols, such as JMS or writing to file systems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Track consumer analytics per API, per API version, per tiers, and per consumer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Threat Detection and message content filtering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5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6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Platform Operation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Performance and Scalability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Developer community management</a:t>
                      </a: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for build and deployment.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Platform's ability to support source control for API code and options for integrating with 3rd parties 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 to run on different base OS (i.e., RedHat, Amazon, etc.)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 to generate system alerts and notifications when there are errors.</a:t>
                      </a: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 to run on different base OS / Cloud Platform(Linux,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Windows, Solaris, AWS, Azure etc.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on-perm and on-cloud deployment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Integration </a:t>
                      </a:r>
                      <a:r>
                        <a:rPr lang="en-US" sz="1050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multiple databases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Capability to analyses the incoming events and sends real-time notifications based on the conditions configured in the node</a:t>
                      </a: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66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Analytics and Reporting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Analytics</a:t>
                      </a:r>
                      <a:b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 to track and record API Usage metrics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Availability of an out of the box flexible reporting platform enabling custom reports, custom dashboards with the ability to measure key KPIs over multiple dimensions and filters. </a:t>
                      </a: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for generating 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analytics per API, per API version, per tiers, and per consumer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Provides statistical graphs such as API latency and API usage comparison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Monitor API usage, performance and SLA compliance.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Out-of-the-box support for WSO2 Data Analytics Server and Google Analytics.</a:t>
                      </a:r>
                    </a:p>
                    <a:p>
                      <a:br>
                        <a:rPr lang="en-US" sz="1050" dirty="0"/>
                      </a:br>
                      <a:br>
                        <a:rPr lang="en-US" sz="1050" dirty="0"/>
                      </a:b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 rot="20661651">
            <a:off x="1804779" y="1305689"/>
            <a:ext cx="1930400" cy="149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for WSO2</a:t>
            </a:r>
          </a:p>
        </p:txBody>
      </p:sp>
      <p:sp>
        <p:nvSpPr>
          <p:cNvPr id="8" name="Rectangle 7"/>
          <p:cNvSpPr/>
          <p:nvPr/>
        </p:nvSpPr>
        <p:spPr>
          <a:xfrm rot="20661651">
            <a:off x="4033129" y="1980393"/>
            <a:ext cx="3598584" cy="1471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Sandipan, Mani can use some of these categories to show differences between the products </a:t>
            </a:r>
            <a:r>
              <a:rPr lang="en-US" dirty="0" err="1"/>
              <a:t>i.e</a:t>
            </a:r>
            <a:r>
              <a:rPr lang="en-US" dirty="0"/>
              <a:t> level of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89858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C208EA-5536-A948-B248-F247861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Product comparison – Key Parameters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B1C1B-F2F0-9E4F-858B-51EF10DB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64398"/>
              </p:ext>
            </p:extLst>
          </p:nvPr>
        </p:nvGraphicFramePr>
        <p:xfrm>
          <a:off x="287919" y="788520"/>
          <a:ext cx="11628354" cy="494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7676">
                  <a:extLst>
                    <a:ext uri="{9D8B030D-6E8A-4147-A177-3AD203B41FA5}">
                      <a16:colId xmlns:a16="http://schemas.microsoft.com/office/drawing/2014/main" val="4091970717"/>
                    </a:ext>
                  </a:extLst>
                </a:gridCol>
              </a:tblGrid>
              <a:tr h="2111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kern="1200" dirty="0"/>
                        <a:t>Category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kern="1200" dirty="0"/>
                        <a:t>Capabilities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Key Parameters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WSO2</a:t>
                      </a:r>
                    </a:p>
                  </a:txBody>
                  <a:tcPr marL="3497" marR="3497" marT="3497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7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Programmability 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Programming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Language Support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to support different programming language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Extensive API’s availability support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u="none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of XML and 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Java for writing custom policies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Has good support of API’s for customization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Used </a:t>
                      </a:r>
                      <a:r>
                        <a:rPr lang="en-US" sz="1050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Jaggery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/HML/CSS/</a:t>
                      </a:r>
                      <a:r>
                        <a:rPr lang="en-US" sz="1050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Javascripts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for UI customizations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57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Portal and Consumer Interaction Capabilities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Developer Portal</a:t>
                      </a: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Ease of API Consumption (self service, catalog, self-service)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documentation – Ability to automatically generate dynamic documentation 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Key Management(issue, revoke, suspend), developer onboarding.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 to integrate with 3rd party identity systems such as LDAP, AD.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Customization of Portal and availability of Management APIs to integrate with external Portal</a:t>
                      </a: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Customization with </a:t>
                      </a:r>
                      <a:r>
                        <a:rPr lang="en-US" sz="105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Jaggery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/JavaScript/HTML/CSS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Pluggable to existing user repositories including Microsoft Active Directory, LDAP, databases, or Apache Cassandra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WSO2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Key Manager effectively managing security keys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Interactive API Test console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Internationalization support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Customizable to use 3</a:t>
                      </a:r>
                      <a:r>
                        <a:rPr lang="en-US" sz="1050" kern="1200" baseline="300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Part Key manager 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JWT Token Generation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Store/Publisher UI customization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604569132"/>
                  </a:ext>
                </a:extLst>
              </a:tr>
              <a:tr h="7157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Versioning &amp; Governance Capabilities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life Cycle Governance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Monetization</a:t>
                      </a: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Lifecycle Management (Publish, </a:t>
                      </a:r>
                      <a:r>
                        <a:rPr lang="en-US" sz="105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UnPublish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deprecate)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 to maintain multiple versions of APIs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Build and release automation to various environments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Runtime Governance (</a:t>
                      </a:r>
                      <a:r>
                        <a:rPr lang="en-US" sz="105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Traffic Management)</a:t>
                      </a: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Customize the API lifecycle, including executing custom behavior on lifecycle transitions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API versioning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Rich set of API’s available to enable CI/CD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automation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Traffic Manager enforces rate limiting and dynamic throttling based on usage quotas and bandwidth quotas</a:t>
                      </a: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3155359621"/>
                  </a:ext>
                </a:extLst>
              </a:tr>
              <a:tr h="7157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Customization 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Pluggable, Extensible, and Themeable</a:t>
                      </a: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Customization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Security Customization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 Mediation Policies 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Customization of theme for API store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Endpoint error handler customization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for extending mediation logic, transformation and routing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customizing key validation by extending key validation handler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Pluggable to third-party analytics systems and billing systems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3075958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 rot="20661651">
            <a:off x="-148336" y="-383540"/>
            <a:ext cx="1930400" cy="149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for WSO2</a:t>
            </a:r>
          </a:p>
        </p:txBody>
      </p:sp>
      <p:sp>
        <p:nvSpPr>
          <p:cNvPr id="8" name="Rectangle 7"/>
          <p:cNvSpPr/>
          <p:nvPr/>
        </p:nvSpPr>
        <p:spPr>
          <a:xfrm rot="20661651">
            <a:off x="8811812" y="-369838"/>
            <a:ext cx="3598584" cy="1471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Sandipan, Mani can use some of these categories to show differences between the products </a:t>
            </a:r>
            <a:r>
              <a:rPr lang="en-US" dirty="0" err="1"/>
              <a:t>I.e</a:t>
            </a:r>
            <a:r>
              <a:rPr lang="en-US" dirty="0"/>
              <a:t> level of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1351683848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17348</TotalTime>
  <Words>3169</Words>
  <Application>Microsoft Office PowerPoint</Application>
  <PresentationFormat>Widescreen</PresentationFormat>
  <Paragraphs>665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ＭＳ Ｐゴシック</vt:lpstr>
      <vt:lpstr>Arial</vt:lpstr>
      <vt:lpstr>Bebas Neue</vt:lpstr>
      <vt:lpstr>Calibri</vt:lpstr>
      <vt:lpstr>Courier New</vt:lpstr>
      <vt:lpstr>Lato Light</vt:lpstr>
      <vt:lpstr>Roboto</vt:lpstr>
      <vt:lpstr>Roboto Bold</vt:lpstr>
      <vt:lpstr>Segoe UI</vt:lpstr>
      <vt:lpstr>Wingdings</vt:lpstr>
      <vt:lpstr>Cognizant</vt:lpstr>
      <vt:lpstr>POV:  API Management Migration</vt:lpstr>
      <vt:lpstr>PowerPoint Presentation</vt:lpstr>
      <vt:lpstr>PowerPoint Presentation</vt:lpstr>
      <vt:lpstr>API migration lifecycle</vt:lpstr>
      <vt:lpstr>API Program (Target state)</vt:lpstr>
      <vt:lpstr>PowerPoint Presentation</vt:lpstr>
      <vt:lpstr>APIGEE Vs WSO2</vt:lpstr>
      <vt:lpstr>API Product comparison – Key Parameters</vt:lpstr>
      <vt:lpstr>API Product comparison – Key Parameters</vt:lpstr>
      <vt:lpstr>API Management Platform Capabilities – Definition (1 of 2)</vt:lpstr>
      <vt:lpstr>API Management Platform Capabilities - Definition (2 of 2)</vt:lpstr>
      <vt:lpstr>Component Mapping</vt:lpstr>
      <vt:lpstr>Policy Mapping</vt:lpstr>
      <vt:lpstr>API Segregation</vt:lpstr>
      <vt:lpstr>PowerPoint Presentation</vt:lpstr>
      <vt:lpstr>Defining the End state</vt:lpstr>
      <vt:lpstr>Schneider Electric – Reference Architecture</vt:lpstr>
      <vt:lpstr>Slide on Security for SE</vt:lpstr>
      <vt:lpstr>Slide on CI / CD for SE</vt:lpstr>
      <vt:lpstr>Measure APIs</vt:lpstr>
      <vt:lpstr>APIGEE Dev Portal Customization: Solution Architecture </vt:lpstr>
      <vt:lpstr>PowerPoint Presentation</vt:lpstr>
      <vt:lpstr>Execution approach</vt:lpstr>
      <vt:lpstr>Migration lifecycle</vt:lpstr>
      <vt:lpstr>Migration Plan – Key Activities &amp; Deliverables</vt:lpstr>
      <vt:lpstr>Migration Approaches : Requirements</vt:lpstr>
      <vt:lpstr>Migration Approaches : Comparison</vt:lpstr>
      <vt:lpstr>Execution Plan </vt:lpstr>
      <vt:lpstr>APIGEE Migration: Tool based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Shandilya, Anand (Cognizant)</dc:creator>
  <cp:lastModifiedBy>Dwitikrushna Pattanaik</cp:lastModifiedBy>
  <cp:revision>206</cp:revision>
  <dcterms:created xsi:type="dcterms:W3CDTF">2019-04-04T00:56:02Z</dcterms:created>
  <dcterms:modified xsi:type="dcterms:W3CDTF">2019-05-03T11:24:37Z</dcterms:modified>
</cp:coreProperties>
</file>