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21"/>
  </p:notesMasterIdLst>
  <p:handoutMasterIdLst>
    <p:handoutMasterId r:id="rId22"/>
  </p:handoutMasterIdLst>
  <p:sldIdLst>
    <p:sldId id="256" r:id="rId3"/>
    <p:sldId id="257" r:id="rId4"/>
    <p:sldId id="258" r:id="rId5"/>
    <p:sldId id="259" r:id="rId6"/>
    <p:sldId id="290" r:id="rId7"/>
    <p:sldId id="278" r:id="rId8"/>
    <p:sldId id="280" r:id="rId9"/>
    <p:sldId id="262" r:id="rId10"/>
    <p:sldId id="288" r:id="rId11"/>
    <p:sldId id="286" r:id="rId12"/>
    <p:sldId id="287" r:id="rId13"/>
    <p:sldId id="264" r:id="rId14"/>
    <p:sldId id="282" r:id="rId15"/>
    <p:sldId id="269" r:id="rId16"/>
    <p:sldId id="277" r:id="rId17"/>
    <p:sldId id="285" r:id="rId18"/>
    <p:sldId id="289" r:id="rId19"/>
    <p:sldId id="276" r:id="rId20"/>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 id="1" name="Dorian DINH" initials="DD" lastIdx="1" clrIdx="1">
    <p:extLst>
      <p:ext uri="{19B8F6BF-5375-455C-9EA6-DF929625EA0E}">
        <p15:presenceInfo xmlns:p15="http://schemas.microsoft.com/office/powerpoint/2012/main" userId="S::SESA506864@se.com::cddf8d16-c421-4b6b-a586-cab778b8e5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80488" autoAdjust="0"/>
  </p:normalViewPr>
  <p:slideViewPr>
    <p:cSldViewPr snapToGrid="0">
      <p:cViewPr varScale="1">
        <p:scale>
          <a:sx n="122" d="100"/>
          <a:sy n="122" d="100"/>
        </p:scale>
        <p:origin x="1260" y="108"/>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5/5/2020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5/5/2020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raphql.github.io/graphql-spec/June2018/#sec--deprecate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11</a:t>
            </a:fld>
            <a:endParaRPr lang="en-US" dirty="0"/>
          </a:p>
        </p:txBody>
      </p:sp>
    </p:spTree>
    <p:extLst>
      <p:ext uri="{BB962C8B-B14F-4D97-AF65-F5344CB8AC3E}">
        <p14:creationId xmlns:p14="http://schemas.microsoft.com/office/powerpoint/2010/main" val="2148173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12</a:t>
            </a:fld>
            <a:endParaRPr lang="en-US" dirty="0"/>
          </a:p>
        </p:txBody>
      </p:sp>
    </p:spTree>
    <p:extLst>
      <p:ext uri="{BB962C8B-B14F-4D97-AF65-F5344CB8AC3E}">
        <p14:creationId xmlns:p14="http://schemas.microsoft.com/office/powerpoint/2010/main" val="144586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13</a:t>
            </a:fld>
            <a:endParaRPr lang="en-US" dirty="0"/>
          </a:p>
        </p:txBody>
      </p:sp>
    </p:spTree>
    <p:extLst>
      <p:ext uri="{BB962C8B-B14F-4D97-AF65-F5344CB8AC3E}">
        <p14:creationId xmlns:p14="http://schemas.microsoft.com/office/powerpoint/2010/main" val="331797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pitchFamily="34" charset="0"/>
                <a:cs typeface="Arial" pitchFamily="34" charset="0"/>
              </a:rPr>
              <a:t>Agenda</a:t>
            </a:r>
            <a:r>
              <a:rPr lang="en-US" baseline="0" dirty="0">
                <a:latin typeface="Arial" pitchFamily="34" charset="0"/>
                <a:cs typeface="Arial" pitchFamily="34" charset="0"/>
              </a:rPr>
              <a:t> slide</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Section</a:t>
            </a:r>
            <a:r>
              <a:rPr lang="en-US" baseline="0" dirty="0"/>
              <a:t> title with image slide</a:t>
            </a:r>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GraphQL</a:t>
            </a:r>
            <a:r>
              <a:rPr lang="en-US" sz="1200" b="0" i="0" kern="1200" dirty="0">
                <a:solidFill>
                  <a:schemeClr val="tx1"/>
                </a:solidFill>
                <a:effectLst/>
                <a:latin typeface="+mn-lt"/>
                <a:ea typeface="+mn-ea"/>
                <a:cs typeface="+mn-cs"/>
              </a:rPr>
              <a:t> only returns the data that’s explicitly requested, so new capabilities can be added via new types and new fields on those types without creating a breaking change. This has led to a common practice of always avoiding breaking changes and serving a </a:t>
            </a:r>
            <a:r>
              <a:rPr lang="en-US" sz="1200" b="0" i="0" kern="1200" dirty="0" err="1">
                <a:solidFill>
                  <a:schemeClr val="tx1"/>
                </a:solidFill>
                <a:effectLst/>
                <a:latin typeface="+mn-lt"/>
                <a:ea typeface="+mn-ea"/>
                <a:cs typeface="+mn-cs"/>
              </a:rPr>
              <a:t>versionless</a:t>
            </a:r>
            <a:r>
              <a:rPr lang="en-US" sz="1200" b="0" i="0" kern="1200" dirty="0">
                <a:solidFill>
                  <a:schemeClr val="tx1"/>
                </a:solidFill>
                <a:effectLst/>
                <a:latin typeface="+mn-lt"/>
                <a:ea typeface="+mn-ea"/>
                <a:cs typeface="+mn-cs"/>
              </a:rPr>
              <a:t> API.</a:t>
            </a:r>
          </a:p>
          <a:p>
            <a:r>
              <a:rPr lang="en-US" sz="1200" b="0" i="0" kern="1200" dirty="0" err="1">
                <a:solidFill>
                  <a:schemeClr val="tx1"/>
                </a:solidFill>
                <a:effectLst/>
                <a:latin typeface="+mn-lt"/>
                <a:ea typeface="+mn-ea"/>
                <a:cs typeface="+mn-cs"/>
              </a:rPr>
              <a:t>GraphQL</a:t>
            </a:r>
            <a:r>
              <a:rPr lang="en-US" sz="1200" b="0" i="0" kern="1200" dirty="0">
                <a:solidFill>
                  <a:schemeClr val="tx1"/>
                </a:solidFill>
                <a:effectLst/>
                <a:latin typeface="+mn-lt"/>
                <a:ea typeface="+mn-ea"/>
                <a:cs typeface="+mn-cs"/>
              </a:rPr>
              <a:t> adding to an API doesn’t break backward compatibility.</a:t>
            </a:r>
          </a:p>
          <a:p>
            <a:r>
              <a:rPr lang="en-US" sz="1200" b="0" i="0" kern="1200" dirty="0">
                <a:solidFill>
                  <a:schemeClr val="tx1"/>
                </a:solidFill>
                <a:effectLst/>
                <a:latin typeface="+mn-lt"/>
                <a:ea typeface="+mn-ea"/>
                <a:cs typeface="+mn-cs"/>
              </a:rPr>
              <a:t>This approach at least allows for the addition of features, but what about removal?</a:t>
            </a:r>
          </a:p>
          <a:p>
            <a:r>
              <a:rPr lang="en-US" sz="1200" b="0" i="0" kern="1200" dirty="0" err="1">
                <a:solidFill>
                  <a:schemeClr val="tx1"/>
                </a:solidFill>
                <a:effectLst/>
                <a:latin typeface="+mn-lt"/>
                <a:ea typeface="+mn-ea"/>
                <a:cs typeface="+mn-cs"/>
              </a:rPr>
              <a:t>GraphQL</a:t>
            </a:r>
            <a:r>
              <a:rPr lang="en-US" sz="1200" b="0" i="0" kern="1200" dirty="0">
                <a:solidFill>
                  <a:schemeClr val="tx1"/>
                </a:solidFill>
                <a:effectLst/>
                <a:latin typeface="+mn-lt"/>
                <a:ea typeface="+mn-ea"/>
                <a:cs typeface="+mn-cs"/>
              </a:rPr>
              <a:t> defines a @deprecated </a:t>
            </a:r>
            <a:r>
              <a:rPr lang="en-US" sz="1200" b="0" i="0" kern="1200" dirty="0">
                <a:solidFill>
                  <a:schemeClr val="tx1"/>
                </a:solidFill>
                <a:effectLst/>
                <a:latin typeface="+mn-lt"/>
                <a:ea typeface="+mn-ea"/>
                <a:cs typeface="+mn-cs"/>
                <a:hlinkClick r:id="rId3" tooltip="https://graphql.github.io/graphql-spec/june2018/#sec--deprecated"/>
              </a:rPr>
              <a:t>directive</a:t>
            </a:r>
            <a:r>
              <a:rPr lang="en-US" sz="1200" b="0" i="0" kern="1200" dirty="0">
                <a:solidFill>
                  <a:schemeClr val="tx1"/>
                </a:solidFill>
                <a:effectLst/>
                <a:latin typeface="+mn-lt"/>
                <a:ea typeface="+mn-ea"/>
                <a:cs typeface="+mn-cs"/>
              </a:rPr>
              <a:t> to mark fields or </a:t>
            </a:r>
            <a:r>
              <a:rPr lang="en-US" sz="1200" b="0" i="0" kern="1200" dirty="0" err="1">
                <a:solidFill>
                  <a:schemeClr val="tx1"/>
                </a:solidFill>
                <a:effectLst/>
                <a:latin typeface="+mn-lt"/>
                <a:ea typeface="+mn-ea"/>
                <a:cs typeface="+mn-cs"/>
              </a:rPr>
              <a:t>enums</a:t>
            </a:r>
            <a:r>
              <a:rPr lang="en-US" sz="1200" b="0" i="0" kern="1200" dirty="0">
                <a:solidFill>
                  <a:schemeClr val="tx1"/>
                </a:solidFill>
                <a:effectLst/>
                <a:latin typeface="+mn-lt"/>
                <a:ea typeface="+mn-ea"/>
                <a:cs typeface="+mn-cs"/>
              </a:rPr>
              <a:t> that should no longer be used.</a:t>
            </a:r>
          </a:p>
          <a:p>
            <a:endParaRPr lang="en-US" dirty="0"/>
          </a:p>
        </p:txBody>
      </p:sp>
      <p:sp>
        <p:nvSpPr>
          <p:cNvPr id="4" name="Slide Number Placeholder 3"/>
          <p:cNvSpPr>
            <a:spLocks noGrp="1"/>
          </p:cNvSpPr>
          <p:nvPr>
            <p:ph type="sldNum" sz="quarter" idx="5"/>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3186152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a:solidFill>
                  <a:srgbClr val="00B0F0"/>
                </a:solidFill>
                <a:latin typeface="Arial" pitchFamily="34" charset="0"/>
                <a:cs typeface="Arial" pitchFamily="34" charset="0"/>
              </a:rPr>
              <a:t>This</a:t>
            </a:r>
            <a:r>
              <a:rPr lang="en-US" baseline="0">
                <a:solidFill>
                  <a:srgbClr val="00B0F0"/>
                </a:solidFill>
                <a:latin typeface="Arial" pitchFamily="34" charset="0"/>
                <a:cs typeface="Arial" pitchFamily="34" charset="0"/>
              </a:rPr>
              <a:t> is an example of a </a:t>
            </a:r>
            <a:r>
              <a:rPr lang="en-US" b="1" baseline="0">
                <a:solidFill>
                  <a:srgbClr val="00B0F0"/>
                </a:solidFill>
                <a:latin typeface="Arial" pitchFamily="34" charset="0"/>
                <a:cs typeface="Arial" pitchFamily="34" charset="0"/>
              </a:rPr>
              <a:t>Text Slide</a:t>
            </a:r>
            <a:r>
              <a:rPr lang="en-US" baseline="0">
                <a:solidFill>
                  <a:srgbClr val="00B0F0"/>
                </a:solidFill>
                <a:latin typeface="Arial" pitchFamily="34" charset="0"/>
                <a:cs typeface="Arial" pitchFamily="34" charset="0"/>
              </a:rPr>
              <a:t>. Reference the different layout options in the </a:t>
            </a:r>
            <a:r>
              <a:rPr lang="en-US" b="1" baseline="0">
                <a:solidFill>
                  <a:srgbClr val="00B0F0"/>
                </a:solidFill>
                <a:latin typeface="Arial" pitchFamily="34" charset="0"/>
                <a:cs typeface="Arial" pitchFamily="34" charset="0"/>
              </a:rPr>
              <a:t>Slide Master </a:t>
            </a:r>
            <a:r>
              <a:rPr lang="en-US" b="0" baseline="0">
                <a:solidFill>
                  <a:srgbClr val="00B0F0"/>
                </a:solidFill>
                <a:latin typeface="Arial" pitchFamily="34" charset="0"/>
                <a:cs typeface="Arial" pitchFamily="34" charset="0"/>
              </a:rPr>
              <a:t>(under the View tab) </a:t>
            </a:r>
            <a:r>
              <a:rPr lang="en-US" baseline="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a:solidFill>
                <a:srgbClr val="00B0F0"/>
              </a:solidFill>
              <a:latin typeface="Arial" pitchFamily="34" charset="0"/>
              <a:cs typeface="Arial" pitchFamily="34" charset="0"/>
            </a:endParaRPr>
          </a:p>
          <a:p>
            <a:endParaRPr lang="en-US">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a:p>
        </p:txBody>
      </p:sp>
    </p:spTree>
    <p:extLst>
      <p:ext uri="{BB962C8B-B14F-4D97-AF65-F5344CB8AC3E}">
        <p14:creationId xmlns:p14="http://schemas.microsoft.com/office/powerpoint/2010/main" val="215019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8</a:t>
            </a:fld>
            <a:endParaRPr lang="en-US" dirty="0"/>
          </a:p>
        </p:txBody>
      </p:sp>
    </p:spTree>
    <p:extLst>
      <p:ext uri="{BB962C8B-B14F-4D97-AF65-F5344CB8AC3E}">
        <p14:creationId xmlns:p14="http://schemas.microsoft.com/office/powerpoint/2010/main" val="2763412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9</a:t>
            </a:fld>
            <a:endParaRPr lang="en-US" dirty="0"/>
          </a:p>
        </p:txBody>
      </p:sp>
    </p:spTree>
    <p:extLst>
      <p:ext uri="{BB962C8B-B14F-4D97-AF65-F5344CB8AC3E}">
        <p14:creationId xmlns:p14="http://schemas.microsoft.com/office/powerpoint/2010/main" val="403598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E7F34D1A-B7E5-DE48-8EA9-859D9DE63652}" type="slidenum">
              <a:rPr lang="en-US" smtClean="0"/>
              <a:pPr/>
              <a:t>10</a:t>
            </a:fld>
            <a:endParaRPr lang="en-US" dirty="0"/>
          </a:p>
        </p:txBody>
      </p:sp>
    </p:spTree>
    <p:extLst>
      <p:ext uri="{BB962C8B-B14F-4D97-AF65-F5344CB8AC3E}">
        <p14:creationId xmlns:p14="http://schemas.microsoft.com/office/powerpoint/2010/main" val="2983583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en-US"/>
              <a:t>Click icon to add picture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mmunity.apigee.com/articles/70159/google-apigee-and-graphql.html" TargetMode="External"/><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www.apollographql.com/blog/introducing-the-apollo-graphql-platform-8ef34bb269e5" TargetMode="External"/><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s://schneider.atlassian.net/wiki/spaces/PESV3/pages/1534099504/UIaaS+for+Catalog.+Solution+Architecture" TargetMode="External"/><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ISP2148016_RGB_EA (Copier).jpg"/>
          <p:cNvPicPr>
            <a:picLocks noGrp="1" noChangeAspect="1"/>
          </p:cNvPicPr>
          <p:nvPr>
            <p:ph type="pic" sz="quarter" idx="14"/>
          </p:nvPr>
        </p:nvPicPr>
        <p:blipFill>
          <a:blip r:embed="rId3" cstate="print"/>
          <a:srcRect t="14479" b="14479"/>
          <a:stretch>
            <a:fillRect/>
          </a:stretch>
        </p:blipFill>
        <p:spPr/>
      </p:pic>
      <p:sp>
        <p:nvSpPr>
          <p:cNvPr id="12" name="Title 11"/>
          <p:cNvSpPr>
            <a:spLocks noGrp="1"/>
          </p:cNvSpPr>
          <p:nvPr>
            <p:ph type="ctrTitle"/>
          </p:nvPr>
        </p:nvSpPr>
        <p:spPr>
          <a:xfrm>
            <a:off x="252415" y="2609224"/>
            <a:ext cx="8673872" cy="553998"/>
          </a:xfrm>
        </p:spPr>
        <p:txBody>
          <a:bodyPr/>
          <a:lstStyle/>
          <a:p>
            <a:r>
              <a:rPr lang="en-US" dirty="0" err="1">
                <a:solidFill>
                  <a:schemeClr val="tx2"/>
                </a:solidFill>
              </a:rPr>
              <a:t>GraphQL</a:t>
            </a:r>
            <a:r>
              <a:rPr lang="en-US" dirty="0">
                <a:solidFill>
                  <a:schemeClr val="tx2"/>
                </a:solidFill>
              </a:rPr>
              <a:t> Architecture Study</a:t>
            </a:r>
          </a:p>
        </p:txBody>
      </p:sp>
      <p:sp>
        <p:nvSpPr>
          <p:cNvPr id="13" name="Subtitle 12"/>
          <p:cNvSpPr>
            <a:spLocks noGrp="1"/>
          </p:cNvSpPr>
          <p:nvPr>
            <p:ph type="subTitle" idx="1"/>
          </p:nvPr>
        </p:nvSpPr>
        <p:spPr/>
        <p:txBody>
          <a:bodyPr/>
          <a:lstStyle/>
          <a:p>
            <a:r>
              <a:rPr lang="en-US" dirty="0">
                <a:solidFill>
                  <a:schemeClr val="tx2"/>
                </a:solidFill>
              </a:rPr>
              <a:t>OPEN</a:t>
            </a:r>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5" name="Text Placeholder 14"/>
          <p:cNvSpPr>
            <a:spLocks noGrp="1"/>
          </p:cNvSpPr>
          <p:nvPr>
            <p:ph type="body" sz="quarter" idx="15"/>
          </p:nvPr>
        </p:nvSpPr>
        <p:spPr/>
        <p:txBody>
          <a:bodyPr/>
          <a:lstStyle/>
          <a:p>
            <a:r>
              <a:rPr lang="en-US" dirty="0"/>
              <a:t>OPEN date: 06/05/2020</a:t>
            </a:r>
          </a:p>
          <a:p>
            <a:r>
              <a:rPr lang="en-US" dirty="0"/>
              <a:t>Ver 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10</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4" name="Content Placeholder 3"/>
          <p:cNvSpPr>
            <a:spLocks noGrp="1"/>
          </p:cNvSpPr>
          <p:nvPr>
            <p:ph sz="quarter" idx="31"/>
          </p:nvPr>
        </p:nvSpPr>
        <p:spPr/>
        <p:txBody>
          <a:bodyPr anchor="ctr"/>
          <a:lstStyle/>
          <a:p>
            <a:pPr marL="301624" indent="-285750">
              <a:buFont typeface="Arial" panose="020B0604020202020204" pitchFamily="34" charset="0"/>
              <a:buChar char="•"/>
            </a:pPr>
            <a:r>
              <a:rPr lang="en-US" b="1" dirty="0"/>
              <a:t>Position paper for </a:t>
            </a:r>
            <a:r>
              <a:rPr lang="en-US" b="1" dirty="0" err="1"/>
              <a:t>GraphQL</a:t>
            </a:r>
            <a:r>
              <a:rPr lang="en-US" b="1" dirty="0"/>
              <a:t> </a:t>
            </a:r>
            <a:r>
              <a:rPr lang="en-US" dirty="0"/>
              <a:t>: pros &amp; cons.</a:t>
            </a:r>
          </a:p>
          <a:p>
            <a:pPr marL="301624" indent="-285750">
              <a:buFont typeface="Arial" panose="020B0604020202020204" pitchFamily="34" charset="0"/>
              <a:buChar char="•"/>
            </a:pPr>
            <a:r>
              <a:rPr lang="en-US" b="1" dirty="0"/>
              <a:t>Pilot scope </a:t>
            </a:r>
            <a:r>
              <a:rPr lang="en-US" dirty="0"/>
              <a:t>: set of </a:t>
            </a:r>
            <a:r>
              <a:rPr lang="en-US" dirty="0" err="1"/>
              <a:t>GraphQL</a:t>
            </a:r>
            <a:r>
              <a:rPr lang="en-US" dirty="0"/>
              <a:t> APIs on top of the CRM and other backends (to be proposed).</a:t>
            </a:r>
          </a:p>
          <a:p>
            <a:pPr marL="301624" indent="-285750">
              <a:buFont typeface="Arial" panose="020B0604020202020204" pitchFamily="34" charset="0"/>
              <a:buChar char="•"/>
            </a:pPr>
            <a:r>
              <a:rPr lang="en-US" b="1" dirty="0"/>
              <a:t>A </a:t>
            </a:r>
            <a:r>
              <a:rPr lang="en-US" b="1" dirty="0" err="1"/>
              <a:t>GraphQL</a:t>
            </a:r>
            <a:r>
              <a:rPr lang="en-US" b="1" dirty="0"/>
              <a:t> reference architecture in SE </a:t>
            </a:r>
            <a:r>
              <a:rPr lang="en-US" dirty="0"/>
              <a:t>:</a:t>
            </a:r>
          </a:p>
          <a:p>
            <a:pPr marL="490530" lvl="1" indent="-285750"/>
            <a:r>
              <a:rPr lang="en-US" dirty="0"/>
              <a:t>Detailed integration architecture of a </a:t>
            </a:r>
            <a:r>
              <a:rPr lang="en-US" dirty="0" err="1"/>
              <a:t>GraphQL</a:t>
            </a:r>
            <a:r>
              <a:rPr lang="en-US" dirty="0"/>
              <a:t> Platform.</a:t>
            </a:r>
          </a:p>
          <a:p>
            <a:pPr marL="666736" lvl="2" indent="-285750"/>
            <a:r>
              <a:rPr lang="en-US" dirty="0"/>
              <a:t>Authentication &amp; Authorization management.</a:t>
            </a:r>
          </a:p>
          <a:p>
            <a:pPr marL="666736" lvl="2" indent="-285750"/>
            <a:r>
              <a:rPr lang="en-US" dirty="0"/>
              <a:t>Error handling and partial responses.</a:t>
            </a:r>
          </a:p>
          <a:p>
            <a:pPr marL="666736" lvl="2" indent="-285750"/>
            <a:r>
              <a:rPr lang="en-US" dirty="0"/>
              <a:t>Organization &amp; Workflow Proposal for adding/modifying a Schema (federated vs centralized).</a:t>
            </a:r>
          </a:p>
          <a:p>
            <a:pPr marL="666736" lvl="2" indent="-285750"/>
            <a:r>
              <a:rPr lang="en-US" dirty="0"/>
              <a:t>Performance.</a:t>
            </a:r>
          </a:p>
          <a:p>
            <a:pPr marL="490530" lvl="1" indent="-285750"/>
            <a:r>
              <a:rPr lang="en-US" dirty="0"/>
              <a:t>Usage principles for Front-Ends and Back-Ends.</a:t>
            </a:r>
          </a:p>
          <a:p>
            <a:pPr marL="666736" lvl="2" indent="-285750"/>
            <a:endParaRPr lang="en-US" dirty="0"/>
          </a:p>
          <a:p>
            <a:r>
              <a:rPr lang="en-US" dirty="0"/>
              <a:t> </a:t>
            </a:r>
          </a:p>
        </p:txBody>
      </p:sp>
      <p:sp>
        <p:nvSpPr>
          <p:cNvPr id="5" name="Text Placeholder 4"/>
          <p:cNvSpPr>
            <a:spLocks noGrp="1"/>
          </p:cNvSpPr>
          <p:nvPr>
            <p:ph type="body" sz="quarter" idx="32"/>
          </p:nvPr>
        </p:nvSpPr>
        <p:spPr/>
        <p:txBody>
          <a:bodyPr/>
          <a:lstStyle/>
          <a:p>
            <a:pPr marL="15875" indent="0"/>
            <a:r>
              <a:rPr lang="fr-FR" dirty="0"/>
              <a:t>Pre-</a:t>
            </a:r>
            <a:r>
              <a:rPr lang="fr-FR" dirty="0" err="1"/>
              <a:t>Study</a:t>
            </a:r>
            <a:r>
              <a:rPr lang="en-US" dirty="0"/>
              <a:t> : Output / Expected Deliverables</a:t>
            </a:r>
          </a:p>
        </p:txBody>
      </p:sp>
      <p:sp>
        <p:nvSpPr>
          <p:cNvPr id="8" name="Text Placeholder 7">
            <a:extLst>
              <a:ext uri="{FF2B5EF4-FFF2-40B4-BE49-F238E27FC236}">
                <a16:creationId xmlns:a16="http://schemas.microsoft.com/office/drawing/2014/main" id="{750BE641-6315-4876-ADF3-6FF7E2591986}"/>
              </a:ext>
            </a:extLst>
          </p:cNvPr>
          <p:cNvSpPr>
            <a:spLocks noGrp="1"/>
          </p:cNvSpPr>
          <p:nvPr>
            <p:ph type="body" sz="quarter" idx="33"/>
          </p:nvPr>
        </p:nvSpPr>
        <p:spPr/>
        <p:txBody>
          <a:bodyPr/>
          <a:lstStyle/>
          <a:p>
            <a:endParaRPr lang="en-US" dirty="0"/>
          </a:p>
        </p:txBody>
      </p:sp>
    </p:spTree>
    <p:extLst>
      <p:ext uri="{BB962C8B-B14F-4D97-AF65-F5344CB8AC3E}">
        <p14:creationId xmlns:p14="http://schemas.microsoft.com/office/powerpoint/2010/main" val="278307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11</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4" name="Content Placeholder 3"/>
          <p:cNvSpPr>
            <a:spLocks noGrp="1"/>
          </p:cNvSpPr>
          <p:nvPr>
            <p:ph sz="quarter" idx="31"/>
          </p:nvPr>
        </p:nvSpPr>
        <p:spPr/>
        <p:txBody>
          <a:bodyPr anchor="ctr"/>
          <a:lstStyle/>
          <a:p>
            <a:pPr marL="301624" indent="-285750">
              <a:buFont typeface="Arial" panose="020B0604020202020204" pitchFamily="34" charset="0"/>
              <a:buChar char="•"/>
            </a:pPr>
            <a:r>
              <a:rPr lang="en-US" dirty="0"/>
              <a:t>DSS API Budget ?</a:t>
            </a:r>
          </a:p>
          <a:p>
            <a:pPr marL="301624" indent="-285750">
              <a:buFont typeface="Arial" panose="020B0604020202020204" pitchFamily="34" charset="0"/>
              <a:buChar char="•"/>
            </a:pPr>
            <a:r>
              <a:rPr lang="en-US" dirty="0"/>
              <a:t>Other ?</a:t>
            </a:r>
          </a:p>
          <a:p>
            <a:pPr marL="301624" indent="-285750">
              <a:buFont typeface="Arial" panose="020B0604020202020204" pitchFamily="34" charset="0"/>
              <a:buChar char="•"/>
            </a:pPr>
            <a:r>
              <a:rPr lang="en-US" dirty="0"/>
              <a:t>Estimated Budget : 40-50K€ ?</a:t>
            </a:r>
          </a:p>
          <a:p>
            <a:pPr marL="301624" indent="-285750">
              <a:buFont typeface="Arial" panose="020B0604020202020204" pitchFamily="34" charset="0"/>
              <a:buChar char="•"/>
            </a:pPr>
            <a:r>
              <a:rPr lang="en-US" dirty="0"/>
              <a:t>Originally external resources were planned… </a:t>
            </a:r>
          </a:p>
          <a:p>
            <a:pPr marL="301624" indent="-285750">
              <a:buFont typeface="Arial" panose="020B0604020202020204" pitchFamily="34" charset="0"/>
              <a:buChar char="•"/>
            </a:pPr>
            <a:endParaRPr lang="en-US" dirty="0"/>
          </a:p>
          <a:p>
            <a:r>
              <a:rPr lang="en-US" dirty="0"/>
              <a:t> </a:t>
            </a:r>
          </a:p>
        </p:txBody>
      </p:sp>
      <p:sp>
        <p:nvSpPr>
          <p:cNvPr id="5" name="Text Placeholder 4"/>
          <p:cNvSpPr>
            <a:spLocks noGrp="1"/>
          </p:cNvSpPr>
          <p:nvPr>
            <p:ph type="body" sz="quarter" idx="32"/>
          </p:nvPr>
        </p:nvSpPr>
        <p:spPr/>
        <p:txBody>
          <a:bodyPr/>
          <a:lstStyle/>
          <a:p>
            <a:pPr marL="15875" indent="0"/>
            <a:r>
              <a:rPr lang="fr-FR" dirty="0"/>
              <a:t>Budget / </a:t>
            </a:r>
            <a:r>
              <a:rPr lang="fr-FR" dirty="0" err="1"/>
              <a:t>Resources</a:t>
            </a:r>
            <a:endParaRPr lang="en-US" dirty="0"/>
          </a:p>
        </p:txBody>
      </p:sp>
      <p:sp>
        <p:nvSpPr>
          <p:cNvPr id="8" name="Text Placeholder 7">
            <a:extLst>
              <a:ext uri="{FF2B5EF4-FFF2-40B4-BE49-F238E27FC236}">
                <a16:creationId xmlns:a16="http://schemas.microsoft.com/office/drawing/2014/main" id="{119E1612-A3FE-44C9-9CFC-9402F5E0B406}"/>
              </a:ext>
            </a:extLst>
          </p:cNvPr>
          <p:cNvSpPr>
            <a:spLocks noGrp="1"/>
          </p:cNvSpPr>
          <p:nvPr>
            <p:ph type="body" sz="quarter" idx="33"/>
          </p:nvPr>
        </p:nvSpPr>
        <p:spPr/>
        <p:txBody>
          <a:bodyPr/>
          <a:lstStyle/>
          <a:p>
            <a:endParaRPr lang="en-US" dirty="0"/>
          </a:p>
        </p:txBody>
      </p:sp>
    </p:spTree>
    <p:extLst>
      <p:ext uri="{BB962C8B-B14F-4D97-AF65-F5344CB8AC3E}">
        <p14:creationId xmlns:p14="http://schemas.microsoft.com/office/powerpoint/2010/main" val="197470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12</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5" name="Text Placeholder 4"/>
          <p:cNvSpPr>
            <a:spLocks noGrp="1"/>
          </p:cNvSpPr>
          <p:nvPr>
            <p:ph type="body" sz="quarter" idx="32"/>
          </p:nvPr>
        </p:nvSpPr>
        <p:spPr/>
        <p:txBody>
          <a:bodyPr/>
          <a:lstStyle/>
          <a:p>
            <a:pPr marL="15875" indent="0"/>
            <a:r>
              <a:rPr lang="en-US" dirty="0"/>
              <a:t>Time line</a:t>
            </a:r>
          </a:p>
        </p:txBody>
      </p:sp>
      <p:graphicFrame>
        <p:nvGraphicFramePr>
          <p:cNvPr id="9" name="Table 17">
            <a:extLst>
              <a:ext uri="{FF2B5EF4-FFF2-40B4-BE49-F238E27FC236}">
                <a16:creationId xmlns:a16="http://schemas.microsoft.com/office/drawing/2014/main" id="{D8D3CFF3-9320-C047-A33B-DA400DC4A3AD}"/>
              </a:ext>
            </a:extLst>
          </p:cNvPr>
          <p:cNvGraphicFramePr>
            <a:graphicFrameLocks noGrp="1"/>
          </p:cNvGraphicFramePr>
          <p:nvPr>
            <p:extLst>
              <p:ext uri="{D42A27DB-BD31-4B8C-83A1-F6EECF244321}">
                <p14:modId xmlns:p14="http://schemas.microsoft.com/office/powerpoint/2010/main" val="2998122349"/>
              </p:ext>
            </p:extLst>
          </p:nvPr>
        </p:nvGraphicFramePr>
        <p:xfrm>
          <a:off x="1179141" y="1852598"/>
          <a:ext cx="5551457" cy="2560320"/>
        </p:xfrm>
        <a:graphic>
          <a:graphicData uri="http://schemas.openxmlformats.org/drawingml/2006/table">
            <a:tbl>
              <a:tblPr firstRow="1" bandRow="1">
                <a:tableStyleId>{5C22544A-7EE6-4342-B048-85BDC9FD1C3A}</a:tableStyleId>
              </a:tblPr>
              <a:tblGrid>
                <a:gridCol w="1309471">
                  <a:extLst>
                    <a:ext uri="{9D8B030D-6E8A-4147-A177-3AD203B41FA5}">
                      <a16:colId xmlns:a16="http://schemas.microsoft.com/office/drawing/2014/main" val="1582354507"/>
                    </a:ext>
                  </a:extLst>
                </a:gridCol>
                <a:gridCol w="605998">
                  <a:extLst>
                    <a:ext uri="{9D8B030D-6E8A-4147-A177-3AD203B41FA5}">
                      <a16:colId xmlns:a16="http://schemas.microsoft.com/office/drawing/2014/main" val="4284947266"/>
                    </a:ext>
                  </a:extLst>
                </a:gridCol>
                <a:gridCol w="605998">
                  <a:extLst>
                    <a:ext uri="{9D8B030D-6E8A-4147-A177-3AD203B41FA5}">
                      <a16:colId xmlns:a16="http://schemas.microsoft.com/office/drawing/2014/main" val="829228496"/>
                    </a:ext>
                  </a:extLst>
                </a:gridCol>
                <a:gridCol w="605998">
                  <a:extLst>
                    <a:ext uri="{9D8B030D-6E8A-4147-A177-3AD203B41FA5}">
                      <a16:colId xmlns:a16="http://schemas.microsoft.com/office/drawing/2014/main" val="993744075"/>
                    </a:ext>
                  </a:extLst>
                </a:gridCol>
                <a:gridCol w="605998">
                  <a:extLst>
                    <a:ext uri="{9D8B030D-6E8A-4147-A177-3AD203B41FA5}">
                      <a16:colId xmlns:a16="http://schemas.microsoft.com/office/drawing/2014/main" val="893109124"/>
                    </a:ext>
                  </a:extLst>
                </a:gridCol>
                <a:gridCol w="605998">
                  <a:extLst>
                    <a:ext uri="{9D8B030D-6E8A-4147-A177-3AD203B41FA5}">
                      <a16:colId xmlns:a16="http://schemas.microsoft.com/office/drawing/2014/main" val="2897342564"/>
                    </a:ext>
                  </a:extLst>
                </a:gridCol>
                <a:gridCol w="605998">
                  <a:extLst>
                    <a:ext uri="{9D8B030D-6E8A-4147-A177-3AD203B41FA5}">
                      <a16:colId xmlns:a16="http://schemas.microsoft.com/office/drawing/2014/main" val="2076044236"/>
                    </a:ext>
                  </a:extLst>
                </a:gridCol>
                <a:gridCol w="605998">
                  <a:extLst>
                    <a:ext uri="{9D8B030D-6E8A-4147-A177-3AD203B41FA5}">
                      <a16:colId xmlns:a16="http://schemas.microsoft.com/office/drawing/2014/main" val="690617770"/>
                    </a:ext>
                  </a:extLst>
                </a:gridCol>
              </a:tblGrid>
              <a:tr h="232720">
                <a:tc>
                  <a:txBody>
                    <a:bodyPr/>
                    <a:lstStyle/>
                    <a:p>
                      <a:pPr algn="ctr"/>
                      <a:r>
                        <a:rPr lang="id-ID" dirty="0"/>
                        <a:t>20</a:t>
                      </a:r>
                      <a:r>
                        <a:rPr lang="fr-FR" dirty="0"/>
                        <a:t>20</a:t>
                      </a:r>
                      <a:endParaRPr lang="id-ID" dirty="0"/>
                    </a:p>
                  </a:txBody>
                  <a:tcPr/>
                </a:tc>
                <a:tc>
                  <a:txBody>
                    <a:bodyPr/>
                    <a:lstStyle/>
                    <a:p>
                      <a:pPr algn="ctr">
                        <a:lnSpc>
                          <a:spcPct val="100000"/>
                        </a:lnSpc>
                      </a:pPr>
                      <a:r>
                        <a:rPr lang="fr-FR" sz="1400" dirty="0"/>
                        <a:t>May</a:t>
                      </a:r>
                      <a:endParaRPr lang="id-ID" sz="1400" dirty="0"/>
                    </a:p>
                  </a:txBody>
                  <a:tcPr anchor="ctr">
                    <a:solidFill>
                      <a:schemeClr val="accent4"/>
                    </a:solidFill>
                  </a:tcPr>
                </a:tc>
                <a:tc>
                  <a:txBody>
                    <a:bodyPr/>
                    <a:lstStyle/>
                    <a:p>
                      <a:pPr algn="ctr">
                        <a:lnSpc>
                          <a:spcPct val="100000"/>
                        </a:lnSpc>
                      </a:pPr>
                      <a:r>
                        <a:rPr lang="fr-FR" sz="1400" dirty="0"/>
                        <a:t>Jun</a:t>
                      </a:r>
                      <a:endParaRPr lang="id-ID" sz="1400" dirty="0"/>
                    </a:p>
                  </a:txBody>
                  <a:tcPr anchor="ctr">
                    <a:solidFill>
                      <a:schemeClr val="accent2"/>
                    </a:solidFill>
                  </a:tcPr>
                </a:tc>
                <a:tc>
                  <a:txBody>
                    <a:bodyPr/>
                    <a:lstStyle/>
                    <a:p>
                      <a:pPr algn="ctr">
                        <a:lnSpc>
                          <a:spcPct val="100000"/>
                        </a:lnSpc>
                      </a:pPr>
                      <a:r>
                        <a:rPr lang="fr-FR" sz="1400" dirty="0" err="1"/>
                        <a:t>Jul</a:t>
                      </a:r>
                      <a:endParaRPr lang="id-ID" sz="1400" dirty="0"/>
                    </a:p>
                  </a:txBody>
                  <a:tcPr anchor="ctr">
                    <a:solidFill>
                      <a:schemeClr val="accent3"/>
                    </a:solidFill>
                  </a:tcPr>
                </a:tc>
                <a:tc>
                  <a:txBody>
                    <a:bodyPr/>
                    <a:lstStyle/>
                    <a:p>
                      <a:pPr algn="ctr">
                        <a:lnSpc>
                          <a:spcPct val="100000"/>
                        </a:lnSpc>
                      </a:pPr>
                      <a:r>
                        <a:rPr lang="fr-FR" sz="1400" dirty="0" err="1"/>
                        <a:t>Aug</a:t>
                      </a:r>
                      <a:endParaRPr lang="id-ID" sz="1400" dirty="0"/>
                    </a:p>
                  </a:txBody>
                  <a:tcPr anchor="ctr">
                    <a:solidFill>
                      <a:schemeClr val="accent2"/>
                    </a:solidFill>
                  </a:tcPr>
                </a:tc>
                <a:tc>
                  <a:txBody>
                    <a:bodyPr/>
                    <a:lstStyle/>
                    <a:p>
                      <a:pPr algn="ctr">
                        <a:lnSpc>
                          <a:spcPct val="100000"/>
                        </a:lnSpc>
                      </a:pPr>
                      <a:r>
                        <a:rPr lang="fr-FR" sz="1400" dirty="0"/>
                        <a:t>Sep</a:t>
                      </a:r>
                      <a:endParaRPr lang="id-ID" sz="1400" dirty="0"/>
                    </a:p>
                  </a:txBody>
                  <a:tcPr anchor="ctr">
                    <a:solidFill>
                      <a:schemeClr val="accent4"/>
                    </a:solidFill>
                  </a:tcPr>
                </a:tc>
                <a:tc>
                  <a:txBody>
                    <a:bodyPr/>
                    <a:lstStyle/>
                    <a:p>
                      <a:pPr algn="ctr">
                        <a:lnSpc>
                          <a:spcPct val="100000"/>
                        </a:lnSpc>
                      </a:pPr>
                      <a:r>
                        <a:rPr lang="fr-FR" sz="1400" dirty="0" err="1"/>
                        <a:t>Oct</a:t>
                      </a:r>
                      <a:endParaRPr lang="id-ID" sz="1400" dirty="0"/>
                    </a:p>
                  </a:txBody>
                  <a:tcPr anchor="ctr">
                    <a:solidFill>
                      <a:schemeClr val="accent3"/>
                    </a:solidFill>
                  </a:tcPr>
                </a:tc>
                <a:tc>
                  <a:txBody>
                    <a:bodyPr/>
                    <a:lstStyle/>
                    <a:p>
                      <a:pPr algn="ctr">
                        <a:lnSpc>
                          <a:spcPct val="100000"/>
                        </a:lnSpc>
                      </a:pPr>
                      <a:r>
                        <a:rPr lang="fr-FR" sz="1400" dirty="0" err="1"/>
                        <a:t>Nov</a:t>
                      </a:r>
                      <a:endParaRPr lang="id-ID" sz="1400" dirty="0"/>
                    </a:p>
                  </a:txBody>
                  <a:tcPr anchor="ctr">
                    <a:solidFill>
                      <a:schemeClr val="accent2"/>
                    </a:solidFill>
                  </a:tcPr>
                </a:tc>
                <a:extLst>
                  <a:ext uri="{0D108BD9-81ED-4DB2-BD59-A6C34878D82A}">
                    <a16:rowId xmlns:a16="http://schemas.microsoft.com/office/drawing/2014/main" val="2568790654"/>
                  </a:ext>
                </a:extLst>
              </a:tr>
              <a:tr h="232720">
                <a:tc rowSpan="6">
                  <a:txBody>
                    <a:bodyPr/>
                    <a:lstStyle/>
                    <a:p>
                      <a:endParaRPr lang="fr-FR" dirty="0"/>
                    </a:p>
                    <a:p>
                      <a:endParaRPr lang="id-ID" dirty="0"/>
                    </a:p>
                  </a:txBody>
                  <a:tcPr>
                    <a:solidFill>
                      <a:schemeClr val="bg1"/>
                    </a:solidFill>
                  </a:tcPr>
                </a:tc>
                <a:tc gridSpan="7">
                  <a:txBody>
                    <a:bodyPr/>
                    <a:lstStyle/>
                    <a:p>
                      <a:endParaRPr lang="id-ID" sz="1400"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tc hMerge="1">
                  <a:txBody>
                    <a:bodyPr/>
                    <a:lstStyle/>
                    <a:p>
                      <a:endParaRPr lang="id-ID" dirty="0"/>
                    </a:p>
                  </a:txBody>
                  <a:tcPr>
                    <a:solidFill>
                      <a:schemeClr val="tx1">
                        <a:lumMod val="10000"/>
                        <a:lumOff val="90000"/>
                      </a:schemeClr>
                    </a:solidFill>
                  </a:tcPr>
                </a:tc>
                <a:extLst>
                  <a:ext uri="{0D108BD9-81ED-4DB2-BD59-A6C34878D82A}">
                    <a16:rowId xmlns:a16="http://schemas.microsoft.com/office/drawing/2014/main" val="2620109499"/>
                  </a:ext>
                </a:extLst>
              </a:tr>
              <a:tr h="232720">
                <a:tc vMerge="1">
                  <a:txBody>
                    <a:bodyPr/>
                    <a:lstStyle/>
                    <a:p>
                      <a:endParaRPr lang="id-ID"/>
                    </a:p>
                  </a:txBody>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extLst>
                  <a:ext uri="{0D108BD9-81ED-4DB2-BD59-A6C34878D82A}">
                    <a16:rowId xmlns:a16="http://schemas.microsoft.com/office/drawing/2014/main" val="98775609"/>
                  </a:ext>
                </a:extLst>
              </a:tr>
              <a:tr h="232720">
                <a:tc vMerge="1">
                  <a:txBody>
                    <a:bodyPr/>
                    <a:lstStyle/>
                    <a:p>
                      <a:endParaRPr lang="id-ID"/>
                    </a:p>
                  </a:txBody>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extLst>
                  <a:ext uri="{0D108BD9-81ED-4DB2-BD59-A6C34878D82A}">
                    <a16:rowId xmlns:a16="http://schemas.microsoft.com/office/drawing/2014/main" val="3235531673"/>
                  </a:ext>
                </a:extLst>
              </a:tr>
              <a:tr h="232720">
                <a:tc vMerge="1">
                  <a:txBody>
                    <a:bodyPr/>
                    <a:lstStyle/>
                    <a:p>
                      <a:endParaRPr lang="id-ID"/>
                    </a:p>
                  </a:txBody>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extLst>
                  <a:ext uri="{0D108BD9-81ED-4DB2-BD59-A6C34878D82A}">
                    <a16:rowId xmlns:a16="http://schemas.microsoft.com/office/drawing/2014/main" val="2675098951"/>
                  </a:ext>
                </a:extLst>
              </a:tr>
              <a:tr h="232720">
                <a:tc vMerge="1">
                  <a:txBody>
                    <a:bodyPr/>
                    <a:lstStyle/>
                    <a:p>
                      <a:endParaRPr lang="id-ID"/>
                    </a:p>
                  </a:txBody>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extLst>
                  <a:ext uri="{0D108BD9-81ED-4DB2-BD59-A6C34878D82A}">
                    <a16:rowId xmlns:a16="http://schemas.microsoft.com/office/drawing/2014/main" val="2445316468"/>
                  </a:ext>
                </a:extLst>
              </a:tr>
              <a:tr h="232720">
                <a:tc vMerge="1">
                  <a:txBody>
                    <a:bodyPr/>
                    <a:lstStyle/>
                    <a:p>
                      <a:endParaRPr lang="id-ID"/>
                    </a:p>
                  </a:txBody>
                  <a:tcPr/>
                </a:tc>
                <a:tc>
                  <a:txBody>
                    <a:bodyPr/>
                    <a:lstStyle/>
                    <a:p>
                      <a:endParaRPr lang="id-ID" sz="1400" dirty="0"/>
                    </a:p>
                  </a:txBody>
                  <a:tcPr>
                    <a:solidFill>
                      <a:schemeClr val="tx1">
                        <a:lumMod val="10000"/>
                        <a:lumOff val="90000"/>
                      </a:schemeClr>
                    </a:solidFill>
                  </a:tcPr>
                </a:tc>
                <a:tc>
                  <a:txBody>
                    <a:bodyPr/>
                    <a:lstStyle/>
                    <a:p>
                      <a:endParaRPr lang="id-ID" sz="140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extLst>
                  <a:ext uri="{0D108BD9-81ED-4DB2-BD59-A6C34878D82A}">
                    <a16:rowId xmlns:a16="http://schemas.microsoft.com/office/drawing/2014/main" val="1519244694"/>
                  </a:ext>
                </a:extLst>
              </a:tr>
              <a:tr h="232720">
                <a:tc>
                  <a:txBody>
                    <a:bodyPr/>
                    <a:lstStyle/>
                    <a:p>
                      <a:endParaRPr lang="id-ID" dirty="0"/>
                    </a:p>
                  </a:txBody>
                  <a:tcPr>
                    <a:solidFill>
                      <a:schemeClr val="bg1"/>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tc>
                  <a:txBody>
                    <a:bodyPr/>
                    <a:lstStyle/>
                    <a:p>
                      <a:endParaRPr lang="id-ID" sz="1400" dirty="0"/>
                    </a:p>
                  </a:txBody>
                  <a:tcPr>
                    <a:solidFill>
                      <a:schemeClr val="tx1">
                        <a:lumMod val="10000"/>
                        <a:lumOff val="90000"/>
                      </a:schemeClr>
                    </a:solidFill>
                  </a:tcPr>
                </a:tc>
                <a:extLst>
                  <a:ext uri="{0D108BD9-81ED-4DB2-BD59-A6C34878D82A}">
                    <a16:rowId xmlns:a16="http://schemas.microsoft.com/office/drawing/2014/main" val="1570687018"/>
                  </a:ext>
                </a:extLst>
              </a:tr>
            </a:tbl>
          </a:graphicData>
        </a:graphic>
      </p:graphicFrame>
      <p:graphicFrame>
        <p:nvGraphicFramePr>
          <p:cNvPr id="10" name="Table 18">
            <a:extLst>
              <a:ext uri="{FF2B5EF4-FFF2-40B4-BE49-F238E27FC236}">
                <a16:creationId xmlns:a16="http://schemas.microsoft.com/office/drawing/2014/main" id="{7A95DFA8-1413-9E41-AE9D-EC376D0A0C56}"/>
              </a:ext>
            </a:extLst>
          </p:cNvPr>
          <p:cNvGraphicFramePr>
            <a:graphicFrameLocks noGrp="1"/>
          </p:cNvGraphicFramePr>
          <p:nvPr>
            <p:extLst>
              <p:ext uri="{D42A27DB-BD31-4B8C-83A1-F6EECF244321}">
                <p14:modId xmlns:p14="http://schemas.microsoft.com/office/powerpoint/2010/main" val="4001460850"/>
              </p:ext>
            </p:extLst>
          </p:nvPr>
        </p:nvGraphicFramePr>
        <p:xfrm>
          <a:off x="6743298" y="1852598"/>
          <a:ext cx="1309471" cy="1112520"/>
        </p:xfrm>
        <a:graphic>
          <a:graphicData uri="http://schemas.openxmlformats.org/drawingml/2006/table">
            <a:tbl>
              <a:tblPr firstRow="1" bandRow="1">
                <a:tableStyleId>{5C22544A-7EE6-4342-B048-85BDC9FD1C3A}</a:tableStyleId>
              </a:tblPr>
              <a:tblGrid>
                <a:gridCol w="1309471">
                  <a:extLst>
                    <a:ext uri="{9D8B030D-6E8A-4147-A177-3AD203B41FA5}">
                      <a16:colId xmlns:a16="http://schemas.microsoft.com/office/drawing/2014/main" val="3413658096"/>
                    </a:ext>
                  </a:extLst>
                </a:gridCol>
              </a:tblGrid>
              <a:tr h="370840">
                <a:tc>
                  <a:txBody>
                    <a:bodyPr/>
                    <a:lstStyle/>
                    <a:p>
                      <a:pPr algn="ctr"/>
                      <a:r>
                        <a:rPr lang="en-US" noProof="0" dirty="0"/>
                        <a:t>2021</a:t>
                      </a:r>
                    </a:p>
                  </a:txBody>
                  <a:tcPr/>
                </a:tc>
                <a:extLst>
                  <a:ext uri="{0D108BD9-81ED-4DB2-BD59-A6C34878D82A}">
                    <a16:rowId xmlns:a16="http://schemas.microsoft.com/office/drawing/2014/main" val="848411120"/>
                  </a:ext>
                </a:extLst>
              </a:tr>
              <a:tr h="370840">
                <a:tc>
                  <a:txBody>
                    <a:bodyPr/>
                    <a:lstStyle/>
                    <a:p>
                      <a:endParaRPr lang="en-US" noProof="0" dirty="0"/>
                    </a:p>
                  </a:txBody>
                  <a:tcPr>
                    <a:solidFill>
                      <a:schemeClr val="bg1"/>
                    </a:solidFill>
                  </a:tcPr>
                </a:tc>
                <a:extLst>
                  <a:ext uri="{0D108BD9-81ED-4DB2-BD59-A6C34878D82A}">
                    <a16:rowId xmlns:a16="http://schemas.microsoft.com/office/drawing/2014/main" val="3895189683"/>
                  </a:ext>
                </a:extLst>
              </a:tr>
              <a:tr h="370840">
                <a:tc>
                  <a:txBody>
                    <a:bodyPr/>
                    <a:lstStyle/>
                    <a:p>
                      <a:endParaRPr lang="en-US" sz="1200" b="1" noProof="0" dirty="0">
                        <a:solidFill>
                          <a:srgbClr val="626469"/>
                        </a:solidFill>
                      </a:endParaRPr>
                    </a:p>
                  </a:txBody>
                  <a:tcPr>
                    <a:solidFill>
                      <a:schemeClr val="bg1"/>
                    </a:solidFill>
                  </a:tcPr>
                </a:tc>
                <a:extLst>
                  <a:ext uri="{0D108BD9-81ED-4DB2-BD59-A6C34878D82A}">
                    <a16:rowId xmlns:a16="http://schemas.microsoft.com/office/drawing/2014/main" val="1313474167"/>
                  </a:ext>
                </a:extLst>
              </a:tr>
            </a:tbl>
          </a:graphicData>
        </a:graphic>
      </p:graphicFrame>
      <p:grpSp>
        <p:nvGrpSpPr>
          <p:cNvPr id="11" name="Group 19">
            <a:extLst>
              <a:ext uri="{FF2B5EF4-FFF2-40B4-BE49-F238E27FC236}">
                <a16:creationId xmlns:a16="http://schemas.microsoft.com/office/drawing/2014/main" id="{159A78FF-EE6B-0049-AC33-9FACF32DF694}"/>
              </a:ext>
            </a:extLst>
          </p:cNvPr>
          <p:cNvGrpSpPr/>
          <p:nvPr/>
        </p:nvGrpSpPr>
        <p:grpSpPr>
          <a:xfrm>
            <a:off x="2522873" y="1185127"/>
            <a:ext cx="481689" cy="660895"/>
            <a:chOff x="1020086" y="1736362"/>
            <a:chExt cx="481689" cy="660895"/>
          </a:xfrm>
          <a:solidFill>
            <a:schemeClr val="bg2"/>
          </a:solidFill>
        </p:grpSpPr>
        <p:sp>
          <p:nvSpPr>
            <p:cNvPr id="12" name="Rectangle 11">
              <a:extLst>
                <a:ext uri="{FF2B5EF4-FFF2-40B4-BE49-F238E27FC236}">
                  <a16:creationId xmlns:a16="http://schemas.microsoft.com/office/drawing/2014/main" id="{F305640D-562A-6348-956A-3D50DDC66D0B}"/>
                </a:ext>
              </a:extLst>
            </p:cNvPr>
            <p:cNvSpPr/>
            <p:nvPr/>
          </p:nvSpPr>
          <p:spPr>
            <a:xfrm>
              <a:off x="1045031" y="1785257"/>
              <a:ext cx="45719" cy="61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1">
              <a:extLst>
                <a:ext uri="{FF2B5EF4-FFF2-40B4-BE49-F238E27FC236}">
                  <a16:creationId xmlns:a16="http://schemas.microsoft.com/office/drawing/2014/main" id="{877EBDD0-AF1E-AD48-A6EA-997967522D9E}"/>
                </a:ext>
              </a:extLst>
            </p:cNvPr>
            <p:cNvSpPr/>
            <p:nvPr/>
          </p:nvSpPr>
          <p:spPr>
            <a:xfrm>
              <a:off x="1020086" y="1736362"/>
              <a:ext cx="97789" cy="977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Wave 22">
              <a:extLst>
                <a:ext uri="{FF2B5EF4-FFF2-40B4-BE49-F238E27FC236}">
                  <a16:creationId xmlns:a16="http://schemas.microsoft.com/office/drawing/2014/main" id="{2ECDDF91-CC57-B94C-9CA0-0BDDB7382D22}"/>
                </a:ext>
              </a:extLst>
            </p:cNvPr>
            <p:cNvSpPr/>
            <p:nvPr/>
          </p:nvSpPr>
          <p:spPr>
            <a:xfrm>
              <a:off x="1087575" y="1805750"/>
              <a:ext cx="414200" cy="324000"/>
            </a:xfrm>
            <a:prstGeom prst="wav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A0727C02-98DF-864C-B2A4-F753CE4AE139}"/>
              </a:ext>
            </a:extLst>
          </p:cNvPr>
          <p:cNvSpPr/>
          <p:nvPr/>
        </p:nvSpPr>
        <p:spPr>
          <a:xfrm>
            <a:off x="2931389" y="1269972"/>
            <a:ext cx="562976" cy="276999"/>
          </a:xfrm>
          <a:prstGeom prst="rect">
            <a:avLst/>
          </a:prstGeom>
        </p:spPr>
        <p:txBody>
          <a:bodyPr wrap="none">
            <a:spAutoFit/>
          </a:bodyPr>
          <a:lstStyle/>
          <a:p>
            <a:pPr algn="r"/>
            <a:r>
              <a:rPr lang="en-US" sz="1200" b="1" dirty="0">
                <a:solidFill>
                  <a:schemeClr val="accent1"/>
                </a:solidFill>
                <a:latin typeface="Raleway" panose="020B0503030101060003"/>
              </a:rPr>
              <a:t>Open</a:t>
            </a:r>
          </a:p>
        </p:txBody>
      </p:sp>
      <p:sp>
        <p:nvSpPr>
          <p:cNvPr id="22" name="Rectangle 21">
            <a:extLst>
              <a:ext uri="{FF2B5EF4-FFF2-40B4-BE49-F238E27FC236}">
                <a16:creationId xmlns:a16="http://schemas.microsoft.com/office/drawing/2014/main" id="{379321F7-CAB5-1340-9E16-F5AD175B32AE}"/>
              </a:ext>
            </a:extLst>
          </p:cNvPr>
          <p:cNvSpPr/>
          <p:nvPr/>
        </p:nvSpPr>
        <p:spPr>
          <a:xfrm>
            <a:off x="5962461" y="1254515"/>
            <a:ext cx="564578" cy="276999"/>
          </a:xfrm>
          <a:prstGeom prst="rect">
            <a:avLst/>
          </a:prstGeom>
        </p:spPr>
        <p:txBody>
          <a:bodyPr wrap="none">
            <a:spAutoFit/>
          </a:bodyPr>
          <a:lstStyle/>
          <a:p>
            <a:r>
              <a:rPr lang="en-US" sz="1200" b="1" dirty="0">
                <a:solidFill>
                  <a:schemeClr val="accent1"/>
                </a:solidFill>
                <a:latin typeface="Raleway" panose="020B0503030101060003"/>
              </a:rPr>
              <a:t>Close</a:t>
            </a:r>
          </a:p>
        </p:txBody>
      </p:sp>
      <p:sp>
        <p:nvSpPr>
          <p:cNvPr id="32" name="Rectangle: Rounded Corners 3">
            <a:extLst>
              <a:ext uri="{FF2B5EF4-FFF2-40B4-BE49-F238E27FC236}">
                <a16:creationId xmlns:a16="http://schemas.microsoft.com/office/drawing/2014/main" id="{E24A0226-7F6F-D842-B6D9-D25EB9CC84A1}"/>
              </a:ext>
            </a:extLst>
          </p:cNvPr>
          <p:cNvSpPr/>
          <p:nvPr/>
        </p:nvSpPr>
        <p:spPr>
          <a:xfrm>
            <a:off x="2585434" y="2608225"/>
            <a:ext cx="2997989" cy="74015"/>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B5708D-BA59-44D9-B501-326BBB6F1985}"/>
              </a:ext>
            </a:extLst>
          </p:cNvPr>
          <p:cNvSpPr/>
          <p:nvPr/>
        </p:nvSpPr>
        <p:spPr>
          <a:xfrm>
            <a:off x="4057203" y="1195402"/>
            <a:ext cx="751296" cy="461665"/>
          </a:xfrm>
          <a:prstGeom prst="rect">
            <a:avLst/>
          </a:prstGeom>
        </p:spPr>
        <p:txBody>
          <a:bodyPr wrap="none">
            <a:spAutoFit/>
          </a:bodyPr>
          <a:lstStyle/>
          <a:p>
            <a:r>
              <a:rPr lang="en-US" sz="1200" b="1" dirty="0">
                <a:solidFill>
                  <a:schemeClr val="accent1"/>
                </a:solidFill>
                <a:latin typeface="Raleway" panose="020B0503030101060003"/>
              </a:rPr>
              <a:t>Position</a:t>
            </a:r>
          </a:p>
          <a:p>
            <a:r>
              <a:rPr lang="en-US" sz="1200" b="1" dirty="0">
                <a:solidFill>
                  <a:schemeClr val="accent1"/>
                </a:solidFill>
                <a:latin typeface="Raleway" panose="020B0503030101060003"/>
              </a:rPr>
              <a:t>Paper</a:t>
            </a:r>
          </a:p>
        </p:txBody>
      </p:sp>
      <p:grpSp>
        <p:nvGrpSpPr>
          <p:cNvPr id="31" name="Group 19">
            <a:extLst>
              <a:ext uri="{FF2B5EF4-FFF2-40B4-BE49-F238E27FC236}">
                <a16:creationId xmlns:a16="http://schemas.microsoft.com/office/drawing/2014/main" id="{666AE1C2-5CF3-40FB-B081-0F9AF8759EBD}"/>
              </a:ext>
            </a:extLst>
          </p:cNvPr>
          <p:cNvGrpSpPr/>
          <p:nvPr/>
        </p:nvGrpSpPr>
        <p:grpSpPr>
          <a:xfrm>
            <a:off x="3610934" y="1185127"/>
            <a:ext cx="481689" cy="660895"/>
            <a:chOff x="1020086" y="1736362"/>
            <a:chExt cx="481689" cy="660895"/>
          </a:xfrm>
          <a:solidFill>
            <a:schemeClr val="bg2"/>
          </a:solidFill>
        </p:grpSpPr>
        <p:sp>
          <p:nvSpPr>
            <p:cNvPr id="33" name="Rectangle 32">
              <a:extLst>
                <a:ext uri="{FF2B5EF4-FFF2-40B4-BE49-F238E27FC236}">
                  <a16:creationId xmlns:a16="http://schemas.microsoft.com/office/drawing/2014/main" id="{CC3840EE-2E29-4AC3-B2BB-C0C57F751A4D}"/>
                </a:ext>
              </a:extLst>
            </p:cNvPr>
            <p:cNvSpPr/>
            <p:nvPr/>
          </p:nvSpPr>
          <p:spPr>
            <a:xfrm>
              <a:off x="1045031" y="1785257"/>
              <a:ext cx="45719" cy="61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21">
              <a:extLst>
                <a:ext uri="{FF2B5EF4-FFF2-40B4-BE49-F238E27FC236}">
                  <a16:creationId xmlns:a16="http://schemas.microsoft.com/office/drawing/2014/main" id="{0ED193C8-47E5-45E2-9DD2-B5D3C3FDCCBD}"/>
                </a:ext>
              </a:extLst>
            </p:cNvPr>
            <p:cNvSpPr/>
            <p:nvPr/>
          </p:nvSpPr>
          <p:spPr>
            <a:xfrm>
              <a:off x="1020086" y="1736362"/>
              <a:ext cx="97789" cy="977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Wave 22">
              <a:extLst>
                <a:ext uri="{FF2B5EF4-FFF2-40B4-BE49-F238E27FC236}">
                  <a16:creationId xmlns:a16="http://schemas.microsoft.com/office/drawing/2014/main" id="{C1E348A5-5ADF-47EF-BBCC-C11D14EFD17B}"/>
                </a:ext>
              </a:extLst>
            </p:cNvPr>
            <p:cNvSpPr/>
            <p:nvPr/>
          </p:nvSpPr>
          <p:spPr>
            <a:xfrm>
              <a:off x="1087575" y="1805750"/>
              <a:ext cx="414200" cy="324000"/>
            </a:xfrm>
            <a:prstGeom prst="wav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9">
            <a:extLst>
              <a:ext uri="{FF2B5EF4-FFF2-40B4-BE49-F238E27FC236}">
                <a16:creationId xmlns:a16="http://schemas.microsoft.com/office/drawing/2014/main" id="{A2148F81-3F5C-42C2-9F40-00291732C8C9}"/>
              </a:ext>
            </a:extLst>
          </p:cNvPr>
          <p:cNvGrpSpPr/>
          <p:nvPr/>
        </p:nvGrpSpPr>
        <p:grpSpPr>
          <a:xfrm>
            <a:off x="5515934" y="1185127"/>
            <a:ext cx="481689" cy="660895"/>
            <a:chOff x="1020086" y="1736362"/>
            <a:chExt cx="481689" cy="660895"/>
          </a:xfrm>
          <a:solidFill>
            <a:schemeClr val="bg2"/>
          </a:solidFill>
        </p:grpSpPr>
        <p:sp>
          <p:nvSpPr>
            <p:cNvPr id="37" name="Rectangle 36">
              <a:extLst>
                <a:ext uri="{FF2B5EF4-FFF2-40B4-BE49-F238E27FC236}">
                  <a16:creationId xmlns:a16="http://schemas.microsoft.com/office/drawing/2014/main" id="{1575DA43-0122-4B7E-835B-32F25D445B8E}"/>
                </a:ext>
              </a:extLst>
            </p:cNvPr>
            <p:cNvSpPr/>
            <p:nvPr/>
          </p:nvSpPr>
          <p:spPr>
            <a:xfrm>
              <a:off x="1045031" y="1785257"/>
              <a:ext cx="45719" cy="61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1">
              <a:extLst>
                <a:ext uri="{FF2B5EF4-FFF2-40B4-BE49-F238E27FC236}">
                  <a16:creationId xmlns:a16="http://schemas.microsoft.com/office/drawing/2014/main" id="{3B144B6E-5D84-445C-94F0-3343E5567875}"/>
                </a:ext>
              </a:extLst>
            </p:cNvPr>
            <p:cNvSpPr/>
            <p:nvPr/>
          </p:nvSpPr>
          <p:spPr>
            <a:xfrm>
              <a:off x="1020086" y="1736362"/>
              <a:ext cx="97789" cy="977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Wave 22">
              <a:extLst>
                <a:ext uri="{FF2B5EF4-FFF2-40B4-BE49-F238E27FC236}">
                  <a16:creationId xmlns:a16="http://schemas.microsoft.com/office/drawing/2014/main" id="{077DD77B-6BCB-450A-BD02-277DBC1DBD5E}"/>
                </a:ext>
              </a:extLst>
            </p:cNvPr>
            <p:cNvSpPr/>
            <p:nvPr/>
          </p:nvSpPr>
          <p:spPr>
            <a:xfrm>
              <a:off x="1087575" y="1805750"/>
              <a:ext cx="414200" cy="324000"/>
            </a:xfrm>
            <a:prstGeom prst="wav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13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graphicFrame>
        <p:nvGraphicFramePr>
          <p:cNvPr id="9" name="Content Placeholder 8"/>
          <p:cNvGraphicFramePr>
            <a:graphicFrameLocks noGrp="1"/>
          </p:cNvGraphicFramePr>
          <p:nvPr>
            <p:ph sz="quarter" idx="31"/>
            <p:extLst>
              <p:ext uri="{D42A27DB-BD31-4B8C-83A1-F6EECF244321}">
                <p14:modId xmlns:p14="http://schemas.microsoft.com/office/powerpoint/2010/main" val="1978017906"/>
              </p:ext>
            </p:extLst>
          </p:nvPr>
        </p:nvGraphicFramePr>
        <p:xfrm>
          <a:off x="258763" y="969405"/>
          <a:ext cx="8640761" cy="3337560"/>
        </p:xfrm>
        <a:graphic>
          <a:graphicData uri="http://schemas.openxmlformats.org/drawingml/2006/table">
            <a:tbl>
              <a:tblPr firstRow="1" bandRow="1">
                <a:tableStyleId>{5C22544A-7EE6-4342-B048-85BDC9FD1C3A}</a:tableStyleId>
              </a:tblPr>
              <a:tblGrid>
                <a:gridCol w="4564191">
                  <a:extLst>
                    <a:ext uri="{9D8B030D-6E8A-4147-A177-3AD203B41FA5}">
                      <a16:colId xmlns:a16="http://schemas.microsoft.com/office/drawing/2014/main" val="20001"/>
                    </a:ext>
                  </a:extLst>
                </a:gridCol>
                <a:gridCol w="2038285">
                  <a:extLst>
                    <a:ext uri="{9D8B030D-6E8A-4147-A177-3AD203B41FA5}">
                      <a16:colId xmlns:a16="http://schemas.microsoft.com/office/drawing/2014/main" val="20002"/>
                    </a:ext>
                  </a:extLst>
                </a:gridCol>
                <a:gridCol w="2038285">
                  <a:extLst>
                    <a:ext uri="{9D8B030D-6E8A-4147-A177-3AD203B41FA5}">
                      <a16:colId xmlns:a16="http://schemas.microsoft.com/office/drawing/2014/main" val="3768930715"/>
                    </a:ext>
                  </a:extLst>
                </a:gridCol>
              </a:tblGrid>
              <a:tr h="370840">
                <a:tc>
                  <a:txBody>
                    <a:bodyPr/>
                    <a:lstStyle/>
                    <a:p>
                      <a:r>
                        <a:rPr lang="en-US" dirty="0"/>
                        <a:t>Name</a:t>
                      </a:r>
                    </a:p>
                  </a:txBody>
                  <a:tcPr/>
                </a:tc>
                <a:tc>
                  <a:txBody>
                    <a:bodyPr/>
                    <a:lstStyle/>
                    <a:p>
                      <a:r>
                        <a:rPr lang="en-US" dirty="0"/>
                        <a:t>Attendance</a:t>
                      </a:r>
                    </a:p>
                  </a:txBody>
                  <a:tcPr/>
                </a:tc>
                <a:tc>
                  <a:txBody>
                    <a:bodyPr/>
                    <a:lstStyle/>
                    <a:p>
                      <a:r>
                        <a:rPr lang="en-US" dirty="0"/>
                        <a:t>Go / No Go</a:t>
                      </a:r>
                    </a:p>
                  </a:txBody>
                  <a:tcPr/>
                </a:tc>
                <a:extLst>
                  <a:ext uri="{0D108BD9-81ED-4DB2-BD59-A6C34878D82A}">
                    <a16:rowId xmlns:a16="http://schemas.microsoft.com/office/drawing/2014/main" val="10000"/>
                  </a:ext>
                </a:extLst>
              </a:tr>
              <a:tr h="370840">
                <a:tc>
                  <a:txBody>
                    <a:bodyPr/>
                    <a:lstStyle/>
                    <a:p>
                      <a:r>
                        <a:rPr lang="en-US" dirty="0"/>
                        <a:t>Remi POUJEAUX</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dirty="0"/>
                        <a:t>Kevin BERTHOLIO</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dirty="0" err="1"/>
                        <a:t>Hirok</a:t>
                      </a:r>
                      <a:r>
                        <a:rPr lang="en-US" dirty="0"/>
                        <a:t> DUTTA CHOUDHURY</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45558812"/>
                  </a:ext>
                </a:extLst>
              </a:tr>
              <a:tr h="370840">
                <a:tc>
                  <a:txBody>
                    <a:bodyPr/>
                    <a:lstStyle/>
                    <a:p>
                      <a:r>
                        <a:rPr lang="fr-FR" dirty="0"/>
                        <a:t>Siddharatha NAGAVARAPU</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fr-FR" dirty="0"/>
                        <a:t>Nabil EL ABED</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913714451"/>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fr-FR" dirty="0"/>
                        <a:t>Dorian DINH</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4064659636"/>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91261652"/>
                  </a:ext>
                </a:extLst>
              </a:tr>
              <a:tr h="370840">
                <a:tc>
                  <a:txBody>
                    <a:bodyPr/>
                    <a:lstStyle/>
                    <a:p>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35958406"/>
                  </a:ext>
                </a:extLst>
              </a:tr>
            </a:tbl>
          </a:graphicData>
        </a:graphic>
      </p:graphicFrame>
      <p:sp>
        <p:nvSpPr>
          <p:cNvPr id="6" name="Text Placeholder 5"/>
          <p:cNvSpPr>
            <a:spLocks noGrp="1"/>
          </p:cNvSpPr>
          <p:nvPr>
            <p:ph type="body" sz="quarter" idx="32"/>
          </p:nvPr>
        </p:nvSpPr>
        <p:spPr/>
        <p:txBody>
          <a:bodyPr/>
          <a:lstStyle/>
          <a:p>
            <a:pPr marL="15875" indent="0"/>
            <a:r>
              <a:rPr lang="en-US" dirty="0"/>
              <a:t>Open decision</a:t>
            </a:r>
          </a:p>
        </p:txBody>
      </p:sp>
      <p:sp>
        <p:nvSpPr>
          <p:cNvPr id="7" name="Text Placeholder 6"/>
          <p:cNvSpPr>
            <a:spLocks noGrp="1"/>
          </p:cNvSpPr>
          <p:nvPr>
            <p:ph type="body" sz="quarter" idx="33"/>
          </p:nvPr>
        </p:nvSpPr>
        <p:spPr/>
        <p:txBody>
          <a:bodyPr/>
          <a:lstStyle/>
          <a:p>
            <a:r>
              <a:rPr lang="en-US" dirty="0"/>
              <a:t>OPEN gate</a:t>
            </a:r>
          </a:p>
          <a:p>
            <a:endParaRPr lang="en-US" dirty="0"/>
          </a:p>
        </p:txBody>
      </p:sp>
    </p:spTree>
    <p:extLst>
      <p:ext uri="{BB962C8B-B14F-4D97-AF65-F5344CB8AC3E}">
        <p14:creationId xmlns:p14="http://schemas.microsoft.com/office/powerpoint/2010/main" val="216313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Appendix</a:t>
            </a:r>
          </a:p>
        </p:txBody>
      </p:sp>
      <p:sp>
        <p:nvSpPr>
          <p:cNvPr id="8" name="Text Placeholder 7"/>
          <p:cNvSpPr>
            <a:spLocks noGrp="1"/>
          </p:cNvSpPr>
          <p:nvPr>
            <p:ph type="body" sz="quarter" idx="11"/>
          </p:nvPr>
        </p:nvSpPr>
        <p:spPr/>
        <p:txBody>
          <a:bodyPr/>
          <a:lstStyle/>
          <a:p>
            <a:r>
              <a:rPr lang="en-US" dirty="0"/>
              <a:t>x</a:t>
            </a:r>
          </a:p>
        </p:txBody>
      </p:sp>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14</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15</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5" name="Text Placeholder 4"/>
          <p:cNvSpPr>
            <a:spLocks noGrp="1"/>
          </p:cNvSpPr>
          <p:nvPr>
            <p:ph type="body" sz="quarter" idx="32"/>
          </p:nvPr>
        </p:nvSpPr>
        <p:spPr/>
        <p:txBody>
          <a:bodyPr/>
          <a:lstStyle/>
          <a:p>
            <a:r>
              <a:rPr lang="en-US" dirty="0"/>
              <a:t>Appendix A</a:t>
            </a:r>
          </a:p>
        </p:txBody>
      </p:sp>
      <p:sp>
        <p:nvSpPr>
          <p:cNvPr id="6" name="Text Placeholder 5"/>
          <p:cNvSpPr>
            <a:spLocks noGrp="1"/>
          </p:cNvSpPr>
          <p:nvPr>
            <p:ph type="body" sz="quarter" idx="33"/>
          </p:nvPr>
        </p:nvSpPr>
        <p:spPr/>
        <p:txBody>
          <a:bodyPr/>
          <a:lstStyle/>
          <a:p>
            <a:r>
              <a:rPr lang="fr-FR" dirty="0"/>
              <a:t>A</a:t>
            </a:r>
            <a:r>
              <a:rPr lang="en-US" dirty="0" err="1"/>
              <a:t>pigee</a:t>
            </a:r>
            <a:r>
              <a:rPr lang="en-US" dirty="0"/>
              <a:t> integration</a:t>
            </a:r>
          </a:p>
        </p:txBody>
      </p:sp>
      <p:pic>
        <p:nvPicPr>
          <p:cNvPr id="7" name="Picture 2" descr="https://lh4.googleusercontent.com/_AM3Hkbj2TJtq9Z8GLmqlXmjo7fsLXbwyAyA7Bl41G-_ATcurvMLRQc3w-fUK2K3f0YdXpn2LlJzFu4TgMXwUMSpazYUk0-f-14aIeeowRlEPvO7RnHH8Nj2B6qtEZwCJk25YPhx">
            <a:extLst>
              <a:ext uri="{FF2B5EF4-FFF2-40B4-BE49-F238E27FC236}">
                <a16:creationId xmlns:a16="http://schemas.microsoft.com/office/drawing/2014/main" id="{745A1C1A-B119-45F2-9676-4F86D55A600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21348"/>
          <a:stretch/>
        </p:blipFill>
        <p:spPr bwMode="auto">
          <a:xfrm>
            <a:off x="1762180" y="937282"/>
            <a:ext cx="5434387" cy="2498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D96AEAC-6986-4321-A14F-7328D8B127C3}"/>
              </a:ext>
            </a:extLst>
          </p:cNvPr>
          <p:cNvSpPr txBox="1"/>
          <p:nvPr/>
        </p:nvSpPr>
        <p:spPr>
          <a:xfrm>
            <a:off x="252413" y="4257782"/>
            <a:ext cx="5572359" cy="261610"/>
          </a:xfrm>
          <a:prstGeom prst="rect">
            <a:avLst/>
          </a:prstGeom>
          <a:noFill/>
        </p:spPr>
        <p:txBody>
          <a:bodyPr wrap="none" rtlCol="0">
            <a:spAutoFit/>
          </a:bodyPr>
          <a:lstStyle/>
          <a:p>
            <a:r>
              <a:rPr lang="fr-FR" sz="1100" dirty="0"/>
              <a:t>Source : </a:t>
            </a:r>
            <a:r>
              <a:rPr lang="en-US" sz="1100" dirty="0">
                <a:hlinkClick r:id="rId3"/>
              </a:rPr>
              <a:t>https://community.apigee.com/articles/70159/google-apigee-and-graphql.html</a:t>
            </a:r>
            <a:endParaRPr lang="en-US" sz="11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B2F6C2-91D8-4589-872D-FCFFBFDF87E1}"/>
              </a:ext>
            </a:extLst>
          </p:cNvPr>
          <p:cNvSpPr>
            <a:spLocks noGrp="1"/>
          </p:cNvSpPr>
          <p:nvPr>
            <p:ph type="sldNum" sz="quarter" idx="4"/>
          </p:nvPr>
        </p:nvSpPr>
        <p:spPr/>
        <p:txBody>
          <a:bodyPr/>
          <a:lstStyle/>
          <a:p>
            <a:r>
              <a:rPr lang="en-US"/>
              <a:t>Page </a:t>
            </a:r>
            <a:fld id="{5A9C12DC-491F-9444-86A2-13AC5C62A2FC}" type="slidenum">
              <a:rPr lang="en-US" smtClean="0"/>
              <a:pPr/>
              <a:t>16</a:t>
            </a:fld>
            <a:endParaRPr lang="en-US" dirty="0"/>
          </a:p>
        </p:txBody>
      </p:sp>
      <p:sp>
        <p:nvSpPr>
          <p:cNvPr id="3" name="Footer Placeholder 2">
            <a:extLst>
              <a:ext uri="{FF2B5EF4-FFF2-40B4-BE49-F238E27FC236}">
                <a16:creationId xmlns:a16="http://schemas.microsoft.com/office/drawing/2014/main" id="{4907417E-950A-4827-8729-99B1B75B1700}"/>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4BA618B2-4BE1-4916-9FD1-839EB5AFD637}"/>
              </a:ext>
            </a:extLst>
          </p:cNvPr>
          <p:cNvSpPr>
            <a:spLocks noGrp="1"/>
          </p:cNvSpPr>
          <p:nvPr>
            <p:ph type="body" sz="quarter" idx="32"/>
          </p:nvPr>
        </p:nvSpPr>
        <p:spPr/>
        <p:txBody>
          <a:bodyPr/>
          <a:lstStyle/>
          <a:p>
            <a:r>
              <a:rPr lang="en-US" dirty="0"/>
              <a:t>Appendix B</a:t>
            </a:r>
          </a:p>
        </p:txBody>
      </p:sp>
      <p:pic>
        <p:nvPicPr>
          <p:cNvPr id="10" name="Picture 2" descr="https://www.apollographql.com/blog/static/0_7A9ZZlIr5c081C_9-9f76c95ca7dea9f8d3f63b8d37b1ce0f.png">
            <a:extLst>
              <a:ext uri="{FF2B5EF4-FFF2-40B4-BE49-F238E27FC236}">
                <a16:creationId xmlns:a16="http://schemas.microsoft.com/office/drawing/2014/main" id="{D9050CD2-F23A-4DFD-9B54-635292F27B0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54488" y="772192"/>
            <a:ext cx="7435024" cy="3747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5">
            <a:extLst>
              <a:ext uri="{FF2B5EF4-FFF2-40B4-BE49-F238E27FC236}">
                <a16:creationId xmlns:a16="http://schemas.microsoft.com/office/drawing/2014/main" id="{B2B7BF07-F8DE-4112-9C34-F8EDAE91C80B}"/>
              </a:ext>
            </a:extLst>
          </p:cNvPr>
          <p:cNvSpPr>
            <a:spLocks noGrp="1"/>
          </p:cNvSpPr>
          <p:nvPr>
            <p:ph type="body" sz="quarter" idx="33"/>
          </p:nvPr>
        </p:nvSpPr>
        <p:spPr>
          <a:xfrm>
            <a:off x="252413" y="683366"/>
            <a:ext cx="8647112" cy="253916"/>
          </a:xfrm>
        </p:spPr>
        <p:txBody>
          <a:bodyPr/>
          <a:lstStyle/>
          <a:p>
            <a:r>
              <a:rPr lang="fr-FR" dirty="0"/>
              <a:t>Apollo </a:t>
            </a:r>
            <a:r>
              <a:rPr lang="fr-FR" dirty="0" err="1"/>
              <a:t>GraphQL</a:t>
            </a:r>
            <a:r>
              <a:rPr lang="fr-FR" dirty="0"/>
              <a:t> Manager</a:t>
            </a:r>
            <a:endParaRPr lang="en-US" dirty="0"/>
          </a:p>
        </p:txBody>
      </p:sp>
      <p:sp>
        <p:nvSpPr>
          <p:cNvPr id="8" name="TextBox 7">
            <a:extLst>
              <a:ext uri="{FF2B5EF4-FFF2-40B4-BE49-F238E27FC236}">
                <a16:creationId xmlns:a16="http://schemas.microsoft.com/office/drawing/2014/main" id="{69C9D87A-C4DD-49B3-9743-86B3E3FD50D5}"/>
              </a:ext>
            </a:extLst>
          </p:cNvPr>
          <p:cNvSpPr txBox="1"/>
          <p:nvPr/>
        </p:nvSpPr>
        <p:spPr>
          <a:xfrm>
            <a:off x="462726" y="4398578"/>
            <a:ext cx="7224712" cy="261610"/>
          </a:xfrm>
          <a:prstGeom prst="rect">
            <a:avLst/>
          </a:prstGeom>
          <a:noFill/>
        </p:spPr>
        <p:txBody>
          <a:bodyPr wrap="square" rtlCol="0">
            <a:spAutoFit/>
          </a:bodyPr>
          <a:lstStyle/>
          <a:p>
            <a:r>
              <a:rPr lang="fr-FR" sz="1100" dirty="0"/>
              <a:t>Source : </a:t>
            </a:r>
            <a:r>
              <a:rPr lang="en-US" sz="1100" dirty="0">
                <a:hlinkClick r:id="rId3"/>
              </a:rPr>
              <a:t>https://www.apollographql.com/blog/introducing-the-apollo-graphql-platform-8ef34bb269e5</a:t>
            </a:r>
            <a:endParaRPr lang="en-US" sz="1100" dirty="0"/>
          </a:p>
        </p:txBody>
      </p:sp>
    </p:spTree>
    <p:extLst>
      <p:ext uri="{BB962C8B-B14F-4D97-AF65-F5344CB8AC3E}">
        <p14:creationId xmlns:p14="http://schemas.microsoft.com/office/powerpoint/2010/main" val="48742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D9B9D4-0AD4-473A-8B67-44C2BCBD9802}"/>
              </a:ext>
            </a:extLst>
          </p:cNvPr>
          <p:cNvSpPr>
            <a:spLocks noGrp="1"/>
          </p:cNvSpPr>
          <p:nvPr>
            <p:ph type="sldNum" sz="quarter" idx="4"/>
          </p:nvPr>
        </p:nvSpPr>
        <p:spPr/>
        <p:txBody>
          <a:bodyPr/>
          <a:lstStyle/>
          <a:p>
            <a:r>
              <a:rPr lang="en-US"/>
              <a:t>Page </a:t>
            </a:r>
            <a:fld id="{5A9C12DC-491F-9444-86A2-13AC5C62A2FC}" type="slidenum">
              <a:rPr lang="en-US" smtClean="0"/>
              <a:pPr/>
              <a:t>17</a:t>
            </a:fld>
            <a:endParaRPr lang="en-US" dirty="0"/>
          </a:p>
        </p:txBody>
      </p:sp>
      <p:sp>
        <p:nvSpPr>
          <p:cNvPr id="3" name="Footer Placeholder 2">
            <a:extLst>
              <a:ext uri="{FF2B5EF4-FFF2-40B4-BE49-F238E27FC236}">
                <a16:creationId xmlns:a16="http://schemas.microsoft.com/office/drawing/2014/main" id="{F489E448-E413-4955-9CEB-32F6E87260C0}"/>
              </a:ext>
            </a:extLst>
          </p:cNvPr>
          <p:cNvSpPr>
            <a:spLocks noGrp="1"/>
          </p:cNvSpPr>
          <p:nvPr>
            <p:ph type="ftr" sz="quarter" idx="3"/>
          </p:nvPr>
        </p:nvSpPr>
        <p:spPr/>
        <p:txBody>
          <a:bodyPr/>
          <a:lstStyle/>
          <a:p>
            <a:r>
              <a:rPr lang="en-US"/>
              <a:t>Confidential Property of Schneider Electric |</a:t>
            </a:r>
            <a:endParaRPr lang="en-US" dirty="0"/>
          </a:p>
        </p:txBody>
      </p:sp>
      <p:sp>
        <p:nvSpPr>
          <p:cNvPr id="5" name="Text Placeholder 4">
            <a:extLst>
              <a:ext uri="{FF2B5EF4-FFF2-40B4-BE49-F238E27FC236}">
                <a16:creationId xmlns:a16="http://schemas.microsoft.com/office/drawing/2014/main" id="{BCE8E7FE-C0C7-457F-9811-C075A3F3275F}"/>
              </a:ext>
            </a:extLst>
          </p:cNvPr>
          <p:cNvSpPr>
            <a:spLocks noGrp="1"/>
          </p:cNvSpPr>
          <p:nvPr>
            <p:ph type="body" sz="quarter" idx="32"/>
          </p:nvPr>
        </p:nvSpPr>
        <p:spPr/>
        <p:txBody>
          <a:bodyPr/>
          <a:lstStyle/>
          <a:p>
            <a:r>
              <a:rPr lang="fr-FR" dirty="0"/>
              <a:t>Appendix C</a:t>
            </a:r>
            <a:endParaRPr lang="en-US" dirty="0"/>
          </a:p>
        </p:txBody>
      </p:sp>
      <p:sp>
        <p:nvSpPr>
          <p:cNvPr id="6" name="Text Placeholder 5">
            <a:extLst>
              <a:ext uri="{FF2B5EF4-FFF2-40B4-BE49-F238E27FC236}">
                <a16:creationId xmlns:a16="http://schemas.microsoft.com/office/drawing/2014/main" id="{972C6DA8-C9CD-4647-AED9-CE9EF3834C80}"/>
              </a:ext>
            </a:extLst>
          </p:cNvPr>
          <p:cNvSpPr>
            <a:spLocks noGrp="1"/>
          </p:cNvSpPr>
          <p:nvPr>
            <p:ph type="body" sz="quarter" idx="33"/>
          </p:nvPr>
        </p:nvSpPr>
        <p:spPr/>
        <p:txBody>
          <a:bodyPr/>
          <a:lstStyle/>
          <a:p>
            <a:r>
              <a:rPr lang="fr-FR" dirty="0" err="1"/>
              <a:t>UIaaS</a:t>
            </a:r>
            <a:r>
              <a:rPr lang="fr-FR" dirty="0"/>
              <a:t> Solution Architecture</a:t>
            </a:r>
            <a:endParaRPr lang="en-US" dirty="0"/>
          </a:p>
        </p:txBody>
      </p:sp>
      <p:pic>
        <p:nvPicPr>
          <p:cNvPr id="2050" name="Picture 2" descr="image2019-8-15_11-26-29.png">
            <a:extLst>
              <a:ext uri="{FF2B5EF4-FFF2-40B4-BE49-F238E27FC236}">
                <a16:creationId xmlns:a16="http://schemas.microsoft.com/office/drawing/2014/main" id="{42B76DC9-B064-4E4E-9535-DEB36C91F3CD}"/>
              </a:ext>
            </a:extLst>
          </p:cNvPr>
          <p:cNvPicPr>
            <a:picLocks noGrp="1" noChangeAspect="1" noChangeArrowheads="1"/>
          </p:cNvPicPr>
          <p:nvPr>
            <p:ph sz="quarter" idx="31"/>
          </p:nvPr>
        </p:nvPicPr>
        <p:blipFill>
          <a:blip r:embed="rId2" cstate="email">
            <a:extLst>
              <a:ext uri="{28A0092B-C50C-407E-A947-70E740481C1C}">
                <a14:useLocalDpi xmlns:a14="http://schemas.microsoft.com/office/drawing/2010/main" val="0"/>
              </a:ext>
            </a:extLst>
          </a:blip>
          <a:srcRect/>
          <a:stretch>
            <a:fillRect/>
          </a:stretch>
        </p:blipFill>
        <p:spPr bwMode="auto">
          <a:xfrm>
            <a:off x="2461582" y="937281"/>
            <a:ext cx="3497258" cy="32198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CB8908-A5B7-4A33-B642-1FCC3603675F}"/>
              </a:ext>
            </a:extLst>
          </p:cNvPr>
          <p:cNvSpPr txBox="1"/>
          <p:nvPr/>
        </p:nvSpPr>
        <p:spPr>
          <a:xfrm>
            <a:off x="252413" y="4263230"/>
            <a:ext cx="7653337" cy="430887"/>
          </a:xfrm>
          <a:prstGeom prst="rect">
            <a:avLst/>
          </a:prstGeom>
          <a:noFill/>
        </p:spPr>
        <p:txBody>
          <a:bodyPr wrap="square" rtlCol="0">
            <a:spAutoFit/>
          </a:bodyPr>
          <a:lstStyle/>
          <a:p>
            <a:r>
              <a:rPr lang="fr-FR" sz="1100" dirty="0"/>
              <a:t>Source : </a:t>
            </a:r>
            <a:r>
              <a:rPr lang="en-US" sz="1100" dirty="0">
                <a:hlinkClick r:id="rId3"/>
              </a:rPr>
              <a:t>https://schneider.atlassian.net/wiki/spaces/PESV3/pages/1534099504/UIaaS+for+Catalog.+Solution+Architecture</a:t>
            </a:r>
            <a:endParaRPr lang="en-US" sz="1100" dirty="0"/>
          </a:p>
        </p:txBody>
      </p:sp>
    </p:spTree>
    <p:extLst>
      <p:ext uri="{BB962C8B-B14F-4D97-AF65-F5344CB8AC3E}">
        <p14:creationId xmlns:p14="http://schemas.microsoft.com/office/powerpoint/2010/main" val="48980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quarter" idx="11"/>
          </p:nvPr>
        </p:nvSpPr>
        <p:spPr/>
        <p:txBody>
          <a:bodyPr/>
          <a:lstStyle/>
          <a:p>
            <a:r>
              <a:rPr lang="en-US" dirty="0"/>
              <a:t>Agenda: OPEN gate</a:t>
            </a:r>
          </a:p>
        </p:txBody>
      </p:sp>
      <p:sp>
        <p:nvSpPr>
          <p:cNvPr id="4" name="Slide Number Placeholder 3"/>
          <p:cNvSpPr>
            <a:spLocks noGrp="1"/>
          </p:cNvSpPr>
          <p:nvPr>
            <p:ph type="sldNum" sz="quarter" idx="4"/>
          </p:nvPr>
        </p:nvSpPr>
        <p:spPr/>
        <p:txBody>
          <a:bodyPr/>
          <a:lstStyle/>
          <a:p>
            <a:r>
              <a:rPr lang="en-US"/>
              <a:t>Page </a:t>
            </a:r>
            <a:fld id="{5A9C12DC-491F-9444-86A2-13AC5C62A2FC}" type="slidenum">
              <a:rPr lang="en-US" smtClean="0"/>
              <a:pPr/>
              <a:t>2</a:t>
            </a:fld>
            <a:endParaRPr lang="en-US" dirty="0"/>
          </a:p>
        </p:txBody>
      </p:sp>
      <p:sp>
        <p:nvSpPr>
          <p:cNvPr id="5" name="Footer Placeholder 4"/>
          <p:cNvSpPr>
            <a:spLocks noGrp="1"/>
          </p:cNvSpPr>
          <p:nvPr>
            <p:ph type="ftr" sz="quarter" idx="3"/>
          </p:nvPr>
        </p:nvSpPr>
        <p:spPr/>
        <p:txBody>
          <a:bodyPr/>
          <a:lstStyle/>
          <a:p>
            <a:r>
              <a:rPr lang="en-US"/>
              <a:t>Confidential Property of Schneider Electric |</a:t>
            </a:r>
            <a:endParaRPr lang="en-US" dirty="0"/>
          </a:p>
        </p:txBody>
      </p:sp>
      <p:sp>
        <p:nvSpPr>
          <p:cNvPr id="16" name="Text Placeholder 15"/>
          <p:cNvSpPr>
            <a:spLocks noGrp="1"/>
          </p:cNvSpPr>
          <p:nvPr>
            <p:ph type="body" sz="quarter" idx="13"/>
          </p:nvPr>
        </p:nvSpPr>
        <p:spPr/>
        <p:txBody>
          <a:bodyPr/>
          <a:lstStyle/>
          <a:p>
            <a:r>
              <a:rPr lang="en-US" dirty="0"/>
              <a:t>1</a:t>
            </a:r>
          </a:p>
        </p:txBody>
      </p:sp>
      <p:sp>
        <p:nvSpPr>
          <p:cNvPr id="15" name="Text Placeholder 14"/>
          <p:cNvSpPr>
            <a:spLocks noGrp="1"/>
          </p:cNvSpPr>
          <p:nvPr>
            <p:ph type="body" sz="quarter" idx="12"/>
          </p:nvPr>
        </p:nvSpPr>
        <p:spPr/>
        <p:txBody>
          <a:bodyPr/>
          <a:lstStyle/>
          <a:p>
            <a:r>
              <a:rPr lang="en-US" dirty="0"/>
              <a:t>List of Attendees</a:t>
            </a:r>
          </a:p>
        </p:txBody>
      </p:sp>
      <p:sp>
        <p:nvSpPr>
          <p:cNvPr id="18" name="Text Placeholder 17"/>
          <p:cNvSpPr>
            <a:spLocks noGrp="1"/>
          </p:cNvSpPr>
          <p:nvPr>
            <p:ph type="body" sz="quarter" idx="15"/>
          </p:nvPr>
        </p:nvSpPr>
        <p:spPr/>
        <p:txBody>
          <a:bodyPr/>
          <a:lstStyle/>
          <a:p>
            <a:r>
              <a:rPr lang="en-US" dirty="0"/>
              <a:t>2</a:t>
            </a:r>
          </a:p>
        </p:txBody>
      </p:sp>
      <p:sp>
        <p:nvSpPr>
          <p:cNvPr id="17" name="Text Placeholder 16"/>
          <p:cNvSpPr>
            <a:spLocks noGrp="1"/>
          </p:cNvSpPr>
          <p:nvPr>
            <p:ph type="body" sz="quarter" idx="14"/>
          </p:nvPr>
        </p:nvSpPr>
        <p:spPr>
          <a:xfrm>
            <a:off x="5615984" y="878013"/>
            <a:ext cx="3145878" cy="208365"/>
          </a:xfrm>
        </p:spPr>
        <p:txBody>
          <a:bodyPr/>
          <a:lstStyle/>
          <a:p>
            <a:r>
              <a:rPr lang="en-US" dirty="0"/>
              <a:t>Problem Statement</a:t>
            </a:r>
          </a:p>
        </p:txBody>
      </p:sp>
      <p:sp>
        <p:nvSpPr>
          <p:cNvPr id="19" name="Text Placeholder 18"/>
          <p:cNvSpPr>
            <a:spLocks noGrp="1"/>
          </p:cNvSpPr>
          <p:nvPr>
            <p:ph type="body" sz="quarter" idx="16"/>
          </p:nvPr>
        </p:nvSpPr>
        <p:spPr/>
        <p:txBody>
          <a:bodyPr/>
          <a:lstStyle/>
          <a:p>
            <a:r>
              <a:rPr lang="en-US" dirty="0"/>
              <a:t>3</a:t>
            </a:r>
          </a:p>
        </p:txBody>
      </p:sp>
      <p:sp>
        <p:nvSpPr>
          <p:cNvPr id="20" name="Text Placeholder 19"/>
          <p:cNvSpPr>
            <a:spLocks noGrp="1"/>
          </p:cNvSpPr>
          <p:nvPr>
            <p:ph type="body" sz="quarter" idx="17"/>
          </p:nvPr>
        </p:nvSpPr>
        <p:spPr>
          <a:xfrm>
            <a:off x="5618256" y="1916831"/>
            <a:ext cx="3145878" cy="208365"/>
          </a:xfrm>
        </p:spPr>
        <p:txBody>
          <a:bodyPr/>
          <a:lstStyle/>
          <a:p>
            <a:r>
              <a:rPr lang="en-US" dirty="0"/>
              <a:t>Pre-study input, activities &amp; Output</a:t>
            </a:r>
          </a:p>
        </p:txBody>
      </p:sp>
      <p:sp>
        <p:nvSpPr>
          <p:cNvPr id="21" name="Text Placeholder 20"/>
          <p:cNvSpPr>
            <a:spLocks noGrp="1"/>
          </p:cNvSpPr>
          <p:nvPr>
            <p:ph type="body" sz="quarter" idx="18"/>
          </p:nvPr>
        </p:nvSpPr>
        <p:spPr/>
        <p:txBody>
          <a:bodyPr/>
          <a:lstStyle/>
          <a:p>
            <a:r>
              <a:rPr lang="en-US" dirty="0"/>
              <a:t>4</a:t>
            </a:r>
          </a:p>
        </p:txBody>
      </p:sp>
      <p:sp>
        <p:nvSpPr>
          <p:cNvPr id="22" name="Text Placeholder 21"/>
          <p:cNvSpPr>
            <a:spLocks noGrp="1"/>
          </p:cNvSpPr>
          <p:nvPr>
            <p:ph type="body" sz="quarter" idx="19"/>
          </p:nvPr>
        </p:nvSpPr>
        <p:spPr>
          <a:xfrm>
            <a:off x="5615984" y="2433183"/>
            <a:ext cx="3145878" cy="208365"/>
          </a:xfrm>
        </p:spPr>
        <p:txBody>
          <a:bodyPr/>
          <a:lstStyle/>
          <a:p>
            <a:r>
              <a:rPr lang="en-US" dirty="0"/>
              <a:t>Budget / Resources</a:t>
            </a:r>
          </a:p>
        </p:txBody>
      </p:sp>
      <p:sp>
        <p:nvSpPr>
          <p:cNvPr id="23" name="Text Placeholder 22"/>
          <p:cNvSpPr>
            <a:spLocks noGrp="1"/>
          </p:cNvSpPr>
          <p:nvPr>
            <p:ph type="body" sz="quarter" idx="20"/>
          </p:nvPr>
        </p:nvSpPr>
        <p:spPr/>
        <p:txBody>
          <a:bodyPr/>
          <a:lstStyle/>
          <a:p>
            <a:r>
              <a:rPr lang="en-US" dirty="0"/>
              <a:t>5</a:t>
            </a:r>
          </a:p>
        </p:txBody>
      </p:sp>
      <p:sp>
        <p:nvSpPr>
          <p:cNvPr id="24" name="Text Placeholder 23"/>
          <p:cNvSpPr>
            <a:spLocks noGrp="1"/>
          </p:cNvSpPr>
          <p:nvPr>
            <p:ph type="body" sz="quarter" idx="21"/>
          </p:nvPr>
        </p:nvSpPr>
        <p:spPr>
          <a:xfrm>
            <a:off x="5618256" y="2926783"/>
            <a:ext cx="3145878" cy="208365"/>
          </a:xfrm>
        </p:spPr>
        <p:txBody>
          <a:bodyPr/>
          <a:lstStyle/>
          <a:p>
            <a:r>
              <a:rPr lang="en-US" dirty="0"/>
              <a:t>Time Line</a:t>
            </a:r>
          </a:p>
        </p:txBody>
      </p:sp>
      <p:sp>
        <p:nvSpPr>
          <p:cNvPr id="25" name="Text Placeholder 24"/>
          <p:cNvSpPr>
            <a:spLocks noGrp="1"/>
          </p:cNvSpPr>
          <p:nvPr>
            <p:ph type="body" sz="quarter" idx="22"/>
          </p:nvPr>
        </p:nvSpPr>
        <p:spPr/>
        <p:txBody>
          <a:bodyPr/>
          <a:lstStyle/>
          <a:p>
            <a:r>
              <a:rPr lang="en-US" dirty="0"/>
              <a:t>6</a:t>
            </a:r>
          </a:p>
        </p:txBody>
      </p:sp>
      <p:sp>
        <p:nvSpPr>
          <p:cNvPr id="26" name="Text Placeholder 25"/>
          <p:cNvSpPr>
            <a:spLocks noGrp="1"/>
          </p:cNvSpPr>
          <p:nvPr>
            <p:ph type="body" sz="quarter" idx="23"/>
          </p:nvPr>
        </p:nvSpPr>
        <p:spPr>
          <a:xfrm>
            <a:off x="5606880" y="3461327"/>
            <a:ext cx="3145878" cy="208365"/>
          </a:xfrm>
        </p:spPr>
        <p:txBody>
          <a:bodyPr/>
          <a:lstStyle/>
          <a:p>
            <a:r>
              <a:rPr lang="en-US" dirty="0"/>
              <a:t>OPEN decision</a:t>
            </a:r>
          </a:p>
        </p:txBody>
      </p:sp>
      <p:sp>
        <p:nvSpPr>
          <p:cNvPr id="27" name="Text Placeholder 26"/>
          <p:cNvSpPr>
            <a:spLocks noGrp="1"/>
          </p:cNvSpPr>
          <p:nvPr>
            <p:ph type="body" sz="quarter" idx="24"/>
          </p:nvPr>
        </p:nvSpPr>
        <p:spPr/>
        <p:txBody>
          <a:bodyPr/>
          <a:lstStyle/>
          <a:p>
            <a:r>
              <a:rPr lang="en-US" dirty="0"/>
              <a:t>7</a:t>
            </a:r>
          </a:p>
        </p:txBody>
      </p:sp>
      <p:sp>
        <p:nvSpPr>
          <p:cNvPr id="28" name="Text Placeholder 27"/>
          <p:cNvSpPr>
            <a:spLocks noGrp="1"/>
          </p:cNvSpPr>
          <p:nvPr>
            <p:ph type="body" sz="quarter" idx="25"/>
          </p:nvPr>
        </p:nvSpPr>
        <p:spPr>
          <a:xfrm>
            <a:off x="5620528" y="3993599"/>
            <a:ext cx="3145878" cy="208365"/>
          </a:xfrm>
        </p:spPr>
        <p:txBody>
          <a:bodyPr/>
          <a:lstStyle/>
          <a:p>
            <a:r>
              <a:rPr lang="en-US" dirty="0"/>
              <a:t>Appendix</a:t>
            </a:r>
          </a:p>
        </p:txBody>
      </p:sp>
      <p:sp>
        <p:nvSpPr>
          <p:cNvPr id="29" name="Text Placeholder 28"/>
          <p:cNvSpPr>
            <a:spLocks noGrp="1"/>
          </p:cNvSpPr>
          <p:nvPr>
            <p:ph type="body" sz="quarter" idx="26"/>
          </p:nvPr>
        </p:nvSpPr>
        <p:spPr/>
        <p:txBody>
          <a:bodyPr/>
          <a:lstStyle/>
          <a:p>
            <a:endParaRPr lang="en-US" dirty="0"/>
          </a:p>
        </p:txBody>
      </p:sp>
      <p:sp>
        <p:nvSpPr>
          <p:cNvPr id="31" name="Text Placeholder 16">
            <a:extLst>
              <a:ext uri="{FF2B5EF4-FFF2-40B4-BE49-F238E27FC236}">
                <a16:creationId xmlns:a16="http://schemas.microsoft.com/office/drawing/2014/main" id="{58112DDD-77E3-4CDC-9E53-F8BC5D43536C}"/>
              </a:ext>
            </a:extLst>
          </p:cNvPr>
          <p:cNvSpPr txBox="1">
            <a:spLocks/>
          </p:cNvSpPr>
          <p:nvPr/>
        </p:nvSpPr>
        <p:spPr>
          <a:xfrm>
            <a:off x="5629632" y="1392085"/>
            <a:ext cx="3145878" cy="208365"/>
          </a:xfrm>
          <a:prstGeom prst="rect">
            <a:avLst/>
          </a:prstGeom>
        </p:spPr>
        <p:txBody>
          <a:bodyPr anchor="ctr"/>
          <a:lstStyle>
            <a:lvl1pPr marL="342888" indent="-342888" algn="l" defTabSz="457184" rtl="0" eaLnBrk="1" latinLnBrk="0" hangingPunct="1">
              <a:spcBef>
                <a:spcPct val="20000"/>
              </a:spcBef>
              <a:buFont typeface="Arial"/>
              <a:buNone/>
              <a:defRPr sz="1300" b="1" kern="1200">
                <a:solidFill>
                  <a:schemeClr val="accent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Context &amp; Objectives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graphicFrame>
        <p:nvGraphicFramePr>
          <p:cNvPr id="9" name="Content Placeholder 8"/>
          <p:cNvGraphicFramePr>
            <a:graphicFrameLocks noGrp="1"/>
          </p:cNvGraphicFramePr>
          <p:nvPr>
            <p:ph sz="quarter" idx="31"/>
            <p:extLst>
              <p:ext uri="{D42A27DB-BD31-4B8C-83A1-F6EECF244321}">
                <p14:modId xmlns:p14="http://schemas.microsoft.com/office/powerpoint/2010/main" val="3030710348"/>
              </p:ext>
            </p:extLst>
          </p:nvPr>
        </p:nvGraphicFramePr>
        <p:xfrm>
          <a:off x="258763" y="969405"/>
          <a:ext cx="8640762" cy="2966720"/>
        </p:xfrm>
        <a:graphic>
          <a:graphicData uri="http://schemas.openxmlformats.org/drawingml/2006/table">
            <a:tbl>
              <a:tblPr firstRow="1" bandRow="1">
                <a:tableStyleId>{5C22544A-7EE6-4342-B048-85BDC9FD1C3A}</a:tableStyleId>
              </a:tblPr>
              <a:tblGrid>
                <a:gridCol w="5973227">
                  <a:extLst>
                    <a:ext uri="{9D8B030D-6E8A-4147-A177-3AD203B41FA5}">
                      <a16:colId xmlns:a16="http://schemas.microsoft.com/office/drawing/2014/main" val="20001"/>
                    </a:ext>
                  </a:extLst>
                </a:gridCol>
                <a:gridCol w="266753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Attendance</a:t>
                      </a:r>
                    </a:p>
                  </a:txBody>
                  <a:tcPr/>
                </a:tc>
                <a:extLst>
                  <a:ext uri="{0D108BD9-81ED-4DB2-BD59-A6C34878D82A}">
                    <a16:rowId xmlns:a16="http://schemas.microsoft.com/office/drawing/2014/main" val="10000"/>
                  </a:ext>
                </a:extLst>
              </a:tr>
              <a:tr h="370840">
                <a:tc>
                  <a:txBody>
                    <a:bodyPr/>
                    <a:lstStyle/>
                    <a:p>
                      <a:r>
                        <a:rPr lang="en-US" dirty="0"/>
                        <a:t>Remi POUJEAUX</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dirty="0"/>
                        <a:t>Kevin BERTHOLIO</a:t>
                      </a: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en-US" dirty="0" err="1"/>
                        <a:t>Hirok</a:t>
                      </a:r>
                      <a:r>
                        <a:rPr lang="en-US" dirty="0"/>
                        <a:t> DUTTA CHOUDHURY</a:t>
                      </a:r>
                    </a:p>
                  </a:txBody>
                  <a:tcPr/>
                </a:tc>
                <a:tc>
                  <a:txBody>
                    <a:bodyPr/>
                    <a:lstStyle/>
                    <a:p>
                      <a:pPr algn="ctr"/>
                      <a:endParaRPr lang="en-US" dirty="0"/>
                    </a:p>
                  </a:txBody>
                  <a:tcPr/>
                </a:tc>
                <a:extLst>
                  <a:ext uri="{0D108BD9-81ED-4DB2-BD59-A6C34878D82A}">
                    <a16:rowId xmlns:a16="http://schemas.microsoft.com/office/drawing/2014/main" val="2445558812"/>
                  </a:ext>
                </a:extLst>
              </a:tr>
              <a:tr h="370840">
                <a:tc>
                  <a:txBody>
                    <a:bodyPr/>
                    <a:lstStyle/>
                    <a:p>
                      <a:r>
                        <a:rPr lang="fr-FR" dirty="0"/>
                        <a:t>Siddharatha NAGAVARAPU</a:t>
                      </a: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fr-FR" dirty="0"/>
                        <a:t>Nabil EL ABED</a:t>
                      </a:r>
                      <a:endParaRPr lang="en-US" dirty="0"/>
                    </a:p>
                  </a:txBody>
                  <a:tcPr/>
                </a:tc>
                <a:tc>
                  <a:txBody>
                    <a:bodyPr/>
                    <a:lstStyle/>
                    <a:p>
                      <a:pPr algn="ctr"/>
                      <a:endParaRPr lang="en-US" dirty="0"/>
                    </a:p>
                  </a:txBody>
                  <a:tcPr/>
                </a:tc>
                <a:extLst>
                  <a:ext uri="{0D108BD9-81ED-4DB2-BD59-A6C34878D82A}">
                    <a16:rowId xmlns:a16="http://schemas.microsoft.com/office/drawing/2014/main" val="4064659636"/>
                  </a:ext>
                </a:extLst>
              </a:tr>
              <a:tr h="370840">
                <a:tc>
                  <a:txBody>
                    <a:bodyPr/>
                    <a:lstStyle/>
                    <a:p>
                      <a:pPr marL="0" marR="0" lvl="0" indent="0" algn="l" defTabSz="457184" rtl="0" eaLnBrk="1" fontAlgn="auto" latinLnBrk="0" hangingPunct="1">
                        <a:lnSpc>
                          <a:spcPct val="100000"/>
                        </a:lnSpc>
                        <a:spcBef>
                          <a:spcPts val="0"/>
                        </a:spcBef>
                        <a:spcAft>
                          <a:spcPts val="0"/>
                        </a:spcAft>
                        <a:buClrTx/>
                        <a:buSzTx/>
                        <a:buFontTx/>
                        <a:buNone/>
                        <a:tabLst/>
                        <a:defRPr/>
                      </a:pPr>
                      <a:r>
                        <a:rPr lang="fr-FR" dirty="0"/>
                        <a:t>Dorian DINH</a:t>
                      </a:r>
                      <a:endParaRPr lang="en-US" dirty="0"/>
                    </a:p>
                  </a:txBody>
                  <a:tcPr/>
                </a:tc>
                <a:tc>
                  <a:txBody>
                    <a:bodyPr/>
                    <a:lstStyle/>
                    <a:p>
                      <a:pPr algn="ctr"/>
                      <a:endParaRPr lang="en-US" dirty="0"/>
                    </a:p>
                  </a:txBody>
                  <a:tcPr/>
                </a:tc>
                <a:extLst>
                  <a:ext uri="{0D108BD9-81ED-4DB2-BD59-A6C34878D82A}">
                    <a16:rowId xmlns:a16="http://schemas.microsoft.com/office/drawing/2014/main" val="2491261652"/>
                  </a:ext>
                </a:extLst>
              </a:tr>
              <a:tr h="370840">
                <a:tc>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1635958406"/>
                  </a:ext>
                </a:extLst>
              </a:tr>
            </a:tbl>
          </a:graphicData>
        </a:graphic>
      </p:graphicFrame>
      <p:sp>
        <p:nvSpPr>
          <p:cNvPr id="6" name="Text Placeholder 5"/>
          <p:cNvSpPr>
            <a:spLocks noGrp="1"/>
          </p:cNvSpPr>
          <p:nvPr>
            <p:ph type="body" sz="quarter" idx="32"/>
          </p:nvPr>
        </p:nvSpPr>
        <p:spPr/>
        <p:txBody>
          <a:bodyPr/>
          <a:lstStyle/>
          <a:p>
            <a:pPr marL="15875" indent="0"/>
            <a:r>
              <a:rPr lang="en-US" dirty="0"/>
              <a:t>List of attendees at OPEN gate</a:t>
            </a:r>
          </a:p>
        </p:txBody>
      </p:sp>
      <p:sp>
        <p:nvSpPr>
          <p:cNvPr id="7" name="Text Placeholder 6"/>
          <p:cNvSpPr>
            <a:spLocks noGrp="1"/>
          </p:cNvSpPr>
          <p:nvPr>
            <p:ph type="body" sz="quarter" idx="33"/>
          </p:nvPr>
        </p:nvSpPr>
        <p:spPr/>
        <p:txBody>
          <a:bodyPr/>
          <a:lstStyle/>
          <a:p>
            <a:r>
              <a:rPr lang="en-US" dirty="0"/>
              <a:t>OPEN gate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a:t>Confidential Property of Schneider Electric |</a:t>
            </a:r>
            <a:endParaRPr lang="en-US" dirty="0"/>
          </a:p>
        </p:txBody>
      </p:sp>
      <p:sp>
        <p:nvSpPr>
          <p:cNvPr id="9" name="Content Placeholder 8"/>
          <p:cNvSpPr>
            <a:spLocks noGrp="1"/>
          </p:cNvSpPr>
          <p:nvPr>
            <p:ph sz="quarter" idx="31"/>
          </p:nvPr>
        </p:nvSpPr>
        <p:spPr>
          <a:xfrm>
            <a:off x="483480" y="2240063"/>
            <a:ext cx="7993770" cy="836512"/>
          </a:xfrm>
        </p:spPr>
        <p:txBody>
          <a:bodyPr/>
          <a:lstStyle/>
          <a:p>
            <a:pPr marL="15874" indent="0" algn="ctr"/>
            <a:r>
              <a:rPr lang="en-US" sz="2400" b="1" dirty="0"/>
              <a:t>To assess </a:t>
            </a:r>
            <a:r>
              <a:rPr lang="en-US" sz="2400" b="1" dirty="0" err="1"/>
              <a:t>GrapqhQL</a:t>
            </a:r>
            <a:r>
              <a:rPr lang="en-US" sz="2400" b="1" dirty="0"/>
              <a:t> usage in Client &amp; Partners facing applications as well as back-office tools.</a:t>
            </a:r>
          </a:p>
          <a:p>
            <a:pPr marL="15874" indent="0"/>
            <a:endParaRPr lang="en-US" sz="2800" dirty="0"/>
          </a:p>
        </p:txBody>
      </p:sp>
      <p:sp>
        <p:nvSpPr>
          <p:cNvPr id="10" name="Text Placeholder 9"/>
          <p:cNvSpPr>
            <a:spLocks noGrp="1"/>
          </p:cNvSpPr>
          <p:nvPr>
            <p:ph type="body" sz="quarter" idx="32"/>
          </p:nvPr>
        </p:nvSpPr>
        <p:spPr/>
        <p:txBody>
          <a:bodyPr/>
          <a:lstStyle/>
          <a:p>
            <a:pPr marL="15875" indent="0"/>
            <a:r>
              <a:rPr lang="en-US" dirty="0"/>
              <a:t>Problem Statement</a:t>
            </a:r>
          </a:p>
        </p:txBody>
      </p:sp>
      <p:sp>
        <p:nvSpPr>
          <p:cNvPr id="11" name="Text Placeholder 10"/>
          <p:cNvSpPr>
            <a:spLocks noGrp="1"/>
          </p:cNvSpPr>
          <p:nvPr>
            <p:ph type="body" sz="quarter" idx="33"/>
          </p:nvPr>
        </p:nvSpPr>
        <p:spPr/>
        <p:txBody>
          <a:bodyPr/>
          <a:lstStyle/>
          <a:p>
            <a:r>
              <a:rPr lang="en-US" dirty="0"/>
              <a:t>OPEN gate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8A8C32-477E-43DF-8BEF-A56F2B892566}"/>
              </a:ext>
            </a:extLst>
          </p:cNvPr>
          <p:cNvSpPr>
            <a:spLocks noGrp="1"/>
          </p:cNvSpPr>
          <p:nvPr>
            <p:ph type="sldNum" sz="quarter" idx="4"/>
          </p:nvPr>
        </p:nvSpPr>
        <p:spPr/>
        <p:txBody>
          <a:bodyPr/>
          <a:lstStyle/>
          <a:p>
            <a:r>
              <a:rPr lang="en-US"/>
              <a:t>Page </a:t>
            </a:r>
            <a:fld id="{5A9C12DC-491F-9444-86A2-13AC5C62A2FC}" type="slidenum">
              <a:rPr lang="en-US" smtClean="0"/>
              <a:pPr/>
              <a:t>5</a:t>
            </a:fld>
            <a:endParaRPr lang="en-US" dirty="0"/>
          </a:p>
        </p:txBody>
      </p:sp>
      <p:sp>
        <p:nvSpPr>
          <p:cNvPr id="3" name="Footer Placeholder 2">
            <a:extLst>
              <a:ext uri="{FF2B5EF4-FFF2-40B4-BE49-F238E27FC236}">
                <a16:creationId xmlns:a16="http://schemas.microsoft.com/office/drawing/2014/main" id="{EC49C83D-6FC4-440E-B684-65B0386EC640}"/>
              </a:ext>
            </a:extLst>
          </p:cNvPr>
          <p:cNvSpPr>
            <a:spLocks noGrp="1"/>
          </p:cNvSpPr>
          <p:nvPr>
            <p:ph type="ftr" sz="quarter" idx="3"/>
          </p:nvPr>
        </p:nvSpPr>
        <p:spPr/>
        <p:txBody>
          <a:bodyPr/>
          <a:lstStyle/>
          <a:p>
            <a:r>
              <a:rPr lang="en-US"/>
              <a:t>Confidential Property of Schneider Electric |</a:t>
            </a:r>
            <a:endParaRPr lang="en-US" dirty="0"/>
          </a:p>
        </p:txBody>
      </p:sp>
      <p:sp>
        <p:nvSpPr>
          <p:cNvPr id="4" name="Content Placeholder 3">
            <a:extLst>
              <a:ext uri="{FF2B5EF4-FFF2-40B4-BE49-F238E27FC236}">
                <a16:creationId xmlns:a16="http://schemas.microsoft.com/office/drawing/2014/main" id="{D086D829-F563-4F39-B10C-A7AF79ED5611}"/>
              </a:ext>
            </a:extLst>
          </p:cNvPr>
          <p:cNvSpPr>
            <a:spLocks noGrp="1"/>
          </p:cNvSpPr>
          <p:nvPr>
            <p:ph sz="quarter" idx="31"/>
          </p:nvPr>
        </p:nvSpPr>
        <p:spPr>
          <a:xfrm>
            <a:off x="258055" y="984502"/>
            <a:ext cx="8679570" cy="3463925"/>
          </a:xfrm>
        </p:spPr>
        <p:txBody>
          <a:bodyPr/>
          <a:lstStyle/>
          <a:p>
            <a:pPr marL="204780" lvl="1" indent="0">
              <a:buNone/>
            </a:pPr>
            <a:r>
              <a:rPr lang="en-US" b="1" dirty="0">
                <a:solidFill>
                  <a:schemeClr val="tx2"/>
                </a:solidFill>
              </a:rPr>
              <a:t>Context</a:t>
            </a:r>
            <a:r>
              <a:rPr lang="en-US" b="1" dirty="0"/>
              <a:t> </a:t>
            </a:r>
          </a:p>
          <a:p>
            <a:pPr marL="376230" lvl="1" indent="-171450"/>
            <a:r>
              <a:rPr lang="en-US" dirty="0"/>
              <a:t>Limited resources for designing, documenting, building, testing.</a:t>
            </a:r>
          </a:p>
          <a:p>
            <a:pPr marL="376230" lvl="1" indent="-171450"/>
            <a:r>
              <a:rPr lang="en-US" dirty="0"/>
              <a:t>API Composition layer is too technical and not federated.</a:t>
            </a:r>
          </a:p>
          <a:p>
            <a:pPr marL="376230" lvl="1" indent="-171450"/>
            <a:r>
              <a:rPr lang="en-US" dirty="0"/>
              <a:t>Introspecting the backend models to design an API could be time consuming and is still too static (not all backends have a metamodel explorer…)</a:t>
            </a:r>
          </a:p>
          <a:p>
            <a:pPr marL="376230" lvl="1" indent="-171450"/>
            <a:r>
              <a:rPr lang="en-US" dirty="0"/>
              <a:t>BFF are multiplying and APIs shall be flexible and optimized in terms of served data.</a:t>
            </a:r>
          </a:p>
          <a:p>
            <a:pPr marL="376230" lvl="1" indent="-171450"/>
            <a:r>
              <a:rPr lang="en-US" dirty="0"/>
              <a:t>Time between design and production for small changes are sometimes not compatible with project timelines.</a:t>
            </a:r>
          </a:p>
          <a:p>
            <a:pPr marL="376230" lvl="1" indent="-171450"/>
            <a:r>
              <a:rPr lang="en-US" dirty="0"/>
              <a:t>Consuming APIs is still coupled to backend knowledge which could be an obstacle for innovation velocity.</a:t>
            </a:r>
          </a:p>
          <a:p>
            <a:pPr marL="376230" lvl="1" indent="-171450"/>
            <a:endParaRPr lang="en-US" b="1" dirty="0"/>
          </a:p>
          <a:p>
            <a:pPr marL="204780" lvl="1" indent="0">
              <a:buNone/>
            </a:pPr>
            <a:r>
              <a:rPr lang="en-US" b="1" dirty="0">
                <a:solidFill>
                  <a:schemeClr val="tx2"/>
                </a:solidFill>
              </a:rPr>
              <a:t>Objectives</a:t>
            </a:r>
          </a:p>
          <a:p>
            <a:pPr marL="204780" lvl="1" indent="0">
              <a:buNone/>
            </a:pPr>
            <a:r>
              <a:rPr lang="fr-FR" dirty="0" err="1"/>
              <a:t>Offer</a:t>
            </a:r>
            <a:r>
              <a:rPr lang="fr-FR" dirty="0"/>
              <a:t> an alternative </a:t>
            </a:r>
            <a:r>
              <a:rPr lang="fr-FR" dirty="0" err="1"/>
              <a:t>way</a:t>
            </a:r>
            <a:r>
              <a:rPr lang="fr-FR" dirty="0"/>
              <a:t> to design interfaces (consumer-</a:t>
            </a:r>
            <a:r>
              <a:rPr lang="fr-FR" dirty="0" err="1"/>
              <a:t>oriented</a:t>
            </a:r>
            <a:r>
              <a:rPr lang="fr-FR" dirty="0"/>
              <a:t> interface) and consume services.</a:t>
            </a:r>
          </a:p>
          <a:p>
            <a:pPr marL="204780" lvl="1" indent="0">
              <a:buNone/>
            </a:pPr>
            <a:endParaRPr lang="en-US" dirty="0"/>
          </a:p>
          <a:p>
            <a:endParaRPr lang="en-US" sz="1600" dirty="0"/>
          </a:p>
        </p:txBody>
      </p:sp>
      <p:sp>
        <p:nvSpPr>
          <p:cNvPr id="5" name="Text Placeholder 4">
            <a:extLst>
              <a:ext uri="{FF2B5EF4-FFF2-40B4-BE49-F238E27FC236}">
                <a16:creationId xmlns:a16="http://schemas.microsoft.com/office/drawing/2014/main" id="{43D8F4D7-9FAD-43C6-B068-B7D48E174F4B}"/>
              </a:ext>
            </a:extLst>
          </p:cNvPr>
          <p:cNvSpPr>
            <a:spLocks noGrp="1"/>
          </p:cNvSpPr>
          <p:nvPr>
            <p:ph type="body" sz="quarter" idx="32"/>
          </p:nvPr>
        </p:nvSpPr>
        <p:spPr/>
        <p:txBody>
          <a:bodyPr/>
          <a:lstStyle/>
          <a:p>
            <a:r>
              <a:rPr lang="fr-FR" dirty="0" err="1"/>
              <a:t>Context</a:t>
            </a:r>
            <a:r>
              <a:rPr lang="fr-FR" dirty="0"/>
              <a:t> &amp; Objectives</a:t>
            </a:r>
            <a:endParaRPr lang="en-US" dirty="0"/>
          </a:p>
        </p:txBody>
      </p:sp>
      <p:sp>
        <p:nvSpPr>
          <p:cNvPr id="6" name="Text Placeholder 5">
            <a:extLst>
              <a:ext uri="{FF2B5EF4-FFF2-40B4-BE49-F238E27FC236}">
                <a16:creationId xmlns:a16="http://schemas.microsoft.com/office/drawing/2014/main" id="{E1BE03B4-04D2-4D0D-80FC-75A01876F23C}"/>
              </a:ext>
            </a:extLst>
          </p:cNvPr>
          <p:cNvSpPr>
            <a:spLocks noGrp="1"/>
          </p:cNvSpPr>
          <p:nvPr>
            <p:ph type="body" sz="quarter" idx="33"/>
          </p:nvPr>
        </p:nvSpPr>
        <p:spPr/>
        <p:txBody>
          <a:bodyPr/>
          <a:lstStyle/>
          <a:p>
            <a:endParaRPr lang="en-US" dirty="0"/>
          </a:p>
        </p:txBody>
      </p:sp>
    </p:spTree>
    <p:extLst>
      <p:ext uri="{BB962C8B-B14F-4D97-AF65-F5344CB8AC3E}">
        <p14:creationId xmlns:p14="http://schemas.microsoft.com/office/powerpoint/2010/main" val="417306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C916C3B-7623-904C-BB03-344CA5C034EE}"/>
              </a:ext>
            </a:extLst>
          </p:cNvPr>
          <p:cNvSpPr>
            <a:spLocks noGrp="1"/>
          </p:cNvSpPr>
          <p:nvPr>
            <p:ph type="sldNum" sz="quarter" idx="4"/>
          </p:nvPr>
        </p:nvSpPr>
        <p:spPr/>
        <p:txBody>
          <a:bodyPr/>
          <a:lstStyle/>
          <a:p>
            <a:r>
              <a:rPr lang="en-US"/>
              <a:t>Page </a:t>
            </a:r>
            <a:fld id="{5A9C12DC-491F-9444-86A2-13AC5C62A2FC}" type="slidenum">
              <a:rPr lang="en-US" smtClean="0"/>
              <a:pPr/>
              <a:t>6</a:t>
            </a:fld>
            <a:endParaRPr lang="en-US"/>
          </a:p>
        </p:txBody>
      </p:sp>
      <p:sp>
        <p:nvSpPr>
          <p:cNvPr id="3" name="Espace réservé du pied de page 2">
            <a:extLst>
              <a:ext uri="{FF2B5EF4-FFF2-40B4-BE49-F238E27FC236}">
                <a16:creationId xmlns:a16="http://schemas.microsoft.com/office/drawing/2014/main" id="{B57AC052-6477-2A4B-8BED-319BCF98D45B}"/>
              </a:ext>
            </a:extLst>
          </p:cNvPr>
          <p:cNvSpPr>
            <a:spLocks noGrp="1"/>
          </p:cNvSpPr>
          <p:nvPr>
            <p:ph type="ftr" sz="quarter" idx="3"/>
          </p:nvPr>
        </p:nvSpPr>
        <p:spPr/>
        <p:txBody>
          <a:bodyPr/>
          <a:lstStyle/>
          <a:p>
            <a:r>
              <a:rPr lang="en-US"/>
              <a:t>Confidential Property of Schneider Electric |</a:t>
            </a:r>
          </a:p>
        </p:txBody>
      </p:sp>
      <p:sp>
        <p:nvSpPr>
          <p:cNvPr id="5" name="Espace réservé du texte 4">
            <a:extLst>
              <a:ext uri="{FF2B5EF4-FFF2-40B4-BE49-F238E27FC236}">
                <a16:creationId xmlns:a16="http://schemas.microsoft.com/office/drawing/2014/main" id="{335FFD2B-F409-3F4D-BC90-59A604CB65DE}"/>
              </a:ext>
            </a:extLst>
          </p:cNvPr>
          <p:cNvSpPr>
            <a:spLocks noGrp="1"/>
          </p:cNvSpPr>
          <p:nvPr>
            <p:ph type="body" sz="quarter" idx="32"/>
          </p:nvPr>
        </p:nvSpPr>
        <p:spPr>
          <a:xfrm>
            <a:off x="252413" y="230187"/>
            <a:ext cx="8647112" cy="369332"/>
          </a:xfrm>
        </p:spPr>
        <p:txBody>
          <a:bodyPr/>
          <a:lstStyle/>
          <a:p>
            <a:r>
              <a:rPr lang="en-US" dirty="0"/>
              <a:t>Pre-Study Input : Scope</a:t>
            </a:r>
          </a:p>
        </p:txBody>
      </p:sp>
      <p:sp>
        <p:nvSpPr>
          <p:cNvPr id="4" name="Rectangle: Rounded Corners 3">
            <a:extLst>
              <a:ext uri="{FF2B5EF4-FFF2-40B4-BE49-F238E27FC236}">
                <a16:creationId xmlns:a16="http://schemas.microsoft.com/office/drawing/2014/main" id="{204DF2DD-6E19-44AA-A38D-C6CBD21BFBE5}"/>
              </a:ext>
            </a:extLst>
          </p:cNvPr>
          <p:cNvSpPr/>
          <p:nvPr/>
        </p:nvSpPr>
        <p:spPr>
          <a:xfrm>
            <a:off x="2029832" y="3087402"/>
            <a:ext cx="1401605" cy="3693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QDO</a:t>
            </a:r>
            <a:endParaRPr lang="en-US" sz="1400" dirty="0"/>
          </a:p>
        </p:txBody>
      </p:sp>
      <p:sp>
        <p:nvSpPr>
          <p:cNvPr id="8" name="Rectangle: Rounded Corners 7">
            <a:extLst>
              <a:ext uri="{FF2B5EF4-FFF2-40B4-BE49-F238E27FC236}">
                <a16:creationId xmlns:a16="http://schemas.microsoft.com/office/drawing/2014/main" id="{C8278ACE-FB31-4820-A08C-2970EDF98A68}"/>
              </a:ext>
            </a:extLst>
          </p:cNvPr>
          <p:cNvSpPr/>
          <p:nvPr/>
        </p:nvSpPr>
        <p:spPr>
          <a:xfrm>
            <a:off x="3464295" y="3670765"/>
            <a:ext cx="1772549" cy="3693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APIM + GRAPHQL</a:t>
            </a:r>
            <a:endParaRPr lang="en-US" sz="1400" dirty="0"/>
          </a:p>
        </p:txBody>
      </p:sp>
      <p:sp>
        <p:nvSpPr>
          <p:cNvPr id="6" name="TextBox 5">
            <a:extLst>
              <a:ext uri="{FF2B5EF4-FFF2-40B4-BE49-F238E27FC236}">
                <a16:creationId xmlns:a16="http://schemas.microsoft.com/office/drawing/2014/main" id="{2D2F789C-33CE-4579-99DD-B04E26F23E1C}"/>
              </a:ext>
            </a:extLst>
          </p:cNvPr>
          <p:cNvSpPr txBox="1"/>
          <p:nvPr/>
        </p:nvSpPr>
        <p:spPr>
          <a:xfrm>
            <a:off x="693418" y="847537"/>
            <a:ext cx="7566662" cy="2031325"/>
          </a:xfrm>
          <a:prstGeom prst="rect">
            <a:avLst/>
          </a:prstGeom>
          <a:noFill/>
        </p:spPr>
        <p:txBody>
          <a:bodyPr wrap="square" rtlCol="0">
            <a:spAutoFit/>
          </a:bodyPr>
          <a:lstStyle/>
          <a:p>
            <a:r>
              <a:rPr lang="fr-FR" b="1" dirty="0" err="1"/>
              <a:t>Functional</a:t>
            </a:r>
            <a:r>
              <a:rPr lang="fr-FR" b="1" dirty="0"/>
              <a:t> Scope </a:t>
            </a:r>
            <a:r>
              <a:rPr lang="fr-FR" dirty="0"/>
              <a:t>: </a:t>
            </a:r>
          </a:p>
          <a:p>
            <a:pPr marL="285750" indent="-285750">
              <a:buFont typeface="Arial" panose="020B0604020202020204" pitchFamily="34" charset="0"/>
              <a:buChar char="•"/>
            </a:pPr>
            <a:r>
              <a:rPr lang="fr-FR" dirty="0"/>
              <a:t>As a </a:t>
            </a:r>
            <a:r>
              <a:rPr lang="fr-FR" dirty="0" err="1"/>
              <a:t>Developer</a:t>
            </a:r>
            <a:r>
              <a:rPr lang="fr-FR" dirty="0"/>
              <a:t>, I </a:t>
            </a:r>
            <a:r>
              <a:rPr lang="fr-FR" dirty="0" err="1"/>
              <a:t>only</a:t>
            </a:r>
            <a:r>
              <a:rPr lang="fr-FR" dirty="0"/>
              <a:t> </a:t>
            </a:r>
            <a:r>
              <a:rPr lang="fr-FR" dirty="0" err="1"/>
              <a:t>retrieve</a:t>
            </a:r>
            <a:r>
              <a:rPr lang="fr-FR" dirty="0"/>
              <a:t> the </a:t>
            </a:r>
            <a:r>
              <a:rPr lang="fr-FR" dirty="0" err="1"/>
              <a:t>fields</a:t>
            </a:r>
            <a:r>
              <a:rPr lang="fr-FR" dirty="0"/>
              <a:t> </a:t>
            </a:r>
            <a:r>
              <a:rPr lang="fr-FR" dirty="0" err="1"/>
              <a:t>which</a:t>
            </a:r>
            <a:r>
              <a:rPr lang="fr-FR" dirty="0"/>
              <a:t> </a:t>
            </a:r>
            <a:r>
              <a:rPr lang="fr-FR" dirty="0" err="1"/>
              <a:t>need</a:t>
            </a:r>
            <a:r>
              <a:rPr lang="fr-FR" dirty="0"/>
              <a:t> to </a:t>
            </a:r>
            <a:r>
              <a:rPr lang="fr-FR" dirty="0" err="1"/>
              <a:t>be</a:t>
            </a:r>
            <a:r>
              <a:rPr lang="fr-FR" dirty="0"/>
              <a:t> </a:t>
            </a:r>
            <a:r>
              <a:rPr lang="fr-FR" dirty="0" err="1"/>
              <a:t>displayed</a:t>
            </a:r>
            <a:r>
              <a:rPr lang="fr-FR" dirty="0"/>
              <a:t> in a web component or a service and </a:t>
            </a:r>
            <a:r>
              <a:rPr lang="fr-FR" dirty="0" err="1"/>
              <a:t>i’m</a:t>
            </a:r>
            <a:r>
              <a:rPr lang="fr-FR" dirty="0"/>
              <a:t> </a:t>
            </a:r>
            <a:r>
              <a:rPr lang="fr-FR" dirty="0" err="1"/>
              <a:t>decoupled</a:t>
            </a:r>
            <a:r>
              <a:rPr lang="fr-FR" dirty="0"/>
              <a:t> </a:t>
            </a:r>
            <a:r>
              <a:rPr lang="fr-FR" dirty="0" err="1"/>
              <a:t>from</a:t>
            </a:r>
            <a:r>
              <a:rPr lang="fr-FR" dirty="0"/>
              <a:t> the API versions.</a:t>
            </a:r>
          </a:p>
          <a:p>
            <a:pPr marL="285750" indent="-285750">
              <a:buFont typeface="Arial" panose="020B0604020202020204" pitchFamily="34" charset="0"/>
              <a:buChar char="•"/>
            </a:pPr>
            <a:r>
              <a:rPr lang="fr-FR" dirty="0"/>
              <a:t>As a API </a:t>
            </a:r>
            <a:r>
              <a:rPr lang="fr-FR" dirty="0" err="1"/>
              <a:t>Owner</a:t>
            </a:r>
            <a:r>
              <a:rPr lang="fr-FR" dirty="0"/>
              <a:t>, I focus on </a:t>
            </a:r>
            <a:r>
              <a:rPr lang="fr-FR" dirty="0" err="1"/>
              <a:t>designing</a:t>
            </a:r>
            <a:r>
              <a:rPr lang="fr-FR" dirty="0"/>
              <a:t> canonical APIs </a:t>
            </a:r>
            <a:r>
              <a:rPr lang="fr-FR" dirty="0" err="1"/>
              <a:t>that</a:t>
            </a:r>
            <a:r>
              <a:rPr lang="fr-FR" dirty="0"/>
              <a:t> can </a:t>
            </a:r>
            <a:r>
              <a:rPr lang="fr-FR" dirty="0" err="1"/>
              <a:t>be</a:t>
            </a:r>
            <a:r>
              <a:rPr lang="fr-FR" dirty="0"/>
              <a:t> </a:t>
            </a:r>
            <a:r>
              <a:rPr lang="fr-FR" dirty="0" err="1"/>
              <a:t>rearranged</a:t>
            </a:r>
            <a:r>
              <a:rPr lang="fr-FR" dirty="0"/>
              <a:t> at </a:t>
            </a:r>
            <a:r>
              <a:rPr lang="fr-FR" dirty="0" err="1"/>
              <a:t>will</a:t>
            </a:r>
            <a:r>
              <a:rPr lang="fr-FR" dirty="0"/>
              <a:t> for </a:t>
            </a:r>
            <a:r>
              <a:rPr lang="fr-FR" dirty="0" err="1"/>
              <a:t>developer</a:t>
            </a:r>
            <a:r>
              <a:rPr lang="fr-FR" dirty="0"/>
              <a:t> </a:t>
            </a:r>
            <a:r>
              <a:rPr lang="fr-FR" dirty="0" err="1"/>
              <a:t>needs</a:t>
            </a:r>
            <a:r>
              <a:rPr lang="fr-FR" dirty="0"/>
              <a:t>.</a:t>
            </a:r>
          </a:p>
          <a:p>
            <a:r>
              <a:rPr lang="fr-FR" dirty="0"/>
              <a:t> </a:t>
            </a:r>
            <a:endParaRPr lang="en-US" dirty="0"/>
          </a:p>
        </p:txBody>
      </p:sp>
      <p:sp>
        <p:nvSpPr>
          <p:cNvPr id="9" name="Rectangle 8">
            <a:extLst>
              <a:ext uri="{FF2B5EF4-FFF2-40B4-BE49-F238E27FC236}">
                <a16:creationId xmlns:a16="http://schemas.microsoft.com/office/drawing/2014/main" id="{C70433EB-CFE1-4AF0-B78E-D32B2A4F4CFE}"/>
              </a:ext>
            </a:extLst>
          </p:cNvPr>
          <p:cNvSpPr/>
          <p:nvPr/>
        </p:nvSpPr>
        <p:spPr>
          <a:xfrm>
            <a:off x="696239" y="2620187"/>
            <a:ext cx="7383782" cy="369332"/>
          </a:xfrm>
          <a:prstGeom prst="rect">
            <a:avLst/>
          </a:prstGeom>
        </p:spPr>
        <p:txBody>
          <a:bodyPr wrap="square">
            <a:spAutoFit/>
          </a:bodyPr>
          <a:lstStyle/>
          <a:p>
            <a:r>
              <a:rPr lang="fr-FR" b="1" dirty="0" err="1"/>
              <a:t>Technical</a:t>
            </a:r>
            <a:r>
              <a:rPr lang="fr-FR" b="1" dirty="0"/>
              <a:t> Scope </a:t>
            </a:r>
            <a:r>
              <a:rPr lang="fr-FR" dirty="0"/>
              <a:t>: </a:t>
            </a:r>
            <a:r>
              <a:rPr lang="fr-FR" dirty="0" err="1"/>
              <a:t>GraphQL</a:t>
            </a:r>
            <a:r>
              <a:rPr lang="fr-FR" dirty="0"/>
              <a:t> </a:t>
            </a:r>
            <a:r>
              <a:rPr lang="fr-FR" dirty="0" err="1"/>
              <a:t>query</a:t>
            </a:r>
            <a:r>
              <a:rPr lang="fr-FR" dirty="0"/>
              <a:t> on top of the CRM + *.</a:t>
            </a:r>
            <a:endParaRPr lang="en-US" dirty="0"/>
          </a:p>
        </p:txBody>
      </p:sp>
      <p:cxnSp>
        <p:nvCxnSpPr>
          <p:cNvPr id="11" name="Straight Arrow Connector 10">
            <a:extLst>
              <a:ext uri="{FF2B5EF4-FFF2-40B4-BE49-F238E27FC236}">
                <a16:creationId xmlns:a16="http://schemas.microsoft.com/office/drawing/2014/main" id="{0EFA7FA7-F561-43CA-8349-10E9B4707182}"/>
              </a:ext>
            </a:extLst>
          </p:cNvPr>
          <p:cNvCxnSpPr>
            <a:cxnSpLocks/>
            <a:stCxn id="4" idx="2"/>
            <a:endCxn id="8" idx="0"/>
          </p:cNvCxnSpPr>
          <p:nvPr/>
        </p:nvCxnSpPr>
        <p:spPr>
          <a:xfrm>
            <a:off x="2730635" y="3456734"/>
            <a:ext cx="1619935" cy="214031"/>
          </a:xfrm>
          <a:prstGeom prst="straightConnector1">
            <a:avLst/>
          </a:prstGeom>
          <a:ln w="12700" cap="rnd">
            <a:solidFill>
              <a:srgbClr val="4F515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F6CDCFE8-8EE7-4CC7-BB0F-30D703910D63}"/>
              </a:ext>
            </a:extLst>
          </p:cNvPr>
          <p:cNvSpPr/>
          <p:nvPr/>
        </p:nvSpPr>
        <p:spPr>
          <a:xfrm>
            <a:off x="2069363" y="4334933"/>
            <a:ext cx="1772549" cy="3693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CRM</a:t>
            </a:r>
            <a:endParaRPr lang="en-US" sz="1400" dirty="0"/>
          </a:p>
        </p:txBody>
      </p:sp>
      <p:cxnSp>
        <p:nvCxnSpPr>
          <p:cNvPr id="14" name="Straight Arrow Connector 13">
            <a:extLst>
              <a:ext uri="{FF2B5EF4-FFF2-40B4-BE49-F238E27FC236}">
                <a16:creationId xmlns:a16="http://schemas.microsoft.com/office/drawing/2014/main" id="{91459BDF-BB45-4BC6-A033-C7E38B50B17F}"/>
              </a:ext>
            </a:extLst>
          </p:cNvPr>
          <p:cNvCxnSpPr>
            <a:cxnSpLocks/>
            <a:stCxn id="8" idx="2"/>
            <a:endCxn id="13" idx="0"/>
          </p:cNvCxnSpPr>
          <p:nvPr/>
        </p:nvCxnSpPr>
        <p:spPr>
          <a:xfrm flipH="1">
            <a:off x="2955638" y="4040097"/>
            <a:ext cx="1394932" cy="294836"/>
          </a:xfrm>
          <a:prstGeom prst="straightConnector1">
            <a:avLst/>
          </a:prstGeom>
          <a:ln w="12700" cap="rnd">
            <a:solidFill>
              <a:srgbClr val="4F515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D5F38C33-3B1F-432D-A55B-562725EA141B}"/>
              </a:ext>
            </a:extLst>
          </p:cNvPr>
          <p:cNvSpPr/>
          <p:nvPr/>
        </p:nvSpPr>
        <p:spPr>
          <a:xfrm>
            <a:off x="5295001" y="4342058"/>
            <a:ext cx="1772549" cy="3693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a:t>
            </a:r>
            <a:endParaRPr lang="en-US" sz="1400" dirty="0"/>
          </a:p>
        </p:txBody>
      </p:sp>
      <p:cxnSp>
        <p:nvCxnSpPr>
          <p:cNvPr id="17" name="Straight Arrow Connector 16">
            <a:extLst>
              <a:ext uri="{FF2B5EF4-FFF2-40B4-BE49-F238E27FC236}">
                <a16:creationId xmlns:a16="http://schemas.microsoft.com/office/drawing/2014/main" id="{7F137DE2-84E5-4433-99CF-9D03756B1E24}"/>
              </a:ext>
            </a:extLst>
          </p:cNvPr>
          <p:cNvCxnSpPr>
            <a:cxnSpLocks/>
            <a:stCxn id="8" idx="2"/>
            <a:endCxn id="16" idx="0"/>
          </p:cNvCxnSpPr>
          <p:nvPr/>
        </p:nvCxnSpPr>
        <p:spPr>
          <a:xfrm>
            <a:off x="4350570" y="4040097"/>
            <a:ext cx="1830706" cy="301961"/>
          </a:xfrm>
          <a:prstGeom prst="straightConnector1">
            <a:avLst/>
          </a:prstGeom>
          <a:ln w="12700" cap="rnd">
            <a:solidFill>
              <a:srgbClr val="4F515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22BC93A6-F8AE-47E4-AC45-2248393E7CB3}"/>
              </a:ext>
            </a:extLst>
          </p:cNvPr>
          <p:cNvSpPr/>
          <p:nvPr/>
        </p:nvSpPr>
        <p:spPr>
          <a:xfrm>
            <a:off x="5295001" y="3067805"/>
            <a:ext cx="1401605" cy="36933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t>*</a:t>
            </a:r>
            <a:endParaRPr lang="en-US" sz="1400" dirty="0"/>
          </a:p>
        </p:txBody>
      </p:sp>
      <p:cxnSp>
        <p:nvCxnSpPr>
          <p:cNvPr id="26" name="Straight Arrow Connector 25">
            <a:extLst>
              <a:ext uri="{FF2B5EF4-FFF2-40B4-BE49-F238E27FC236}">
                <a16:creationId xmlns:a16="http://schemas.microsoft.com/office/drawing/2014/main" id="{2150721A-D61C-433C-AF38-7BE10FCCE0D8}"/>
              </a:ext>
            </a:extLst>
          </p:cNvPr>
          <p:cNvCxnSpPr>
            <a:cxnSpLocks/>
            <a:stCxn id="25" idx="2"/>
            <a:endCxn id="8" idx="0"/>
          </p:cNvCxnSpPr>
          <p:nvPr/>
        </p:nvCxnSpPr>
        <p:spPr>
          <a:xfrm flipH="1">
            <a:off x="4350570" y="3437137"/>
            <a:ext cx="1645234" cy="233628"/>
          </a:xfrm>
          <a:prstGeom prst="straightConnector1">
            <a:avLst/>
          </a:prstGeom>
          <a:ln w="12700" cap="rnd">
            <a:solidFill>
              <a:srgbClr val="4F515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58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38124" y="4714337"/>
            <a:ext cx="1509767" cy="92333"/>
          </a:xfrm>
        </p:spPr>
        <p:txBody>
          <a:bodyPr/>
          <a:lstStyle/>
          <a:p>
            <a:r>
              <a:rPr lang="en-US"/>
              <a:t>Confidential Property of Schneider Electric |</a:t>
            </a:r>
          </a:p>
        </p:txBody>
      </p:sp>
      <p:sp>
        <p:nvSpPr>
          <p:cNvPr id="6" name="Text Placeholder 5"/>
          <p:cNvSpPr>
            <a:spLocks noGrp="1"/>
          </p:cNvSpPr>
          <p:nvPr>
            <p:ph type="body" sz="quarter" idx="32"/>
          </p:nvPr>
        </p:nvSpPr>
        <p:spPr>
          <a:xfrm>
            <a:off x="116114" y="230187"/>
            <a:ext cx="8783411" cy="369332"/>
          </a:xfrm>
        </p:spPr>
        <p:txBody>
          <a:bodyPr vert="horz" lIns="0" tIns="0" rIns="0" bIns="0" rtlCol="0" anchor="t">
            <a:noAutofit/>
          </a:bodyPr>
          <a:lstStyle/>
          <a:p>
            <a:pPr marL="172720" indent="-156845"/>
            <a:r>
              <a:rPr lang="en-US"/>
              <a:t>Schneider Digital Reference Architecture – Application Execution</a:t>
            </a:r>
          </a:p>
        </p:txBody>
      </p:sp>
      <p:sp>
        <p:nvSpPr>
          <p:cNvPr id="2" name="Rectangle: Rounded Corners 1">
            <a:extLst>
              <a:ext uri="{FF2B5EF4-FFF2-40B4-BE49-F238E27FC236}">
                <a16:creationId xmlns:a16="http://schemas.microsoft.com/office/drawing/2014/main" id="{CBE737B4-2198-4B31-A728-C480E3362352}"/>
              </a:ext>
            </a:extLst>
          </p:cNvPr>
          <p:cNvSpPr/>
          <p:nvPr/>
        </p:nvSpPr>
        <p:spPr>
          <a:xfrm>
            <a:off x="2214186" y="691389"/>
            <a:ext cx="2308216" cy="369332"/>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Customer</a:t>
            </a:r>
          </a:p>
          <a:p>
            <a:pPr algn="ctr"/>
            <a:r>
              <a:rPr lang="en-US" sz="1000" dirty="0">
                <a:solidFill>
                  <a:schemeClr val="tx1"/>
                </a:solidFill>
              </a:rPr>
              <a:t>Engagement</a:t>
            </a:r>
          </a:p>
        </p:txBody>
      </p:sp>
      <p:sp>
        <p:nvSpPr>
          <p:cNvPr id="8" name="Rectangle: Rounded Corners 7">
            <a:extLst>
              <a:ext uri="{FF2B5EF4-FFF2-40B4-BE49-F238E27FC236}">
                <a16:creationId xmlns:a16="http://schemas.microsoft.com/office/drawing/2014/main" id="{6F249B7C-4B1B-4E3D-849C-42329AD48FDB}"/>
              </a:ext>
            </a:extLst>
          </p:cNvPr>
          <p:cNvSpPr/>
          <p:nvPr/>
        </p:nvSpPr>
        <p:spPr>
          <a:xfrm>
            <a:off x="5493310" y="672577"/>
            <a:ext cx="1376244" cy="369333"/>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Employee</a:t>
            </a:r>
          </a:p>
          <a:p>
            <a:pPr algn="ctr"/>
            <a:r>
              <a:rPr lang="en-US" sz="1000" dirty="0">
                <a:solidFill>
                  <a:schemeClr val="tx1"/>
                </a:solidFill>
              </a:rPr>
              <a:t>Engagement</a:t>
            </a:r>
          </a:p>
        </p:txBody>
      </p:sp>
      <p:sp>
        <p:nvSpPr>
          <p:cNvPr id="20" name="Freeform: Shape 19">
            <a:extLst>
              <a:ext uri="{FF2B5EF4-FFF2-40B4-BE49-F238E27FC236}">
                <a16:creationId xmlns:a16="http://schemas.microsoft.com/office/drawing/2014/main" id="{09F09A39-7D97-4EC7-A12A-A27824D4ED42}"/>
              </a:ext>
            </a:extLst>
          </p:cNvPr>
          <p:cNvSpPr/>
          <p:nvPr/>
        </p:nvSpPr>
        <p:spPr>
          <a:xfrm rot="16200000">
            <a:off x="3824924" y="-95775"/>
            <a:ext cx="2821395" cy="6028542"/>
          </a:xfrm>
          <a:custGeom>
            <a:avLst/>
            <a:gdLst>
              <a:gd name="connsiteX0" fmla="*/ 2655426 w 2655426"/>
              <a:gd name="connsiteY0" fmla="*/ 5697468 h 6028542"/>
              <a:gd name="connsiteX1" fmla="*/ 2655426 w 2655426"/>
              <a:gd name="connsiteY1" fmla="*/ 5962326 h 6028542"/>
              <a:gd name="connsiteX2" fmla="*/ 2655425 w 2655426"/>
              <a:gd name="connsiteY2" fmla="*/ 5962331 h 6028542"/>
              <a:gd name="connsiteX3" fmla="*/ 2655425 w 2655426"/>
              <a:gd name="connsiteY3" fmla="*/ 5966984 h 6028542"/>
              <a:gd name="connsiteX4" fmla="*/ 2593868 w 2655426"/>
              <a:gd name="connsiteY4" fmla="*/ 6028541 h 6028542"/>
              <a:gd name="connsiteX5" fmla="*/ 2589212 w 2655426"/>
              <a:gd name="connsiteY5" fmla="*/ 6028541 h 6028542"/>
              <a:gd name="connsiteX6" fmla="*/ 2589210 w 2655426"/>
              <a:gd name="connsiteY6" fmla="*/ 6028542 h 6028542"/>
              <a:gd name="connsiteX7" fmla="*/ 66216 w 2655426"/>
              <a:gd name="connsiteY7" fmla="*/ 6028542 h 6028542"/>
              <a:gd name="connsiteX8" fmla="*/ 0 w 2655426"/>
              <a:gd name="connsiteY8" fmla="*/ 5962326 h 6028542"/>
              <a:gd name="connsiteX9" fmla="*/ 0 w 2655426"/>
              <a:gd name="connsiteY9" fmla="*/ 5697468 h 6028542"/>
              <a:gd name="connsiteX10" fmla="*/ 66216 w 2655426"/>
              <a:gd name="connsiteY10" fmla="*/ 5631252 h 6028542"/>
              <a:gd name="connsiteX11" fmla="*/ 2286093 w 2655426"/>
              <a:gd name="connsiteY11" fmla="*/ 5631252 h 6028542"/>
              <a:gd name="connsiteX12" fmla="*/ 2286093 w 2655426"/>
              <a:gd name="connsiteY12" fmla="*/ 61557 h 6028542"/>
              <a:gd name="connsiteX13" fmla="*/ 2347650 w 2655426"/>
              <a:gd name="connsiteY13" fmla="*/ 0 h 6028542"/>
              <a:gd name="connsiteX14" fmla="*/ 2593868 w 2655426"/>
              <a:gd name="connsiteY14" fmla="*/ 0 h 6028542"/>
              <a:gd name="connsiteX15" fmla="*/ 2655425 w 2655426"/>
              <a:gd name="connsiteY15" fmla="*/ 61557 h 6028542"/>
              <a:gd name="connsiteX16" fmla="*/ 2655425 w 2655426"/>
              <a:gd name="connsiteY16" fmla="*/ 5697463 h 602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5426" h="6028542">
                <a:moveTo>
                  <a:pt x="2655426" y="5697468"/>
                </a:moveTo>
                <a:lnTo>
                  <a:pt x="2655426" y="5962326"/>
                </a:lnTo>
                <a:lnTo>
                  <a:pt x="2655425" y="5962331"/>
                </a:lnTo>
                <a:lnTo>
                  <a:pt x="2655425" y="5966984"/>
                </a:lnTo>
                <a:cubicBezTo>
                  <a:pt x="2655425" y="6000981"/>
                  <a:pt x="2627865" y="6028541"/>
                  <a:pt x="2593868" y="6028541"/>
                </a:cubicBezTo>
                <a:lnTo>
                  <a:pt x="2589212" y="6028541"/>
                </a:lnTo>
                <a:lnTo>
                  <a:pt x="2589210" y="6028542"/>
                </a:lnTo>
                <a:lnTo>
                  <a:pt x="66216" y="6028542"/>
                </a:lnTo>
                <a:cubicBezTo>
                  <a:pt x="29646" y="6028542"/>
                  <a:pt x="0" y="5998896"/>
                  <a:pt x="0" y="5962326"/>
                </a:cubicBezTo>
                <a:lnTo>
                  <a:pt x="0" y="5697468"/>
                </a:lnTo>
                <a:cubicBezTo>
                  <a:pt x="0" y="5660898"/>
                  <a:pt x="29646" y="5631252"/>
                  <a:pt x="66216" y="5631252"/>
                </a:cubicBezTo>
                <a:lnTo>
                  <a:pt x="2286093" y="5631252"/>
                </a:lnTo>
                <a:lnTo>
                  <a:pt x="2286093" y="61557"/>
                </a:lnTo>
                <a:cubicBezTo>
                  <a:pt x="2286093" y="27560"/>
                  <a:pt x="2313653" y="0"/>
                  <a:pt x="2347650" y="0"/>
                </a:cubicBezTo>
                <a:lnTo>
                  <a:pt x="2593868" y="0"/>
                </a:lnTo>
                <a:cubicBezTo>
                  <a:pt x="2627865" y="0"/>
                  <a:pt x="2655425" y="27560"/>
                  <a:pt x="2655425" y="61557"/>
                </a:cubicBezTo>
                <a:lnTo>
                  <a:pt x="2655425" y="5697463"/>
                </a:lnTo>
                <a:close/>
              </a:path>
            </a:pathLst>
          </a:cu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1000">
              <a:solidFill>
                <a:schemeClr val="tx1"/>
              </a:solidFill>
            </a:endParaRPr>
          </a:p>
        </p:txBody>
      </p:sp>
      <p:sp>
        <p:nvSpPr>
          <p:cNvPr id="51" name="Freeform: Shape 50">
            <a:extLst>
              <a:ext uri="{FF2B5EF4-FFF2-40B4-BE49-F238E27FC236}">
                <a16:creationId xmlns:a16="http://schemas.microsoft.com/office/drawing/2014/main" id="{A9D642FD-A112-4A1A-87B6-12E7E58FB384}"/>
              </a:ext>
            </a:extLst>
          </p:cNvPr>
          <p:cNvSpPr/>
          <p:nvPr/>
        </p:nvSpPr>
        <p:spPr>
          <a:xfrm>
            <a:off x="2210449" y="1932595"/>
            <a:ext cx="5536655" cy="1716717"/>
          </a:xfrm>
          <a:custGeom>
            <a:avLst/>
            <a:gdLst>
              <a:gd name="connsiteX0" fmla="*/ 69357 w 5536655"/>
              <a:gd name="connsiteY0" fmla="*/ 0 h 1716717"/>
              <a:gd name="connsiteX1" fmla="*/ 5467297 w 5536655"/>
              <a:gd name="connsiteY1" fmla="*/ 0 h 1716717"/>
              <a:gd name="connsiteX2" fmla="*/ 5536654 w 5536655"/>
              <a:gd name="connsiteY2" fmla="*/ 53507 h 1716717"/>
              <a:gd name="connsiteX3" fmla="*/ 5536654 w 5536655"/>
              <a:gd name="connsiteY3" fmla="*/ 173539 h 1716717"/>
              <a:gd name="connsiteX4" fmla="*/ 5536655 w 5536655"/>
              <a:gd name="connsiteY4" fmla="*/ 173540 h 1716717"/>
              <a:gd name="connsiteX5" fmla="*/ 5536655 w 5536655"/>
              <a:gd name="connsiteY5" fmla="*/ 1665634 h 1716717"/>
              <a:gd name="connsiteX6" fmla="*/ 5529109 w 5536655"/>
              <a:gd name="connsiteY6" fmla="*/ 1679688 h 1716717"/>
              <a:gd name="connsiteX7" fmla="*/ 5520473 w 5536655"/>
              <a:gd name="connsiteY7" fmla="*/ 1700536 h 1716717"/>
              <a:gd name="connsiteX8" fmla="*/ 5481410 w 5536655"/>
              <a:gd name="connsiteY8" fmla="*/ 1716717 h 1716717"/>
              <a:gd name="connsiteX9" fmla="*/ 5470439 w 5536655"/>
              <a:gd name="connsiteY9" fmla="*/ 1716717 h 1716717"/>
              <a:gd name="connsiteX10" fmla="*/ 5205583 w 5536655"/>
              <a:gd name="connsiteY10" fmla="*/ 1716717 h 1716717"/>
              <a:gd name="connsiteX11" fmla="*/ 77275 w 5536655"/>
              <a:gd name="connsiteY11" fmla="*/ 1716717 h 1716717"/>
              <a:gd name="connsiteX12" fmla="*/ 22031 w 5536655"/>
              <a:gd name="connsiteY12" fmla="*/ 1661473 h 1716717"/>
              <a:gd name="connsiteX13" fmla="*/ 22031 w 5536655"/>
              <a:gd name="connsiteY13" fmla="*/ 1440503 h 1716717"/>
              <a:gd name="connsiteX14" fmla="*/ 77275 w 5536655"/>
              <a:gd name="connsiteY14" fmla="*/ 1385259 h 1716717"/>
              <a:gd name="connsiteX15" fmla="*/ 5139367 w 5536655"/>
              <a:gd name="connsiteY15" fmla="*/ 1385259 h 1716717"/>
              <a:gd name="connsiteX16" fmla="*/ 5139367 w 5536655"/>
              <a:gd name="connsiteY16" fmla="*/ 321032 h 1716717"/>
              <a:gd name="connsiteX17" fmla="*/ 69357 w 5536655"/>
              <a:gd name="connsiteY17" fmla="*/ 321032 h 1716717"/>
              <a:gd name="connsiteX18" fmla="*/ 0 w 5536655"/>
              <a:gd name="connsiteY18" fmla="*/ 267526 h 1716717"/>
              <a:gd name="connsiteX19" fmla="*/ 0 w 5536655"/>
              <a:gd name="connsiteY19" fmla="*/ 53507 h 1716717"/>
              <a:gd name="connsiteX20" fmla="*/ 69357 w 5536655"/>
              <a:gd name="connsiteY20" fmla="*/ 0 h 17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36655" h="1716717">
                <a:moveTo>
                  <a:pt x="69357" y="0"/>
                </a:moveTo>
                <a:lnTo>
                  <a:pt x="5467297" y="0"/>
                </a:lnTo>
                <a:cubicBezTo>
                  <a:pt x="5505602" y="0"/>
                  <a:pt x="5536654" y="23956"/>
                  <a:pt x="5536654" y="53507"/>
                </a:cubicBezTo>
                <a:lnTo>
                  <a:pt x="5536654" y="173539"/>
                </a:lnTo>
                <a:lnTo>
                  <a:pt x="5536655" y="173540"/>
                </a:lnTo>
                <a:lnTo>
                  <a:pt x="5536655" y="1665634"/>
                </a:lnTo>
                <a:lnTo>
                  <a:pt x="5529109" y="1679688"/>
                </a:lnTo>
                <a:lnTo>
                  <a:pt x="5520473" y="1700536"/>
                </a:lnTo>
                <a:cubicBezTo>
                  <a:pt x="5510476" y="1710534"/>
                  <a:pt x="5496665" y="1716717"/>
                  <a:pt x="5481410" y="1716717"/>
                </a:cubicBezTo>
                <a:lnTo>
                  <a:pt x="5470439" y="1716717"/>
                </a:lnTo>
                <a:lnTo>
                  <a:pt x="5205583" y="1716717"/>
                </a:lnTo>
                <a:lnTo>
                  <a:pt x="77275" y="1716717"/>
                </a:lnTo>
                <a:cubicBezTo>
                  <a:pt x="46765" y="1716717"/>
                  <a:pt x="22031" y="1691983"/>
                  <a:pt x="22031" y="1661473"/>
                </a:cubicBezTo>
                <a:lnTo>
                  <a:pt x="22031" y="1440503"/>
                </a:lnTo>
                <a:cubicBezTo>
                  <a:pt x="22031" y="1409993"/>
                  <a:pt x="46765" y="1385259"/>
                  <a:pt x="77275" y="1385259"/>
                </a:cubicBezTo>
                <a:lnTo>
                  <a:pt x="5139367" y="1385259"/>
                </a:lnTo>
                <a:lnTo>
                  <a:pt x="5139367" y="321032"/>
                </a:lnTo>
                <a:lnTo>
                  <a:pt x="69357" y="321032"/>
                </a:lnTo>
                <a:cubicBezTo>
                  <a:pt x="31052" y="321032"/>
                  <a:pt x="0" y="297077"/>
                  <a:pt x="0" y="267526"/>
                </a:cubicBezTo>
                <a:lnTo>
                  <a:pt x="0" y="53507"/>
                </a:lnTo>
                <a:cubicBezTo>
                  <a:pt x="0" y="23956"/>
                  <a:pt x="31052" y="0"/>
                  <a:pt x="69357" y="0"/>
                </a:cubicBezTo>
                <a:close/>
              </a:path>
            </a:pathLst>
          </a:cu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000" dirty="0">
              <a:solidFill>
                <a:schemeClr val="tx1"/>
              </a:solidFill>
            </a:endParaRPr>
          </a:p>
          <a:p>
            <a:pPr algn="ctr"/>
            <a:endParaRPr lang="en-US" sz="1000" dirty="0">
              <a:solidFill>
                <a:schemeClr val="tx1"/>
              </a:solidFill>
            </a:endParaRPr>
          </a:p>
          <a:p>
            <a:pPr algn="ctr"/>
            <a:r>
              <a:rPr lang="en-US" sz="1000" dirty="0">
                <a:solidFill>
                  <a:schemeClr val="tx1"/>
                </a:solidFill>
              </a:rPr>
              <a:t>Integration</a:t>
            </a: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a:p>
            <a:pPr algn="ctr"/>
            <a:endParaRPr lang="en-US" sz="1000" dirty="0">
              <a:solidFill>
                <a:schemeClr val="tx1"/>
              </a:solidFill>
            </a:endParaRPr>
          </a:p>
        </p:txBody>
      </p:sp>
      <p:sp>
        <p:nvSpPr>
          <p:cNvPr id="13" name="Rectangle: Rounded Corners 12">
            <a:extLst>
              <a:ext uri="{FF2B5EF4-FFF2-40B4-BE49-F238E27FC236}">
                <a16:creationId xmlns:a16="http://schemas.microsoft.com/office/drawing/2014/main" id="{BC5CB5C7-108F-4106-AA1C-A2D528874B42}"/>
              </a:ext>
            </a:extLst>
          </p:cNvPr>
          <p:cNvSpPr/>
          <p:nvPr/>
        </p:nvSpPr>
        <p:spPr>
          <a:xfrm>
            <a:off x="3006579" y="2429242"/>
            <a:ext cx="1117577" cy="389354"/>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Business Logic</a:t>
            </a:r>
          </a:p>
          <a:p>
            <a:pPr algn="ctr"/>
            <a:r>
              <a:rPr lang="en-US" sz="1000" dirty="0">
                <a:solidFill>
                  <a:schemeClr val="tx1"/>
                </a:solidFill>
                <a:cs typeface="Arial"/>
              </a:rPr>
              <a:t>Access control</a:t>
            </a:r>
          </a:p>
        </p:txBody>
      </p:sp>
      <p:sp>
        <p:nvSpPr>
          <p:cNvPr id="14" name="Rectangle: Rounded Corners 13">
            <a:extLst>
              <a:ext uri="{FF2B5EF4-FFF2-40B4-BE49-F238E27FC236}">
                <a16:creationId xmlns:a16="http://schemas.microsoft.com/office/drawing/2014/main" id="{C5CBA394-A534-4587-A54C-50789D136444}"/>
              </a:ext>
            </a:extLst>
          </p:cNvPr>
          <p:cNvSpPr/>
          <p:nvPr/>
        </p:nvSpPr>
        <p:spPr>
          <a:xfrm>
            <a:off x="2213738" y="2864369"/>
            <a:ext cx="5044972" cy="384214"/>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System of Record</a:t>
            </a:r>
          </a:p>
        </p:txBody>
      </p:sp>
      <p:sp>
        <p:nvSpPr>
          <p:cNvPr id="15" name="Rectangle: Rounded Corners 14">
            <a:extLst>
              <a:ext uri="{FF2B5EF4-FFF2-40B4-BE49-F238E27FC236}">
                <a16:creationId xmlns:a16="http://schemas.microsoft.com/office/drawing/2014/main" id="{1A161289-F80F-453A-AEC5-0B95B3F53037}"/>
              </a:ext>
            </a:extLst>
          </p:cNvPr>
          <p:cNvSpPr/>
          <p:nvPr/>
        </p:nvSpPr>
        <p:spPr>
          <a:xfrm>
            <a:off x="5406431" y="2441350"/>
            <a:ext cx="882833" cy="360155"/>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User</a:t>
            </a:r>
            <a:endParaRPr lang="en-US">
              <a:solidFill>
                <a:schemeClr val="tx1"/>
              </a:solidFill>
            </a:endParaRPr>
          </a:p>
          <a:p>
            <a:pPr algn="ctr"/>
            <a:r>
              <a:rPr lang="en-US" sz="1000">
                <a:solidFill>
                  <a:schemeClr val="tx1"/>
                </a:solidFill>
              </a:rPr>
              <a:t>Profile</a:t>
            </a:r>
            <a:endParaRPr lang="en-US" sz="1000">
              <a:solidFill>
                <a:schemeClr val="tx1"/>
              </a:solidFill>
              <a:cs typeface="Arial"/>
            </a:endParaRPr>
          </a:p>
        </p:txBody>
      </p:sp>
      <p:sp>
        <p:nvSpPr>
          <p:cNvPr id="16" name="Rectangle: Rounded Corners 15">
            <a:extLst>
              <a:ext uri="{FF2B5EF4-FFF2-40B4-BE49-F238E27FC236}">
                <a16:creationId xmlns:a16="http://schemas.microsoft.com/office/drawing/2014/main" id="{468DB4DB-85C5-45BE-ABDD-B897AE348212}"/>
              </a:ext>
            </a:extLst>
          </p:cNvPr>
          <p:cNvSpPr/>
          <p:nvPr/>
        </p:nvSpPr>
        <p:spPr>
          <a:xfrm>
            <a:off x="2221350" y="2426752"/>
            <a:ext cx="745168" cy="389353"/>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Search</a:t>
            </a:r>
          </a:p>
        </p:txBody>
      </p:sp>
      <p:sp>
        <p:nvSpPr>
          <p:cNvPr id="17" name="Rectangle: Rounded Corners 16">
            <a:extLst>
              <a:ext uri="{FF2B5EF4-FFF2-40B4-BE49-F238E27FC236}">
                <a16:creationId xmlns:a16="http://schemas.microsoft.com/office/drawing/2014/main" id="{1B4DDF04-0ED4-4B2A-B99A-D87D54BA9692}"/>
              </a:ext>
            </a:extLst>
          </p:cNvPr>
          <p:cNvSpPr/>
          <p:nvPr/>
        </p:nvSpPr>
        <p:spPr>
          <a:xfrm>
            <a:off x="4196452" y="2430331"/>
            <a:ext cx="1123365" cy="389353"/>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Operational</a:t>
            </a:r>
          </a:p>
          <a:p>
            <a:pPr algn="ctr"/>
            <a:r>
              <a:rPr lang="en-US" sz="1000" dirty="0">
                <a:solidFill>
                  <a:schemeClr val="tx1"/>
                </a:solidFill>
              </a:rPr>
              <a:t>Reporting</a:t>
            </a:r>
          </a:p>
        </p:txBody>
      </p:sp>
      <p:sp>
        <p:nvSpPr>
          <p:cNvPr id="18" name="Rectangle: Rounded Corners 17">
            <a:extLst>
              <a:ext uri="{FF2B5EF4-FFF2-40B4-BE49-F238E27FC236}">
                <a16:creationId xmlns:a16="http://schemas.microsoft.com/office/drawing/2014/main" id="{9E5B164D-2776-49E9-B24B-C1BB716A78AB}"/>
              </a:ext>
            </a:extLst>
          </p:cNvPr>
          <p:cNvSpPr/>
          <p:nvPr/>
        </p:nvSpPr>
        <p:spPr>
          <a:xfrm>
            <a:off x="2241237" y="3737989"/>
            <a:ext cx="1450562" cy="582971"/>
          </a:xfrm>
          <a:prstGeom prst="round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Analytics</a:t>
            </a:r>
          </a:p>
        </p:txBody>
      </p:sp>
      <p:sp>
        <p:nvSpPr>
          <p:cNvPr id="21" name="TextBox 20">
            <a:extLst>
              <a:ext uri="{FF2B5EF4-FFF2-40B4-BE49-F238E27FC236}">
                <a16:creationId xmlns:a16="http://schemas.microsoft.com/office/drawing/2014/main" id="{94438C21-8DC0-494F-B948-78EF5A8D5357}"/>
              </a:ext>
            </a:extLst>
          </p:cNvPr>
          <p:cNvSpPr txBox="1"/>
          <p:nvPr/>
        </p:nvSpPr>
        <p:spPr>
          <a:xfrm>
            <a:off x="4197515" y="1573596"/>
            <a:ext cx="1168910" cy="246221"/>
          </a:xfrm>
          <a:prstGeom prst="rect">
            <a:avLst/>
          </a:prstGeom>
          <a:noFill/>
        </p:spPr>
        <p:txBody>
          <a:bodyPr wrap="none" rtlCol="0">
            <a:spAutoFit/>
          </a:bodyPr>
          <a:lstStyle/>
          <a:p>
            <a:r>
              <a:rPr lang="en-US" sz="1000" dirty="0"/>
              <a:t>API management</a:t>
            </a:r>
          </a:p>
        </p:txBody>
      </p:sp>
      <p:sp>
        <p:nvSpPr>
          <p:cNvPr id="23" name="Rectangle: Rounded Corners 22">
            <a:extLst>
              <a:ext uri="{FF2B5EF4-FFF2-40B4-BE49-F238E27FC236}">
                <a16:creationId xmlns:a16="http://schemas.microsoft.com/office/drawing/2014/main" id="{9FC5E4DB-F29B-42BE-8372-63EA2E451C22}"/>
              </a:ext>
            </a:extLst>
          </p:cNvPr>
          <p:cNvSpPr/>
          <p:nvPr/>
        </p:nvSpPr>
        <p:spPr>
          <a:xfrm>
            <a:off x="4581999" y="687345"/>
            <a:ext cx="851714" cy="369333"/>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Customer Identity</a:t>
            </a:r>
          </a:p>
        </p:txBody>
      </p:sp>
      <p:sp>
        <p:nvSpPr>
          <p:cNvPr id="24" name="Rectangle: Rounded Corners 23">
            <a:extLst>
              <a:ext uri="{FF2B5EF4-FFF2-40B4-BE49-F238E27FC236}">
                <a16:creationId xmlns:a16="http://schemas.microsoft.com/office/drawing/2014/main" id="{199F6D9B-26AF-411D-8B70-4C3F8F661F20}"/>
              </a:ext>
            </a:extLst>
          </p:cNvPr>
          <p:cNvSpPr/>
          <p:nvPr/>
        </p:nvSpPr>
        <p:spPr>
          <a:xfrm>
            <a:off x="6904375" y="672578"/>
            <a:ext cx="790206" cy="369333"/>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Employee Identity</a:t>
            </a:r>
          </a:p>
        </p:txBody>
      </p:sp>
      <p:sp>
        <p:nvSpPr>
          <p:cNvPr id="25" name="Rectangle: Rounded Corners 24">
            <a:extLst>
              <a:ext uri="{FF2B5EF4-FFF2-40B4-BE49-F238E27FC236}">
                <a16:creationId xmlns:a16="http://schemas.microsoft.com/office/drawing/2014/main" id="{671FF3AB-DA8B-48F0-811C-5379CDF4EAFB}"/>
              </a:ext>
            </a:extLst>
          </p:cNvPr>
          <p:cNvSpPr/>
          <p:nvPr/>
        </p:nvSpPr>
        <p:spPr>
          <a:xfrm>
            <a:off x="2261282" y="4723499"/>
            <a:ext cx="1807134" cy="331458"/>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Connected Products</a:t>
            </a:r>
          </a:p>
        </p:txBody>
      </p:sp>
      <p:sp>
        <p:nvSpPr>
          <p:cNvPr id="26" name="Rectangle: Rounded Corners 25">
            <a:extLst>
              <a:ext uri="{FF2B5EF4-FFF2-40B4-BE49-F238E27FC236}">
                <a16:creationId xmlns:a16="http://schemas.microsoft.com/office/drawing/2014/main" id="{53AB826D-CC09-48E6-8106-7596ADBD9F2A}"/>
              </a:ext>
            </a:extLst>
          </p:cNvPr>
          <p:cNvSpPr/>
          <p:nvPr/>
        </p:nvSpPr>
        <p:spPr>
          <a:xfrm rot="5400000">
            <a:off x="-1381847" y="2178227"/>
            <a:ext cx="3694363" cy="712599"/>
          </a:xfrm>
          <a:prstGeom prst="roundRect">
            <a:avLst/>
          </a:prstGeom>
          <a:solidFill>
            <a:schemeClr val="accent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Development</a:t>
            </a:r>
          </a:p>
        </p:txBody>
      </p:sp>
      <p:sp>
        <p:nvSpPr>
          <p:cNvPr id="27" name="Rectangle: Rounded Corners 26">
            <a:extLst>
              <a:ext uri="{FF2B5EF4-FFF2-40B4-BE49-F238E27FC236}">
                <a16:creationId xmlns:a16="http://schemas.microsoft.com/office/drawing/2014/main" id="{BC8C426E-4811-456C-9F5D-9CB8BB2FD51B}"/>
              </a:ext>
            </a:extLst>
          </p:cNvPr>
          <p:cNvSpPr/>
          <p:nvPr/>
        </p:nvSpPr>
        <p:spPr>
          <a:xfrm>
            <a:off x="2214186" y="1105702"/>
            <a:ext cx="3232114" cy="350417"/>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Customer Experience Layer</a:t>
            </a:r>
          </a:p>
        </p:txBody>
      </p:sp>
      <p:sp>
        <p:nvSpPr>
          <p:cNvPr id="5" name="Rectangle: Rounded Corners 4">
            <a:extLst>
              <a:ext uri="{FF2B5EF4-FFF2-40B4-BE49-F238E27FC236}">
                <a16:creationId xmlns:a16="http://schemas.microsoft.com/office/drawing/2014/main" id="{8BF1AEE6-43C5-483D-A7A0-081C7255AA63}"/>
              </a:ext>
            </a:extLst>
          </p:cNvPr>
          <p:cNvSpPr/>
          <p:nvPr/>
        </p:nvSpPr>
        <p:spPr>
          <a:xfrm rot="16200000">
            <a:off x="1559180" y="889088"/>
            <a:ext cx="764730" cy="36933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t>Front-end</a:t>
            </a:r>
          </a:p>
        </p:txBody>
      </p:sp>
      <p:sp>
        <p:nvSpPr>
          <p:cNvPr id="28" name="Rectangle: Rounded Corners 27">
            <a:extLst>
              <a:ext uri="{FF2B5EF4-FFF2-40B4-BE49-F238E27FC236}">
                <a16:creationId xmlns:a16="http://schemas.microsoft.com/office/drawing/2014/main" id="{C4A76F31-EBAF-488D-A0D4-AF68E4CAC75A}"/>
              </a:ext>
            </a:extLst>
          </p:cNvPr>
          <p:cNvSpPr/>
          <p:nvPr/>
        </p:nvSpPr>
        <p:spPr>
          <a:xfrm rot="16200000">
            <a:off x="1520032" y="1756770"/>
            <a:ext cx="867274" cy="36933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cs typeface="Arial"/>
              </a:rPr>
              <a:t>Service</a:t>
            </a:r>
          </a:p>
        </p:txBody>
      </p:sp>
      <p:sp>
        <p:nvSpPr>
          <p:cNvPr id="29" name="Rectangle: Rounded Corners 28">
            <a:extLst>
              <a:ext uri="{FF2B5EF4-FFF2-40B4-BE49-F238E27FC236}">
                <a16:creationId xmlns:a16="http://schemas.microsoft.com/office/drawing/2014/main" id="{62F25BAD-6B0D-4342-B82F-5BAFE8C23BEF}"/>
              </a:ext>
            </a:extLst>
          </p:cNvPr>
          <p:cNvSpPr/>
          <p:nvPr/>
        </p:nvSpPr>
        <p:spPr>
          <a:xfrm rot="16200000">
            <a:off x="1547009" y="2653002"/>
            <a:ext cx="821830" cy="36933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a:t>Back-end</a:t>
            </a:r>
          </a:p>
        </p:txBody>
      </p:sp>
      <p:sp>
        <p:nvSpPr>
          <p:cNvPr id="30" name="Rectangle: Rounded Corners 29">
            <a:extLst>
              <a:ext uri="{FF2B5EF4-FFF2-40B4-BE49-F238E27FC236}">
                <a16:creationId xmlns:a16="http://schemas.microsoft.com/office/drawing/2014/main" id="{AF46EF8F-60BA-4A5D-8F32-2BC75A3BC465}"/>
              </a:ext>
            </a:extLst>
          </p:cNvPr>
          <p:cNvSpPr/>
          <p:nvPr/>
        </p:nvSpPr>
        <p:spPr>
          <a:xfrm rot="16200000">
            <a:off x="1648642" y="3839501"/>
            <a:ext cx="610054" cy="36933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Insights</a:t>
            </a:r>
          </a:p>
        </p:txBody>
      </p:sp>
      <p:sp>
        <p:nvSpPr>
          <p:cNvPr id="32" name="Rectangle: Rounded Corners 31">
            <a:extLst>
              <a:ext uri="{FF2B5EF4-FFF2-40B4-BE49-F238E27FC236}">
                <a16:creationId xmlns:a16="http://schemas.microsoft.com/office/drawing/2014/main" id="{8FE4DED3-ED8A-4BE4-816E-09244DC090F0}"/>
              </a:ext>
            </a:extLst>
          </p:cNvPr>
          <p:cNvSpPr/>
          <p:nvPr/>
        </p:nvSpPr>
        <p:spPr>
          <a:xfrm>
            <a:off x="5610941" y="3737988"/>
            <a:ext cx="2114930" cy="582971"/>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Insight to action</a:t>
            </a:r>
          </a:p>
        </p:txBody>
      </p:sp>
      <p:sp>
        <p:nvSpPr>
          <p:cNvPr id="33" name="Rectangle: Rounded Corners 32">
            <a:extLst>
              <a:ext uri="{FF2B5EF4-FFF2-40B4-BE49-F238E27FC236}">
                <a16:creationId xmlns:a16="http://schemas.microsoft.com/office/drawing/2014/main" id="{C2E228D8-8379-41DD-A44B-66018FC91FC1}"/>
              </a:ext>
            </a:extLst>
          </p:cNvPr>
          <p:cNvSpPr/>
          <p:nvPr/>
        </p:nvSpPr>
        <p:spPr>
          <a:xfrm rot="5400000">
            <a:off x="-562725" y="2169368"/>
            <a:ext cx="3694363" cy="712600"/>
          </a:xfrm>
          <a:prstGeom prst="roundRect">
            <a:avLst/>
          </a:prstGeom>
          <a:solidFill>
            <a:schemeClr val="accent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Operations</a:t>
            </a:r>
          </a:p>
        </p:txBody>
      </p:sp>
      <p:sp>
        <p:nvSpPr>
          <p:cNvPr id="31" name="Rectangle: Rounded Corners 30">
            <a:extLst>
              <a:ext uri="{FF2B5EF4-FFF2-40B4-BE49-F238E27FC236}">
                <a16:creationId xmlns:a16="http://schemas.microsoft.com/office/drawing/2014/main" id="{9F692DC1-6FA2-451C-9569-F1377F14E1EB}"/>
              </a:ext>
            </a:extLst>
          </p:cNvPr>
          <p:cNvSpPr/>
          <p:nvPr/>
        </p:nvSpPr>
        <p:spPr>
          <a:xfrm>
            <a:off x="4184133" y="4745655"/>
            <a:ext cx="874005" cy="331458"/>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a:solidFill>
                  <a:schemeClr val="tx1"/>
                </a:solidFill>
              </a:rPr>
              <a:t>Asset</a:t>
            </a:r>
          </a:p>
          <a:p>
            <a:pPr algn="ctr"/>
            <a:r>
              <a:rPr lang="en-US" sz="1000">
                <a:solidFill>
                  <a:schemeClr val="tx1"/>
                </a:solidFill>
                <a:cs typeface="Arial"/>
              </a:rPr>
              <a:t>Identity</a:t>
            </a:r>
          </a:p>
        </p:txBody>
      </p:sp>
      <p:sp>
        <p:nvSpPr>
          <p:cNvPr id="34" name="Rectangle: Rounded Corners 33">
            <a:extLst>
              <a:ext uri="{FF2B5EF4-FFF2-40B4-BE49-F238E27FC236}">
                <a16:creationId xmlns:a16="http://schemas.microsoft.com/office/drawing/2014/main" id="{D450BDE6-6F65-4267-BA06-A0BEBE6FEC2C}"/>
              </a:ext>
            </a:extLst>
          </p:cNvPr>
          <p:cNvSpPr/>
          <p:nvPr/>
        </p:nvSpPr>
        <p:spPr>
          <a:xfrm>
            <a:off x="3104322" y="2010561"/>
            <a:ext cx="745168" cy="230526"/>
          </a:xfrm>
          <a:prstGeom prst="roundRect">
            <a:avLst/>
          </a:prstGeom>
          <a:solidFill>
            <a:schemeClr val="tx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cs typeface="Arial"/>
              </a:rPr>
              <a:t>Request</a:t>
            </a:r>
          </a:p>
        </p:txBody>
      </p:sp>
      <p:sp>
        <p:nvSpPr>
          <p:cNvPr id="36" name="Rectangle: Rounded Corners 35">
            <a:extLst>
              <a:ext uri="{FF2B5EF4-FFF2-40B4-BE49-F238E27FC236}">
                <a16:creationId xmlns:a16="http://schemas.microsoft.com/office/drawing/2014/main" id="{FB5D3C17-395F-4BB1-A1F3-BEFC35158599}"/>
              </a:ext>
            </a:extLst>
          </p:cNvPr>
          <p:cNvSpPr/>
          <p:nvPr/>
        </p:nvSpPr>
        <p:spPr>
          <a:xfrm>
            <a:off x="3904689" y="2025801"/>
            <a:ext cx="694742" cy="209729"/>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cs typeface="Arial"/>
              </a:rPr>
              <a:t>Pub/sub</a:t>
            </a:r>
            <a:endParaRPr lang="en-US" dirty="0">
              <a:solidFill>
                <a:schemeClr val="tx1"/>
              </a:solidFill>
            </a:endParaRPr>
          </a:p>
        </p:txBody>
      </p:sp>
      <p:sp>
        <p:nvSpPr>
          <p:cNvPr id="37" name="Rectangle: Rounded Corners 36">
            <a:extLst>
              <a:ext uri="{FF2B5EF4-FFF2-40B4-BE49-F238E27FC236}">
                <a16:creationId xmlns:a16="http://schemas.microsoft.com/office/drawing/2014/main" id="{8C082DFD-5D54-4D5C-AC36-E19746A9E69C}"/>
              </a:ext>
            </a:extLst>
          </p:cNvPr>
          <p:cNvSpPr/>
          <p:nvPr/>
        </p:nvSpPr>
        <p:spPr>
          <a:xfrm>
            <a:off x="2302103" y="2025801"/>
            <a:ext cx="745168" cy="209729"/>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cs typeface="Arial"/>
              </a:rPr>
              <a:t>File</a:t>
            </a:r>
          </a:p>
        </p:txBody>
      </p:sp>
      <p:sp>
        <p:nvSpPr>
          <p:cNvPr id="7" name="Rectangle: Rounded Corners 6">
            <a:extLst>
              <a:ext uri="{FF2B5EF4-FFF2-40B4-BE49-F238E27FC236}">
                <a16:creationId xmlns:a16="http://schemas.microsoft.com/office/drawing/2014/main" id="{95F9F0D6-2C3E-4445-B8EB-FB8DFA26D83B}"/>
              </a:ext>
            </a:extLst>
          </p:cNvPr>
          <p:cNvSpPr/>
          <p:nvPr/>
        </p:nvSpPr>
        <p:spPr>
          <a:xfrm>
            <a:off x="5307557" y="2993112"/>
            <a:ext cx="1630377" cy="19857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cs typeface="Arial"/>
              </a:rPr>
              <a:t>Enterprise Data Object</a:t>
            </a:r>
            <a:endParaRPr lang="en-US" sz="1000" dirty="0">
              <a:solidFill>
                <a:srgbClr val="FFFFFF"/>
              </a:solidFill>
            </a:endParaRPr>
          </a:p>
        </p:txBody>
      </p:sp>
      <p:sp>
        <p:nvSpPr>
          <p:cNvPr id="38" name="Rectangle: Rounded Corners 37">
            <a:extLst>
              <a:ext uri="{FF2B5EF4-FFF2-40B4-BE49-F238E27FC236}">
                <a16:creationId xmlns:a16="http://schemas.microsoft.com/office/drawing/2014/main" id="{628AEAB0-010C-4661-A4D5-49FF43D61572}"/>
              </a:ext>
            </a:extLst>
          </p:cNvPr>
          <p:cNvSpPr/>
          <p:nvPr/>
        </p:nvSpPr>
        <p:spPr>
          <a:xfrm>
            <a:off x="5865894" y="1577640"/>
            <a:ext cx="494382" cy="24650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cs typeface="Arial"/>
              </a:rPr>
              <a:t>API</a:t>
            </a:r>
            <a:endParaRPr lang="en-US" dirty="0"/>
          </a:p>
        </p:txBody>
      </p:sp>
      <p:sp>
        <p:nvSpPr>
          <p:cNvPr id="3" name="TextBox 2">
            <a:extLst>
              <a:ext uri="{FF2B5EF4-FFF2-40B4-BE49-F238E27FC236}">
                <a16:creationId xmlns:a16="http://schemas.microsoft.com/office/drawing/2014/main" id="{7365F009-0692-45CB-82AE-E9AAF0B43F09}"/>
              </a:ext>
            </a:extLst>
          </p:cNvPr>
          <p:cNvSpPr txBox="1"/>
          <p:nvPr/>
        </p:nvSpPr>
        <p:spPr>
          <a:xfrm>
            <a:off x="360572" y="4386184"/>
            <a:ext cx="829073" cy="400110"/>
          </a:xfrm>
          <a:prstGeom prst="rect">
            <a:avLst/>
          </a:prstGeom>
          <a:noFill/>
        </p:spPr>
        <p:txBody>
          <a:bodyPr wrap="none" rtlCol="0">
            <a:spAutoFit/>
          </a:bodyPr>
          <a:lstStyle/>
          <a:p>
            <a:r>
              <a:rPr lang="en-US" sz="1000" dirty="0"/>
              <a:t>Template</a:t>
            </a:r>
          </a:p>
          <a:p>
            <a:r>
              <a:rPr lang="en-US" sz="1000" dirty="0"/>
              <a:t>Version 1.4</a:t>
            </a:r>
          </a:p>
        </p:txBody>
      </p:sp>
      <p:sp>
        <p:nvSpPr>
          <p:cNvPr id="35" name="Rectangle: Rounded Corners 34">
            <a:extLst>
              <a:ext uri="{FF2B5EF4-FFF2-40B4-BE49-F238E27FC236}">
                <a16:creationId xmlns:a16="http://schemas.microsoft.com/office/drawing/2014/main" id="{F78A5DAD-E32B-4AE4-8815-EEEE7CD8E1E9}"/>
              </a:ext>
            </a:extLst>
          </p:cNvPr>
          <p:cNvSpPr/>
          <p:nvPr/>
        </p:nvSpPr>
        <p:spPr>
          <a:xfrm>
            <a:off x="6357123" y="2425770"/>
            <a:ext cx="882832" cy="372190"/>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cs typeface="Arial"/>
              </a:rPr>
              <a:t>Workflows</a:t>
            </a:r>
          </a:p>
        </p:txBody>
      </p:sp>
      <p:sp>
        <p:nvSpPr>
          <p:cNvPr id="39" name="Rectangle: Rounded Corners 38">
            <a:extLst>
              <a:ext uri="{FF2B5EF4-FFF2-40B4-BE49-F238E27FC236}">
                <a16:creationId xmlns:a16="http://schemas.microsoft.com/office/drawing/2014/main" id="{BB123187-0ED0-4F7F-A203-D52A73D96480}"/>
              </a:ext>
            </a:extLst>
          </p:cNvPr>
          <p:cNvSpPr/>
          <p:nvPr/>
        </p:nvSpPr>
        <p:spPr>
          <a:xfrm rot="16200000">
            <a:off x="1624275" y="4533665"/>
            <a:ext cx="673248" cy="369332"/>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IOT</a:t>
            </a:r>
          </a:p>
        </p:txBody>
      </p:sp>
      <p:sp>
        <p:nvSpPr>
          <p:cNvPr id="40" name="Rectangle: Rounded Corners 39">
            <a:extLst>
              <a:ext uri="{FF2B5EF4-FFF2-40B4-BE49-F238E27FC236}">
                <a16:creationId xmlns:a16="http://schemas.microsoft.com/office/drawing/2014/main" id="{B6CAFED7-1028-443E-B508-726955674830}"/>
              </a:ext>
            </a:extLst>
          </p:cNvPr>
          <p:cNvSpPr/>
          <p:nvPr/>
        </p:nvSpPr>
        <p:spPr>
          <a:xfrm>
            <a:off x="2265788" y="4377684"/>
            <a:ext cx="5007486" cy="331458"/>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Edge control</a:t>
            </a:r>
          </a:p>
        </p:txBody>
      </p:sp>
      <p:sp>
        <p:nvSpPr>
          <p:cNvPr id="41" name="Rectangle: Rounded Corners 40">
            <a:extLst>
              <a:ext uri="{FF2B5EF4-FFF2-40B4-BE49-F238E27FC236}">
                <a16:creationId xmlns:a16="http://schemas.microsoft.com/office/drawing/2014/main" id="{8C6D05BB-C7D4-42C6-8E86-5577E14C872B}"/>
              </a:ext>
            </a:extLst>
          </p:cNvPr>
          <p:cNvSpPr/>
          <p:nvPr/>
        </p:nvSpPr>
        <p:spPr>
          <a:xfrm rot="16200000">
            <a:off x="7745842" y="4269716"/>
            <a:ext cx="1317091" cy="215935"/>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err="1"/>
              <a:t>EcostruXure</a:t>
            </a:r>
            <a:endParaRPr lang="en-US" sz="800" dirty="0"/>
          </a:p>
        </p:txBody>
      </p:sp>
      <p:sp>
        <p:nvSpPr>
          <p:cNvPr id="42" name="Rectangle: Rounded Corners 41">
            <a:extLst>
              <a:ext uri="{FF2B5EF4-FFF2-40B4-BE49-F238E27FC236}">
                <a16:creationId xmlns:a16="http://schemas.microsoft.com/office/drawing/2014/main" id="{7B48EAEF-09B1-428C-8973-44DF2F0CFE3D}"/>
              </a:ext>
            </a:extLst>
          </p:cNvPr>
          <p:cNvSpPr/>
          <p:nvPr/>
        </p:nvSpPr>
        <p:spPr>
          <a:xfrm rot="16200000">
            <a:off x="7355081" y="2777004"/>
            <a:ext cx="2685744" cy="215934"/>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IT</a:t>
            </a:r>
          </a:p>
        </p:txBody>
      </p:sp>
      <p:sp>
        <p:nvSpPr>
          <p:cNvPr id="43" name="Rectangle: Rounded Corners 42">
            <a:extLst>
              <a:ext uri="{FF2B5EF4-FFF2-40B4-BE49-F238E27FC236}">
                <a16:creationId xmlns:a16="http://schemas.microsoft.com/office/drawing/2014/main" id="{3716C4DE-A2B1-4B6E-9C12-BE3F53243CD3}"/>
              </a:ext>
            </a:extLst>
          </p:cNvPr>
          <p:cNvSpPr/>
          <p:nvPr/>
        </p:nvSpPr>
        <p:spPr>
          <a:xfrm rot="16200000">
            <a:off x="8536093" y="959701"/>
            <a:ext cx="837955" cy="258241"/>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t>user</a:t>
            </a:r>
          </a:p>
        </p:txBody>
      </p:sp>
      <p:sp>
        <p:nvSpPr>
          <p:cNvPr id="45" name="Rectangle: Rounded Corners 44">
            <a:extLst>
              <a:ext uri="{FF2B5EF4-FFF2-40B4-BE49-F238E27FC236}">
                <a16:creationId xmlns:a16="http://schemas.microsoft.com/office/drawing/2014/main" id="{0B732D31-3B64-44B4-A757-688CFD49F8BC}"/>
              </a:ext>
            </a:extLst>
          </p:cNvPr>
          <p:cNvSpPr/>
          <p:nvPr/>
        </p:nvSpPr>
        <p:spPr>
          <a:xfrm>
            <a:off x="5520206" y="1108891"/>
            <a:ext cx="2205665" cy="350417"/>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Employee Experience Layer</a:t>
            </a:r>
          </a:p>
        </p:txBody>
      </p:sp>
      <p:sp>
        <p:nvSpPr>
          <p:cNvPr id="46" name="Rectangle: Rounded Corners 45">
            <a:extLst>
              <a:ext uri="{FF2B5EF4-FFF2-40B4-BE49-F238E27FC236}">
                <a16:creationId xmlns:a16="http://schemas.microsoft.com/office/drawing/2014/main" id="{7CFB194B-DE63-4DF8-A862-37CD4DB984A4}"/>
              </a:ext>
            </a:extLst>
          </p:cNvPr>
          <p:cNvSpPr/>
          <p:nvPr/>
        </p:nvSpPr>
        <p:spPr>
          <a:xfrm>
            <a:off x="1004696" y="1003717"/>
            <a:ext cx="601240" cy="350417"/>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Logging</a:t>
            </a:r>
          </a:p>
        </p:txBody>
      </p:sp>
      <p:sp>
        <p:nvSpPr>
          <p:cNvPr id="47" name="Rectangle: Rounded Corners 46">
            <a:extLst>
              <a:ext uri="{FF2B5EF4-FFF2-40B4-BE49-F238E27FC236}">
                <a16:creationId xmlns:a16="http://schemas.microsoft.com/office/drawing/2014/main" id="{66E215F4-7066-45FA-AB75-4F8D0EE9A74B}"/>
              </a:ext>
            </a:extLst>
          </p:cNvPr>
          <p:cNvSpPr/>
          <p:nvPr/>
        </p:nvSpPr>
        <p:spPr>
          <a:xfrm>
            <a:off x="167219" y="1016473"/>
            <a:ext cx="601240" cy="350417"/>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Code</a:t>
            </a:r>
          </a:p>
          <a:p>
            <a:pPr algn="ctr"/>
            <a:r>
              <a:rPr lang="en-US" sz="800" dirty="0">
                <a:solidFill>
                  <a:schemeClr val="tx1"/>
                </a:solidFill>
              </a:rPr>
              <a:t>control</a:t>
            </a:r>
          </a:p>
        </p:txBody>
      </p:sp>
      <p:sp>
        <p:nvSpPr>
          <p:cNvPr id="48" name="Rectangle: Rounded Corners 47">
            <a:extLst>
              <a:ext uri="{FF2B5EF4-FFF2-40B4-BE49-F238E27FC236}">
                <a16:creationId xmlns:a16="http://schemas.microsoft.com/office/drawing/2014/main" id="{C8BAB940-2594-4578-82B8-03AB949E730B}"/>
              </a:ext>
            </a:extLst>
          </p:cNvPr>
          <p:cNvSpPr/>
          <p:nvPr/>
        </p:nvSpPr>
        <p:spPr>
          <a:xfrm>
            <a:off x="173867" y="1415891"/>
            <a:ext cx="601240" cy="350417"/>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Env</a:t>
            </a:r>
          </a:p>
          <a:p>
            <a:pPr algn="ctr"/>
            <a:r>
              <a:rPr lang="en-US" sz="800" dirty="0">
                <a:solidFill>
                  <a:schemeClr val="tx1"/>
                </a:solidFill>
              </a:rPr>
              <a:t>mgt</a:t>
            </a:r>
          </a:p>
        </p:txBody>
      </p:sp>
      <p:sp>
        <p:nvSpPr>
          <p:cNvPr id="49" name="Rectangle: Rounded Corners 48">
            <a:extLst>
              <a:ext uri="{FF2B5EF4-FFF2-40B4-BE49-F238E27FC236}">
                <a16:creationId xmlns:a16="http://schemas.microsoft.com/office/drawing/2014/main" id="{B322BDD8-709A-4AF7-9F29-0F5A4798A183}"/>
              </a:ext>
            </a:extLst>
          </p:cNvPr>
          <p:cNvSpPr/>
          <p:nvPr/>
        </p:nvSpPr>
        <p:spPr>
          <a:xfrm>
            <a:off x="5304847" y="4420161"/>
            <a:ext cx="1630377" cy="246503"/>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FFFF"/>
                </a:solidFill>
                <a:cs typeface="Arial"/>
              </a:rPr>
              <a:t>Machine Data Object</a:t>
            </a:r>
            <a:endParaRPr lang="en-US" sz="1000" dirty="0">
              <a:solidFill>
                <a:srgbClr val="FFFFFF"/>
              </a:solidFill>
            </a:endParaRPr>
          </a:p>
        </p:txBody>
      </p:sp>
      <p:sp>
        <p:nvSpPr>
          <p:cNvPr id="52" name="Rectangle: Rounded Corners 51">
            <a:extLst>
              <a:ext uri="{FF2B5EF4-FFF2-40B4-BE49-F238E27FC236}">
                <a16:creationId xmlns:a16="http://schemas.microsoft.com/office/drawing/2014/main" id="{F09232A0-3743-401D-B272-93D55CF87FF1}"/>
              </a:ext>
            </a:extLst>
          </p:cNvPr>
          <p:cNvSpPr/>
          <p:nvPr/>
        </p:nvSpPr>
        <p:spPr>
          <a:xfrm>
            <a:off x="3765773" y="3737989"/>
            <a:ext cx="1788770" cy="582971"/>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Data</a:t>
            </a:r>
          </a:p>
          <a:p>
            <a:pPr algn="ctr"/>
            <a:r>
              <a:rPr lang="en-US" sz="1000" dirty="0">
                <a:solidFill>
                  <a:schemeClr val="tx1"/>
                </a:solidFill>
              </a:rPr>
              <a:t>visualization</a:t>
            </a:r>
          </a:p>
        </p:txBody>
      </p:sp>
      <p:sp>
        <p:nvSpPr>
          <p:cNvPr id="53" name="Rectangle: Rounded Corners 52">
            <a:extLst>
              <a:ext uri="{FF2B5EF4-FFF2-40B4-BE49-F238E27FC236}">
                <a16:creationId xmlns:a16="http://schemas.microsoft.com/office/drawing/2014/main" id="{7C72A24F-BBAF-4741-8687-0800C48898FD}"/>
              </a:ext>
            </a:extLst>
          </p:cNvPr>
          <p:cNvSpPr/>
          <p:nvPr/>
        </p:nvSpPr>
        <p:spPr>
          <a:xfrm>
            <a:off x="173867" y="3016474"/>
            <a:ext cx="601240" cy="350417"/>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Testing</a:t>
            </a:r>
          </a:p>
        </p:txBody>
      </p:sp>
      <p:sp>
        <p:nvSpPr>
          <p:cNvPr id="54" name="Rectangle: Rounded Corners 53">
            <a:extLst>
              <a:ext uri="{FF2B5EF4-FFF2-40B4-BE49-F238E27FC236}">
                <a16:creationId xmlns:a16="http://schemas.microsoft.com/office/drawing/2014/main" id="{C8AB6B15-B4D6-44FC-BEA8-6048CEDA6A96}"/>
              </a:ext>
            </a:extLst>
          </p:cNvPr>
          <p:cNvSpPr/>
          <p:nvPr/>
        </p:nvSpPr>
        <p:spPr>
          <a:xfrm>
            <a:off x="937611" y="1398387"/>
            <a:ext cx="714707" cy="350417"/>
          </a:xfrm>
          <a:prstGeom prst="round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a:solidFill>
                  <a:schemeClr val="tx1"/>
                </a:solidFill>
              </a:rPr>
              <a:t>Monitoring</a:t>
            </a:r>
          </a:p>
        </p:txBody>
      </p:sp>
      <p:sp>
        <p:nvSpPr>
          <p:cNvPr id="55" name="Rectangle: Rounded Corners 54">
            <a:extLst>
              <a:ext uri="{FF2B5EF4-FFF2-40B4-BE49-F238E27FC236}">
                <a16:creationId xmlns:a16="http://schemas.microsoft.com/office/drawing/2014/main" id="{B094E119-00D0-408F-8852-7A48E38DAACE}"/>
              </a:ext>
            </a:extLst>
          </p:cNvPr>
          <p:cNvSpPr/>
          <p:nvPr/>
        </p:nvSpPr>
        <p:spPr>
          <a:xfrm>
            <a:off x="7800962" y="647141"/>
            <a:ext cx="789024" cy="808978"/>
          </a:xfrm>
          <a:prstGeom prst="roundRect">
            <a:avLst/>
          </a:prstGeom>
          <a:solidFill>
            <a:schemeClr val="tx2">
              <a:lumMod val="40000"/>
              <a:lumOff val="60000"/>
            </a:schemeClr>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chemeClr val="tx1"/>
                </a:solidFill>
              </a:rPr>
              <a:t>UI</a:t>
            </a:r>
          </a:p>
          <a:p>
            <a:pPr algn="ctr"/>
            <a:r>
              <a:rPr lang="en-US" sz="1000" dirty="0">
                <a:solidFill>
                  <a:schemeClr val="tx1"/>
                </a:solidFill>
              </a:rPr>
              <a:t>analytics</a:t>
            </a:r>
          </a:p>
        </p:txBody>
      </p:sp>
    </p:spTree>
    <p:extLst>
      <p:ext uri="{BB962C8B-B14F-4D97-AF65-F5344CB8AC3E}">
        <p14:creationId xmlns:p14="http://schemas.microsoft.com/office/powerpoint/2010/main" val="369652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8</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5" name="Text Placeholder 4"/>
          <p:cNvSpPr>
            <a:spLocks noGrp="1"/>
          </p:cNvSpPr>
          <p:nvPr>
            <p:ph type="body" sz="quarter" idx="32"/>
          </p:nvPr>
        </p:nvSpPr>
        <p:spPr>
          <a:xfrm>
            <a:off x="252412" y="230187"/>
            <a:ext cx="7291387" cy="369332"/>
          </a:xfrm>
        </p:spPr>
        <p:txBody>
          <a:bodyPr/>
          <a:lstStyle/>
          <a:p>
            <a:r>
              <a:rPr lang="en-US" dirty="0"/>
              <a:t>Pre-Study Input : End to End General Integration </a:t>
            </a:r>
          </a:p>
        </p:txBody>
      </p:sp>
      <p:sp>
        <p:nvSpPr>
          <p:cNvPr id="82" name="Rectangle 81">
            <a:extLst>
              <a:ext uri="{FF2B5EF4-FFF2-40B4-BE49-F238E27FC236}">
                <a16:creationId xmlns:a16="http://schemas.microsoft.com/office/drawing/2014/main" id="{FE6DE32F-4261-4CEA-99CA-2B537B0E08EB}"/>
              </a:ext>
            </a:extLst>
          </p:cNvPr>
          <p:cNvSpPr/>
          <p:nvPr/>
        </p:nvSpPr>
        <p:spPr>
          <a:xfrm>
            <a:off x="3274028" y="2431047"/>
            <a:ext cx="2596867" cy="536028"/>
          </a:xfrm>
          <a:prstGeom prst="rect">
            <a:avLst/>
          </a:prstGeom>
          <a:solidFill>
            <a:srgbClr val="42B4E6"/>
          </a:solidFill>
          <a:ln w="25400" cap="flat" cmpd="sng" algn="ctr">
            <a:solidFill>
              <a:srgbClr val="42B4E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Arial"/>
                <a:ea typeface="+mn-ea"/>
                <a:cs typeface="+mn-cs"/>
              </a:rPr>
              <a:t>SE API Manager</a:t>
            </a:r>
          </a:p>
        </p:txBody>
      </p:sp>
      <p:sp>
        <p:nvSpPr>
          <p:cNvPr id="87" name="Rectangle 86">
            <a:extLst>
              <a:ext uri="{FF2B5EF4-FFF2-40B4-BE49-F238E27FC236}">
                <a16:creationId xmlns:a16="http://schemas.microsoft.com/office/drawing/2014/main" id="{19BEC197-390E-4F9D-82FA-ABE7DA4A984F}"/>
              </a:ext>
            </a:extLst>
          </p:cNvPr>
          <p:cNvSpPr/>
          <p:nvPr/>
        </p:nvSpPr>
        <p:spPr>
          <a:xfrm>
            <a:off x="4035974" y="839457"/>
            <a:ext cx="1072055" cy="588579"/>
          </a:xfrm>
          <a:prstGeom prst="rect">
            <a:avLst/>
          </a:prstGeom>
          <a:solidFill>
            <a:srgbClr val="3DCD58"/>
          </a:solidFill>
          <a:ln w="25400" cap="flat" cmpd="sng" algn="ctr">
            <a:solidFill>
              <a:srgbClr val="3DCD5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Arial"/>
                <a:ea typeface="+mn-ea"/>
                <a:cs typeface="+mn-cs"/>
              </a:rPr>
              <a:t>Front Ends</a:t>
            </a:r>
          </a:p>
        </p:txBody>
      </p:sp>
      <p:sp>
        <p:nvSpPr>
          <p:cNvPr id="96" name="Rectangle 95">
            <a:extLst>
              <a:ext uri="{FF2B5EF4-FFF2-40B4-BE49-F238E27FC236}">
                <a16:creationId xmlns:a16="http://schemas.microsoft.com/office/drawing/2014/main" id="{F7CE95E3-2DB3-44CA-88D6-4BA1B8274891}"/>
              </a:ext>
            </a:extLst>
          </p:cNvPr>
          <p:cNvSpPr/>
          <p:nvPr/>
        </p:nvSpPr>
        <p:spPr>
          <a:xfrm>
            <a:off x="4035972" y="3794520"/>
            <a:ext cx="1072055" cy="588579"/>
          </a:xfrm>
          <a:prstGeom prst="rect">
            <a:avLst/>
          </a:prstGeom>
          <a:solidFill>
            <a:srgbClr val="3DCD58"/>
          </a:solidFill>
          <a:ln w="25400" cap="flat" cmpd="sng" algn="ctr">
            <a:solidFill>
              <a:srgbClr val="3DCD58"/>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a:ln>
                  <a:noFill/>
                </a:ln>
                <a:solidFill>
                  <a:prstClr val="white"/>
                </a:solidFill>
                <a:effectLst/>
                <a:uLnTx/>
                <a:uFillTx/>
                <a:latin typeface="Arial"/>
                <a:ea typeface="+mn-ea"/>
                <a:cs typeface="+mn-cs"/>
              </a:rPr>
              <a:t>Back Ends</a:t>
            </a:r>
          </a:p>
        </p:txBody>
      </p:sp>
      <p:cxnSp>
        <p:nvCxnSpPr>
          <p:cNvPr id="97" name="Connecteur droit avec flèche 21">
            <a:extLst>
              <a:ext uri="{FF2B5EF4-FFF2-40B4-BE49-F238E27FC236}">
                <a16:creationId xmlns:a16="http://schemas.microsoft.com/office/drawing/2014/main" id="{DADD9027-142D-44ED-AF0F-6A7835866A25}"/>
              </a:ext>
            </a:extLst>
          </p:cNvPr>
          <p:cNvCxnSpPr>
            <a:cxnSpLocks/>
            <a:stCxn id="82" idx="2"/>
            <a:endCxn id="96" idx="0"/>
          </p:cNvCxnSpPr>
          <p:nvPr/>
        </p:nvCxnSpPr>
        <p:spPr>
          <a:xfrm flipH="1">
            <a:off x="4572000" y="2967075"/>
            <a:ext cx="462" cy="827445"/>
          </a:xfrm>
          <a:prstGeom prst="straightConnector1">
            <a:avLst/>
          </a:prstGeom>
          <a:noFill/>
          <a:ln w="9525" cap="flat" cmpd="sng" algn="ctr">
            <a:solidFill>
              <a:schemeClr val="accent1"/>
            </a:solidFill>
            <a:prstDash val="solid"/>
            <a:tailEnd type="triangle"/>
          </a:ln>
          <a:effectLst/>
        </p:spPr>
      </p:cxnSp>
      <p:cxnSp>
        <p:nvCxnSpPr>
          <p:cNvPr id="120" name="Connecteur droit avec flèche 44">
            <a:extLst>
              <a:ext uri="{FF2B5EF4-FFF2-40B4-BE49-F238E27FC236}">
                <a16:creationId xmlns:a16="http://schemas.microsoft.com/office/drawing/2014/main" id="{071C40A8-0C9A-4AF5-A59F-0E893930AB80}"/>
              </a:ext>
            </a:extLst>
          </p:cNvPr>
          <p:cNvCxnSpPr>
            <a:cxnSpLocks/>
            <a:stCxn id="87" idx="2"/>
            <a:endCxn id="82" idx="0"/>
          </p:cNvCxnSpPr>
          <p:nvPr/>
        </p:nvCxnSpPr>
        <p:spPr>
          <a:xfrm>
            <a:off x="4572002" y="1428036"/>
            <a:ext cx="460" cy="1003011"/>
          </a:xfrm>
          <a:prstGeom prst="straightConnector1">
            <a:avLst/>
          </a:prstGeom>
          <a:noFill/>
          <a:ln w="9525" cap="flat" cmpd="sng" algn="ctr">
            <a:solidFill>
              <a:srgbClr val="3DCD58"/>
            </a:solidFill>
            <a:prstDash val="solid"/>
            <a:tailEnd type="triangle"/>
          </a:ln>
          <a:effectLst/>
        </p:spPr>
      </p:cxnSp>
      <p:cxnSp>
        <p:nvCxnSpPr>
          <p:cNvPr id="60" name="Connecteur en angle 47">
            <a:extLst>
              <a:ext uri="{FF2B5EF4-FFF2-40B4-BE49-F238E27FC236}">
                <a16:creationId xmlns:a16="http://schemas.microsoft.com/office/drawing/2014/main" id="{3DC02900-3356-4E09-AB77-E459744E7E12}"/>
              </a:ext>
            </a:extLst>
          </p:cNvPr>
          <p:cNvCxnSpPr>
            <a:cxnSpLocks/>
            <a:stCxn id="82" idx="1"/>
            <a:endCxn id="124" idx="0"/>
          </p:cNvCxnSpPr>
          <p:nvPr/>
        </p:nvCxnSpPr>
        <p:spPr>
          <a:xfrm rot="10800000" flipV="1">
            <a:off x="1589572" y="2699060"/>
            <a:ext cx="1684456" cy="303871"/>
          </a:xfrm>
          <a:prstGeom prst="bentConnector2">
            <a:avLst/>
          </a:prstGeom>
          <a:noFill/>
          <a:ln w="9525" cap="flat" cmpd="sng" algn="ctr">
            <a:solidFill>
              <a:srgbClr val="FF0000"/>
            </a:solidFill>
            <a:prstDash val="solid"/>
            <a:tailEnd type="triangle"/>
          </a:ln>
          <a:effectLst/>
        </p:spPr>
      </p:cxnSp>
      <p:cxnSp>
        <p:nvCxnSpPr>
          <p:cNvPr id="64" name="Connecteur en angle 47">
            <a:extLst>
              <a:ext uri="{FF2B5EF4-FFF2-40B4-BE49-F238E27FC236}">
                <a16:creationId xmlns:a16="http://schemas.microsoft.com/office/drawing/2014/main" id="{757ACC2C-5C3A-40E3-9BD0-41F0CFD186D2}"/>
              </a:ext>
            </a:extLst>
          </p:cNvPr>
          <p:cNvCxnSpPr>
            <a:cxnSpLocks/>
            <a:stCxn id="124" idx="2"/>
            <a:endCxn id="96" idx="1"/>
          </p:cNvCxnSpPr>
          <p:nvPr/>
        </p:nvCxnSpPr>
        <p:spPr>
          <a:xfrm rot="16200000" flipH="1">
            <a:off x="2628648" y="2681486"/>
            <a:ext cx="368248" cy="2446400"/>
          </a:xfrm>
          <a:prstGeom prst="bentConnector2">
            <a:avLst/>
          </a:prstGeom>
          <a:noFill/>
          <a:ln w="9525" cap="flat" cmpd="sng" algn="ctr">
            <a:solidFill>
              <a:srgbClr val="FF0000"/>
            </a:solidFill>
            <a:prstDash val="solid"/>
            <a:tailEnd type="triangle"/>
          </a:ln>
          <a:effectLst/>
        </p:spPr>
      </p:cxnSp>
      <p:cxnSp>
        <p:nvCxnSpPr>
          <p:cNvPr id="71" name="Connecteur en angle 47">
            <a:extLst>
              <a:ext uri="{FF2B5EF4-FFF2-40B4-BE49-F238E27FC236}">
                <a16:creationId xmlns:a16="http://schemas.microsoft.com/office/drawing/2014/main" id="{1A118397-FCE9-4ABD-8DCD-579D241EDE25}"/>
              </a:ext>
            </a:extLst>
          </p:cNvPr>
          <p:cNvCxnSpPr>
            <a:cxnSpLocks/>
            <a:stCxn id="96" idx="3"/>
            <a:endCxn id="82" idx="3"/>
          </p:cNvCxnSpPr>
          <p:nvPr/>
        </p:nvCxnSpPr>
        <p:spPr>
          <a:xfrm flipV="1">
            <a:off x="5108027" y="2699061"/>
            <a:ext cx="762868" cy="1389749"/>
          </a:xfrm>
          <a:prstGeom prst="bentConnector3">
            <a:avLst>
              <a:gd name="adj1" fmla="val 129966"/>
            </a:avLst>
          </a:prstGeom>
          <a:noFill/>
          <a:ln w="9525" cap="flat" cmpd="sng" algn="ctr">
            <a:solidFill>
              <a:schemeClr val="accent1"/>
            </a:solidFill>
            <a:prstDash val="solid"/>
            <a:tailEnd type="triangle"/>
          </a:ln>
          <a:effectLst/>
        </p:spPr>
      </p:cxnSp>
      <p:sp>
        <p:nvSpPr>
          <p:cNvPr id="124" name="Rectangle 123">
            <a:extLst>
              <a:ext uri="{FF2B5EF4-FFF2-40B4-BE49-F238E27FC236}">
                <a16:creationId xmlns:a16="http://schemas.microsoft.com/office/drawing/2014/main" id="{22E67E15-69C8-4F0B-BF94-88D5DE870EAD}"/>
              </a:ext>
            </a:extLst>
          </p:cNvPr>
          <p:cNvSpPr/>
          <p:nvPr/>
        </p:nvSpPr>
        <p:spPr>
          <a:xfrm>
            <a:off x="762462" y="3002932"/>
            <a:ext cx="1654219" cy="717630"/>
          </a:xfrm>
          <a:prstGeom prst="rect">
            <a:avLst/>
          </a:prstGeom>
          <a:solidFill>
            <a:srgbClr val="E47F00"/>
          </a:solidFill>
          <a:ln w="25400" cap="flat" cmpd="sng" algn="ctr">
            <a:solidFill>
              <a:srgbClr val="E47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err="1">
                <a:ln>
                  <a:noFill/>
                </a:ln>
                <a:solidFill>
                  <a:prstClr val="white"/>
                </a:solidFill>
                <a:effectLst/>
                <a:uLnTx/>
                <a:uFillTx/>
                <a:latin typeface="Arial"/>
                <a:ea typeface="+mn-ea"/>
                <a:cs typeface="+mn-cs"/>
              </a:rPr>
              <a:t>GraphQL</a:t>
            </a:r>
            <a:r>
              <a:rPr kumimoji="0" lang="fr-FR" sz="1200" b="0" i="0" u="none" strike="noStrike" kern="0" cap="none" spc="0" normalizeH="0" baseline="0" noProof="0" dirty="0">
                <a:ln>
                  <a:noFill/>
                </a:ln>
                <a:solidFill>
                  <a:prstClr val="white"/>
                </a:solidFill>
                <a:effectLst/>
                <a:uLnTx/>
                <a:uFillTx/>
                <a:latin typeface="Arial"/>
                <a:ea typeface="+mn-ea"/>
                <a:cs typeface="+mn-cs"/>
              </a:rPr>
              <a:t> Gateway</a:t>
            </a:r>
          </a:p>
          <a:p>
            <a:pPr marL="0" marR="0" lvl="0" indent="0" algn="ctr" defTabSz="914400" eaLnBrk="1" fontAlgn="auto" latinLnBrk="0" hangingPunct="1">
              <a:lnSpc>
                <a:spcPct val="100000"/>
              </a:lnSpc>
              <a:spcBef>
                <a:spcPts val="0"/>
              </a:spcBef>
              <a:spcAft>
                <a:spcPts val="0"/>
              </a:spcAft>
              <a:buClrTx/>
              <a:buSzTx/>
              <a:buFontTx/>
              <a:buNone/>
              <a:tabLst/>
              <a:defRPr/>
            </a:pPr>
            <a:r>
              <a:rPr lang="fr-FR" sz="1200" kern="0" dirty="0">
                <a:solidFill>
                  <a:prstClr val="white"/>
                </a:solidFill>
                <a:latin typeface="Arial"/>
              </a:rPr>
              <a:t>&amp; </a:t>
            </a:r>
            <a:r>
              <a:rPr lang="fr-FR" sz="1200" kern="0" dirty="0" err="1">
                <a:solidFill>
                  <a:prstClr val="white"/>
                </a:solidFill>
                <a:latin typeface="Arial"/>
              </a:rPr>
              <a:t>Query</a:t>
            </a:r>
            <a:r>
              <a:rPr lang="fr-FR" sz="1200" kern="0" dirty="0">
                <a:solidFill>
                  <a:prstClr val="white"/>
                </a:solidFill>
                <a:latin typeface="Arial"/>
              </a:rPr>
              <a:t> </a:t>
            </a:r>
            <a:r>
              <a:rPr lang="fr-FR" sz="1200" kern="0" dirty="0" err="1">
                <a:solidFill>
                  <a:prstClr val="white"/>
                </a:solidFill>
                <a:latin typeface="Arial"/>
              </a:rPr>
              <a:t>execution</a:t>
            </a:r>
            <a:r>
              <a:rPr lang="fr-FR" sz="1200" kern="0" dirty="0">
                <a:solidFill>
                  <a:prstClr val="white"/>
                </a:solidFill>
                <a:latin typeface="Arial"/>
              </a:rPr>
              <a:t> engine</a:t>
            </a:r>
            <a:endParaRPr kumimoji="0" lang="fr-FR" sz="1200" b="0" i="0" u="none" strike="noStrike" kern="0" cap="none" spc="0" normalizeH="0" baseline="0" noProof="0" dirty="0">
              <a:ln>
                <a:noFill/>
              </a:ln>
              <a:solidFill>
                <a:prstClr val="white"/>
              </a:solidFill>
              <a:effectLst/>
              <a:uLnTx/>
              <a:uFillTx/>
              <a:latin typeface="Arial"/>
              <a:ea typeface="+mn-ea"/>
              <a:cs typeface="+mn-cs"/>
            </a:endParaRPr>
          </a:p>
        </p:txBody>
      </p:sp>
      <p:sp>
        <p:nvSpPr>
          <p:cNvPr id="15" name="Rectangle 14">
            <a:extLst>
              <a:ext uri="{FF2B5EF4-FFF2-40B4-BE49-F238E27FC236}">
                <a16:creationId xmlns:a16="http://schemas.microsoft.com/office/drawing/2014/main" id="{2C9DEA09-5AA0-4995-B4D1-2E9769DA24B7}"/>
              </a:ext>
            </a:extLst>
          </p:cNvPr>
          <p:cNvSpPr/>
          <p:nvPr/>
        </p:nvSpPr>
        <p:spPr>
          <a:xfrm>
            <a:off x="6644108" y="1423094"/>
            <a:ext cx="1654219" cy="717630"/>
          </a:xfrm>
          <a:prstGeom prst="rect">
            <a:avLst/>
          </a:prstGeom>
          <a:solidFill>
            <a:schemeClr val="tx1"/>
          </a:solidFill>
          <a:ln w="25400" cap="flat" cmpd="sng" algn="ctr">
            <a:solidFill>
              <a:schemeClr val="bg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200" b="0" i="0" u="none" strike="noStrike" kern="0" cap="none" spc="0" normalizeH="0" baseline="0" noProof="0" dirty="0">
                <a:ln>
                  <a:noFill/>
                </a:ln>
                <a:solidFill>
                  <a:prstClr val="white"/>
                </a:solidFill>
                <a:effectLst/>
                <a:uLnTx/>
                <a:uFillTx/>
                <a:latin typeface="Arial"/>
                <a:ea typeface="+mn-ea"/>
                <a:cs typeface="+mn-cs"/>
              </a:rPr>
              <a:t>AWS </a:t>
            </a:r>
            <a:r>
              <a:rPr kumimoji="0" lang="fr-FR" sz="1200" b="0" i="0" u="none" strike="noStrike" kern="0" cap="none" spc="0" normalizeH="0" baseline="0" noProof="0" dirty="0" err="1">
                <a:ln>
                  <a:noFill/>
                </a:ln>
                <a:solidFill>
                  <a:prstClr val="white"/>
                </a:solidFill>
                <a:effectLst/>
                <a:uLnTx/>
                <a:uFillTx/>
                <a:latin typeface="Arial"/>
                <a:ea typeface="+mn-ea"/>
                <a:cs typeface="+mn-cs"/>
              </a:rPr>
              <a:t>AppSync</a:t>
            </a:r>
            <a:r>
              <a:rPr kumimoji="0" lang="fr-FR" sz="1200" b="0" i="0" u="none" strike="noStrike" kern="0" cap="none" spc="0" normalizeH="0" baseline="0" noProof="0" dirty="0">
                <a:ln>
                  <a:noFill/>
                </a:ln>
                <a:solidFill>
                  <a:prstClr val="white"/>
                </a:solidFill>
                <a:effectLst/>
                <a:uLnTx/>
                <a:uFillTx/>
                <a:latin typeface="Arial"/>
                <a:ea typeface="+mn-ea"/>
                <a:cs typeface="+mn-cs"/>
              </a:rPr>
              <a:t> (</a:t>
            </a:r>
            <a:r>
              <a:rPr kumimoji="0" lang="fr-FR" sz="1200" b="0" i="0" u="none" strike="noStrike" kern="0" cap="none" spc="0" normalizeH="0" baseline="0" noProof="0" dirty="0" err="1">
                <a:ln>
                  <a:noFill/>
                </a:ln>
                <a:solidFill>
                  <a:prstClr val="white"/>
                </a:solidFill>
                <a:effectLst/>
                <a:uLnTx/>
                <a:uFillTx/>
                <a:latin typeface="Arial"/>
                <a:ea typeface="+mn-ea"/>
                <a:cs typeface="+mn-cs"/>
              </a:rPr>
              <a:t>embed</a:t>
            </a:r>
            <a:r>
              <a:rPr kumimoji="0" lang="fr-FR" sz="1200" b="0" i="0" u="none" strike="noStrike" kern="0" cap="none" spc="0" normalizeH="0" baseline="0" noProof="0" dirty="0">
                <a:ln>
                  <a:noFill/>
                </a:ln>
                <a:solidFill>
                  <a:prstClr val="white"/>
                </a:solidFill>
                <a:effectLst/>
                <a:uLnTx/>
                <a:uFillTx/>
                <a:latin typeface="Arial"/>
                <a:ea typeface="+mn-ea"/>
                <a:cs typeface="+mn-cs"/>
              </a:rPr>
              <a:t> a </a:t>
            </a:r>
            <a:r>
              <a:rPr kumimoji="0" lang="fr-FR" sz="1200" b="0" i="0" u="none" strike="noStrike" kern="0" cap="none" spc="0" normalizeH="0" baseline="0" noProof="0" dirty="0" err="1">
                <a:ln>
                  <a:noFill/>
                </a:ln>
                <a:solidFill>
                  <a:prstClr val="white"/>
                </a:solidFill>
                <a:effectLst/>
                <a:uLnTx/>
                <a:uFillTx/>
                <a:latin typeface="Arial"/>
                <a:ea typeface="+mn-ea"/>
                <a:cs typeface="+mn-cs"/>
              </a:rPr>
              <a:t>GraphQL</a:t>
            </a:r>
            <a:r>
              <a:rPr kumimoji="0" lang="fr-FR" sz="1200" b="0" i="0" u="none" strike="noStrike" kern="0" cap="none" spc="0" normalizeH="0" baseline="0" noProof="0" dirty="0">
                <a:ln>
                  <a:noFill/>
                </a:ln>
                <a:solidFill>
                  <a:prstClr val="white"/>
                </a:solidFill>
                <a:effectLst/>
                <a:uLnTx/>
                <a:uFillTx/>
                <a:latin typeface="Arial"/>
                <a:ea typeface="+mn-ea"/>
                <a:cs typeface="+mn-cs"/>
              </a:rPr>
              <a:t> server)</a:t>
            </a:r>
          </a:p>
        </p:txBody>
      </p:sp>
      <p:cxnSp>
        <p:nvCxnSpPr>
          <p:cNvPr id="16" name="Connecteur en angle 47">
            <a:extLst>
              <a:ext uri="{FF2B5EF4-FFF2-40B4-BE49-F238E27FC236}">
                <a16:creationId xmlns:a16="http://schemas.microsoft.com/office/drawing/2014/main" id="{92BC70BC-CDDA-40AC-AFB2-909CEFF3D216}"/>
              </a:ext>
            </a:extLst>
          </p:cNvPr>
          <p:cNvCxnSpPr>
            <a:cxnSpLocks/>
            <a:stCxn id="87" idx="3"/>
            <a:endCxn id="15" idx="0"/>
          </p:cNvCxnSpPr>
          <p:nvPr/>
        </p:nvCxnSpPr>
        <p:spPr>
          <a:xfrm>
            <a:off x="5108029" y="1133747"/>
            <a:ext cx="2363189" cy="289347"/>
          </a:xfrm>
          <a:prstGeom prst="bentConnector2">
            <a:avLst/>
          </a:prstGeom>
          <a:noFill/>
          <a:ln w="9525" cap="flat" cmpd="sng" algn="ctr">
            <a:solidFill>
              <a:srgbClr val="FF0000"/>
            </a:solidFill>
            <a:prstDash val="solid"/>
            <a:tailEnd type="triangle"/>
          </a:ln>
          <a:effectLst/>
        </p:spPr>
      </p:cxnSp>
      <p:cxnSp>
        <p:nvCxnSpPr>
          <p:cNvPr id="19" name="Connecteur en angle 47">
            <a:extLst>
              <a:ext uri="{FF2B5EF4-FFF2-40B4-BE49-F238E27FC236}">
                <a16:creationId xmlns:a16="http://schemas.microsoft.com/office/drawing/2014/main" id="{9B2987C1-F117-4EC5-8A87-75183A399C24}"/>
              </a:ext>
            </a:extLst>
          </p:cNvPr>
          <p:cNvCxnSpPr>
            <a:cxnSpLocks/>
            <a:stCxn id="15" idx="2"/>
          </p:cNvCxnSpPr>
          <p:nvPr/>
        </p:nvCxnSpPr>
        <p:spPr>
          <a:xfrm rot="5400000">
            <a:off x="6455313" y="1555845"/>
            <a:ext cx="431026" cy="1600784"/>
          </a:xfrm>
          <a:prstGeom prst="bentConnector2">
            <a:avLst/>
          </a:prstGeom>
          <a:noFill/>
          <a:ln w="9525" cap="flat" cmpd="sng" algn="ctr">
            <a:solidFill>
              <a:srgbClr val="FF0000"/>
            </a:solidFill>
            <a:prstDash val="solid"/>
            <a:tailEnd type="triangle"/>
          </a:ln>
          <a:effectLst/>
        </p:spPr>
      </p:cxnSp>
      <p:sp>
        <p:nvSpPr>
          <p:cNvPr id="11" name="Oval 10">
            <a:extLst>
              <a:ext uri="{FF2B5EF4-FFF2-40B4-BE49-F238E27FC236}">
                <a16:creationId xmlns:a16="http://schemas.microsoft.com/office/drawing/2014/main" id="{A5D6AC11-41CE-4CFB-B5FD-55503C45FDB8}"/>
              </a:ext>
            </a:extLst>
          </p:cNvPr>
          <p:cNvSpPr/>
          <p:nvPr/>
        </p:nvSpPr>
        <p:spPr>
          <a:xfrm>
            <a:off x="8134350" y="1278420"/>
            <a:ext cx="295275" cy="295275"/>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r>
              <a:rPr lang="en-US"/>
              <a:t>Page </a:t>
            </a:r>
            <a:fld id="{5A9C12DC-491F-9444-86A2-13AC5C62A2FC}" type="slidenum">
              <a:rPr lang="en-US" smtClean="0"/>
              <a:pPr/>
              <a:t>9</a:t>
            </a:fld>
            <a:endParaRPr lang="en-US" dirty="0"/>
          </a:p>
        </p:txBody>
      </p:sp>
      <p:sp>
        <p:nvSpPr>
          <p:cNvPr id="3" name="Footer Placeholder 2"/>
          <p:cNvSpPr>
            <a:spLocks noGrp="1"/>
          </p:cNvSpPr>
          <p:nvPr>
            <p:ph type="ftr" sz="quarter" idx="3"/>
          </p:nvPr>
        </p:nvSpPr>
        <p:spPr/>
        <p:txBody>
          <a:bodyPr/>
          <a:lstStyle/>
          <a:p>
            <a:r>
              <a:rPr lang="en-US"/>
              <a:t>Confidential Property of Schneider Electric |</a:t>
            </a:r>
            <a:endParaRPr lang="en-US" dirty="0"/>
          </a:p>
        </p:txBody>
      </p:sp>
      <p:sp>
        <p:nvSpPr>
          <p:cNvPr id="5" name="Text Placeholder 4"/>
          <p:cNvSpPr>
            <a:spLocks noGrp="1"/>
          </p:cNvSpPr>
          <p:nvPr>
            <p:ph type="body" sz="quarter" idx="32"/>
          </p:nvPr>
        </p:nvSpPr>
        <p:spPr>
          <a:xfrm>
            <a:off x="252412" y="230187"/>
            <a:ext cx="7291387" cy="369332"/>
          </a:xfrm>
        </p:spPr>
        <p:txBody>
          <a:bodyPr/>
          <a:lstStyle/>
          <a:p>
            <a:r>
              <a:rPr lang="en-US" dirty="0"/>
              <a:t>Pre-Study Input : Principles</a:t>
            </a:r>
          </a:p>
        </p:txBody>
      </p:sp>
      <p:sp>
        <p:nvSpPr>
          <p:cNvPr id="4" name="TextBox 3">
            <a:extLst>
              <a:ext uri="{FF2B5EF4-FFF2-40B4-BE49-F238E27FC236}">
                <a16:creationId xmlns:a16="http://schemas.microsoft.com/office/drawing/2014/main" id="{2F0545A7-0958-4B7E-B450-42259FFD70A3}"/>
              </a:ext>
            </a:extLst>
          </p:cNvPr>
          <p:cNvSpPr txBox="1"/>
          <p:nvPr/>
        </p:nvSpPr>
        <p:spPr>
          <a:xfrm>
            <a:off x="895350" y="1076325"/>
            <a:ext cx="7048500" cy="3139321"/>
          </a:xfrm>
          <a:prstGeom prst="rect">
            <a:avLst/>
          </a:prstGeom>
          <a:noFill/>
        </p:spPr>
        <p:txBody>
          <a:bodyPr wrap="square" rtlCol="0">
            <a:spAutoFit/>
          </a:bodyPr>
          <a:lstStyle/>
          <a:p>
            <a:pPr marL="342900" indent="-342900">
              <a:buFont typeface="+mj-lt"/>
              <a:buAutoNum type="alphaUcPeriod"/>
            </a:pPr>
            <a:r>
              <a:rPr lang="fr-FR" dirty="0" err="1"/>
              <a:t>GraphQL</a:t>
            </a:r>
            <a:r>
              <a:rPr lang="fr-FR" dirty="0"/>
              <a:t> APIs </a:t>
            </a:r>
            <a:r>
              <a:rPr lang="fr-FR" dirty="0" err="1"/>
              <a:t>shall</a:t>
            </a:r>
            <a:r>
              <a:rPr lang="fr-FR" dirty="0"/>
              <a:t> </a:t>
            </a:r>
            <a:r>
              <a:rPr lang="fr-FR" dirty="0" err="1"/>
              <a:t>be</a:t>
            </a:r>
            <a:r>
              <a:rPr lang="fr-FR" dirty="0"/>
              <a:t> </a:t>
            </a:r>
            <a:r>
              <a:rPr lang="fr-FR" dirty="0" err="1"/>
              <a:t>managed</a:t>
            </a:r>
            <a:r>
              <a:rPr lang="fr-FR" dirty="0"/>
              <a:t>.</a:t>
            </a:r>
          </a:p>
          <a:p>
            <a:pPr marL="342900" indent="-342900">
              <a:buFont typeface="+mj-lt"/>
              <a:buAutoNum type="alphaUcPeriod"/>
            </a:pPr>
            <a:r>
              <a:rPr lang="fr-FR" dirty="0" err="1"/>
              <a:t>GraphQL</a:t>
            </a:r>
            <a:r>
              <a:rPr lang="fr-FR" dirty="0"/>
              <a:t> APIs </a:t>
            </a:r>
            <a:r>
              <a:rPr lang="fr-FR" dirty="0" err="1"/>
              <a:t>shall</a:t>
            </a:r>
            <a:r>
              <a:rPr lang="fr-FR" dirty="0"/>
              <a:t> </a:t>
            </a:r>
            <a:r>
              <a:rPr lang="fr-FR" dirty="0" err="1"/>
              <a:t>be</a:t>
            </a:r>
            <a:r>
              <a:rPr lang="fr-FR" dirty="0"/>
              <a:t> </a:t>
            </a:r>
            <a:r>
              <a:rPr lang="fr-FR" dirty="0" err="1"/>
              <a:t>exposed</a:t>
            </a:r>
            <a:r>
              <a:rPr lang="fr-FR" dirty="0"/>
              <a:t> by SE APIM. SE APIM </a:t>
            </a:r>
            <a:r>
              <a:rPr lang="fr-FR" dirty="0" err="1"/>
              <a:t>still</a:t>
            </a:r>
            <a:r>
              <a:rPr lang="fr-FR" dirty="0"/>
              <a:t> </a:t>
            </a:r>
            <a:r>
              <a:rPr lang="fr-FR" dirty="0" err="1"/>
              <a:t>remain</a:t>
            </a:r>
            <a:r>
              <a:rPr lang="fr-FR" dirty="0"/>
              <a:t> the </a:t>
            </a:r>
            <a:r>
              <a:rPr lang="fr-FR" dirty="0" err="1"/>
              <a:t>facade</a:t>
            </a:r>
            <a:r>
              <a:rPr lang="fr-FR" dirty="0"/>
              <a:t>.</a:t>
            </a:r>
          </a:p>
          <a:p>
            <a:pPr marL="342900" indent="-342900">
              <a:buFont typeface="+mj-lt"/>
              <a:buAutoNum type="alphaUcPeriod"/>
            </a:pPr>
            <a:r>
              <a:rPr lang="en-US" dirty="0" err="1"/>
              <a:t>GraphQL</a:t>
            </a:r>
            <a:r>
              <a:rPr lang="en-US" dirty="0"/>
              <a:t> API Queries shall be READ operations only.</a:t>
            </a:r>
          </a:p>
          <a:p>
            <a:pPr marL="342900" indent="-342900">
              <a:buFont typeface="+mj-lt"/>
              <a:buAutoNum type="alphaUcPeriod"/>
            </a:pPr>
            <a:r>
              <a:rPr lang="en-US" dirty="0" err="1"/>
              <a:t>GraphQL</a:t>
            </a:r>
            <a:r>
              <a:rPr lang="en-US" dirty="0"/>
              <a:t> Resolver shall leverage on existing Managed APIs.</a:t>
            </a:r>
          </a:p>
          <a:p>
            <a:pPr marL="342900" indent="-342900">
              <a:buFont typeface="+mj-lt"/>
              <a:buAutoNum type="alphaUcPeriod"/>
            </a:pPr>
            <a:r>
              <a:rPr lang="en-US" dirty="0" err="1"/>
              <a:t>GraphQL</a:t>
            </a:r>
            <a:r>
              <a:rPr lang="en-US" dirty="0"/>
              <a:t> Resolver could be considered as a query engine for some data sources but shall be consumed through managed APIs.</a:t>
            </a:r>
          </a:p>
          <a:p>
            <a:pPr marL="342900" indent="-342900">
              <a:buFont typeface="+mj-lt"/>
              <a:buAutoNum type="alphaUcPeriod"/>
            </a:pPr>
            <a:r>
              <a:rPr lang="en-US" dirty="0" err="1"/>
              <a:t>GraphQL</a:t>
            </a:r>
            <a:r>
              <a:rPr lang="en-US" dirty="0"/>
              <a:t> Schema Registry will be centralized.</a:t>
            </a:r>
          </a:p>
          <a:p>
            <a:pPr marL="342900" indent="-342900">
              <a:buFont typeface="+mj-lt"/>
              <a:buAutoNum type="alphaUcPeriod"/>
            </a:pPr>
            <a:r>
              <a:rPr lang="en-US" dirty="0" err="1">
                <a:solidFill>
                  <a:srgbClr val="FF0000"/>
                </a:solidFill>
              </a:rPr>
              <a:t>GraphQL</a:t>
            </a:r>
            <a:r>
              <a:rPr lang="en-US" dirty="0">
                <a:solidFill>
                  <a:srgbClr val="FF0000"/>
                </a:solidFill>
              </a:rPr>
              <a:t> as a proxy for front-end (seamless case) ? TBC</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72169116"/>
      </p:ext>
    </p:extLst>
  </p:cSld>
  <p:clrMapOvr>
    <a:masterClrMapping/>
  </p:clrMapOvr>
</p:sld>
</file>

<file path=ppt/theme/theme1.xml><?xml version="1.0" encoding="utf-8"?>
<a:theme xmlns:a="http://schemas.openxmlformats.org/drawingml/2006/main" name="SE16_16x9_LIO_TextOnly (1)">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SE16_16x9_LIO_TextOnly (1)</Template>
  <TotalTime>17188</TotalTime>
  <Words>1111</Words>
  <Application>Microsoft Office PowerPoint</Application>
  <PresentationFormat>On-screen Show (16:9)</PresentationFormat>
  <Paragraphs>246</Paragraphs>
  <Slides>18</Slides>
  <Notes>12</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Lucida Grande</vt:lpstr>
      <vt:lpstr>Raleway</vt:lpstr>
      <vt:lpstr>SE16_16x9_LIO_TextOnly (1)</vt:lpstr>
      <vt:lpstr>Schneider Text Slides</vt:lpstr>
      <vt:lpstr>GraphQL Architecture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Pre-Study Template</dc:title>
  <dc:creator>Windows User</dc:creator>
  <cp:lastModifiedBy>Dorian DINH</cp:lastModifiedBy>
  <cp:revision>304</cp:revision>
  <dcterms:created xsi:type="dcterms:W3CDTF">2016-02-11T10:07:05Z</dcterms:created>
  <dcterms:modified xsi:type="dcterms:W3CDTF">2020-05-05T13:43:42Z</dcterms:modified>
</cp:coreProperties>
</file>