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8"/>
  </p:notesMasterIdLst>
  <p:handoutMasterIdLst>
    <p:handoutMasterId r:id="rId9"/>
  </p:handoutMasterIdLst>
  <p:sldIdLst>
    <p:sldId id="256" r:id="rId3"/>
    <p:sldId id="346" r:id="rId4"/>
    <p:sldId id="347" r:id="rId5"/>
    <p:sldId id="348" r:id="rId6"/>
    <p:sldId id="258" r:id="rId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3883" autoAdjust="0"/>
  </p:normalViewPr>
  <p:slideViewPr>
    <p:cSldViewPr snapToGrid="0">
      <p:cViewPr varScale="1">
        <p:scale>
          <a:sx n="118" d="100"/>
          <a:sy n="118" d="100"/>
        </p:scale>
        <p:origin x="102" y="120"/>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9/13/2019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9/12/2019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7C3B2D8D-A488-470B-BC3D-028830DE92D3}" type="datetime1">
              <a:rPr lang="en-US" smtClean="0"/>
              <a:t>9/13/2019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203117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pPr algn="ctr"/>
            <a:r>
              <a:rPr lang="en-US" sz="2000" dirty="0">
                <a:solidFill>
                  <a:schemeClr val="tx2">
                    <a:lumMod val="50000"/>
                  </a:schemeClr>
                </a:solidFill>
              </a:rPr>
              <a:t>WSO2 API Inventory – Problem and Solution</a:t>
            </a:r>
          </a:p>
        </p:txBody>
      </p:sp>
      <p:sp>
        <p:nvSpPr>
          <p:cNvPr id="5" name="Footer Placeholder 4"/>
          <p:cNvSpPr>
            <a:spLocks noGrp="1"/>
          </p:cNvSpPr>
          <p:nvPr>
            <p:ph type="ftr" sz="quarter" idx="3"/>
          </p:nvPr>
        </p:nvSpPr>
        <p:spPr/>
        <p:txBody>
          <a:bodyPr/>
          <a:lstStyle/>
          <a:p>
            <a:r>
              <a:rPr lang="en-US" dirty="0"/>
              <a:t>Confidential Property of Schneider Electric  </a:t>
            </a:r>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747891" y="4808603"/>
            <a:ext cx="525690" cy="92333"/>
          </a:xfrm>
        </p:spPr>
        <p:txBody>
          <a:bodyPr/>
          <a:lstStyle/>
          <a:p>
            <a:fld id="{2EFEF571-C9B4-4D92-A7F7-315B894862A8}" type="slidenum">
              <a:rPr lang="en-US" smtClean="0"/>
              <a:pPr/>
              <a:t>2</a:t>
            </a:fld>
            <a:endParaRPr lang="en-US" dirty="0"/>
          </a:p>
        </p:txBody>
      </p:sp>
      <p:sp>
        <p:nvSpPr>
          <p:cNvPr id="16" name="TextBox 15"/>
          <p:cNvSpPr txBox="1"/>
          <p:nvPr/>
        </p:nvSpPr>
        <p:spPr>
          <a:xfrm>
            <a:off x="1381714" y="2176903"/>
            <a:ext cx="891590" cy="338554"/>
          </a:xfrm>
          <a:prstGeom prst="rect">
            <a:avLst/>
          </a:prstGeom>
          <a:noFill/>
        </p:spPr>
        <p:txBody>
          <a:bodyPr wrap="none" rtlCol="0">
            <a:spAutoFit/>
          </a:bodyPr>
          <a:lstStyle/>
          <a:p>
            <a:pPr algn="r"/>
            <a:r>
              <a:rPr lang="en-US" sz="1600" dirty="0">
                <a:solidFill>
                  <a:schemeClr val="tx2">
                    <a:lumMod val="50000"/>
                  </a:schemeClr>
                </a:solidFill>
                <a:latin typeface="+mj-lt"/>
                <a:ea typeface="+mj-ea"/>
                <a:cs typeface="+mj-cs"/>
              </a:rPr>
              <a:t>Context</a:t>
            </a:r>
          </a:p>
        </p:txBody>
      </p:sp>
      <p:sp>
        <p:nvSpPr>
          <p:cNvPr id="17" name="TextBox 16"/>
          <p:cNvSpPr txBox="1"/>
          <p:nvPr/>
        </p:nvSpPr>
        <p:spPr>
          <a:xfrm>
            <a:off x="1378462" y="2455720"/>
            <a:ext cx="3476664" cy="646331"/>
          </a:xfrm>
          <a:prstGeom prst="rect">
            <a:avLst/>
          </a:prstGeom>
          <a:noFill/>
        </p:spPr>
        <p:txBody>
          <a:bodyPr wrap="square" rtlCol="0">
            <a:spAutoFit/>
          </a:bodyPr>
          <a:lstStyle/>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Un-approved APIs </a:t>
            </a:r>
            <a:r>
              <a:rPr lang="en-US" sz="900" dirty="0">
                <a:latin typeface="Calibri" panose="020F0502020204030204" pitchFamily="34" charset="0"/>
                <a:cs typeface="Calibri" panose="020F0502020204030204" pitchFamily="34" charset="0"/>
              </a:rPr>
              <a:t>– Many inflight APIs are not approved by APIFirst.</a:t>
            </a: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Violated ADR process </a:t>
            </a:r>
            <a:r>
              <a:rPr lang="en-US" sz="900" dirty="0">
                <a:latin typeface="Calibri" panose="020F0502020204030204" pitchFamily="34" charset="0"/>
                <a:cs typeface="Calibri" panose="020F0502020204030204" pitchFamily="34" charset="0"/>
              </a:rPr>
              <a:t>– No show for ADR</a:t>
            </a: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API Catalogue </a:t>
            </a:r>
            <a:r>
              <a:rPr lang="en-US" sz="900" dirty="0">
                <a:latin typeface="Calibri" panose="020F0502020204030204" pitchFamily="34" charset="0"/>
                <a:cs typeface="Calibri" panose="020F0502020204030204" pitchFamily="34" charset="0"/>
              </a:rPr>
              <a:t>– Inflight APIs spec not updated in central catalogue</a:t>
            </a:r>
          </a:p>
        </p:txBody>
      </p:sp>
      <p:sp>
        <p:nvSpPr>
          <p:cNvPr id="18" name="TextBox 17"/>
          <p:cNvSpPr txBox="1"/>
          <p:nvPr/>
        </p:nvSpPr>
        <p:spPr>
          <a:xfrm>
            <a:off x="6586911" y="843720"/>
            <a:ext cx="923650" cy="338554"/>
          </a:xfrm>
          <a:prstGeom prst="rect">
            <a:avLst/>
          </a:prstGeom>
          <a:noFill/>
        </p:spPr>
        <p:txBody>
          <a:bodyPr wrap="none" rtlCol="0">
            <a:spAutoFit/>
          </a:bodyPr>
          <a:lstStyle/>
          <a:p>
            <a:pPr algn="r"/>
            <a:r>
              <a:rPr lang="en-US" sz="1600" dirty="0">
                <a:solidFill>
                  <a:schemeClr val="tx2">
                    <a:lumMod val="50000"/>
                  </a:schemeClr>
                </a:solidFill>
                <a:latin typeface="+mj-lt"/>
                <a:ea typeface="+mj-ea"/>
                <a:cs typeface="+mj-cs"/>
              </a:rPr>
              <a:t>Solution</a:t>
            </a:r>
          </a:p>
        </p:txBody>
      </p:sp>
      <p:sp>
        <p:nvSpPr>
          <p:cNvPr id="20" name="TextBox 19"/>
          <p:cNvSpPr txBox="1"/>
          <p:nvPr/>
        </p:nvSpPr>
        <p:spPr>
          <a:xfrm>
            <a:off x="1381714" y="771280"/>
            <a:ext cx="947695" cy="338554"/>
          </a:xfrm>
          <a:prstGeom prst="rect">
            <a:avLst/>
          </a:prstGeom>
          <a:noFill/>
        </p:spPr>
        <p:txBody>
          <a:bodyPr wrap="none" rtlCol="0">
            <a:spAutoFit/>
          </a:bodyPr>
          <a:lstStyle/>
          <a:p>
            <a:r>
              <a:rPr lang="en-US" sz="1600" dirty="0">
                <a:solidFill>
                  <a:schemeClr val="tx2">
                    <a:lumMod val="50000"/>
                  </a:schemeClr>
                </a:solidFill>
                <a:latin typeface="+mj-lt"/>
                <a:ea typeface="+mj-ea"/>
                <a:cs typeface="+mj-cs"/>
              </a:rPr>
              <a:t>Problem</a:t>
            </a:r>
          </a:p>
        </p:txBody>
      </p:sp>
      <p:sp>
        <p:nvSpPr>
          <p:cNvPr id="21" name="TextBox 20"/>
          <p:cNvSpPr txBox="1"/>
          <p:nvPr/>
        </p:nvSpPr>
        <p:spPr>
          <a:xfrm>
            <a:off x="1373551" y="1072243"/>
            <a:ext cx="3407969" cy="1061829"/>
          </a:xfrm>
          <a:prstGeom prst="rect">
            <a:avLst/>
          </a:prstGeom>
          <a:noFill/>
        </p:spPr>
        <p:txBody>
          <a:bodyPr wrap="square" rtlCol="0">
            <a:spAutoFit/>
          </a:bodyPr>
          <a:lstStyle/>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WSO2 APIM developing new APIs after platform freeze.</a:t>
            </a:r>
          </a:p>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No clear communication about inflight APIs in WSO2. 08/27 - only 3, but 09/12 - 17 APIs.</a:t>
            </a:r>
          </a:p>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Decommissioning APIs which is tested in APIGEE.</a:t>
            </a:r>
          </a:p>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No clear API inventory.</a:t>
            </a:r>
          </a:p>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Outdated provider and consumer contacts</a:t>
            </a:r>
          </a:p>
          <a:p>
            <a:pPr marL="171450" indent="-171450">
              <a:buFont typeface="Wingdings" panose="05000000000000000000" pitchFamily="2" charset="2"/>
              <a:buChar char="§"/>
            </a:pPr>
            <a:r>
              <a:rPr lang="en-US" sz="900" dirty="0">
                <a:latin typeface="Calibri" panose="020F0502020204030204" pitchFamily="34" charset="0"/>
                <a:cs typeface="Calibri" panose="020F0502020204030204" pitchFamily="34" charset="0"/>
              </a:rPr>
              <a:t>In-correct test data and results.</a:t>
            </a:r>
          </a:p>
        </p:txBody>
      </p:sp>
      <p:sp>
        <p:nvSpPr>
          <p:cNvPr id="22" name="TextBox 21"/>
          <p:cNvSpPr txBox="1"/>
          <p:nvPr/>
        </p:nvSpPr>
        <p:spPr>
          <a:xfrm>
            <a:off x="1373551" y="3274759"/>
            <a:ext cx="801823" cy="338554"/>
          </a:xfrm>
          <a:prstGeom prst="rect">
            <a:avLst/>
          </a:prstGeom>
          <a:noFill/>
        </p:spPr>
        <p:txBody>
          <a:bodyPr wrap="none" rtlCol="0">
            <a:spAutoFit/>
          </a:bodyPr>
          <a:lstStyle/>
          <a:p>
            <a:r>
              <a:rPr lang="en-US" sz="1600" dirty="0">
                <a:solidFill>
                  <a:schemeClr val="tx2">
                    <a:lumMod val="50000"/>
                  </a:schemeClr>
                </a:solidFill>
                <a:latin typeface="+mj-lt"/>
                <a:ea typeface="+mj-ea"/>
                <a:cs typeface="+mj-cs"/>
              </a:rPr>
              <a:t>Impact</a:t>
            </a:r>
          </a:p>
        </p:txBody>
      </p:sp>
      <p:sp>
        <p:nvSpPr>
          <p:cNvPr id="24" name="Rectangle 23"/>
          <p:cNvSpPr/>
          <p:nvPr/>
        </p:nvSpPr>
        <p:spPr>
          <a:xfrm>
            <a:off x="7641574" y="931979"/>
            <a:ext cx="41817" cy="62407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25" name="Rectangle 24"/>
          <p:cNvSpPr/>
          <p:nvPr/>
        </p:nvSpPr>
        <p:spPr>
          <a:xfrm>
            <a:off x="1221460" y="2298854"/>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26" name="Rectangle 25"/>
          <p:cNvSpPr/>
          <p:nvPr/>
        </p:nvSpPr>
        <p:spPr>
          <a:xfrm>
            <a:off x="1182819" y="3351702"/>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27" name="Rectangle 26"/>
          <p:cNvSpPr/>
          <p:nvPr/>
        </p:nvSpPr>
        <p:spPr>
          <a:xfrm>
            <a:off x="1227651" y="846106"/>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28" name="Rectangle 27"/>
          <p:cNvSpPr>
            <a:spLocks/>
          </p:cNvSpPr>
          <p:nvPr/>
        </p:nvSpPr>
        <p:spPr bwMode="auto">
          <a:xfrm>
            <a:off x="7762286" y="852248"/>
            <a:ext cx="724686" cy="750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04</a:t>
            </a:r>
          </a:p>
        </p:txBody>
      </p:sp>
      <p:sp>
        <p:nvSpPr>
          <p:cNvPr id="29" name="Rectangle 28"/>
          <p:cNvSpPr>
            <a:spLocks/>
          </p:cNvSpPr>
          <p:nvPr/>
        </p:nvSpPr>
        <p:spPr bwMode="auto">
          <a:xfrm>
            <a:off x="407115" y="2187535"/>
            <a:ext cx="724686" cy="750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02</a:t>
            </a:r>
          </a:p>
        </p:txBody>
      </p:sp>
      <p:sp>
        <p:nvSpPr>
          <p:cNvPr id="30" name="Rectangle 29"/>
          <p:cNvSpPr>
            <a:spLocks/>
          </p:cNvSpPr>
          <p:nvPr/>
        </p:nvSpPr>
        <p:spPr bwMode="auto">
          <a:xfrm>
            <a:off x="407115" y="3271971"/>
            <a:ext cx="724686" cy="750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03</a:t>
            </a:r>
          </a:p>
        </p:txBody>
      </p:sp>
      <p:sp>
        <p:nvSpPr>
          <p:cNvPr id="31" name="Rectangle 30"/>
          <p:cNvSpPr>
            <a:spLocks/>
          </p:cNvSpPr>
          <p:nvPr/>
        </p:nvSpPr>
        <p:spPr bwMode="auto">
          <a:xfrm>
            <a:off x="404664" y="783042"/>
            <a:ext cx="724686" cy="750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01</a:t>
            </a:r>
          </a:p>
        </p:txBody>
      </p:sp>
      <p:sp>
        <p:nvSpPr>
          <p:cNvPr id="33" name="Footer Placeholder 3">
            <a:extLst>
              <a:ext uri="{FF2B5EF4-FFF2-40B4-BE49-F238E27FC236}">
                <a16:creationId xmlns:a16="http://schemas.microsoft.com/office/drawing/2014/main" id="{3C86B440-F144-4566-A108-7D118BDA030A}"/>
              </a:ext>
            </a:extLst>
          </p:cNvPr>
          <p:cNvSpPr>
            <a:spLocks noGrp="1"/>
          </p:cNvSpPr>
          <p:nvPr>
            <p:ph type="ftr" sz="quarter" idx="3"/>
          </p:nvPr>
        </p:nvSpPr>
        <p:spPr>
          <a:xfrm>
            <a:off x="252413" y="4808603"/>
            <a:ext cx="1509767" cy="92333"/>
          </a:xfrm>
        </p:spPr>
        <p:txBody>
          <a:bodyPr/>
          <a:lstStyle/>
          <a:p>
            <a:r>
              <a:rPr lang="en-US" dirty="0"/>
              <a:t>Confidential Property of Schneider Electric |</a:t>
            </a:r>
          </a:p>
        </p:txBody>
      </p:sp>
      <p:sp>
        <p:nvSpPr>
          <p:cNvPr id="35" name="Title 34">
            <a:extLst>
              <a:ext uri="{FF2B5EF4-FFF2-40B4-BE49-F238E27FC236}">
                <a16:creationId xmlns:a16="http://schemas.microsoft.com/office/drawing/2014/main" id="{1C8CF14B-6FEB-49BC-B0FA-67F38E208D8C}"/>
              </a:ext>
            </a:extLst>
          </p:cNvPr>
          <p:cNvSpPr>
            <a:spLocks noGrp="1"/>
          </p:cNvSpPr>
          <p:nvPr>
            <p:ph type="title"/>
          </p:nvPr>
        </p:nvSpPr>
        <p:spPr>
          <a:xfrm>
            <a:off x="423951" y="234155"/>
            <a:ext cx="7338336" cy="369332"/>
          </a:xfrm>
        </p:spPr>
        <p:txBody>
          <a:bodyPr/>
          <a:lstStyle/>
          <a:p>
            <a:pPr algn="ctr"/>
            <a:r>
              <a:rPr lang="en-US" sz="1400" dirty="0">
                <a:solidFill>
                  <a:schemeClr val="tx2">
                    <a:lumMod val="50000"/>
                  </a:schemeClr>
                </a:solidFill>
              </a:rPr>
              <a:t>WSO2 API inventory – Problem and Solution</a:t>
            </a:r>
          </a:p>
        </p:txBody>
      </p:sp>
      <p:sp>
        <p:nvSpPr>
          <p:cNvPr id="40" name="TextBox 39">
            <a:extLst>
              <a:ext uri="{FF2B5EF4-FFF2-40B4-BE49-F238E27FC236}">
                <a16:creationId xmlns:a16="http://schemas.microsoft.com/office/drawing/2014/main" id="{DBD3625D-626D-497E-AF94-4CB285C8AE86}"/>
              </a:ext>
            </a:extLst>
          </p:cNvPr>
          <p:cNvSpPr txBox="1"/>
          <p:nvPr/>
        </p:nvSpPr>
        <p:spPr>
          <a:xfrm>
            <a:off x="1372009" y="3647073"/>
            <a:ext cx="3512052" cy="646331"/>
          </a:xfrm>
          <a:prstGeom prst="rect">
            <a:avLst/>
          </a:prstGeom>
          <a:noFill/>
        </p:spPr>
        <p:txBody>
          <a:bodyPr wrap="square" rtlCol="0">
            <a:spAutoFit/>
          </a:bodyPr>
          <a:lstStyle/>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Project Experience </a:t>
            </a:r>
            <a:r>
              <a:rPr lang="en-US" sz="900" dirty="0">
                <a:latin typeface="Calibri" panose="020F0502020204030204" pitchFamily="34" charset="0"/>
                <a:cs typeface="Calibri" panose="020F0502020204030204" pitchFamily="34" charset="0"/>
              </a:rPr>
              <a:t>- Project has to follow correct API standards.</a:t>
            </a: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Rework</a:t>
            </a:r>
            <a:r>
              <a:rPr lang="en-US" sz="900" dirty="0">
                <a:latin typeface="Calibri" panose="020F0502020204030204" pitchFamily="34" charset="0"/>
                <a:cs typeface="Calibri" panose="020F0502020204030204" pitchFamily="34" charset="0"/>
              </a:rPr>
              <a:t> - Re-development and testing in APIGEE</a:t>
            </a: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Contacts</a:t>
            </a:r>
            <a:r>
              <a:rPr lang="en-US" sz="900" dirty="0">
                <a:latin typeface="Calibri" panose="020F0502020204030204" pitchFamily="34" charset="0"/>
                <a:cs typeface="Calibri" panose="020F0502020204030204" pitchFamily="34" charset="0"/>
              </a:rPr>
              <a:t> - Consumer/Provider communication</a:t>
            </a: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Timeline</a:t>
            </a:r>
            <a:r>
              <a:rPr lang="en-US" sz="900" dirty="0">
                <a:latin typeface="Calibri" panose="020F0502020204030204" pitchFamily="34" charset="0"/>
                <a:cs typeface="Calibri" panose="020F0502020204030204" pitchFamily="34" charset="0"/>
              </a:rPr>
              <a:t> – Migration timeline deviated.</a:t>
            </a:r>
          </a:p>
        </p:txBody>
      </p:sp>
      <p:sp>
        <p:nvSpPr>
          <p:cNvPr id="41" name="TextBox 40">
            <a:extLst>
              <a:ext uri="{FF2B5EF4-FFF2-40B4-BE49-F238E27FC236}">
                <a16:creationId xmlns:a16="http://schemas.microsoft.com/office/drawing/2014/main" id="{AC947AE8-3982-4F03-B59B-060CAE2C70EF}"/>
              </a:ext>
            </a:extLst>
          </p:cNvPr>
          <p:cNvSpPr txBox="1"/>
          <p:nvPr/>
        </p:nvSpPr>
        <p:spPr>
          <a:xfrm>
            <a:off x="4986602" y="1105987"/>
            <a:ext cx="2737202" cy="2862322"/>
          </a:xfrm>
          <a:prstGeom prst="rect">
            <a:avLst/>
          </a:prstGeom>
          <a:noFill/>
        </p:spPr>
        <p:txBody>
          <a:bodyPr wrap="square" rtlCol="0">
            <a:spAutoFit/>
          </a:bodyPr>
          <a:lstStyle/>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Approach 1</a:t>
            </a:r>
            <a:r>
              <a:rPr lang="en-US" sz="900" dirty="0">
                <a:latin typeface="Calibri" panose="020F0502020204030204" pitchFamily="34" charset="0"/>
                <a:cs typeface="Calibri" panose="020F0502020204030204" pitchFamily="34" charset="0"/>
              </a:rPr>
              <a:t> : </a:t>
            </a:r>
            <a:r>
              <a:rPr lang="en-US" sz="900" b="1" dirty="0">
                <a:solidFill>
                  <a:schemeClr val="tx2">
                    <a:lumMod val="50000"/>
                  </a:schemeClr>
                </a:solidFill>
                <a:latin typeface="Calibri" panose="020F0502020204030204" pitchFamily="34" charset="0"/>
                <a:cs typeface="Calibri" panose="020F0502020204030204" pitchFamily="34" charset="0"/>
              </a:rPr>
              <a:t>Parallel Execution </a:t>
            </a:r>
            <a:r>
              <a:rPr lang="en-US" sz="900" b="1" dirty="0">
                <a:solidFill>
                  <a:schemeClr val="tx2">
                    <a:lumMod val="50000"/>
                  </a:schemeClr>
                </a:solidFill>
                <a:highlight>
                  <a:srgbClr val="808000"/>
                </a:highlight>
                <a:latin typeface="Calibri" panose="020F0502020204030204" pitchFamily="34" charset="0"/>
                <a:cs typeface="Calibri" panose="020F0502020204030204" pitchFamily="34" charset="0"/>
              </a:rPr>
              <a:t>(Recommended)</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Project team may continue development/testing in WSO2 and in parallel APIGEE delivers to UAT &amp; PROD. </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Notify project – API transformation and guidelines.</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Opportunity for project to decide where to host the API initially.</a:t>
            </a:r>
          </a:p>
          <a:p>
            <a:pPr marL="171450" indent="-171450">
              <a:buFont typeface="Courier New" panose="02070309020205020404" pitchFamily="49" charset="0"/>
              <a:buChar char="o"/>
            </a:pPr>
            <a:endParaRPr lang="en-US" sz="9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Approach 2 : Only in APIGEE </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APIGEE team delivers the APIs in a week(IFW API developers attends ADR asap) to UAT and after testing move to Prod. </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Project timeline has to be aligned if applicable. </a:t>
            </a:r>
          </a:p>
          <a:p>
            <a:pPr marL="171450" indent="-171450">
              <a:buFont typeface="Courier New" panose="02070309020205020404" pitchFamily="49" charset="0"/>
              <a:buChar char="o"/>
            </a:pPr>
            <a:endParaRPr lang="en-US" sz="9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900" b="1" dirty="0">
                <a:solidFill>
                  <a:schemeClr val="tx2">
                    <a:lumMod val="50000"/>
                  </a:schemeClr>
                </a:solidFill>
                <a:latin typeface="Calibri" panose="020F0502020204030204" pitchFamily="34" charset="0"/>
                <a:cs typeface="Calibri" panose="020F0502020204030204" pitchFamily="34" charset="0"/>
              </a:rPr>
              <a:t>Approach 3 : Exception ( WSO2 </a:t>
            </a:r>
            <a:r>
              <a:rPr lang="en-US" sz="900" b="1" dirty="0">
                <a:solidFill>
                  <a:schemeClr val="tx2">
                    <a:lumMod val="50000"/>
                  </a:schemeClr>
                </a:solidFill>
                <a:latin typeface="Calibri" panose="020F0502020204030204" pitchFamily="34" charset="0"/>
                <a:cs typeface="Calibri" panose="020F0502020204030204" pitchFamily="34" charset="0"/>
                <a:sym typeface="Wingdings" panose="05000000000000000000" pitchFamily="2" charset="2"/>
              </a:rPr>
              <a:t> APIGEE) </a:t>
            </a:r>
            <a:r>
              <a:rPr lang="en-US" sz="900" b="1" dirty="0">
                <a:solidFill>
                  <a:schemeClr val="tx2">
                    <a:lumMod val="50000"/>
                  </a:schemeClr>
                </a:solidFill>
                <a:highlight>
                  <a:srgbClr val="808000"/>
                </a:highlight>
                <a:latin typeface="Calibri" panose="020F0502020204030204" pitchFamily="34" charset="0"/>
                <a:cs typeface="Calibri" panose="020F0502020204030204" pitchFamily="34" charset="0"/>
                <a:sym typeface="Wingdings" panose="05000000000000000000" pitchFamily="2" charset="2"/>
              </a:rPr>
              <a:t>Risk</a:t>
            </a:r>
            <a:endParaRPr lang="en-US" sz="900" b="1" dirty="0">
              <a:solidFill>
                <a:schemeClr val="tx2">
                  <a:lumMod val="50000"/>
                </a:schemeClr>
              </a:solidFill>
              <a:highlight>
                <a:srgbClr val="808000"/>
              </a:highlight>
              <a:latin typeface="Calibri" panose="020F0502020204030204" pitchFamily="34" charset="0"/>
              <a:cs typeface="Calibri" panose="020F0502020204030204" pitchFamily="34" charset="0"/>
            </a:endParaRP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WSO2 APIM delivers all in-flight APIs.</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APIGEE team will migrate and execute refined testing.</a:t>
            </a:r>
          </a:p>
          <a:p>
            <a:pPr marL="171450" indent="-171450">
              <a:buFont typeface="Courier New" panose="02070309020205020404" pitchFamily="49" charset="0"/>
              <a:buChar char="o"/>
            </a:pPr>
            <a:r>
              <a:rPr lang="en-US" sz="900" dirty="0">
                <a:latin typeface="Calibri" panose="020F0502020204030204" pitchFamily="34" charset="0"/>
                <a:cs typeface="Calibri" panose="020F0502020204030204" pitchFamily="34" charset="0"/>
              </a:rPr>
              <a:t>Consumers will switch the endpoint.</a:t>
            </a:r>
          </a:p>
          <a:p>
            <a:pPr marL="171450" indent="-171450">
              <a:buFont typeface="Courier New" panose="02070309020205020404" pitchFamily="49" charset="0"/>
              <a:buChar char="o"/>
            </a:pPr>
            <a:endParaRPr lang="en-US"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51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4">
            <a:extLst>
              <a:ext uri="{FF2B5EF4-FFF2-40B4-BE49-F238E27FC236}">
                <a16:creationId xmlns:a16="http://schemas.microsoft.com/office/drawing/2014/main" id="{84A94622-0D73-4DBB-A0DF-086372A49617}"/>
              </a:ext>
            </a:extLst>
          </p:cNvPr>
          <p:cNvSpPr txBox="1">
            <a:spLocks/>
          </p:cNvSpPr>
          <p:nvPr/>
        </p:nvSpPr>
        <p:spPr>
          <a:xfrm>
            <a:off x="763815" y="1043358"/>
            <a:ext cx="7338336" cy="369332"/>
          </a:xfrm>
          <a:prstGeom prst="rect">
            <a:avLst/>
          </a:prstGeom>
        </p:spPr>
        <p:txBody>
          <a:bodyPr/>
          <a:lstStyle>
            <a:lvl1pPr algn="ctr" defTabSz="457184"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bg1"/>
                </a:solidFill>
                <a:latin typeface="Calibri" panose="020F0502020204030204" pitchFamily="34" charset="0"/>
                <a:cs typeface="Calibri" panose="020F0502020204030204" pitchFamily="34" charset="0"/>
              </a:rPr>
              <a:t>Appendix</a:t>
            </a:r>
          </a:p>
        </p:txBody>
      </p:sp>
    </p:spTree>
    <p:extLst>
      <p:ext uri="{BB962C8B-B14F-4D97-AF65-F5344CB8AC3E}">
        <p14:creationId xmlns:p14="http://schemas.microsoft.com/office/powerpoint/2010/main" val="125992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FAF31C-B385-4C27-8C74-E7D06293772B}"/>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8E2A07CE-A824-409A-B8C5-EE83788E97A4}"/>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59D74598-3C89-47E2-9664-54C46EAD4E24}"/>
              </a:ext>
            </a:extLst>
          </p:cNvPr>
          <p:cNvSpPr>
            <a:spLocks noGrp="1"/>
          </p:cNvSpPr>
          <p:nvPr>
            <p:ph type="body" sz="quarter" idx="32"/>
          </p:nvPr>
        </p:nvSpPr>
        <p:spPr/>
        <p:txBody>
          <a:bodyPr/>
          <a:lstStyle/>
          <a:p>
            <a:endParaRPr lang="en-US"/>
          </a:p>
        </p:txBody>
      </p:sp>
      <p:sp>
        <p:nvSpPr>
          <p:cNvPr id="6" name="Text Placeholder 5">
            <a:extLst>
              <a:ext uri="{FF2B5EF4-FFF2-40B4-BE49-F238E27FC236}">
                <a16:creationId xmlns:a16="http://schemas.microsoft.com/office/drawing/2014/main" id="{D92E39EF-4AF1-4B57-87F1-6F3385986352}"/>
              </a:ext>
            </a:extLst>
          </p:cNvPr>
          <p:cNvSpPr>
            <a:spLocks noGrp="1"/>
          </p:cNvSpPr>
          <p:nvPr>
            <p:ph type="body" sz="quarter" idx="33"/>
          </p:nvPr>
        </p:nvSpPr>
        <p:spPr/>
        <p:txBody>
          <a:bodyPr/>
          <a:lstStyle/>
          <a:p>
            <a:endParaRPr lang="en-US"/>
          </a:p>
        </p:txBody>
      </p:sp>
      <p:graphicFrame>
        <p:nvGraphicFramePr>
          <p:cNvPr id="8" name="Table 7">
            <a:extLst>
              <a:ext uri="{FF2B5EF4-FFF2-40B4-BE49-F238E27FC236}">
                <a16:creationId xmlns:a16="http://schemas.microsoft.com/office/drawing/2014/main" id="{5B096F72-5CD4-4BD7-92A2-474ED5DEA204}"/>
              </a:ext>
            </a:extLst>
          </p:cNvPr>
          <p:cNvGraphicFramePr>
            <a:graphicFrameLocks noGrp="1"/>
          </p:cNvGraphicFramePr>
          <p:nvPr>
            <p:extLst>
              <p:ext uri="{D42A27DB-BD31-4B8C-83A1-F6EECF244321}">
                <p14:modId xmlns:p14="http://schemas.microsoft.com/office/powerpoint/2010/main" val="814620676"/>
              </p:ext>
            </p:extLst>
          </p:nvPr>
        </p:nvGraphicFramePr>
        <p:xfrm>
          <a:off x="1675051" y="1447280"/>
          <a:ext cx="5923370" cy="2248940"/>
        </p:xfrm>
        <a:graphic>
          <a:graphicData uri="http://schemas.openxmlformats.org/drawingml/2006/table">
            <a:tbl>
              <a:tblPr firstRow="1" firstCol="1" bandRow="1"/>
              <a:tblGrid>
                <a:gridCol w="2168592">
                  <a:extLst>
                    <a:ext uri="{9D8B030D-6E8A-4147-A177-3AD203B41FA5}">
                      <a16:colId xmlns:a16="http://schemas.microsoft.com/office/drawing/2014/main" val="2498736180"/>
                    </a:ext>
                  </a:extLst>
                </a:gridCol>
                <a:gridCol w="3754778">
                  <a:extLst>
                    <a:ext uri="{9D8B030D-6E8A-4147-A177-3AD203B41FA5}">
                      <a16:colId xmlns:a16="http://schemas.microsoft.com/office/drawing/2014/main" val="2009403558"/>
                    </a:ext>
                  </a:extLst>
                </a:gridCol>
              </a:tblGrid>
              <a:tr h="224894">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No of  API</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  Comments </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86143175"/>
                  </a:ext>
                </a:extLst>
              </a:tr>
              <a:tr h="449788">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4</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This was not there in the delta list shared by THBS team.</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590687"/>
                  </a:ext>
                </a:extLst>
              </a:tr>
              <a:tr h="224894">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1</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Already Implemented </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039679"/>
                  </a:ext>
                </a:extLst>
              </a:tr>
              <a:tr h="224894">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3</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No transaction in last one year </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053018"/>
                  </a:ext>
                </a:extLst>
              </a:tr>
              <a:tr h="674682">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rPr>
                        <a:t>9</a:t>
                      </a:r>
                      <a:endParaRPr lang="en-US"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Validated through Anil and Dorian before marking them for decommissioning. Confirmed by THBS decommissioned</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543198"/>
                  </a:ext>
                </a:extLst>
              </a:tr>
              <a:tr h="449788">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16</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In Flight API - Not was part of the delta  list shared by THBS </a:t>
                      </a:r>
                      <a:endParaRPr lang="en-US" sz="1100" dirty="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907"/>
                  </a:ext>
                </a:extLst>
              </a:tr>
            </a:tbl>
          </a:graphicData>
        </a:graphic>
      </p:graphicFrame>
    </p:spTree>
    <p:extLst>
      <p:ext uri="{BB962C8B-B14F-4D97-AF65-F5344CB8AC3E}">
        <p14:creationId xmlns:p14="http://schemas.microsoft.com/office/powerpoint/2010/main" val="104662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95EDB7B-160E-4DFE-B225-EB9EE3E88963}"/>
              </a:ext>
            </a:extLst>
          </p:cNvPr>
          <p:cNvSpPr txBox="1"/>
          <p:nvPr/>
        </p:nvSpPr>
        <p:spPr>
          <a:xfrm>
            <a:off x="297589" y="539956"/>
            <a:ext cx="815673" cy="307777"/>
          </a:xfrm>
          <a:prstGeom prst="rect">
            <a:avLst/>
          </a:prstGeom>
          <a:noFill/>
        </p:spPr>
        <p:txBody>
          <a:bodyPr wrap="none" rtlCol="0">
            <a:spAutoFit/>
          </a:bodyPr>
          <a:lstStyle/>
          <a:p>
            <a:r>
              <a:rPr lang="en-US" sz="1400" b="1" dirty="0">
                <a:solidFill>
                  <a:schemeClr val="tx2"/>
                </a:solidFill>
                <a:latin typeface="Calibri" panose="020F0502020204030204" pitchFamily="34" charset="0"/>
                <a:cs typeface="Calibri" panose="020F0502020204030204" pitchFamily="34" charset="0"/>
              </a:rPr>
              <a:t>Problem</a:t>
            </a:r>
          </a:p>
        </p:txBody>
      </p:sp>
      <p:sp>
        <p:nvSpPr>
          <p:cNvPr id="15" name="TextBox 14">
            <a:extLst>
              <a:ext uri="{FF2B5EF4-FFF2-40B4-BE49-F238E27FC236}">
                <a16:creationId xmlns:a16="http://schemas.microsoft.com/office/drawing/2014/main" id="{70C6F959-B070-4992-946C-B7EAED4EB686}"/>
              </a:ext>
            </a:extLst>
          </p:cNvPr>
          <p:cNvSpPr txBox="1"/>
          <p:nvPr/>
        </p:nvSpPr>
        <p:spPr>
          <a:xfrm>
            <a:off x="412429" y="3097208"/>
            <a:ext cx="700833" cy="307777"/>
          </a:xfrm>
          <a:prstGeom prst="rect">
            <a:avLst/>
          </a:prstGeom>
          <a:noFill/>
        </p:spPr>
        <p:txBody>
          <a:bodyPr wrap="none" rtlCol="0">
            <a:spAutoFit/>
          </a:bodyPr>
          <a:lstStyle/>
          <a:p>
            <a:r>
              <a:rPr lang="en-US" sz="1400" b="1" dirty="0">
                <a:solidFill>
                  <a:schemeClr val="tx2"/>
                </a:solidFill>
                <a:latin typeface="Calibri" panose="020F0502020204030204" pitchFamily="34" charset="0"/>
                <a:cs typeface="Calibri" panose="020F0502020204030204" pitchFamily="34" charset="0"/>
              </a:rPr>
              <a:t>Impact</a:t>
            </a:r>
          </a:p>
        </p:txBody>
      </p:sp>
      <p:sp>
        <p:nvSpPr>
          <p:cNvPr id="2" name="TextBox 1">
            <a:extLst>
              <a:ext uri="{FF2B5EF4-FFF2-40B4-BE49-F238E27FC236}">
                <a16:creationId xmlns:a16="http://schemas.microsoft.com/office/drawing/2014/main" id="{43037915-16C1-496F-B58E-EB8BC059EAD7}"/>
              </a:ext>
            </a:extLst>
          </p:cNvPr>
          <p:cNvSpPr txBox="1"/>
          <p:nvPr/>
        </p:nvSpPr>
        <p:spPr>
          <a:xfrm>
            <a:off x="412429" y="3409285"/>
            <a:ext cx="3713015" cy="646331"/>
          </a:xfrm>
          <a:prstGeom prst="rect">
            <a:avLst/>
          </a:prstGeom>
          <a:noFill/>
        </p:spPr>
        <p:txBody>
          <a:bodyPr wrap="square" rtlCol="0">
            <a:spAutoFit/>
          </a:bodyPr>
          <a:lstStyle/>
          <a:p>
            <a:pPr marL="171450" indent="-171450">
              <a:buFont typeface="Wingdings" panose="05000000000000000000" pitchFamily="2" charset="2"/>
              <a:buChar char="§"/>
            </a:pPr>
            <a:r>
              <a:rPr lang="en-US" sz="900" dirty="0"/>
              <a:t>Invest one week of APIGEE team effort to re-develop and test the APIs in APIGEE as well.</a:t>
            </a:r>
          </a:p>
          <a:p>
            <a:pPr marL="171450" indent="-171450">
              <a:buFont typeface="Wingdings" panose="05000000000000000000" pitchFamily="2" charset="2"/>
              <a:buChar char="§"/>
            </a:pPr>
            <a:r>
              <a:rPr lang="en-US" sz="900" dirty="0"/>
              <a:t>Migration delivery plan needs change</a:t>
            </a:r>
          </a:p>
          <a:p>
            <a:pPr marL="171450" indent="-171450">
              <a:buFont typeface="Wingdings" panose="05000000000000000000" pitchFamily="2" charset="2"/>
              <a:buChar char="§"/>
            </a:pPr>
            <a:r>
              <a:rPr lang="en-US" sz="900" dirty="0"/>
              <a:t>Project team mi</a:t>
            </a:r>
          </a:p>
        </p:txBody>
      </p:sp>
      <p:sp>
        <p:nvSpPr>
          <p:cNvPr id="16" name="TextBox 15">
            <a:extLst>
              <a:ext uri="{FF2B5EF4-FFF2-40B4-BE49-F238E27FC236}">
                <a16:creationId xmlns:a16="http://schemas.microsoft.com/office/drawing/2014/main" id="{21317FAB-2A03-4E5A-89C0-B16D94F5D212}"/>
              </a:ext>
            </a:extLst>
          </p:cNvPr>
          <p:cNvSpPr txBox="1"/>
          <p:nvPr/>
        </p:nvSpPr>
        <p:spPr>
          <a:xfrm>
            <a:off x="412428" y="866321"/>
            <a:ext cx="5827508" cy="1061829"/>
          </a:xfrm>
          <a:prstGeom prst="rect">
            <a:avLst/>
          </a:prstGeom>
          <a:noFill/>
        </p:spPr>
        <p:txBody>
          <a:bodyPr wrap="square" rtlCol="0">
            <a:spAutoFit/>
          </a:bodyPr>
          <a:lstStyle/>
          <a:p>
            <a:pPr marL="171450" indent="-171450">
              <a:buFont typeface="Wingdings" panose="05000000000000000000" pitchFamily="2" charset="2"/>
              <a:buChar char="§"/>
            </a:pPr>
            <a:r>
              <a:rPr lang="en-US" sz="900" dirty="0"/>
              <a:t>WSO2 APIM developing new APIs after platform freeze.</a:t>
            </a:r>
          </a:p>
          <a:p>
            <a:pPr marL="171450" indent="-171450">
              <a:buFont typeface="Wingdings" panose="05000000000000000000" pitchFamily="2" charset="2"/>
              <a:buChar char="§"/>
            </a:pPr>
            <a:r>
              <a:rPr lang="en-US" sz="900" dirty="0"/>
              <a:t>No clear communication about inflight APIs in WSO2. As of 27</a:t>
            </a:r>
            <a:r>
              <a:rPr lang="en-US" sz="900" baseline="30000" dirty="0"/>
              <a:t>th</a:t>
            </a:r>
            <a:r>
              <a:rPr lang="en-US" sz="900" dirty="0"/>
              <a:t> August only 3 inflight APIs.</a:t>
            </a:r>
          </a:p>
          <a:p>
            <a:pPr marL="171450" indent="-171450">
              <a:buFont typeface="Wingdings" panose="05000000000000000000" pitchFamily="2" charset="2"/>
              <a:buChar char="§"/>
            </a:pPr>
            <a:r>
              <a:rPr lang="en-US" sz="900" dirty="0"/>
              <a:t>Developed APIs are being decommissioned in testing phase. Testing effort wasted.</a:t>
            </a:r>
          </a:p>
          <a:p>
            <a:pPr marL="171450" indent="-171450">
              <a:buFont typeface="Wingdings" panose="05000000000000000000" pitchFamily="2" charset="2"/>
              <a:buChar char="§"/>
            </a:pPr>
            <a:r>
              <a:rPr lang="en-US" sz="900" dirty="0"/>
              <a:t>No clear API inventory from IFW team.</a:t>
            </a:r>
          </a:p>
          <a:p>
            <a:pPr marL="171450" indent="-171450">
              <a:buFont typeface="Wingdings" panose="05000000000000000000" pitchFamily="2" charset="2"/>
              <a:buChar char="§"/>
            </a:pPr>
            <a:r>
              <a:rPr lang="en-US" sz="900" dirty="0"/>
              <a:t>Outdated provider and consumer contacts given to APIGEE team.</a:t>
            </a:r>
          </a:p>
          <a:p>
            <a:pPr marL="171450" indent="-171450">
              <a:buFont typeface="Wingdings" panose="05000000000000000000" pitchFamily="2" charset="2"/>
              <a:buChar char="§"/>
            </a:pPr>
            <a:r>
              <a:rPr lang="en-US" sz="900" dirty="0"/>
              <a:t>Test data is not working .</a:t>
            </a:r>
          </a:p>
          <a:p>
            <a:pPr marL="171450" indent="-171450">
              <a:buFont typeface="Wingdings" panose="05000000000000000000" pitchFamily="2" charset="2"/>
              <a:buChar char="§"/>
            </a:pPr>
            <a:endParaRPr lang="en-US" sz="900" dirty="0"/>
          </a:p>
        </p:txBody>
      </p:sp>
      <p:sp>
        <p:nvSpPr>
          <p:cNvPr id="17" name="TextBox 16">
            <a:extLst>
              <a:ext uri="{FF2B5EF4-FFF2-40B4-BE49-F238E27FC236}">
                <a16:creationId xmlns:a16="http://schemas.microsoft.com/office/drawing/2014/main" id="{4B165F27-98EF-4754-A1BB-51B5A7C98BC3}"/>
              </a:ext>
            </a:extLst>
          </p:cNvPr>
          <p:cNvSpPr txBox="1"/>
          <p:nvPr/>
        </p:nvSpPr>
        <p:spPr>
          <a:xfrm>
            <a:off x="382099" y="2077559"/>
            <a:ext cx="761491" cy="307777"/>
          </a:xfrm>
          <a:prstGeom prst="rect">
            <a:avLst/>
          </a:prstGeom>
          <a:noFill/>
        </p:spPr>
        <p:txBody>
          <a:bodyPr wrap="none" rtlCol="0">
            <a:spAutoFit/>
          </a:bodyPr>
          <a:lstStyle/>
          <a:p>
            <a:r>
              <a:rPr lang="en-US" sz="1400" b="1" dirty="0">
                <a:solidFill>
                  <a:schemeClr val="tx2"/>
                </a:solidFill>
                <a:latin typeface="Calibri" panose="020F0502020204030204" pitchFamily="34" charset="0"/>
                <a:cs typeface="Calibri" panose="020F0502020204030204" pitchFamily="34" charset="0"/>
              </a:rPr>
              <a:t>Context</a:t>
            </a:r>
          </a:p>
        </p:txBody>
      </p:sp>
      <p:sp>
        <p:nvSpPr>
          <p:cNvPr id="18" name="TextBox 17">
            <a:extLst>
              <a:ext uri="{FF2B5EF4-FFF2-40B4-BE49-F238E27FC236}">
                <a16:creationId xmlns:a16="http://schemas.microsoft.com/office/drawing/2014/main" id="{DA2317E1-80F0-4812-9AD4-DD17E73A5575}"/>
              </a:ext>
            </a:extLst>
          </p:cNvPr>
          <p:cNvSpPr txBox="1"/>
          <p:nvPr/>
        </p:nvSpPr>
        <p:spPr>
          <a:xfrm>
            <a:off x="412428" y="2325637"/>
            <a:ext cx="5033511" cy="507831"/>
          </a:xfrm>
          <a:prstGeom prst="rect">
            <a:avLst/>
          </a:prstGeom>
          <a:noFill/>
        </p:spPr>
        <p:txBody>
          <a:bodyPr wrap="square" rtlCol="0">
            <a:spAutoFit/>
          </a:bodyPr>
          <a:lstStyle/>
          <a:p>
            <a:pPr marL="171450" indent="-171450">
              <a:buFont typeface="Wingdings" panose="05000000000000000000" pitchFamily="2" charset="2"/>
              <a:buChar char="§"/>
            </a:pPr>
            <a:r>
              <a:rPr lang="en-US" sz="900" dirty="0"/>
              <a:t>Un-approved APIs – Many inflight APIs are not approved by APIFirst.</a:t>
            </a:r>
          </a:p>
          <a:p>
            <a:pPr marL="171450" indent="-171450">
              <a:buFont typeface="Wingdings" panose="05000000000000000000" pitchFamily="2" charset="2"/>
              <a:buChar char="§"/>
            </a:pPr>
            <a:r>
              <a:rPr lang="en-US" sz="900" dirty="0"/>
              <a:t>Violated ADR process -  Any new API spec should be published in APIGEE catalogue and follow the ADR process.</a:t>
            </a:r>
          </a:p>
        </p:txBody>
      </p:sp>
      <p:sp>
        <p:nvSpPr>
          <p:cNvPr id="19" name="TextBox 18">
            <a:extLst>
              <a:ext uri="{FF2B5EF4-FFF2-40B4-BE49-F238E27FC236}">
                <a16:creationId xmlns:a16="http://schemas.microsoft.com/office/drawing/2014/main" id="{C79B2317-8807-4E31-86D9-7C76A10A75AA}"/>
              </a:ext>
            </a:extLst>
          </p:cNvPr>
          <p:cNvSpPr txBox="1"/>
          <p:nvPr/>
        </p:nvSpPr>
        <p:spPr>
          <a:xfrm>
            <a:off x="5556181" y="3509313"/>
            <a:ext cx="806631" cy="307777"/>
          </a:xfrm>
          <a:prstGeom prst="rect">
            <a:avLst/>
          </a:prstGeom>
          <a:noFill/>
        </p:spPr>
        <p:txBody>
          <a:bodyPr wrap="none" rtlCol="0">
            <a:spAutoFit/>
          </a:bodyPr>
          <a:lstStyle/>
          <a:p>
            <a:r>
              <a:rPr lang="en-US" sz="1400" b="1" dirty="0">
                <a:solidFill>
                  <a:schemeClr val="tx2"/>
                </a:solidFill>
                <a:latin typeface="Calibri" panose="020F0502020204030204" pitchFamily="34" charset="0"/>
                <a:cs typeface="Calibri" panose="020F0502020204030204" pitchFamily="34" charset="0"/>
              </a:rPr>
              <a:t>Solution</a:t>
            </a:r>
          </a:p>
        </p:txBody>
      </p:sp>
      <p:sp>
        <p:nvSpPr>
          <p:cNvPr id="20" name="TextBox 19">
            <a:extLst>
              <a:ext uri="{FF2B5EF4-FFF2-40B4-BE49-F238E27FC236}">
                <a16:creationId xmlns:a16="http://schemas.microsoft.com/office/drawing/2014/main" id="{A1808167-1199-4F6C-96C1-12EA6FEED0E1}"/>
              </a:ext>
            </a:extLst>
          </p:cNvPr>
          <p:cNvSpPr txBox="1"/>
          <p:nvPr/>
        </p:nvSpPr>
        <p:spPr>
          <a:xfrm>
            <a:off x="5323035" y="4071005"/>
            <a:ext cx="3140005" cy="507831"/>
          </a:xfrm>
          <a:prstGeom prst="rect">
            <a:avLst/>
          </a:prstGeom>
          <a:noFill/>
        </p:spPr>
        <p:txBody>
          <a:bodyPr wrap="square" rtlCol="0">
            <a:spAutoFit/>
          </a:bodyPr>
          <a:lstStyle/>
          <a:p>
            <a:pPr marL="171450" indent="-171450">
              <a:buFont typeface="Wingdings" panose="05000000000000000000" pitchFamily="2" charset="2"/>
              <a:buChar char="§"/>
            </a:pPr>
            <a:r>
              <a:rPr lang="en-US" sz="900" dirty="0"/>
              <a:t>Invest one week of APIGEE team effort to re-develop and test the APIs in APIGEE as well.</a:t>
            </a:r>
          </a:p>
          <a:p>
            <a:pPr marL="171450" indent="-171450">
              <a:buFont typeface="Wingdings" panose="05000000000000000000" pitchFamily="2" charset="2"/>
              <a:buChar char="§"/>
            </a:pPr>
            <a:r>
              <a:rPr lang="en-US" sz="900" dirty="0"/>
              <a:t>Migration delivery </a:t>
            </a:r>
            <a:endParaRPr lang="en-US" dirty="0"/>
          </a:p>
        </p:txBody>
      </p:sp>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1087</TotalTime>
  <Words>477</Words>
  <Application>Microsoft Office PowerPoint</Application>
  <PresentationFormat>On-screen Show (16:9)</PresentationFormat>
  <Paragraphs>73</Paragraphs>
  <Slides>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Arial Unicode MS</vt:lpstr>
      <vt:lpstr>Bebas Neue</vt:lpstr>
      <vt:lpstr>Calibri</vt:lpstr>
      <vt:lpstr>Courier New</vt:lpstr>
      <vt:lpstr>Lucida Grande</vt:lpstr>
      <vt:lpstr>Roboto</vt:lpstr>
      <vt:lpstr>Roboto Bold</vt:lpstr>
      <vt:lpstr>Wingdings</vt:lpstr>
      <vt:lpstr>SE15_LIO_TextOnly V3</vt:lpstr>
      <vt:lpstr>Schneider Text Slides</vt:lpstr>
      <vt:lpstr>WSO2 API Inventory – Problem and Solution</vt:lpstr>
      <vt:lpstr>WSO2 API inventory – Problem and Solution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New APIs</dc:title>
  <dc:creator>Mani Manavalan</dc:creator>
  <cp:lastModifiedBy>Mani Manavalan</cp:lastModifiedBy>
  <cp:revision>24</cp:revision>
  <dcterms:created xsi:type="dcterms:W3CDTF">2019-09-12T20:37:07Z</dcterms:created>
  <dcterms:modified xsi:type="dcterms:W3CDTF">2019-09-13T15:09:15Z</dcterms:modified>
</cp:coreProperties>
</file>