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70" r:id="rId15"/>
    <p:sldId id="271" r:id="rId16"/>
    <p:sldId id="272" r:id="rId17"/>
    <p:sldId id="268" r:id="rId18"/>
    <p:sldId id="273" r:id="rId19"/>
  </p:sldIdLst>
  <p:sldSz cx="9144000" cy="6858000" type="screen4x3"/>
  <p:notesSz cx="6858000" cy="9737725"/>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33" autoAdjust="0"/>
    <p:restoredTop sz="69934" autoAdjust="0"/>
  </p:normalViewPr>
  <p:slideViewPr>
    <p:cSldViewPr snapToObjects="1">
      <p:cViewPr varScale="1">
        <p:scale>
          <a:sx n="56" d="100"/>
          <a:sy n="56" d="100"/>
        </p:scale>
        <p:origin x="1620" y="60"/>
      </p:cViewPr>
      <p:guideLst>
        <p:guide orient="horz" pos="2160"/>
        <p:guide pos="2880"/>
      </p:guideLst>
    </p:cSldViewPr>
  </p:slideViewPr>
  <p:notesTextViewPr>
    <p:cViewPr>
      <p:scale>
        <a:sx n="1" d="1"/>
        <a:sy n="1" d="1"/>
      </p:scale>
      <p:origin x="0" y="0"/>
    </p:cViewPr>
  </p:notesTextViewPr>
  <p:notesViewPr>
    <p:cSldViewPr snapToObjects="1">
      <p:cViewPr varScale="1">
        <p:scale>
          <a:sx n="82" d="100"/>
          <a:sy n="82" d="100"/>
        </p:scale>
        <p:origin x="-1008" y="-84"/>
      </p:cViewPr>
      <p:guideLst>
        <p:guide orient="horz" pos="3067"/>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87363"/>
          </a:xfrm>
          <a:prstGeom prst="rect">
            <a:avLst/>
          </a:prstGeom>
        </p:spPr>
        <p:txBody>
          <a:bodyPr vert="horz" lIns="91440" tIns="45720" rIns="91440" bIns="45720" rtlCol="0"/>
          <a:lstStyle>
            <a:lvl1pPr algn="r">
              <a:defRPr sz="1200"/>
            </a:lvl1pPr>
          </a:lstStyle>
          <a:p>
            <a:fld id="{600210A5-AD85-4E46-B700-98AA4416415C}" type="datetimeFigureOut">
              <a:rPr lang="pl-PL" smtClean="0"/>
              <a:t>2013-12-11</a:t>
            </a:fld>
            <a:endParaRPr lang="pl-PL"/>
          </a:p>
        </p:txBody>
      </p:sp>
      <p:sp>
        <p:nvSpPr>
          <p:cNvPr id="4" name="Symbol zastępczy stopki 3"/>
          <p:cNvSpPr>
            <a:spLocks noGrp="1"/>
          </p:cNvSpPr>
          <p:nvPr>
            <p:ph type="ftr" sz="quarter" idx="2"/>
          </p:nvPr>
        </p:nvSpPr>
        <p:spPr>
          <a:xfrm>
            <a:off x="0" y="9248775"/>
            <a:ext cx="2971800" cy="487363"/>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9248775"/>
            <a:ext cx="2971800" cy="487363"/>
          </a:xfrm>
          <a:prstGeom prst="rect">
            <a:avLst/>
          </a:prstGeom>
        </p:spPr>
        <p:txBody>
          <a:bodyPr vert="horz" lIns="91440" tIns="45720" rIns="91440" bIns="45720" rtlCol="0" anchor="b"/>
          <a:lstStyle>
            <a:lvl1pPr algn="r">
              <a:defRPr sz="1200"/>
            </a:lvl1pPr>
          </a:lstStyle>
          <a:p>
            <a:fld id="{3ACA4F04-E909-4E01-9F9A-85D734BF78F2}" type="slidenum">
              <a:rPr lang="pl-PL" smtClean="0"/>
              <a:t>‹#›</a:t>
            </a:fld>
            <a:endParaRPr lang="pl-PL"/>
          </a:p>
        </p:txBody>
      </p:sp>
    </p:spTree>
    <p:extLst>
      <p:ext uri="{BB962C8B-B14F-4D97-AF65-F5344CB8AC3E}">
        <p14:creationId xmlns:p14="http://schemas.microsoft.com/office/powerpoint/2010/main" val="2712109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1" y="0"/>
            <a:ext cx="2971137" cy="487598"/>
          </a:xfrm>
          <a:prstGeom prst="rect">
            <a:avLst/>
          </a:prstGeom>
        </p:spPr>
        <p:txBody>
          <a:bodyPr vert="horz" lIns="101434" tIns="50717" rIns="101434" bIns="50717" rtlCol="0"/>
          <a:lstStyle>
            <a:lvl1pPr algn="l">
              <a:defRPr sz="1300"/>
            </a:lvl1pPr>
          </a:lstStyle>
          <a:p>
            <a:endParaRPr lang="pl-PL"/>
          </a:p>
        </p:txBody>
      </p:sp>
      <p:sp>
        <p:nvSpPr>
          <p:cNvPr id="3" name="Symbol zastępczy daty 2"/>
          <p:cNvSpPr>
            <a:spLocks noGrp="1"/>
          </p:cNvSpPr>
          <p:nvPr>
            <p:ph type="dt" idx="1"/>
          </p:nvPr>
        </p:nvSpPr>
        <p:spPr>
          <a:xfrm>
            <a:off x="3885206" y="0"/>
            <a:ext cx="2971137" cy="487598"/>
          </a:xfrm>
          <a:prstGeom prst="rect">
            <a:avLst/>
          </a:prstGeom>
        </p:spPr>
        <p:txBody>
          <a:bodyPr vert="horz" lIns="101434" tIns="50717" rIns="101434" bIns="50717" rtlCol="0"/>
          <a:lstStyle>
            <a:lvl1pPr algn="r">
              <a:defRPr sz="1300"/>
            </a:lvl1pPr>
          </a:lstStyle>
          <a:p>
            <a:fld id="{3EAF9944-9CA7-445B-BBA2-9BD773A7EADD}" type="datetimeFigureOut">
              <a:rPr lang="pl-PL" smtClean="0"/>
              <a:t>2013-12-11</a:t>
            </a:fld>
            <a:endParaRPr lang="pl-PL"/>
          </a:p>
        </p:txBody>
      </p:sp>
      <p:sp>
        <p:nvSpPr>
          <p:cNvPr id="4" name="Symbol zastępczy obrazu slajdu 3"/>
          <p:cNvSpPr>
            <a:spLocks noGrp="1" noRot="1" noChangeAspect="1"/>
          </p:cNvSpPr>
          <p:nvPr>
            <p:ph type="sldImg" idx="2"/>
          </p:nvPr>
        </p:nvSpPr>
        <p:spPr>
          <a:xfrm>
            <a:off x="995363" y="728663"/>
            <a:ext cx="4868862" cy="3652837"/>
          </a:xfrm>
          <a:prstGeom prst="rect">
            <a:avLst/>
          </a:prstGeom>
          <a:noFill/>
          <a:ln w="12700">
            <a:solidFill>
              <a:prstClr val="black"/>
            </a:solidFill>
          </a:ln>
        </p:spPr>
        <p:txBody>
          <a:bodyPr vert="horz" lIns="101434" tIns="50717" rIns="101434" bIns="50717" rtlCol="0" anchor="ctr"/>
          <a:lstStyle/>
          <a:p>
            <a:endParaRPr lang="pl-PL"/>
          </a:p>
        </p:txBody>
      </p:sp>
      <p:sp>
        <p:nvSpPr>
          <p:cNvPr id="5" name="Symbol zastępczy notatek 4"/>
          <p:cNvSpPr>
            <a:spLocks noGrp="1"/>
          </p:cNvSpPr>
          <p:nvPr>
            <p:ph type="body" sz="quarter" idx="3"/>
          </p:nvPr>
        </p:nvSpPr>
        <p:spPr>
          <a:xfrm>
            <a:off x="685137" y="4625065"/>
            <a:ext cx="5487728" cy="4383043"/>
          </a:xfrm>
          <a:prstGeom prst="rect">
            <a:avLst/>
          </a:prstGeom>
        </p:spPr>
        <p:txBody>
          <a:bodyPr vert="horz" lIns="101434" tIns="50717" rIns="101434" bIns="50717"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1" y="9248349"/>
            <a:ext cx="2971137" cy="487598"/>
          </a:xfrm>
          <a:prstGeom prst="rect">
            <a:avLst/>
          </a:prstGeom>
        </p:spPr>
        <p:txBody>
          <a:bodyPr vert="horz" lIns="101434" tIns="50717" rIns="101434" bIns="50717" rtlCol="0" anchor="b"/>
          <a:lstStyle>
            <a:lvl1pPr algn="l">
              <a:defRPr sz="1300"/>
            </a:lvl1pPr>
          </a:lstStyle>
          <a:p>
            <a:endParaRPr lang="pl-PL"/>
          </a:p>
        </p:txBody>
      </p:sp>
      <p:sp>
        <p:nvSpPr>
          <p:cNvPr id="7" name="Symbol zastępczy numeru slajdu 6"/>
          <p:cNvSpPr>
            <a:spLocks noGrp="1"/>
          </p:cNvSpPr>
          <p:nvPr>
            <p:ph type="sldNum" sz="quarter" idx="5"/>
          </p:nvPr>
        </p:nvSpPr>
        <p:spPr>
          <a:xfrm>
            <a:off x="3885206" y="9248349"/>
            <a:ext cx="2971137" cy="487598"/>
          </a:xfrm>
          <a:prstGeom prst="rect">
            <a:avLst/>
          </a:prstGeom>
        </p:spPr>
        <p:txBody>
          <a:bodyPr vert="horz" lIns="101434" tIns="50717" rIns="101434" bIns="50717" rtlCol="0" anchor="b"/>
          <a:lstStyle>
            <a:lvl1pPr algn="r">
              <a:defRPr sz="1300"/>
            </a:lvl1pPr>
          </a:lstStyle>
          <a:p>
            <a:fld id="{47930C29-7364-4A00-8D93-FCC8871D58B2}" type="slidenum">
              <a:rPr lang="pl-PL" smtClean="0"/>
              <a:t>‹#›</a:t>
            </a:fld>
            <a:endParaRPr lang="pl-PL"/>
          </a:p>
        </p:txBody>
      </p:sp>
    </p:spTree>
    <p:extLst>
      <p:ext uri="{BB962C8B-B14F-4D97-AF65-F5344CB8AC3E}">
        <p14:creationId xmlns:p14="http://schemas.microsoft.com/office/powerpoint/2010/main" val="272658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Stan na dzień</a:t>
            </a:r>
            <a:r>
              <a:rPr lang="pl-PL" baseline="0" dirty="0" smtClean="0"/>
              <a:t> przed oddaniem, wszystkie założenia zostały osiągnięte.</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4</a:t>
            </a:fld>
            <a:endParaRPr lang="pl-PL"/>
          </a:p>
        </p:txBody>
      </p:sp>
    </p:spTree>
    <p:extLst>
      <p:ext uri="{BB962C8B-B14F-4D97-AF65-F5344CB8AC3E}">
        <p14:creationId xmlns:p14="http://schemas.microsoft.com/office/powerpoint/2010/main" val="309149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Wykres</a:t>
            </a:r>
            <a:r>
              <a:rPr lang="pl-PL" baseline="0" dirty="0" smtClean="0"/>
              <a:t> przedstawia kurs rzeczywisty oraz przewidziany w 2012r.</a:t>
            </a:r>
          </a:p>
          <a:p>
            <a:r>
              <a:rPr lang="pl-PL" dirty="0" smtClean="0"/>
              <a:t>WAWEL – ta spółka została wybrana celowo. Jest to spółka średniej</a:t>
            </a:r>
            <a:r>
              <a:rPr lang="pl-PL" baseline="0" dirty="0" smtClean="0"/>
              <a:t> wielkości, której wartość akcji przez kilka lat utrzymywała się na stałym poziomie. Chcieliśmy sprawdzić, czy aplikacja działa zgodnie z założeniami.</a:t>
            </a:r>
          </a:p>
          <a:p>
            <a:r>
              <a:rPr lang="pl-PL" baseline="0" dirty="0" smtClean="0"/>
              <a:t>Powyższy wykres przedstawia, jak kurs przewidziany na podstawie 3 ostatnich lat miał się do kursu rzeczywistego spółki. Był to kurs przewidywany 360 dni do przodu. Jak widać, wartości różniły się znacznie, a wynikało to z długiej stagnacji </a:t>
            </a:r>
            <a:r>
              <a:rPr lang="pl-PL" baseline="0" dirty="0" err="1" smtClean="0"/>
              <a:t>WAWELu</a:t>
            </a:r>
            <a:r>
              <a:rPr lang="pl-PL" baseline="0" dirty="0" smtClean="0"/>
              <a:t> w przeszłości. </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13</a:t>
            </a:fld>
            <a:endParaRPr lang="pl-PL"/>
          </a:p>
        </p:txBody>
      </p:sp>
    </p:spTree>
    <p:extLst>
      <p:ext uri="{BB962C8B-B14F-4D97-AF65-F5344CB8AC3E}">
        <p14:creationId xmlns:p14="http://schemas.microsoft.com/office/powerpoint/2010/main" val="222484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mamy zaprezentowane kursy</a:t>
            </a:r>
            <a:r>
              <a:rPr lang="pl-PL" baseline="0" dirty="0" smtClean="0"/>
              <a:t> rzeczywiste oraz przewidziane dla </a:t>
            </a:r>
            <a:r>
              <a:rPr lang="pl-PL" baseline="0" dirty="0" err="1" smtClean="0"/>
              <a:t>WAWELu</a:t>
            </a:r>
            <a:r>
              <a:rPr lang="pl-PL" baseline="0" dirty="0" smtClean="0"/>
              <a:t> w 2012 roku, jednak zaledwie 30 dni do przodu. Jak widać, wykresy pasują do siebie już bardziej. </a:t>
            </a:r>
          </a:p>
          <a:p>
            <a:r>
              <a:rPr lang="pl-PL" baseline="0" dirty="0" smtClean="0"/>
              <a:t>Średni błąd na przestrzeni roku wyniósł 5,7% ze średnim odchyleniem standardowym 3,84, przy czym w większości przypadków, gdyby inwestor zainwestował zgodnie z naszymi prognozami, zyskałby więcej, niż przewidziała aplikacja.</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14</a:t>
            </a:fld>
            <a:endParaRPr lang="pl-PL"/>
          </a:p>
        </p:txBody>
      </p:sp>
    </p:spTree>
    <p:extLst>
      <p:ext uri="{BB962C8B-B14F-4D97-AF65-F5344CB8AC3E}">
        <p14:creationId xmlns:p14="http://schemas.microsoft.com/office/powerpoint/2010/main" val="1308230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prezentujemy </a:t>
            </a:r>
            <a:r>
              <a:rPr lang="pl-PL" dirty="0" err="1" smtClean="0"/>
              <a:t>akce</a:t>
            </a:r>
            <a:r>
              <a:rPr lang="pl-PL" dirty="0" smtClean="0"/>
              <a:t> spółki dla BZWBK przewidywane</a:t>
            </a:r>
            <a:r>
              <a:rPr lang="pl-PL" baseline="0" dirty="0" smtClean="0"/>
              <a:t> 30 dni do przodu w 2012 roku oraz ich procentowe pokrycie z rzeczywistością. Aplikacja myliła się średnio o 1,31% z odchyleniem standardowym 1,02.</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15</a:t>
            </a:fld>
            <a:endParaRPr lang="pl-PL"/>
          </a:p>
        </p:txBody>
      </p:sp>
    </p:spTree>
    <p:extLst>
      <p:ext uri="{BB962C8B-B14F-4D97-AF65-F5344CB8AC3E}">
        <p14:creationId xmlns:p14="http://schemas.microsoft.com/office/powerpoint/2010/main" val="939082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Widzimy tutaj wykres dla BZWBK w 2012 r.</a:t>
            </a:r>
          </a:p>
          <a:p>
            <a:r>
              <a:rPr lang="pl-PL" dirty="0" smtClean="0"/>
              <a:t>BZWBK</a:t>
            </a:r>
            <a:r>
              <a:rPr lang="pl-PL" baseline="0" dirty="0" smtClean="0"/>
              <a:t> jest spółką dużą, a zatem dosyć pewną, przez co inwestorzy chętnie w nią inwestują.</a:t>
            </a:r>
          </a:p>
          <a:p>
            <a:r>
              <a:rPr lang="pl-PL" baseline="0" dirty="0" smtClean="0"/>
              <a:t>Nasza aplikacja przewiduje tendencje rosnące (tak, jak rzeczywiste).</a:t>
            </a:r>
          </a:p>
          <a:p>
            <a:r>
              <a:rPr lang="pl-PL" baseline="0" dirty="0" smtClean="0"/>
              <a:t>Średnio spółka zyskiwała więcej, niż przewidzieliśmy.</a:t>
            </a:r>
          </a:p>
        </p:txBody>
      </p:sp>
      <p:sp>
        <p:nvSpPr>
          <p:cNvPr id="4" name="Symbol zastępczy numeru slajdu 3"/>
          <p:cNvSpPr>
            <a:spLocks noGrp="1"/>
          </p:cNvSpPr>
          <p:nvPr>
            <p:ph type="sldNum" sz="quarter" idx="10"/>
          </p:nvPr>
        </p:nvSpPr>
        <p:spPr/>
        <p:txBody>
          <a:bodyPr/>
          <a:lstStyle/>
          <a:p>
            <a:fld id="{47930C29-7364-4A00-8D93-FCC8871D58B2}" type="slidenum">
              <a:rPr lang="pl-PL" smtClean="0"/>
              <a:t>16</a:t>
            </a:fld>
            <a:endParaRPr lang="pl-PL"/>
          </a:p>
        </p:txBody>
      </p:sp>
    </p:spTree>
    <p:extLst>
      <p:ext uri="{BB962C8B-B14F-4D97-AF65-F5344CB8AC3E}">
        <p14:creationId xmlns:p14="http://schemas.microsoft.com/office/powerpoint/2010/main" val="418347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Uważam, że odnieśliśmy sukces, jednak mam świadomość, że całe działanie programu do analiz jest bardzo mocno uproszczone i z pewnością można je poprawić. Co nam jest do tego potrzebne? Ekonomiści, którzy dużo lepiej powiedzą nam, co powinniśmy brać pod uwagę. Bazujemy wyłącznie na historycznych danych liczbowych, nie sprawdzamy, jaki wpływ na wartości akcji miały zmiany zarządu, przeniesienie siedziby w inne miejsce itp. Funkcjonowanie giełdy jest zagadnieniem bardzo rozległym i widzę, że nie posiadamy tak naprawdę wystarczającej wiedzy, by bez niczyjej pomocy stworzyć niezwykle dokładne narzędzie. </a:t>
            </a:r>
          </a:p>
          <a:p>
            <a:r>
              <a:rPr lang="pl-PL" sz="1200" kern="1200" dirty="0" smtClean="0">
                <a:solidFill>
                  <a:schemeClr val="tx1"/>
                </a:solidFill>
                <a:effectLst/>
                <a:latin typeface="+mn-lt"/>
                <a:ea typeface="+mn-ea"/>
                <a:cs typeface="+mn-cs"/>
              </a:rPr>
              <a:t>Jakie są moje pomysły, na rozwój aplikacji:</a:t>
            </a:r>
          </a:p>
          <a:p>
            <a:pPr lvl="0"/>
            <a:r>
              <a:rPr lang="pl-PL" sz="1200" kern="1200" dirty="0" smtClean="0">
                <a:solidFill>
                  <a:schemeClr val="tx1"/>
                </a:solidFill>
                <a:effectLst/>
                <a:latin typeface="+mn-lt"/>
                <a:ea typeface="+mn-ea"/>
                <a:cs typeface="+mn-cs"/>
              </a:rPr>
              <a:t>personalizacja modelu przez użytkownika – każdy sam wybiera sobie algorytmy, wagi dla nich, liczbę danych historycznych i wskaźniki brane pod uwagę przy predykcji</a:t>
            </a:r>
          </a:p>
          <a:p>
            <a:pPr lvl="0"/>
            <a:r>
              <a:rPr lang="pl-PL" sz="1200" kern="1200" dirty="0" smtClean="0">
                <a:solidFill>
                  <a:schemeClr val="tx1"/>
                </a:solidFill>
                <a:effectLst/>
                <a:latin typeface="+mn-lt"/>
                <a:ea typeface="+mn-ea"/>
                <a:cs typeface="+mn-cs"/>
              </a:rPr>
              <a:t>osobne modele dla każdej spółki/indeksu/giełdy</a:t>
            </a:r>
          </a:p>
          <a:p>
            <a:pPr lvl="0"/>
            <a:r>
              <a:rPr lang="pl-PL" sz="1200" kern="1200" dirty="0" smtClean="0">
                <a:solidFill>
                  <a:schemeClr val="tx1"/>
                </a:solidFill>
                <a:effectLst/>
                <a:latin typeface="+mn-lt"/>
                <a:ea typeface="+mn-ea"/>
                <a:cs typeface="+mn-cs"/>
              </a:rPr>
              <a:t>zmiana algorytmów/zwiększenie ich liczby</a:t>
            </a:r>
          </a:p>
          <a:p>
            <a:pPr lvl="0"/>
            <a:r>
              <a:rPr lang="pl-PL" sz="1200" kern="1200" dirty="0" smtClean="0">
                <a:solidFill>
                  <a:schemeClr val="tx1"/>
                </a:solidFill>
                <a:effectLst/>
                <a:latin typeface="+mn-lt"/>
                <a:ea typeface="+mn-ea"/>
                <a:cs typeface="+mn-cs"/>
              </a:rPr>
              <a:t>dodatkowe dane pobierane do modeli</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17</a:t>
            </a:fld>
            <a:endParaRPr lang="pl-PL"/>
          </a:p>
        </p:txBody>
      </p:sp>
    </p:spTree>
    <p:extLst>
      <p:ext uri="{BB962C8B-B14F-4D97-AF65-F5344CB8AC3E}">
        <p14:creationId xmlns:p14="http://schemas.microsoft.com/office/powerpoint/2010/main" val="384185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Co właściwie stworzyliśmy…</a:t>
            </a:r>
          </a:p>
          <a:p>
            <a:r>
              <a:rPr lang="pl-PL" dirty="0" smtClean="0"/>
              <a:t>Po</a:t>
            </a:r>
            <a:r>
              <a:rPr lang="pl-PL" baseline="0" dirty="0" smtClean="0"/>
              <a:t> wyborze tematu (aplikacja inwestora giełdowego) zastanawialiśmy się nad pomysłem nad aplikacją. Z pomocą przyszedł nam prowadzący – Dr Lech </a:t>
            </a:r>
            <a:r>
              <a:rPr lang="pl-PL" baseline="0" dirty="0" err="1" smtClean="0"/>
              <a:t>Madeyski</a:t>
            </a:r>
            <a:r>
              <a:rPr lang="pl-PL" baseline="0" dirty="0" smtClean="0"/>
              <a:t>. Powiedział, że istnieje dużo aplikacji dla inwestorów, którzy grają strategią krótkoterminową (wpłaty i wypłaty pieniędzy nawet kilka razy dziennie), natomiast mało jest tych dla grających strategią długoterminową – wpłata pieniędzy na okresu kilkudziesięciu do nawet kilkuset dni. Zaproponował, aby wykorzystując algorytmy matematyczne spróbować przewidzieć przyszłe notowania spółek giełdowych. </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5</a:t>
            </a:fld>
            <a:endParaRPr lang="pl-PL"/>
          </a:p>
        </p:txBody>
      </p:sp>
    </p:spTree>
    <p:extLst>
      <p:ext uri="{BB962C8B-B14F-4D97-AF65-F5344CB8AC3E}">
        <p14:creationId xmlns:p14="http://schemas.microsoft.com/office/powerpoint/2010/main" val="361378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Podział pracy nad</a:t>
            </a:r>
            <a:r>
              <a:rPr lang="pl-PL" baseline="0" dirty="0" smtClean="0"/>
              <a:t> naszą aplikacją był następujący:</a:t>
            </a:r>
          </a:p>
          <a:p>
            <a:r>
              <a:rPr lang="pl-PL" baseline="0" dirty="0" smtClean="0"/>
              <a:t>Tomek z Bartkiem zajęli się częścią webową. Ich zadaniem było, aby cała aplikacja była dostępna w wygodny sposób dla użytkownika docelowego.</a:t>
            </a:r>
          </a:p>
          <a:p>
            <a:r>
              <a:rPr lang="pl-PL" baseline="0" dirty="0" smtClean="0"/>
              <a:t>Na Maćka spadła część matematyczna, to on zajął się część pobierającą dane oraz wyliczającą prognozy.</a:t>
            </a:r>
          </a:p>
          <a:p>
            <a:r>
              <a:rPr lang="pl-PL" baseline="0" dirty="0" smtClean="0"/>
              <a:t>Paweł zadbał o to, by całość była przede wszystkim przejrzysta oraz przyjemna dla oka.</a:t>
            </a:r>
          </a:p>
          <a:p>
            <a:r>
              <a:rPr lang="pl-PL" baseline="0" dirty="0" smtClean="0"/>
              <a:t>To ogólny podział członków zespołu do zadań projektowych. Kiedy któryś z nich potrzebował pomocy w swojej części, otrzymywał ją od pozostałych członków team’u.</a:t>
            </a:r>
            <a:endParaRPr lang="pl-PL" baseline="0" dirty="0" smtClean="0"/>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6</a:t>
            </a:fld>
            <a:endParaRPr lang="pl-PL"/>
          </a:p>
        </p:txBody>
      </p:sp>
    </p:spTree>
    <p:extLst>
      <p:ext uri="{BB962C8B-B14F-4D97-AF65-F5344CB8AC3E}">
        <p14:creationId xmlns:p14="http://schemas.microsoft.com/office/powerpoint/2010/main" val="284277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Cały</a:t>
            </a:r>
            <a:r>
              <a:rPr lang="pl-PL" baseline="0" dirty="0" smtClean="0"/>
              <a:t> projekt składa się z 3 aplikacji: webowej aplikacji klienckiej, aplikacji dostarczającej dane giełdowe oraz aplikcji analizującej te dane.</a:t>
            </a:r>
          </a:p>
          <a:p>
            <a:r>
              <a:rPr lang="pl-PL" baseline="0" dirty="0" smtClean="0"/>
              <a:t>Flow jest następujący:</a:t>
            </a:r>
          </a:p>
          <a:p>
            <a:pPr marL="0" indent="0">
              <a:buFontTx/>
              <a:buNone/>
            </a:pPr>
            <a:r>
              <a:rPr lang="pl-PL" baseline="0" dirty="0" smtClean="0"/>
              <a:t>-   Klient za pomocą przeglądarki wysyła żądanie do aplikacji webowej</a:t>
            </a:r>
          </a:p>
          <a:p>
            <a:pPr marL="171450" indent="-171450">
              <a:buFontTx/>
              <a:buChar char="-"/>
            </a:pPr>
            <a:r>
              <a:rPr lang="pl-PL" baseline="0" dirty="0" smtClean="0"/>
              <a:t>Aplikacja webowa napisana w architekturze MVC, komunikuje się z bazą danych</a:t>
            </a:r>
          </a:p>
          <a:p>
            <a:pPr marL="171450" indent="-171450">
              <a:buFontTx/>
              <a:buChar char="-"/>
            </a:pPr>
            <a:r>
              <a:rPr lang="pl-PL" baseline="0" dirty="0" smtClean="0"/>
              <a:t>Dane w bazie danych pochodzą z aplikacji analizującej dane giełdowe</a:t>
            </a:r>
          </a:p>
          <a:p>
            <a:pPr marL="171450" indent="-171450">
              <a:buFontTx/>
              <a:buChar char="-"/>
            </a:pPr>
            <a:r>
              <a:rPr lang="pl-PL" baseline="0" dirty="0" smtClean="0"/>
              <a:t>Dane giełdowe trafiają do aplikacji analizującej z programu pobierającego dane</a:t>
            </a:r>
          </a:p>
          <a:p>
            <a:pPr marL="171450" indent="-171450">
              <a:buFontTx/>
              <a:buChar char="-"/>
            </a:pPr>
            <a:r>
              <a:rPr lang="pl-PL" baseline="0" dirty="0" smtClean="0"/>
              <a:t>Program działający jako źródło danych, codziennie pobiera dane z serwerów GPW</a:t>
            </a:r>
          </a:p>
        </p:txBody>
      </p:sp>
      <p:sp>
        <p:nvSpPr>
          <p:cNvPr id="4" name="Symbol zastępczy numeru slajdu 3"/>
          <p:cNvSpPr>
            <a:spLocks noGrp="1"/>
          </p:cNvSpPr>
          <p:nvPr>
            <p:ph type="sldNum" sz="quarter" idx="10"/>
          </p:nvPr>
        </p:nvSpPr>
        <p:spPr/>
        <p:txBody>
          <a:bodyPr/>
          <a:lstStyle/>
          <a:p>
            <a:fld id="{47930C29-7364-4A00-8D93-FCC8871D58B2}" type="slidenum">
              <a:rPr lang="pl-PL" smtClean="0"/>
              <a:t>7</a:t>
            </a:fld>
            <a:endParaRPr lang="pl-PL"/>
          </a:p>
        </p:txBody>
      </p:sp>
    </p:spTree>
    <p:extLst>
      <p:ext uri="{BB962C8B-B14F-4D97-AF65-F5344CB8AC3E}">
        <p14:creationId xmlns:p14="http://schemas.microsoft.com/office/powerpoint/2010/main" val="138068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 czego korzystaliśmy przy tworzeniu aplikacji?</a:t>
            </a:r>
          </a:p>
          <a:p>
            <a:r>
              <a:rPr lang="pl-PL" dirty="0" smtClean="0"/>
              <a:t>Aplikacja</a:t>
            </a:r>
            <a:r>
              <a:rPr lang="pl-PL" baseline="0" dirty="0" smtClean="0"/>
              <a:t> webowa została napisana w języku </a:t>
            </a:r>
            <a:r>
              <a:rPr lang="pl-PL" baseline="0" dirty="0" err="1" smtClean="0"/>
              <a:t>Ruby</a:t>
            </a:r>
            <a:r>
              <a:rPr lang="pl-PL" baseline="0" dirty="0" smtClean="0"/>
              <a:t>, który nie jest zbyt popularny, przez co nie znaleźliśmy środowiska, który zapewniłoby tak wiele funkcjonalności, jak środowiska w innych językach. Zdecydowaliśmy się zatem na Aptanę, a część z nas została przy Eclipsie z zainstalowaną wtyczką </a:t>
            </a:r>
            <a:r>
              <a:rPr lang="pl-PL" baseline="0" dirty="0" smtClean="0"/>
              <a:t>Aptana.</a:t>
            </a:r>
            <a:endParaRPr lang="pl-PL" baseline="0" dirty="0" smtClean="0"/>
          </a:p>
          <a:p>
            <a:r>
              <a:rPr lang="pl-PL" baseline="0" dirty="0" smtClean="0"/>
              <a:t>Programy, które zostały napisane w </a:t>
            </a:r>
            <a:r>
              <a:rPr lang="pl-PL" baseline="0" dirty="0" smtClean="0"/>
              <a:t>języku Java, powstały </a:t>
            </a:r>
            <a:r>
              <a:rPr lang="pl-PL" baseline="0" dirty="0" smtClean="0"/>
              <a:t>w </a:t>
            </a:r>
            <a:r>
              <a:rPr lang="pl-PL" baseline="0" dirty="0" smtClean="0"/>
              <a:t>NetBeans.</a:t>
            </a:r>
            <a:endParaRPr lang="pl-PL" baseline="0" dirty="0" smtClean="0"/>
          </a:p>
          <a:p>
            <a:r>
              <a:rPr lang="pl-PL" baseline="0" dirty="0" smtClean="0"/>
              <a:t>Wykorzystanym frameworkiem przy aplikacji webowej </a:t>
            </a:r>
            <a:r>
              <a:rPr lang="pl-PL" baseline="0" dirty="0" smtClean="0"/>
              <a:t>był gem o nazwie </a:t>
            </a:r>
            <a:r>
              <a:rPr lang="pl-PL" baseline="0" dirty="0" smtClean="0"/>
              <a:t>rails, natomiast część javowa powstała w pure java.</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8</a:t>
            </a:fld>
            <a:endParaRPr lang="pl-PL"/>
          </a:p>
        </p:txBody>
      </p:sp>
    </p:spTree>
    <p:extLst>
      <p:ext uri="{BB962C8B-B14F-4D97-AF65-F5344CB8AC3E}">
        <p14:creationId xmlns:p14="http://schemas.microsoft.com/office/powerpoint/2010/main" val="310009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Korzystaliśmy z najnowszych nowinek technicznych przy projekcie</a:t>
            </a:r>
            <a:r>
              <a:rPr lang="pl-PL" baseline="0" dirty="0" smtClean="0"/>
              <a:t> aplikacji webowej. Front-end zbudowaliśmy korzystając z BS 3.0 oraz HTML5 – to wszystko wsparte CSS3 oraz jQuery. Dzięki takiej konfiguracji, sprawnie wykorzystaliśmy potencjał asynchronicznych żądań AJAX.  Back-end to aplikacja napisana w Ruby on Rails, nowoczesnym frameworku umożliwiającym tworzenie szybkich i wysocewydajnych aplikacji serwerowych. Komunikacja między warstwami Front i Back była realizowana przez REST API. Baza danych została stworzona w oparciu o PostgreSQL. System kontroli wersji to popularny GitHub – szybki i wygodny, dostępny rzez ssh, bardzo ułatwiał pracę zespołową.</a:t>
            </a:r>
          </a:p>
          <a:p>
            <a:r>
              <a:rPr lang="pl-PL" baseline="0" dirty="0" smtClean="0"/>
              <a:t>Aplikacja analizująca dane giełdowe, wykorzystywała bibliotekę WEKA, pomagającą w skomplikowanych obliczeniach matematycznych. Wyniki tych obliczeń były umieszczane na bieżąco poprzez mostek JDBC w bazie danych.</a:t>
            </a:r>
          </a:p>
        </p:txBody>
      </p:sp>
      <p:sp>
        <p:nvSpPr>
          <p:cNvPr id="4" name="Slide Number Placeholder 3"/>
          <p:cNvSpPr>
            <a:spLocks noGrp="1"/>
          </p:cNvSpPr>
          <p:nvPr>
            <p:ph type="sldNum" sz="quarter" idx="10"/>
          </p:nvPr>
        </p:nvSpPr>
        <p:spPr/>
        <p:txBody>
          <a:bodyPr/>
          <a:lstStyle/>
          <a:p>
            <a:fld id="{47930C29-7364-4A00-8D93-FCC8871D58B2}" type="slidenum">
              <a:rPr lang="pl-PL" smtClean="0"/>
              <a:t>9</a:t>
            </a:fld>
            <a:endParaRPr lang="pl-PL"/>
          </a:p>
        </p:txBody>
      </p:sp>
    </p:spTree>
    <p:extLst>
      <p:ext uri="{BB962C8B-B14F-4D97-AF65-F5344CB8AC3E}">
        <p14:creationId xmlns:p14="http://schemas.microsoft.com/office/powerpoint/2010/main" val="1798987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effectLst/>
                <a:latin typeface="+mn-lt"/>
                <a:ea typeface="+mn-ea"/>
                <a:cs typeface="+mn-cs"/>
              </a:rPr>
              <a:t>Skrzypiński - Pierwsza myśl – zadanie jest bardzo trudne do wykonania, o ile w ogóle wykonalne. Nie miałem pojęcia o zasadach funkcjonowania giełdy, nie miałem pojęcia, na podstawie czego można by wnioskować przyszłe kursy akcji. Bałem się, że brakuje mi wiedzy, żeby podejść do zadania, jak to ugryźć, lekka panika. Przecież gdyby takie aplikacje działały, to wszyscy ludzie byliby milionerami! Nie da się przewidzieć, jaką wartość będą miały akcje spółki w przyszłości.</a:t>
            </a:r>
          </a:p>
          <a:p>
            <a:r>
              <a:rPr lang="pl-PL" dirty="0" smtClean="0"/>
              <a:t>Kopacki</a:t>
            </a:r>
            <a:r>
              <a:rPr lang="pl-PL" baseline="0" dirty="0" smtClean="0"/>
              <a:t> – Aplikacja ma analizować codziennie duże ilości danych... Jak uzykać potrzebne dane giełdowe? Jak je reprezentować? Ciężkie zadanie. A przecież jeszcze trzeba te dane w zrozumiały sposób przekazać użytkownikowi...</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10</a:t>
            </a:fld>
            <a:endParaRPr lang="pl-PL"/>
          </a:p>
        </p:txBody>
      </p:sp>
    </p:spTree>
    <p:extLst>
      <p:ext uri="{BB962C8B-B14F-4D97-AF65-F5344CB8AC3E}">
        <p14:creationId xmlns:p14="http://schemas.microsoft.com/office/powerpoint/2010/main" val="194674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Skrzypiński - </a:t>
            </a:r>
            <a:r>
              <a:rPr lang="pl-PL" sz="1200" kern="1200" dirty="0" smtClean="0">
                <a:solidFill>
                  <a:schemeClr val="tx1"/>
                </a:solidFill>
                <a:effectLst/>
                <a:latin typeface="+mn-lt"/>
                <a:ea typeface="+mn-ea"/>
                <a:cs typeface="+mn-cs"/>
              </a:rPr>
              <a:t>Utwierdziłem się w przekonaniu, że ze 100% skutecznością nie da się tego przewidzieć, ale można próbować! Dysponujemy przecież danymi historycznymi, dlatego na ich podstawie można w jakimś stopniu „zgadnąć”, jak to będzie wyglądało w przyszłości. Podczas tworzenia cały czas uważałem, że jeżeli nasza aplikacja nie straci, to już będzie to można uznać za sukces. Kiedy patrzę na jej wyniki, to jestem bardzo zadowolony,  predykcje 30 dniowe sprawdzały się całkiem nieźle, im dłuższy okres, tym wyglądało to nieco gorzej, jednak ciągle wyniki były powyżej średniej. Zdałem sobie też sprawę z jednej, chyba najważniejszej rzeczy – piszemy aplikację, która wspomaga decyzje inwestorów, nie decyduje za nich. To, jak będą z niej korzystać zależy już tylko od nich.</a:t>
            </a:r>
          </a:p>
          <a:p>
            <a:r>
              <a:rPr lang="pl-PL" dirty="0" smtClean="0"/>
              <a:t>Kopacki – jedyne</a:t>
            </a:r>
            <a:r>
              <a:rPr lang="pl-PL" baseline="0" dirty="0" smtClean="0"/>
              <a:t> co jest pewne, to że nic nie jest pewne. Analizy wydają się być realne, trzeba cały czas pracować nad aplikacją analizującą dane. Część webowa jest przyjazna użytkownikowi, ale wymaga kilku usprawnień tj.: ocena wykonanych prognoz przez użytkowników, możliwość swobodnej kowersacji z ekspertami zarejestrowanymi w portalu.</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11</a:t>
            </a:fld>
            <a:endParaRPr lang="pl-PL"/>
          </a:p>
        </p:txBody>
      </p:sp>
    </p:spTree>
    <p:extLst>
      <p:ext uri="{BB962C8B-B14F-4D97-AF65-F5344CB8AC3E}">
        <p14:creationId xmlns:p14="http://schemas.microsoft.com/office/powerpoint/2010/main" val="136916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Na mnie spadła część odpowiedzialna za wykonywanie analiz. Pierwsze, co zrobiłem, to przedyskutowałem sprawę z klientem, a raczej pomocnikiem – kolegą z roku, który swojego czasu interesował się giełdą. Wyróżnił 4 wskaźniki, które są ze sobą skorelowane:</a:t>
            </a:r>
          </a:p>
          <a:p>
            <a:pPr lvl="0"/>
            <a:r>
              <a:rPr lang="pl-PL" sz="1200" kern="1200" dirty="0" smtClean="0">
                <a:solidFill>
                  <a:schemeClr val="tx1"/>
                </a:solidFill>
                <a:effectLst/>
                <a:latin typeface="+mn-lt"/>
                <a:ea typeface="+mn-ea"/>
                <a:cs typeface="+mn-cs"/>
              </a:rPr>
              <a:t>kursy giełd zagranicznych</a:t>
            </a:r>
          </a:p>
          <a:p>
            <a:pPr lvl="0"/>
            <a:r>
              <a:rPr lang="pl-PL" sz="1200" kern="1200" dirty="0" smtClean="0">
                <a:solidFill>
                  <a:schemeClr val="tx1"/>
                </a:solidFill>
                <a:effectLst/>
                <a:latin typeface="+mn-lt"/>
                <a:ea typeface="+mn-ea"/>
                <a:cs typeface="+mn-cs"/>
              </a:rPr>
              <a:t>kursy walut</a:t>
            </a:r>
          </a:p>
          <a:p>
            <a:pPr lvl="0"/>
            <a:r>
              <a:rPr lang="pl-PL" sz="1200" kern="1200" dirty="0" smtClean="0">
                <a:solidFill>
                  <a:schemeClr val="tx1"/>
                </a:solidFill>
                <a:effectLst/>
                <a:latin typeface="+mn-lt"/>
                <a:ea typeface="+mn-ea"/>
                <a:cs typeface="+mn-cs"/>
              </a:rPr>
              <a:t>wartości indeksów giełdowych</a:t>
            </a:r>
          </a:p>
          <a:p>
            <a:pPr lvl="0"/>
            <a:r>
              <a:rPr lang="pl-PL" sz="1200" kern="1200" dirty="0" smtClean="0">
                <a:solidFill>
                  <a:schemeClr val="tx1"/>
                </a:solidFill>
                <a:effectLst/>
                <a:latin typeface="+mn-lt"/>
                <a:ea typeface="+mn-ea"/>
                <a:cs typeface="+mn-cs"/>
              </a:rPr>
              <a:t>wartości akcji spółki</a:t>
            </a:r>
          </a:p>
          <a:p>
            <a:r>
              <a:rPr lang="pl-PL" sz="1200" kern="1200" dirty="0" smtClean="0">
                <a:solidFill>
                  <a:schemeClr val="tx1"/>
                </a:solidFill>
                <a:effectLst/>
                <a:latin typeface="+mn-lt"/>
                <a:ea typeface="+mn-ea"/>
                <a:cs typeface="+mn-cs"/>
              </a:rPr>
              <a:t>Zacząłem od pobrania danych historycznych dotyczących ww. pozycji. Okazało się to dosyć pracochłonnym zadaniem, gdyż:</a:t>
            </a:r>
          </a:p>
          <a:p>
            <a:pPr lvl="0"/>
            <a:r>
              <a:rPr lang="pl-PL" sz="1200" kern="1200" dirty="0" smtClean="0">
                <a:solidFill>
                  <a:schemeClr val="tx1"/>
                </a:solidFill>
                <a:effectLst/>
                <a:latin typeface="+mn-lt"/>
                <a:ea typeface="+mn-ea"/>
                <a:cs typeface="+mn-cs"/>
              </a:rPr>
              <a:t>dane rozrzucone były po całym </a:t>
            </a:r>
            <a:r>
              <a:rPr lang="pl-PL" sz="1200" kern="1200" dirty="0" err="1" smtClean="0">
                <a:solidFill>
                  <a:schemeClr val="tx1"/>
                </a:solidFill>
                <a:effectLst/>
                <a:latin typeface="+mn-lt"/>
                <a:ea typeface="+mn-ea"/>
                <a:cs typeface="+mn-cs"/>
              </a:rPr>
              <a:t>internecie</a:t>
            </a:r>
            <a:r>
              <a:rPr lang="pl-PL" sz="1200" kern="1200" dirty="0" smtClean="0">
                <a:solidFill>
                  <a:schemeClr val="tx1"/>
                </a:solidFill>
                <a:effectLst/>
                <a:latin typeface="+mn-lt"/>
                <a:ea typeface="+mn-ea"/>
                <a:cs typeface="+mn-cs"/>
              </a:rPr>
              <a:t>, nie znalazłem jednej strony, z której mógłbym wszystko pobrać</a:t>
            </a:r>
          </a:p>
          <a:p>
            <a:pPr lvl="0"/>
            <a:r>
              <a:rPr lang="pl-PL" sz="1200" kern="1200" dirty="0" smtClean="0">
                <a:solidFill>
                  <a:schemeClr val="tx1"/>
                </a:solidFill>
                <a:effectLst/>
                <a:latin typeface="+mn-lt"/>
                <a:ea typeface="+mn-ea"/>
                <a:cs typeface="+mn-cs"/>
              </a:rPr>
              <a:t>dane miały różny format – chociażby sama data miała 4 różne formaty</a:t>
            </a:r>
          </a:p>
          <a:p>
            <a:r>
              <a:rPr lang="pl-PL" sz="1200" kern="1200" dirty="0" smtClean="0">
                <a:solidFill>
                  <a:schemeClr val="tx1"/>
                </a:solidFill>
                <a:effectLst/>
                <a:latin typeface="+mn-lt"/>
                <a:ea typeface="+mn-ea"/>
                <a:cs typeface="+mn-cs"/>
              </a:rPr>
              <a:t>Ostatecznie, po konsultacji z klientem, pobrałem następujące dane:</a:t>
            </a:r>
          </a:p>
          <a:p>
            <a:pPr lvl="0"/>
            <a:r>
              <a:rPr lang="pl-PL" sz="1200" kern="1200" dirty="0" smtClean="0">
                <a:solidFill>
                  <a:schemeClr val="tx1"/>
                </a:solidFill>
                <a:effectLst/>
                <a:latin typeface="+mn-lt"/>
                <a:ea typeface="+mn-ea"/>
                <a:cs typeface="+mn-cs"/>
              </a:rPr>
              <a:t>giełdy zagraniczne:</a:t>
            </a:r>
          </a:p>
          <a:p>
            <a:pPr lvl="1"/>
            <a:r>
              <a:rPr lang="pl-PL" sz="1200" kern="1200" dirty="0" smtClean="0">
                <a:solidFill>
                  <a:schemeClr val="tx1"/>
                </a:solidFill>
                <a:effectLst/>
                <a:latin typeface="+mn-lt"/>
                <a:ea typeface="+mn-ea"/>
                <a:cs typeface="+mn-cs"/>
              </a:rPr>
              <a:t>NASDAQ </a:t>
            </a:r>
            <a:r>
              <a:rPr lang="pl-PL" sz="1200" kern="1200" dirty="0" err="1" smtClean="0">
                <a:solidFill>
                  <a:schemeClr val="tx1"/>
                </a:solidFill>
                <a:effectLst/>
                <a:latin typeface="+mn-lt"/>
                <a:ea typeface="+mn-ea"/>
                <a:cs typeface="+mn-cs"/>
              </a:rPr>
              <a:t>Composite</a:t>
            </a:r>
            <a:endParaRPr lang="pl-PL" sz="1200" kern="1200" dirty="0" smtClean="0">
              <a:solidFill>
                <a:schemeClr val="tx1"/>
              </a:solidFill>
              <a:effectLst/>
              <a:latin typeface="+mn-lt"/>
              <a:ea typeface="+mn-ea"/>
              <a:cs typeface="+mn-cs"/>
            </a:endParaRPr>
          </a:p>
          <a:p>
            <a:pPr lvl="1"/>
            <a:r>
              <a:rPr lang="pl-PL" sz="1200" kern="1200" dirty="0" err="1" smtClean="0">
                <a:solidFill>
                  <a:schemeClr val="tx1"/>
                </a:solidFill>
                <a:effectLst/>
                <a:latin typeface="+mn-lt"/>
                <a:ea typeface="+mn-ea"/>
                <a:cs typeface="+mn-cs"/>
              </a:rPr>
              <a:t>Dow</a:t>
            </a:r>
            <a:r>
              <a:rPr lang="pl-PL" sz="1200" kern="1200" dirty="0" smtClean="0">
                <a:solidFill>
                  <a:schemeClr val="tx1"/>
                </a:solidFill>
                <a:effectLst/>
                <a:latin typeface="+mn-lt"/>
                <a:ea typeface="+mn-ea"/>
                <a:cs typeface="+mn-cs"/>
              </a:rPr>
              <a:t> Jones </a:t>
            </a:r>
            <a:r>
              <a:rPr lang="pl-PL" sz="1200" kern="1200" dirty="0" err="1" smtClean="0">
                <a:solidFill>
                  <a:schemeClr val="tx1"/>
                </a:solidFill>
                <a:effectLst/>
                <a:latin typeface="+mn-lt"/>
                <a:ea typeface="+mn-ea"/>
                <a:cs typeface="+mn-cs"/>
              </a:rPr>
              <a:t>Industry</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Avarage</a:t>
            </a:r>
            <a:endParaRPr lang="pl-PL" sz="1200" kern="1200" dirty="0" smtClean="0">
              <a:solidFill>
                <a:schemeClr val="tx1"/>
              </a:solidFill>
              <a:effectLst/>
              <a:latin typeface="+mn-lt"/>
              <a:ea typeface="+mn-ea"/>
              <a:cs typeface="+mn-cs"/>
            </a:endParaRPr>
          </a:p>
          <a:p>
            <a:pPr lvl="1"/>
            <a:r>
              <a:rPr lang="pl-PL" sz="1200" kern="1200" dirty="0" smtClean="0">
                <a:solidFill>
                  <a:schemeClr val="tx1"/>
                </a:solidFill>
                <a:effectLst/>
                <a:latin typeface="+mn-lt"/>
                <a:ea typeface="+mn-ea"/>
                <a:cs typeface="+mn-cs"/>
              </a:rPr>
              <a:t>Eurostoxx50</a:t>
            </a:r>
          </a:p>
          <a:p>
            <a:pPr lvl="0"/>
            <a:r>
              <a:rPr lang="pl-PL" sz="1200" kern="1200" dirty="0" smtClean="0">
                <a:solidFill>
                  <a:schemeClr val="tx1"/>
                </a:solidFill>
                <a:effectLst/>
                <a:latin typeface="+mn-lt"/>
                <a:ea typeface="+mn-ea"/>
                <a:cs typeface="+mn-cs"/>
              </a:rPr>
              <a:t>waluty</a:t>
            </a:r>
          </a:p>
          <a:p>
            <a:pPr lvl="1"/>
            <a:r>
              <a:rPr lang="pl-PL" sz="1200" kern="1200" dirty="0" smtClean="0">
                <a:solidFill>
                  <a:schemeClr val="tx1"/>
                </a:solidFill>
                <a:effectLst/>
                <a:latin typeface="+mn-lt"/>
                <a:ea typeface="+mn-ea"/>
                <a:cs typeface="+mn-cs"/>
              </a:rPr>
              <a:t>euro</a:t>
            </a:r>
          </a:p>
          <a:p>
            <a:pPr lvl="1"/>
            <a:r>
              <a:rPr lang="pl-PL" sz="1200" kern="1200" dirty="0" smtClean="0">
                <a:solidFill>
                  <a:schemeClr val="tx1"/>
                </a:solidFill>
                <a:effectLst/>
                <a:latin typeface="+mn-lt"/>
                <a:ea typeface="+mn-ea"/>
                <a:cs typeface="+mn-cs"/>
              </a:rPr>
              <a:t>dolar</a:t>
            </a:r>
          </a:p>
          <a:p>
            <a:pPr lvl="0"/>
            <a:r>
              <a:rPr lang="pl-PL" sz="1200" kern="1200" dirty="0" smtClean="0">
                <a:solidFill>
                  <a:schemeClr val="tx1"/>
                </a:solidFill>
                <a:effectLst/>
                <a:latin typeface="+mn-lt"/>
                <a:ea typeface="+mn-ea"/>
                <a:cs typeface="+mn-cs"/>
              </a:rPr>
              <a:t>indeksy na giełdzie polskiej:</a:t>
            </a:r>
          </a:p>
          <a:p>
            <a:pPr lvl="1"/>
            <a:r>
              <a:rPr lang="pl-PL" sz="1200" kern="1200" dirty="0" smtClean="0">
                <a:solidFill>
                  <a:schemeClr val="tx1"/>
                </a:solidFill>
                <a:effectLst/>
                <a:latin typeface="+mn-lt"/>
                <a:ea typeface="+mn-ea"/>
                <a:cs typeface="+mn-cs"/>
              </a:rPr>
              <a:t>kurs obrotu</a:t>
            </a:r>
          </a:p>
          <a:p>
            <a:pPr lvl="1"/>
            <a:r>
              <a:rPr lang="pl-PL" sz="1200" kern="1200" dirty="0" smtClean="0">
                <a:solidFill>
                  <a:schemeClr val="tx1"/>
                </a:solidFill>
                <a:effectLst/>
                <a:latin typeface="+mn-lt"/>
                <a:ea typeface="+mn-ea"/>
                <a:cs typeface="+mn-cs"/>
              </a:rPr>
              <a:t>wartość zamknięcia</a:t>
            </a:r>
          </a:p>
          <a:p>
            <a:pPr lvl="0"/>
            <a:r>
              <a:rPr lang="pl-PL" sz="1200" kern="1200" dirty="0" smtClean="0">
                <a:solidFill>
                  <a:schemeClr val="tx1"/>
                </a:solidFill>
                <a:effectLst/>
                <a:latin typeface="+mn-lt"/>
                <a:ea typeface="+mn-ea"/>
                <a:cs typeface="+mn-cs"/>
              </a:rPr>
              <a:t>spółki na giełdzie polskiej</a:t>
            </a:r>
          </a:p>
          <a:p>
            <a:pPr lvl="1"/>
            <a:r>
              <a:rPr lang="pl-PL" sz="1200" kern="1200" dirty="0" smtClean="0">
                <a:solidFill>
                  <a:schemeClr val="tx1"/>
                </a:solidFill>
                <a:effectLst/>
                <a:latin typeface="+mn-lt"/>
                <a:ea typeface="+mn-ea"/>
                <a:cs typeface="+mn-cs"/>
              </a:rPr>
              <a:t>wolumen obrotu</a:t>
            </a:r>
          </a:p>
          <a:p>
            <a:pPr lvl="1"/>
            <a:r>
              <a:rPr lang="pl-PL" sz="1200" kern="1200" dirty="0" smtClean="0">
                <a:solidFill>
                  <a:schemeClr val="tx1"/>
                </a:solidFill>
                <a:effectLst/>
                <a:latin typeface="+mn-lt"/>
                <a:ea typeface="+mn-ea"/>
                <a:cs typeface="+mn-cs"/>
              </a:rPr>
              <a:t>liczbę transakcji</a:t>
            </a:r>
          </a:p>
          <a:p>
            <a:pPr lvl="1"/>
            <a:r>
              <a:rPr lang="pl-PL" sz="1200" kern="1200" dirty="0" smtClean="0">
                <a:solidFill>
                  <a:schemeClr val="tx1"/>
                </a:solidFill>
                <a:effectLst/>
                <a:latin typeface="+mn-lt"/>
                <a:ea typeface="+mn-ea"/>
                <a:cs typeface="+mn-cs"/>
              </a:rPr>
              <a:t>wartość obrotu</a:t>
            </a:r>
          </a:p>
          <a:p>
            <a:pPr lvl="1"/>
            <a:r>
              <a:rPr lang="pl-PL" sz="1200" kern="1200" dirty="0" smtClean="0">
                <a:solidFill>
                  <a:schemeClr val="tx1"/>
                </a:solidFill>
                <a:effectLst/>
                <a:latin typeface="+mn-lt"/>
                <a:ea typeface="+mn-ea"/>
                <a:cs typeface="+mn-cs"/>
              </a:rPr>
              <a:t>kurs zamknięcia</a:t>
            </a:r>
          </a:p>
          <a:p>
            <a:r>
              <a:rPr lang="pl-PL" sz="1200" kern="1200" dirty="0" smtClean="0">
                <a:solidFill>
                  <a:schemeClr val="tx1"/>
                </a:solidFill>
                <a:effectLst/>
                <a:latin typeface="+mn-lt"/>
                <a:ea typeface="+mn-ea"/>
                <a:cs typeface="+mn-cs"/>
              </a:rPr>
              <a:t>Takie dane rozmieściłem w plikach .</a:t>
            </a:r>
            <a:r>
              <a:rPr lang="pl-PL" sz="1200" kern="1200" dirty="0" err="1" smtClean="0">
                <a:solidFill>
                  <a:schemeClr val="tx1"/>
                </a:solidFill>
                <a:effectLst/>
                <a:latin typeface="+mn-lt"/>
                <a:ea typeface="+mn-ea"/>
                <a:cs typeface="+mn-cs"/>
              </a:rPr>
              <a:t>csv</a:t>
            </a:r>
            <a:r>
              <a:rPr lang="pl-PL" sz="1200" kern="1200" dirty="0" smtClean="0">
                <a:solidFill>
                  <a:schemeClr val="tx1"/>
                </a:solidFill>
                <a:effectLst/>
                <a:latin typeface="+mn-lt"/>
                <a:ea typeface="+mn-ea"/>
                <a:cs typeface="+mn-cs"/>
              </a:rPr>
              <a:t>, każdy indeks/spółka/waluta/giełda ma osobny plik dla konkretnego roku.</a:t>
            </a:r>
          </a:p>
          <a:p>
            <a:r>
              <a:rPr lang="pl-PL" sz="1200" kern="1200" dirty="0" smtClean="0">
                <a:solidFill>
                  <a:schemeClr val="tx1"/>
                </a:solidFill>
                <a:effectLst/>
                <a:latin typeface="+mn-lt"/>
                <a:ea typeface="+mn-ea"/>
                <a:cs typeface="+mn-cs"/>
              </a:rPr>
              <a:t>Następnym krokiem było stworzenie programu, który codziennie będzie pobierał niezbędne dane i dopisał je do utworzonych wcześniej plików. Mając doświadczenie zdobyte podczas pobierania danych historycznych, z tym problemem poradziłem sobie już trochę lepiej. Program działał tak, jak chciałem. Następnie, na zakupionym wcześniej serwerze, wykorzystując narzędzie </a:t>
            </a:r>
            <a:r>
              <a:rPr lang="pl-PL" sz="1200" kern="1200" dirty="0" err="1" smtClean="0">
                <a:solidFill>
                  <a:schemeClr val="tx1"/>
                </a:solidFill>
                <a:effectLst/>
                <a:latin typeface="+mn-lt"/>
                <a:ea typeface="+mn-ea"/>
                <a:cs typeface="+mn-cs"/>
              </a:rPr>
              <a:t>crontab</a:t>
            </a:r>
            <a:r>
              <a:rPr lang="pl-PL" sz="1200" kern="1200" dirty="0" smtClean="0">
                <a:solidFill>
                  <a:schemeClr val="tx1"/>
                </a:solidFill>
                <a:effectLst/>
                <a:latin typeface="+mn-lt"/>
                <a:ea typeface="+mn-ea"/>
                <a:cs typeface="+mn-cs"/>
              </a:rPr>
              <a:t> ustawiłem codzienne odpalanie programu.</a:t>
            </a:r>
          </a:p>
          <a:p>
            <a:r>
              <a:rPr lang="pl-PL" sz="1200" kern="1200" dirty="0" smtClean="0">
                <a:solidFill>
                  <a:schemeClr val="tx1"/>
                </a:solidFill>
                <a:effectLst/>
                <a:latin typeface="+mn-lt"/>
                <a:ea typeface="+mn-ea"/>
                <a:cs typeface="+mn-cs"/>
              </a:rPr>
              <a:t>Dalej nie pozostało nic innego, jak przejść do predykcji danych. Najpierw postanowiłem zaimplementować algorytm regresji liniowej, który przewidzi mi przyszłość na podstawie ciągu uczącego. Po raz kolejny sięgnąłem po pomoc klienta – w jakich krokach przewidywać te dane? Po burzy mózgów doszliśmy do wniosków:</a:t>
            </a:r>
          </a:p>
          <a:p>
            <a:pPr lvl="0"/>
            <a:r>
              <a:rPr lang="pl-PL" sz="1200" kern="1200" dirty="0" smtClean="0">
                <a:solidFill>
                  <a:schemeClr val="tx1"/>
                </a:solidFill>
                <a:effectLst/>
                <a:latin typeface="+mn-lt"/>
                <a:ea typeface="+mn-ea"/>
                <a:cs typeface="+mn-cs"/>
              </a:rPr>
              <a:t>Najpierw, na podstawie wyłącznie danych historycznych, spróbujemy przewidzieć wartości giełd zagranicznych.</a:t>
            </a:r>
          </a:p>
          <a:p>
            <a:pPr lvl="0"/>
            <a:r>
              <a:rPr lang="pl-PL" sz="1200" kern="1200" dirty="0" smtClean="0">
                <a:solidFill>
                  <a:schemeClr val="tx1"/>
                </a:solidFill>
                <a:effectLst/>
                <a:latin typeface="+mn-lt"/>
                <a:ea typeface="+mn-ea"/>
                <a:cs typeface="+mn-cs"/>
              </a:rPr>
              <a:t>Te wartości wrzucimy jako zmienne do danych o kursach walut, i na ich podstawie znajdziemy kursy walut.</a:t>
            </a:r>
          </a:p>
          <a:p>
            <a:pPr lvl="0"/>
            <a:r>
              <a:rPr lang="pl-PL" sz="1200" kern="1200" dirty="0" smtClean="0">
                <a:solidFill>
                  <a:schemeClr val="tx1"/>
                </a:solidFill>
                <a:effectLst/>
                <a:latin typeface="+mn-lt"/>
                <a:ea typeface="+mn-ea"/>
                <a:cs typeface="+mn-cs"/>
              </a:rPr>
              <a:t>Dane o kursach wrzucamy do indeksów giełdowych i patrzymy, jakie będą wartości indeksów.</a:t>
            </a:r>
          </a:p>
          <a:p>
            <a:pPr lvl="0"/>
            <a:r>
              <a:rPr lang="pl-PL" sz="1200" kern="1200" dirty="0" smtClean="0">
                <a:solidFill>
                  <a:schemeClr val="tx1"/>
                </a:solidFill>
                <a:effectLst/>
                <a:latin typeface="+mn-lt"/>
                <a:ea typeface="+mn-ea"/>
                <a:cs typeface="+mn-cs"/>
              </a:rPr>
              <a:t>Te dane dorzucamy do danych o spółkach – oczywiście dorzucamy dane tylko z indeksów, do których należy spółka. </a:t>
            </a:r>
          </a:p>
          <a:p>
            <a:r>
              <a:rPr lang="pl-PL" sz="1200" kern="1200" dirty="0" smtClean="0">
                <a:solidFill>
                  <a:schemeClr val="tx1"/>
                </a:solidFill>
                <a:effectLst/>
                <a:latin typeface="+mn-lt"/>
                <a:ea typeface="+mn-ea"/>
                <a:cs typeface="+mn-cs"/>
              </a:rPr>
              <a:t>Zadanie z pozoru wydawało się proste, jednak zajęło sporo czasu. Przede wszystkim nie miałem pojęcia, jakie możliwości oferuje pakiet weka. Nie wiedziałem nic o zasadach jego działania, metodach itp. Wizyta na konsultacjach u dr Tomczaka rozjaśniła nam nieco sprawę. Kolejnym problemem, z którym się zmierzyłem było przewidywanie dla kilku okresów. Również udało się to zrobić.</a:t>
            </a:r>
          </a:p>
          <a:p>
            <a:r>
              <a:rPr lang="pl-PL" sz="1200" kern="1200" dirty="0" smtClean="0">
                <a:solidFill>
                  <a:schemeClr val="tx1"/>
                </a:solidFill>
                <a:effectLst/>
                <a:latin typeface="+mn-lt"/>
                <a:ea typeface="+mn-ea"/>
                <a:cs typeface="+mn-cs"/>
              </a:rPr>
              <a:t>Mając gotowe metody i znając zasadę działania nie pozostało nic innego, jak tylko przeprowadzić model w celu znalezienia modelu, który najlepiej sprawdziłby się w przeszłości. Zadanie okazało się nie tyle trudne, co czasochłonne. Przede wszystkim postanowiłem wyciągać średnią ważoną z 6 algorytmów, które oferuje weka, są to:</a:t>
            </a:r>
          </a:p>
          <a:p>
            <a:pPr lvl="0"/>
            <a:r>
              <a:rPr lang="pl-PL" sz="1200" kern="1200" dirty="0" smtClean="0">
                <a:solidFill>
                  <a:schemeClr val="tx1"/>
                </a:solidFill>
                <a:effectLst/>
                <a:latin typeface="+mn-lt"/>
                <a:ea typeface="+mn-ea"/>
                <a:cs typeface="+mn-cs"/>
              </a:rPr>
              <a:t>regresja liniowa</a:t>
            </a:r>
          </a:p>
          <a:p>
            <a:pPr lvl="0"/>
            <a:r>
              <a:rPr lang="pl-PL" sz="1200" kern="1200" dirty="0" err="1" smtClean="0">
                <a:solidFill>
                  <a:schemeClr val="tx1"/>
                </a:solidFill>
                <a:effectLst/>
                <a:latin typeface="+mn-lt"/>
                <a:ea typeface="+mn-ea"/>
                <a:cs typeface="+mn-cs"/>
              </a:rPr>
              <a:t>IBk</a:t>
            </a:r>
            <a:endParaRPr lang="pl-PL" sz="1200" kern="1200" dirty="0" smtClean="0">
              <a:solidFill>
                <a:schemeClr val="tx1"/>
              </a:solidFill>
              <a:effectLst/>
              <a:latin typeface="+mn-lt"/>
              <a:ea typeface="+mn-ea"/>
              <a:cs typeface="+mn-cs"/>
            </a:endParaRPr>
          </a:p>
          <a:p>
            <a:pPr lvl="0"/>
            <a:r>
              <a:rPr lang="pl-PL" sz="1200" kern="1200" dirty="0" err="1" smtClean="0">
                <a:solidFill>
                  <a:schemeClr val="tx1"/>
                </a:solidFill>
                <a:effectLst/>
                <a:latin typeface="+mn-lt"/>
                <a:ea typeface="+mn-ea"/>
                <a:cs typeface="+mn-cs"/>
              </a:rPr>
              <a:t>Additive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Regression</a:t>
            </a:r>
            <a:endParaRPr lang="pl-PL" sz="1200" kern="1200" dirty="0" smtClean="0">
              <a:solidFill>
                <a:schemeClr val="tx1"/>
              </a:solidFill>
              <a:effectLst/>
              <a:latin typeface="+mn-lt"/>
              <a:ea typeface="+mn-ea"/>
              <a:cs typeface="+mn-cs"/>
            </a:endParaRPr>
          </a:p>
          <a:p>
            <a:pPr lvl="0"/>
            <a:r>
              <a:rPr lang="pl-PL" sz="1200" kern="1200" dirty="0" err="1" smtClean="0">
                <a:solidFill>
                  <a:schemeClr val="tx1"/>
                </a:solidFill>
                <a:effectLst/>
                <a:latin typeface="+mn-lt"/>
                <a:ea typeface="+mn-ea"/>
                <a:cs typeface="+mn-cs"/>
              </a:rPr>
              <a:t>Vote</a:t>
            </a:r>
            <a:endParaRPr lang="pl-PL" sz="1200" kern="1200" dirty="0" smtClean="0">
              <a:solidFill>
                <a:schemeClr val="tx1"/>
              </a:solidFill>
              <a:effectLst/>
              <a:latin typeface="+mn-lt"/>
              <a:ea typeface="+mn-ea"/>
              <a:cs typeface="+mn-cs"/>
            </a:endParaRPr>
          </a:p>
          <a:p>
            <a:pPr lvl="0"/>
            <a:r>
              <a:rPr lang="pl-PL" sz="1200" kern="1200" dirty="0" smtClean="0">
                <a:solidFill>
                  <a:schemeClr val="tx1"/>
                </a:solidFill>
                <a:effectLst/>
                <a:latin typeface="+mn-lt"/>
                <a:ea typeface="+mn-ea"/>
                <a:cs typeface="+mn-cs"/>
              </a:rPr>
              <a:t>M5P</a:t>
            </a:r>
          </a:p>
          <a:p>
            <a:pPr lvl="0"/>
            <a:r>
              <a:rPr lang="pl-PL" sz="1200" kern="1200" dirty="0" err="1" smtClean="0">
                <a:solidFill>
                  <a:schemeClr val="tx1"/>
                </a:solidFill>
                <a:effectLst/>
                <a:latin typeface="+mn-lt"/>
                <a:ea typeface="+mn-ea"/>
                <a:cs typeface="+mn-cs"/>
              </a:rPr>
              <a:t>REPTree</a:t>
            </a:r>
            <a:endParaRPr lang="pl-PL" sz="1200" kern="1200" dirty="0" smtClean="0">
              <a:solidFill>
                <a:schemeClr val="tx1"/>
              </a:solidFill>
              <a:effectLst/>
              <a:latin typeface="+mn-lt"/>
              <a:ea typeface="+mn-ea"/>
              <a:cs typeface="+mn-cs"/>
            </a:endParaRPr>
          </a:p>
          <a:p>
            <a:r>
              <a:rPr lang="pl-PL" sz="1200" kern="1200" dirty="0" smtClean="0">
                <a:solidFill>
                  <a:schemeClr val="tx1"/>
                </a:solidFill>
                <a:effectLst/>
                <a:latin typeface="+mn-lt"/>
                <a:ea typeface="+mn-ea"/>
                <a:cs typeface="+mn-cs"/>
              </a:rPr>
              <a:t>Są to klasyfikatory pochodzące z różnych grup. Ich wybór był dedykowany czasem działania i wynikami osiągniętymi na kilku plikach z danymi.</a:t>
            </a:r>
          </a:p>
          <a:p>
            <a:r>
              <a:rPr lang="pl-PL" sz="1200" kern="1200" dirty="0" smtClean="0">
                <a:solidFill>
                  <a:schemeClr val="tx1"/>
                </a:solidFill>
                <a:effectLst/>
                <a:latin typeface="+mn-lt"/>
                <a:ea typeface="+mn-ea"/>
                <a:cs typeface="+mn-cs"/>
              </a:rPr>
              <a:t>Do modelu pod uwagę brałem również liczbę dni z danymi historycznymi, które posłużą modelowi jako ciąg uczący. </a:t>
            </a:r>
          </a:p>
          <a:p>
            <a:r>
              <a:rPr lang="pl-PL" sz="1200" kern="1200" dirty="0" smtClean="0">
                <a:solidFill>
                  <a:schemeClr val="tx1"/>
                </a:solidFill>
                <a:effectLst/>
                <a:latin typeface="+mn-lt"/>
                <a:ea typeface="+mn-ea"/>
                <a:cs typeface="+mn-cs"/>
              </a:rPr>
              <a:t>Po przeprowadzeniu badań otrzymałem modele, które najlepiej sprawdzały się na podanych okresach, pozostało wyłącznie ich zaimplementowanie, które nie było już stosunkowo trudne.</a:t>
            </a:r>
          </a:p>
          <a:p>
            <a:r>
              <a:rPr lang="pl-PL" sz="1200" kern="1200" dirty="0" smtClean="0">
                <a:solidFill>
                  <a:schemeClr val="tx1"/>
                </a:solidFill>
                <a:effectLst/>
                <a:latin typeface="+mn-lt"/>
                <a:ea typeface="+mn-ea"/>
                <a:cs typeface="+mn-cs"/>
              </a:rPr>
              <a:t>Następnie program skompilowałem do pliku .jar, wrzuciłem na serwer i ustawiłem nowego </a:t>
            </a:r>
            <a:r>
              <a:rPr lang="pl-PL" sz="1200" kern="1200" dirty="0" err="1" smtClean="0">
                <a:solidFill>
                  <a:schemeClr val="tx1"/>
                </a:solidFill>
                <a:effectLst/>
                <a:latin typeface="+mn-lt"/>
                <a:ea typeface="+mn-ea"/>
                <a:cs typeface="+mn-cs"/>
              </a:rPr>
              <a:t>cron</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joba</a:t>
            </a:r>
            <a:r>
              <a:rPr lang="pl-PL" sz="1200" kern="1200" dirty="0" smtClean="0">
                <a:solidFill>
                  <a:schemeClr val="tx1"/>
                </a:solidFill>
                <a:effectLst/>
                <a:latin typeface="+mn-lt"/>
                <a:ea typeface="+mn-ea"/>
                <a:cs typeface="+mn-cs"/>
              </a:rPr>
              <a:t>.</a:t>
            </a:r>
          </a:p>
          <a:p>
            <a:r>
              <a:rPr lang="pl-PL" sz="1200" kern="1200" dirty="0" smtClean="0">
                <a:solidFill>
                  <a:schemeClr val="tx1"/>
                </a:solidFill>
                <a:effectLst/>
                <a:latin typeface="+mn-lt"/>
                <a:ea typeface="+mn-ea"/>
                <a:cs typeface="+mn-cs"/>
              </a:rPr>
              <a:t>Okazało się, że zdarzają się błędy, jednak po 2 dniach zostały one naprawione.</a:t>
            </a:r>
          </a:p>
          <a:p>
            <a:r>
              <a:rPr lang="pl-PL" sz="1200" kern="1200" dirty="0" smtClean="0">
                <a:solidFill>
                  <a:schemeClr val="tx1"/>
                </a:solidFill>
                <a:effectLst/>
                <a:latin typeface="+mn-lt"/>
                <a:ea typeface="+mn-ea"/>
                <a:cs typeface="+mn-cs"/>
              </a:rPr>
              <a:t>Ogólna zasada działania obu programów jest następująca:</a:t>
            </a:r>
          </a:p>
          <a:p>
            <a:pPr lvl="0"/>
            <a:r>
              <a:rPr lang="pl-PL" sz="1200" kern="1200" dirty="0" smtClean="0">
                <a:solidFill>
                  <a:schemeClr val="tx1"/>
                </a:solidFill>
                <a:effectLst/>
                <a:latin typeface="+mn-lt"/>
                <a:ea typeface="+mn-ea"/>
                <a:cs typeface="+mn-cs"/>
              </a:rPr>
              <a:t>pobieramy dane historyczne</a:t>
            </a:r>
          </a:p>
          <a:p>
            <a:pPr lvl="0"/>
            <a:r>
              <a:rPr lang="pl-PL" sz="1200" kern="1200" dirty="0" smtClean="0">
                <a:solidFill>
                  <a:schemeClr val="tx1"/>
                </a:solidFill>
                <a:effectLst/>
                <a:latin typeface="+mn-lt"/>
                <a:ea typeface="+mn-ea"/>
                <a:cs typeface="+mn-cs"/>
              </a:rPr>
              <a:t>zapisujemy je w plikach .</a:t>
            </a:r>
            <a:r>
              <a:rPr lang="pl-PL" sz="1200" kern="1200" dirty="0" err="1" smtClean="0">
                <a:solidFill>
                  <a:schemeClr val="tx1"/>
                </a:solidFill>
                <a:effectLst/>
                <a:latin typeface="+mn-lt"/>
                <a:ea typeface="+mn-ea"/>
                <a:cs typeface="+mn-cs"/>
              </a:rPr>
              <a:t>csv</a:t>
            </a:r>
            <a:endParaRPr lang="pl-PL" sz="1200" kern="1200" dirty="0" smtClean="0">
              <a:solidFill>
                <a:schemeClr val="tx1"/>
              </a:solidFill>
              <a:effectLst/>
              <a:latin typeface="+mn-lt"/>
              <a:ea typeface="+mn-ea"/>
              <a:cs typeface="+mn-cs"/>
            </a:endParaRPr>
          </a:p>
          <a:p>
            <a:pPr lvl="0"/>
            <a:r>
              <a:rPr lang="pl-PL" sz="1200" kern="1200" dirty="0" smtClean="0">
                <a:solidFill>
                  <a:schemeClr val="tx1"/>
                </a:solidFill>
                <a:effectLst/>
                <a:latin typeface="+mn-lt"/>
                <a:ea typeface="+mn-ea"/>
                <a:cs typeface="+mn-cs"/>
              </a:rPr>
              <a:t>z danych historycznych tworzymy pliki .</a:t>
            </a:r>
            <a:r>
              <a:rPr lang="pl-PL" sz="1200" kern="1200" dirty="0" err="1" smtClean="0">
                <a:solidFill>
                  <a:schemeClr val="tx1"/>
                </a:solidFill>
                <a:effectLst/>
                <a:latin typeface="+mn-lt"/>
                <a:ea typeface="+mn-ea"/>
                <a:cs typeface="+mn-cs"/>
              </a:rPr>
              <a:t>arff</a:t>
            </a:r>
            <a:r>
              <a:rPr lang="pl-PL" sz="1200" kern="1200" dirty="0" smtClean="0">
                <a:solidFill>
                  <a:schemeClr val="tx1"/>
                </a:solidFill>
                <a:effectLst/>
                <a:latin typeface="+mn-lt"/>
                <a:ea typeface="+mn-ea"/>
                <a:cs typeface="+mn-cs"/>
              </a:rPr>
              <a:t> (format pliku z danymi dla weki) dla każdej wartości, którą chcemy przewidzieć</a:t>
            </a:r>
          </a:p>
          <a:p>
            <a:pPr lvl="0"/>
            <a:r>
              <a:rPr lang="pl-PL" sz="1200" kern="1200" dirty="0" smtClean="0">
                <a:solidFill>
                  <a:schemeClr val="tx1"/>
                </a:solidFill>
                <a:effectLst/>
                <a:latin typeface="+mn-lt"/>
                <a:ea typeface="+mn-ea"/>
                <a:cs typeface="+mn-cs"/>
              </a:rPr>
              <a:t>wykonujemy analizę dla 30 dni:</a:t>
            </a:r>
          </a:p>
          <a:p>
            <a:pPr lvl="1"/>
            <a:r>
              <a:rPr lang="pl-PL" sz="1200" kern="1200" dirty="0" smtClean="0">
                <a:solidFill>
                  <a:schemeClr val="tx1"/>
                </a:solidFill>
                <a:effectLst/>
                <a:latin typeface="+mn-lt"/>
                <a:ea typeface="+mn-ea"/>
                <a:cs typeface="+mn-cs"/>
              </a:rPr>
              <a:t>predykcja giełd</a:t>
            </a:r>
          </a:p>
          <a:p>
            <a:pPr lvl="1"/>
            <a:r>
              <a:rPr lang="pl-PL" sz="1200" kern="1200" dirty="0" smtClean="0">
                <a:solidFill>
                  <a:schemeClr val="tx1"/>
                </a:solidFill>
                <a:effectLst/>
                <a:latin typeface="+mn-lt"/>
                <a:ea typeface="+mn-ea"/>
                <a:cs typeface="+mn-cs"/>
              </a:rPr>
              <a:t>predykcja walut</a:t>
            </a:r>
          </a:p>
          <a:p>
            <a:pPr lvl="1"/>
            <a:r>
              <a:rPr lang="pl-PL" sz="1200" kern="1200" dirty="0" smtClean="0">
                <a:solidFill>
                  <a:schemeClr val="tx1"/>
                </a:solidFill>
                <a:effectLst/>
                <a:latin typeface="+mn-lt"/>
                <a:ea typeface="+mn-ea"/>
                <a:cs typeface="+mn-cs"/>
              </a:rPr>
              <a:t>predykcja indeksów</a:t>
            </a:r>
          </a:p>
          <a:p>
            <a:pPr lvl="1"/>
            <a:r>
              <a:rPr lang="pl-PL" sz="1200" kern="1200" dirty="0" smtClean="0">
                <a:solidFill>
                  <a:schemeClr val="tx1"/>
                </a:solidFill>
                <a:effectLst/>
                <a:latin typeface="+mn-lt"/>
                <a:ea typeface="+mn-ea"/>
                <a:cs typeface="+mn-cs"/>
              </a:rPr>
              <a:t>predykcja spółek</a:t>
            </a:r>
          </a:p>
          <a:p>
            <a:pPr lvl="0"/>
            <a:r>
              <a:rPr lang="pl-PL" sz="1200" kern="1200" dirty="0" smtClean="0">
                <a:solidFill>
                  <a:schemeClr val="tx1"/>
                </a:solidFill>
                <a:effectLst/>
                <a:latin typeface="+mn-lt"/>
                <a:ea typeface="+mn-ea"/>
                <a:cs typeface="+mn-cs"/>
              </a:rPr>
              <a:t>powtarzamy to dla 60, 90, 180, 360 dni</a:t>
            </a:r>
          </a:p>
          <a:p>
            <a:pPr lvl="0"/>
            <a:r>
              <a:rPr lang="pl-PL" sz="1200" kern="1200" dirty="0" smtClean="0">
                <a:solidFill>
                  <a:schemeClr val="tx1"/>
                </a:solidFill>
                <a:effectLst/>
                <a:latin typeface="+mn-lt"/>
                <a:ea typeface="+mn-ea"/>
                <a:cs typeface="+mn-cs"/>
              </a:rPr>
              <a:t>zapisujemy wyniki do bazy danych</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12</a:t>
            </a:fld>
            <a:endParaRPr lang="pl-PL"/>
          </a:p>
        </p:txBody>
      </p:sp>
    </p:spTree>
    <p:extLst>
      <p:ext uri="{BB962C8B-B14F-4D97-AF65-F5344CB8AC3E}">
        <p14:creationId xmlns:p14="http://schemas.microsoft.com/office/powerpoint/2010/main" val="3553428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35852" name="Picture 12" descr="pasek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425"/>
            <a:ext cx="1655763"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ChangeArrowheads="1"/>
          </p:cNvSpPr>
          <p:nvPr/>
        </p:nvSpPr>
        <p:spPr bwMode="auto">
          <a:xfrm>
            <a:off x="1655763" y="1628775"/>
            <a:ext cx="7524750" cy="5229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844" name="Rectangle 4"/>
          <p:cNvSpPr>
            <a:spLocks noGrp="1" noChangeArrowheads="1"/>
          </p:cNvSpPr>
          <p:nvPr>
            <p:ph type="ctrTitle"/>
          </p:nvPr>
        </p:nvSpPr>
        <p:spPr>
          <a:xfrm>
            <a:off x="1873250" y="2130425"/>
            <a:ext cx="7089775" cy="2019300"/>
          </a:xfrm>
        </p:spPr>
        <p:txBody>
          <a:bodyPr/>
          <a:lstStyle>
            <a:lvl1pPr algn="ctr">
              <a:defRPr/>
            </a:lvl1pPr>
          </a:lstStyle>
          <a:p>
            <a:pPr lvl="0"/>
            <a:r>
              <a:rPr lang="pl-PL" noProof="0" smtClean="0"/>
              <a:t>Kliknij, aby edytować styl</a:t>
            </a:r>
          </a:p>
        </p:txBody>
      </p:sp>
      <p:sp>
        <p:nvSpPr>
          <p:cNvPr id="35845" name="Rectangle 5"/>
          <p:cNvSpPr>
            <a:spLocks noGrp="1" noChangeArrowheads="1"/>
          </p:cNvSpPr>
          <p:nvPr>
            <p:ph type="subTitle" sz="quarter" idx="1"/>
          </p:nvPr>
        </p:nvSpPr>
        <p:spPr>
          <a:xfrm>
            <a:off x="1873250" y="5697538"/>
            <a:ext cx="7089775" cy="900112"/>
          </a:xfrm>
        </p:spPr>
        <p:txBody>
          <a:bodyPr anchor="b"/>
          <a:lstStyle>
            <a:lvl1pPr marL="0" indent="0" algn="ctr">
              <a:buFontTx/>
              <a:buNone/>
              <a:defRPr sz="2000">
                <a:solidFill>
                  <a:srgbClr val="FFD3A1"/>
                </a:solidFill>
              </a:defRPr>
            </a:lvl1pPr>
          </a:lstStyle>
          <a:p>
            <a:pPr lvl="0"/>
            <a:r>
              <a:rPr lang="pl-PL" noProof="0" smtClean="0"/>
              <a:t>Kliknij, aby edytować styl wzorca podtytułu</a:t>
            </a:r>
          </a:p>
        </p:txBody>
      </p:sp>
      <p:pic>
        <p:nvPicPr>
          <p:cNvPr id="35856" name="Picture 16" descr="logo pl du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7742238"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402320743"/>
      </p:ext>
    </p:extLst>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931025" y="630238"/>
            <a:ext cx="2105025" cy="611187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611188" y="630238"/>
            <a:ext cx="6167437" cy="611187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1237223497"/>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102575701"/>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Tree>
    <p:extLst>
      <p:ext uri="{BB962C8B-B14F-4D97-AF65-F5344CB8AC3E}">
        <p14:creationId xmlns:p14="http://schemas.microsoft.com/office/powerpoint/2010/main" val="4213009663"/>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11188" y="1881188"/>
            <a:ext cx="4135437"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899025" y="1881188"/>
            <a:ext cx="4137025"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956393966"/>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3303072354"/>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Tree>
    <p:extLst>
      <p:ext uri="{BB962C8B-B14F-4D97-AF65-F5344CB8AC3E}">
        <p14:creationId xmlns:p14="http://schemas.microsoft.com/office/powerpoint/2010/main" val="1686079338"/>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580589"/>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extLst>
      <p:ext uri="{BB962C8B-B14F-4D97-AF65-F5344CB8AC3E}">
        <p14:creationId xmlns:p14="http://schemas.microsoft.com/office/powerpoint/2010/main" val="2515943822"/>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extLst>
      <p:ext uri="{BB962C8B-B14F-4D97-AF65-F5344CB8AC3E}">
        <p14:creationId xmlns:p14="http://schemas.microsoft.com/office/powerpoint/2010/main" val="1614947029"/>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 name="Rectangle 10"/>
          <p:cNvSpPr>
            <a:spLocks noChangeArrowheads="1"/>
          </p:cNvSpPr>
          <p:nvPr/>
        </p:nvSpPr>
        <p:spPr bwMode="auto">
          <a:xfrm>
            <a:off x="503238" y="481013"/>
            <a:ext cx="8640762" cy="1292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29" name="Rectangle 13"/>
          <p:cNvSpPr>
            <a:spLocks noChangeArrowheads="1"/>
          </p:cNvSpPr>
          <p:nvPr/>
        </p:nvSpPr>
        <p:spPr bwMode="auto">
          <a:xfrm flipH="1">
            <a:off x="0" y="1773238"/>
            <a:ext cx="503238" cy="5084762"/>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30" name="Rectangle 14"/>
          <p:cNvSpPr>
            <a:spLocks noGrp="1" noChangeArrowheads="1"/>
          </p:cNvSpPr>
          <p:nvPr>
            <p:ph type="title"/>
          </p:nvPr>
        </p:nvSpPr>
        <p:spPr bwMode="auto">
          <a:xfrm>
            <a:off x="611188" y="630238"/>
            <a:ext cx="8424862"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smtClean="0"/>
              <a:t>Kliknij, aby edytować styl wzorca tytułu</a:t>
            </a:r>
          </a:p>
        </p:txBody>
      </p:sp>
      <p:sp>
        <p:nvSpPr>
          <p:cNvPr id="9231" name="Rectangle 15"/>
          <p:cNvSpPr>
            <a:spLocks noGrp="1" noChangeArrowheads="1"/>
          </p:cNvSpPr>
          <p:nvPr>
            <p:ph type="body" idx="1"/>
          </p:nvPr>
        </p:nvSpPr>
        <p:spPr bwMode="auto">
          <a:xfrm>
            <a:off x="611188" y="1881188"/>
            <a:ext cx="8424862"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pic>
        <p:nvPicPr>
          <p:cNvPr id="9234" name="Picture 18" descr="logo pl ma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19050"/>
            <a:ext cx="2341563" cy="5000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randomBar/>
  </p:transition>
  <p:hf hdr="0" ft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Aplikacja inwestora giełdowego</a:t>
            </a:r>
            <a:endParaRPr lang="pl-PL" dirty="0"/>
          </a:p>
        </p:txBody>
      </p:sp>
      <p:sp>
        <p:nvSpPr>
          <p:cNvPr id="3" name="Podtytuł 2"/>
          <p:cNvSpPr>
            <a:spLocks noGrp="1"/>
          </p:cNvSpPr>
          <p:nvPr>
            <p:ph type="subTitle" sz="quarter" idx="1"/>
          </p:nvPr>
        </p:nvSpPr>
        <p:spPr/>
        <p:txBody>
          <a:bodyPr/>
          <a:lstStyle/>
          <a:p>
            <a:pPr algn="l"/>
            <a:r>
              <a:rPr lang="pl-PL" sz="1600" dirty="0" smtClean="0"/>
              <a:t>Tomasz </a:t>
            </a:r>
            <a:r>
              <a:rPr lang="pl-PL" sz="1600" dirty="0" err="1" smtClean="0"/>
              <a:t>Kopacki</a:t>
            </a:r>
            <a:endParaRPr lang="pl-PL" sz="1600" dirty="0" smtClean="0"/>
          </a:p>
          <a:p>
            <a:pPr algn="l"/>
            <a:r>
              <a:rPr lang="pl-PL" sz="1600" dirty="0" smtClean="0"/>
              <a:t>Bartosz </a:t>
            </a:r>
            <a:r>
              <a:rPr lang="pl-PL" sz="1600" dirty="0" err="1" smtClean="0"/>
              <a:t>Kotrys</a:t>
            </a:r>
            <a:endParaRPr lang="pl-PL" sz="1600" dirty="0" smtClean="0"/>
          </a:p>
          <a:p>
            <a:pPr algn="l"/>
            <a:r>
              <a:rPr lang="pl-PL" sz="1600" dirty="0" smtClean="0"/>
              <a:t>Maciej Skrzypiński</a:t>
            </a:r>
          </a:p>
          <a:p>
            <a:pPr algn="l"/>
            <a:r>
              <a:rPr lang="pl-PL" sz="1600" dirty="0" smtClean="0"/>
              <a:t>Paweł Szymankiewicz</a:t>
            </a:r>
          </a:p>
          <a:p>
            <a:pPr algn="l"/>
            <a:r>
              <a:rPr lang="pl-PL" sz="1600" dirty="0" smtClean="0"/>
              <a:t>Prowadzący: Dr hab. Inż. Lech </a:t>
            </a:r>
            <a:r>
              <a:rPr lang="pl-PL" sz="1600" dirty="0" err="1" smtClean="0"/>
              <a:t>Madeyski</a:t>
            </a:r>
            <a:endParaRPr lang="pl-PL" sz="1600" dirty="0"/>
          </a:p>
        </p:txBody>
      </p:sp>
    </p:spTree>
    <p:extLst>
      <p:ext uri="{BB962C8B-B14F-4D97-AF65-F5344CB8AC3E}">
        <p14:creationId xmlns:p14="http://schemas.microsoft.com/office/powerpoint/2010/main" val="4174749900"/>
      </p:ext>
    </p:extLst>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krzypek\Desktop\bad-analysis-ea4abb88201686517959f43daa7d1f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988840"/>
            <a:ext cx="3619078" cy="3619078"/>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Jak patrzyliśmy na projekt przed rozpoczęciem?</a:t>
            </a:r>
            <a:endParaRPr lang="pl-PL" dirty="0"/>
          </a:p>
        </p:txBody>
      </p:sp>
      <p:sp>
        <p:nvSpPr>
          <p:cNvPr id="3" name="Symbol zastępczy zawartości 2"/>
          <p:cNvSpPr>
            <a:spLocks noGrp="1"/>
          </p:cNvSpPr>
          <p:nvPr>
            <p:ph idx="1"/>
          </p:nvPr>
        </p:nvSpPr>
        <p:spPr/>
        <p:txBody>
          <a:bodyPr/>
          <a:lstStyle/>
          <a:p>
            <a:pPr marL="0" indent="0" algn="ctr">
              <a:buNone/>
            </a:pPr>
            <a:endParaRPr lang="pl-PL" dirty="0" smtClean="0"/>
          </a:p>
          <a:p>
            <a:pPr marL="0" indent="0" algn="ctr">
              <a:buNone/>
            </a:pPr>
            <a:r>
              <a:rPr lang="pl-PL" dirty="0" smtClean="0"/>
              <a:t>Tomasz </a:t>
            </a:r>
            <a:r>
              <a:rPr lang="pl-PL" dirty="0" err="1" smtClean="0"/>
              <a:t>Kopacki</a:t>
            </a:r>
            <a:endParaRPr lang="pl-PL" dirty="0" smtClean="0"/>
          </a:p>
          <a:p>
            <a:pPr marL="0" indent="0" algn="ctr">
              <a:buNone/>
            </a:pPr>
            <a:r>
              <a:rPr lang="pl-PL" dirty="0" smtClean="0"/>
              <a:t>Bartosz </a:t>
            </a:r>
            <a:r>
              <a:rPr lang="pl-PL" dirty="0" err="1" smtClean="0"/>
              <a:t>Kotrys</a:t>
            </a:r>
            <a:endParaRPr lang="pl-PL" dirty="0" smtClean="0"/>
          </a:p>
          <a:p>
            <a:pPr marL="0" indent="0" algn="ctr">
              <a:buNone/>
            </a:pPr>
            <a:r>
              <a:rPr lang="pl-PL" dirty="0" smtClean="0"/>
              <a:t>Maciej Skrzypiński</a:t>
            </a:r>
          </a:p>
          <a:p>
            <a:pPr marL="0" indent="0" algn="ctr">
              <a:buNone/>
            </a:pPr>
            <a:r>
              <a:rPr lang="pl-PL" dirty="0" smtClean="0"/>
              <a:t>Paweł Szymankiewicz</a:t>
            </a:r>
          </a:p>
          <a:p>
            <a:pPr marL="0" indent="0">
              <a:buNone/>
            </a:pPr>
            <a:endParaRPr lang="pl-PL" dirty="0"/>
          </a:p>
        </p:txBody>
      </p:sp>
    </p:spTree>
    <p:extLst>
      <p:ext uri="{BB962C8B-B14F-4D97-AF65-F5344CB8AC3E}">
        <p14:creationId xmlns:p14="http://schemas.microsoft.com/office/powerpoint/2010/main" val="280564726"/>
      </p:ext>
    </p:extLst>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krzypek\Desktop\good-analysis-f9f4109a18788448ec25f4a09990f6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988839"/>
            <a:ext cx="3619079" cy="3619079"/>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Jak patrzymy na to teraz?</a:t>
            </a:r>
            <a:endParaRPr lang="pl-PL" dirty="0"/>
          </a:p>
        </p:txBody>
      </p:sp>
      <p:sp>
        <p:nvSpPr>
          <p:cNvPr id="3" name="Symbol zastępczy zawartości 2"/>
          <p:cNvSpPr>
            <a:spLocks noGrp="1"/>
          </p:cNvSpPr>
          <p:nvPr>
            <p:ph idx="1"/>
          </p:nvPr>
        </p:nvSpPr>
        <p:spPr/>
        <p:txBody>
          <a:bodyPr/>
          <a:lstStyle/>
          <a:p>
            <a:pPr marL="0" indent="0" algn="ctr">
              <a:buNone/>
            </a:pPr>
            <a:endParaRPr lang="pl-PL" dirty="0"/>
          </a:p>
          <a:p>
            <a:pPr marL="0" indent="0" algn="ctr">
              <a:buNone/>
            </a:pPr>
            <a:r>
              <a:rPr lang="pl-PL" dirty="0"/>
              <a:t>Tomasz </a:t>
            </a:r>
            <a:r>
              <a:rPr lang="pl-PL" dirty="0" err="1"/>
              <a:t>Kopacki</a:t>
            </a:r>
            <a:endParaRPr lang="pl-PL" dirty="0"/>
          </a:p>
          <a:p>
            <a:pPr marL="0" indent="0" algn="ctr">
              <a:buNone/>
            </a:pPr>
            <a:r>
              <a:rPr lang="pl-PL" dirty="0"/>
              <a:t>Bartosz </a:t>
            </a:r>
            <a:r>
              <a:rPr lang="pl-PL" dirty="0" err="1"/>
              <a:t>Kotrys</a:t>
            </a:r>
            <a:endParaRPr lang="pl-PL" dirty="0"/>
          </a:p>
          <a:p>
            <a:pPr marL="0" indent="0" algn="ctr">
              <a:buNone/>
            </a:pPr>
            <a:r>
              <a:rPr lang="pl-PL" dirty="0"/>
              <a:t>Maciej Skrzypiński</a:t>
            </a:r>
          </a:p>
          <a:p>
            <a:pPr marL="0" indent="0" algn="ctr">
              <a:buNone/>
            </a:pPr>
            <a:r>
              <a:rPr lang="pl-PL" dirty="0"/>
              <a:t>Paweł Szymankiewicz</a:t>
            </a:r>
          </a:p>
          <a:p>
            <a:pPr marL="0" indent="0">
              <a:buNone/>
            </a:pPr>
            <a:endParaRPr lang="pl-PL" dirty="0"/>
          </a:p>
        </p:txBody>
      </p:sp>
    </p:spTree>
    <p:extLst>
      <p:ext uri="{BB962C8B-B14F-4D97-AF65-F5344CB8AC3E}">
        <p14:creationId xmlns:p14="http://schemas.microsoft.com/office/powerpoint/2010/main" val="1007446525"/>
      </p:ext>
    </p:extLst>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Analizowanie giełdy</a:t>
            </a:r>
            <a:endParaRPr lang="pl-PL" dirty="0"/>
          </a:p>
        </p:txBody>
      </p:sp>
      <p:sp>
        <p:nvSpPr>
          <p:cNvPr id="3" name="Symbol zastępczy zawartości 2"/>
          <p:cNvSpPr>
            <a:spLocks noGrp="1"/>
          </p:cNvSpPr>
          <p:nvPr>
            <p:ph idx="1"/>
          </p:nvPr>
        </p:nvSpPr>
        <p:spPr/>
        <p:txBody>
          <a:bodyPr/>
          <a:lstStyle/>
          <a:p>
            <a:pPr lvl="0"/>
            <a:r>
              <a:rPr lang="pl-PL" dirty="0" smtClean="0"/>
              <a:t>Pobranie danych</a:t>
            </a:r>
            <a:endParaRPr lang="pl-PL" dirty="0"/>
          </a:p>
          <a:p>
            <a:pPr lvl="0"/>
            <a:r>
              <a:rPr lang="pl-PL" dirty="0" smtClean="0"/>
              <a:t>Zapisanie ich do plików .</a:t>
            </a:r>
            <a:r>
              <a:rPr lang="pl-PL" dirty="0" err="1" smtClean="0"/>
              <a:t>csv</a:t>
            </a:r>
            <a:endParaRPr lang="pl-PL" dirty="0"/>
          </a:p>
          <a:p>
            <a:pPr lvl="0"/>
            <a:r>
              <a:rPr lang="pl-PL" dirty="0" err="1" smtClean="0"/>
              <a:t>Utworznie</a:t>
            </a:r>
            <a:r>
              <a:rPr lang="pl-PL" dirty="0" smtClean="0"/>
              <a:t> plików .</a:t>
            </a:r>
            <a:r>
              <a:rPr lang="pl-PL" dirty="0" err="1" smtClean="0"/>
              <a:t>arff</a:t>
            </a:r>
            <a:endParaRPr lang="pl-PL" dirty="0"/>
          </a:p>
          <a:p>
            <a:pPr lvl="0"/>
            <a:r>
              <a:rPr lang="pl-PL" dirty="0" smtClean="0"/>
              <a:t>Wykonanie analiz</a:t>
            </a:r>
          </a:p>
          <a:p>
            <a:pPr lvl="0"/>
            <a:r>
              <a:rPr lang="pl-PL" dirty="0" smtClean="0"/>
              <a:t>Zapisanie wyników do bazy</a:t>
            </a:r>
            <a:endParaRPr lang="pl-PL" dirty="0"/>
          </a:p>
          <a:p>
            <a:endParaRPr lang="pl-PL" dirty="0"/>
          </a:p>
        </p:txBody>
      </p:sp>
    </p:spTree>
    <p:extLst>
      <p:ext uri="{BB962C8B-B14F-4D97-AF65-F5344CB8AC3E}">
        <p14:creationId xmlns:p14="http://schemas.microsoft.com/office/powerpoint/2010/main" val="470000072"/>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Czy to się sprawdza?</a:t>
            </a:r>
            <a:endParaRPr lang="pl-PL"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38324"/>
            <a:ext cx="8382180" cy="3678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889429"/>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68" y="1874343"/>
            <a:ext cx="8235304" cy="256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68" y="4437237"/>
            <a:ext cx="8450882" cy="243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487623"/>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824"/>
            <a:ext cx="8484749"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7" y="4365104"/>
            <a:ext cx="8484749" cy="213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600485"/>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84" y="2060848"/>
            <a:ext cx="84105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224821"/>
      </p:ext>
    </p:extLst>
  </p:cSld>
  <p:clrMapOvr>
    <a:masterClrMapping/>
  </p:clrMapOvr>
  <p:transition>
    <p:randomBa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dalej?</a:t>
            </a:r>
            <a:endParaRPr lang="pl-PL" dirty="0"/>
          </a:p>
        </p:txBody>
      </p:sp>
      <p:sp>
        <p:nvSpPr>
          <p:cNvPr id="3" name="Symbol zastępczy zawartości 2"/>
          <p:cNvSpPr>
            <a:spLocks noGrp="1"/>
          </p:cNvSpPr>
          <p:nvPr>
            <p:ph idx="1"/>
          </p:nvPr>
        </p:nvSpPr>
        <p:spPr/>
        <p:txBody>
          <a:bodyPr/>
          <a:lstStyle/>
          <a:p>
            <a:r>
              <a:rPr lang="pl-PL" sz="2400" dirty="0"/>
              <a:t>dodatkowe dane pobierane do modeli</a:t>
            </a:r>
          </a:p>
          <a:p>
            <a:r>
              <a:rPr lang="pl-PL" sz="2400" dirty="0"/>
              <a:t>osobne modele dla każdej </a:t>
            </a:r>
            <a:r>
              <a:rPr lang="pl-PL" sz="2400" dirty="0" smtClean="0"/>
              <a:t>spółki/indeksu/giełdy</a:t>
            </a:r>
            <a:endParaRPr lang="pl-PL" sz="2400" dirty="0"/>
          </a:p>
          <a:p>
            <a:pPr lvl="0"/>
            <a:r>
              <a:rPr lang="pl-PL" sz="2400" dirty="0"/>
              <a:t>zmiana algorytmów/zwiększenie ich liczby</a:t>
            </a:r>
          </a:p>
          <a:p>
            <a:pPr lvl="0"/>
            <a:r>
              <a:rPr lang="pl-PL" sz="2400" dirty="0" smtClean="0"/>
              <a:t>personalizacja </a:t>
            </a:r>
            <a:r>
              <a:rPr lang="pl-PL" sz="2400" dirty="0"/>
              <a:t>modelu przez użytkownika – każdy sam wybiera sobie algorytmy, wagi dla nich, liczbę danych historycznych i wskaźniki brane pod uwagę przy </a:t>
            </a:r>
            <a:r>
              <a:rPr lang="pl-PL" sz="2400" dirty="0" smtClean="0"/>
              <a:t>predykcji</a:t>
            </a:r>
            <a:endParaRPr lang="pl-PL" sz="2400" dirty="0"/>
          </a:p>
        </p:txBody>
      </p:sp>
      <p:pic>
        <p:nvPicPr>
          <p:cNvPr id="7170" name="Picture 2" descr="C:\Users\Skrzypek\Desktop\Your-future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700602"/>
            <a:ext cx="6264696" cy="204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47718"/>
      </p:ext>
    </p:extLst>
  </p:cSld>
  <p:clrMapOvr>
    <a:masterClrMapping/>
  </p:clrMapOvr>
  <p:transition>
    <p:randomBa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Pytania?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1890021587"/>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2860536462"/>
      </p:ext>
    </p:extLst>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krzypek\Desktop\Pictofigo-Sc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661" y="1881188"/>
            <a:ext cx="2210389" cy="1908972"/>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a:t>Metodologia tworzenia projektu</a:t>
            </a:r>
          </a:p>
        </p:txBody>
      </p:sp>
      <p:sp>
        <p:nvSpPr>
          <p:cNvPr id="3" name="Symbol zastępczy zawartości 2"/>
          <p:cNvSpPr>
            <a:spLocks noGrp="1"/>
          </p:cNvSpPr>
          <p:nvPr>
            <p:ph idx="1"/>
          </p:nvPr>
        </p:nvSpPr>
        <p:spPr/>
        <p:txBody>
          <a:bodyPr/>
          <a:lstStyle/>
          <a:p>
            <a:r>
              <a:rPr lang="pl-PL" dirty="0" smtClean="0"/>
              <a:t>SCRUM</a:t>
            </a:r>
          </a:p>
          <a:p>
            <a:r>
              <a:rPr lang="pl-PL" dirty="0" smtClean="0"/>
              <a:t>Sprinty 2 tyg. x 4</a:t>
            </a:r>
          </a:p>
          <a:p>
            <a:r>
              <a:rPr lang="pl-PL" dirty="0" smtClean="0"/>
              <a:t>Dodatkowy sprint 1 tygodniowy</a:t>
            </a:r>
          </a:p>
          <a:p>
            <a:r>
              <a:rPr lang="pl-PL" dirty="0" smtClean="0"/>
              <a:t>System do zarządzania projektem: TFS</a:t>
            </a:r>
          </a:p>
          <a:p>
            <a:r>
              <a:rPr lang="pl-PL" dirty="0" smtClean="0"/>
              <a:t>Początek </a:t>
            </a:r>
            <a:r>
              <a:rPr lang="pl-PL" dirty="0" smtClean="0"/>
              <a:t>sprintu planowaniem </a:t>
            </a:r>
            <a:r>
              <a:rPr lang="pl-PL" dirty="0" smtClean="0"/>
              <a:t>w czwartek, demo co 2 tygodnie w środę</a:t>
            </a:r>
            <a:endParaRPr lang="pl-PL" dirty="0"/>
          </a:p>
        </p:txBody>
      </p:sp>
    </p:spTree>
    <p:extLst>
      <p:ext uri="{BB962C8B-B14F-4D97-AF65-F5344CB8AC3E}">
        <p14:creationId xmlns:p14="http://schemas.microsoft.com/office/powerpoint/2010/main" val="1667330822"/>
      </p:ext>
    </p:extLst>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Metodologia tworzenia projektu</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16832"/>
            <a:ext cx="7120888" cy="473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276495"/>
      </p:ext>
    </p:extLst>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Nasza aplikacja</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
        <p:nvSpPr>
          <p:cNvPr id="4" name="Prostokąt 3"/>
          <p:cNvSpPr/>
          <p:nvPr/>
        </p:nvSpPr>
        <p:spPr>
          <a:xfrm>
            <a:off x="611188" y="1881188"/>
            <a:ext cx="8424862" cy="971748"/>
          </a:xfrm>
          <a:prstGeom prst="rect">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4098" name="Picture 2" descr="C:\Users\Skrzypek\Desktop\logo-8436cfd052d04fbe3409ba9eef4991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589" y="2114864"/>
            <a:ext cx="3234060" cy="5043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32" y="3573016"/>
            <a:ext cx="813057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187329"/>
      </p:ext>
    </p:extLst>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Skrzypek\Desktop\Ear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2322624"/>
            <a:ext cx="2244080" cy="2244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Skrzypek\Desktop\Ear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2322624"/>
            <a:ext cx="2244080" cy="224408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Podział pracy</a:t>
            </a:r>
            <a:endParaRPr lang="pl-PL"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497717268"/>
              </p:ext>
            </p:extLst>
          </p:nvPr>
        </p:nvGraphicFramePr>
        <p:xfrm>
          <a:off x="611188" y="1916832"/>
          <a:ext cx="8424862" cy="4824536"/>
        </p:xfrm>
        <a:graphic>
          <a:graphicData uri="http://schemas.openxmlformats.org/drawingml/2006/table">
            <a:tbl>
              <a:tblPr firstRow="1" bandRow="1">
                <a:tableStyleId>{5C22544A-7EE6-4342-B048-85BDC9FD1C3A}</a:tableStyleId>
              </a:tblPr>
              <a:tblGrid>
                <a:gridCol w="4212431"/>
                <a:gridCol w="4212431"/>
              </a:tblGrid>
              <a:tr h="2412268">
                <a:tc>
                  <a:txBody>
                    <a:bodyPr/>
                    <a:lstStyle/>
                    <a:p>
                      <a:pPr algn="ctr"/>
                      <a:r>
                        <a:rPr lang="pl-PL" sz="2400" dirty="0" smtClean="0">
                          <a:solidFill>
                            <a:sysClr val="windowText" lastClr="000000"/>
                          </a:solidFill>
                        </a:rPr>
                        <a:t>Tomasz</a:t>
                      </a:r>
                      <a:r>
                        <a:rPr lang="pl-PL" sz="2400" baseline="0" dirty="0" smtClean="0">
                          <a:solidFill>
                            <a:sysClr val="windowText" lastClr="000000"/>
                          </a:solidFill>
                        </a:rPr>
                        <a:t> </a:t>
                      </a:r>
                      <a:r>
                        <a:rPr lang="pl-PL" sz="2400" baseline="0" dirty="0" err="1" smtClean="0">
                          <a:solidFill>
                            <a:sysClr val="windowText" lastClr="000000"/>
                          </a:solidFill>
                        </a:rPr>
                        <a:t>Kopacki</a:t>
                      </a:r>
                      <a:endParaRPr lang="pl-PL" sz="2400" dirty="0">
                        <a:solidFill>
                          <a:sysClr val="windowText" lastClr="000000"/>
                        </a:solidFill>
                      </a:endParaRPr>
                    </a:p>
                  </a:txBody>
                  <a:tcPr>
                    <a:noFill/>
                  </a:tcPr>
                </a:tc>
                <a:tc>
                  <a:txBody>
                    <a:bodyPr/>
                    <a:lstStyle/>
                    <a:p>
                      <a:pPr algn="ctr"/>
                      <a:r>
                        <a:rPr lang="pl-PL" sz="2400" dirty="0" smtClean="0">
                          <a:solidFill>
                            <a:sysClr val="windowText" lastClr="000000"/>
                          </a:solidFill>
                        </a:rPr>
                        <a:t>Bartosz </a:t>
                      </a:r>
                      <a:r>
                        <a:rPr lang="pl-PL" sz="2400" dirty="0" err="1" smtClean="0">
                          <a:solidFill>
                            <a:sysClr val="windowText" lastClr="000000"/>
                          </a:solidFill>
                        </a:rPr>
                        <a:t>Kotrys</a:t>
                      </a:r>
                      <a:endParaRPr lang="pl-PL" sz="2400" dirty="0">
                        <a:solidFill>
                          <a:sysClr val="windowText" lastClr="000000"/>
                        </a:solidFill>
                      </a:endParaRPr>
                    </a:p>
                  </a:txBody>
                  <a:tcPr>
                    <a:noFill/>
                  </a:tcPr>
                </a:tc>
              </a:tr>
              <a:tr h="2412268">
                <a:tc>
                  <a:txBody>
                    <a:bodyPr/>
                    <a:lstStyle/>
                    <a:p>
                      <a:pPr algn="ctr"/>
                      <a:r>
                        <a:rPr lang="pl-PL" sz="2400" b="1" dirty="0" smtClean="0">
                          <a:solidFill>
                            <a:sysClr val="windowText" lastClr="000000"/>
                          </a:solidFill>
                        </a:rPr>
                        <a:t>Maciej Skrzypiński</a:t>
                      </a:r>
                      <a:endParaRPr lang="pl-PL" sz="2400" b="1" dirty="0">
                        <a:solidFill>
                          <a:sysClr val="windowText" lastClr="000000"/>
                        </a:solidFill>
                      </a:endParaRPr>
                    </a:p>
                  </a:txBody>
                  <a:tcPr>
                    <a:noFill/>
                  </a:tcPr>
                </a:tc>
                <a:tc>
                  <a:txBody>
                    <a:bodyPr/>
                    <a:lstStyle/>
                    <a:p>
                      <a:pPr algn="ctr"/>
                      <a:r>
                        <a:rPr lang="pl-PL" sz="2400" b="1" dirty="0" smtClean="0">
                          <a:solidFill>
                            <a:sysClr val="windowText" lastClr="000000"/>
                          </a:solidFill>
                        </a:rPr>
                        <a:t>Paweł Szymankiewicz</a:t>
                      </a:r>
                      <a:endParaRPr lang="pl-PL" sz="2400" b="1" dirty="0">
                        <a:solidFill>
                          <a:sysClr val="windowText" lastClr="000000"/>
                        </a:solidFill>
                      </a:endParaRPr>
                    </a:p>
                  </a:txBody>
                  <a:tcPr>
                    <a:noFill/>
                  </a:tcPr>
                </a:tc>
              </a:tr>
            </a:tbl>
          </a:graphicData>
        </a:graphic>
      </p:graphicFrame>
      <p:pic>
        <p:nvPicPr>
          <p:cNvPr id="3079" name="Picture 7" descr="C:\Users\Skrzypek\Desktop\Analysi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656" y="4869160"/>
            <a:ext cx="2058111" cy="173361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Skrzypek\Desktop\graphic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3567" y="4709350"/>
            <a:ext cx="2053233" cy="205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795595"/>
      </p:ext>
    </p:extLst>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Założenia aplikacji</a:t>
            </a:r>
            <a:endParaRPr lang="pl-PL" dirty="0"/>
          </a:p>
        </p:txBody>
      </p:sp>
      <p:pic>
        <p:nvPicPr>
          <p:cNvPr id="5122" name="Picture 2" descr="C:\Users\Skrzypek\Documents\Aptana Studio 3 Workspace\GPWAnalizer\docs\diagrams\system-architecture-sche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77" y="1772816"/>
            <a:ext cx="7782387" cy="494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405688"/>
      </p:ext>
    </p:extLst>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Środowiska programistyczne</a:t>
            </a:r>
            <a:endParaRPr lang="pl-PL" dirty="0"/>
          </a:p>
        </p:txBody>
      </p:sp>
      <p:sp>
        <p:nvSpPr>
          <p:cNvPr id="3" name="Symbol zastępczy zawartości 2"/>
          <p:cNvSpPr>
            <a:spLocks noGrp="1"/>
          </p:cNvSpPr>
          <p:nvPr>
            <p:ph idx="1"/>
          </p:nvPr>
        </p:nvSpPr>
        <p:spPr/>
        <p:txBody>
          <a:bodyPr/>
          <a:lstStyle/>
          <a:p>
            <a:r>
              <a:rPr lang="pl-PL" dirty="0" err="1" smtClean="0"/>
              <a:t>Aptana</a:t>
            </a:r>
            <a:endParaRPr lang="pl-PL" dirty="0" smtClean="0"/>
          </a:p>
          <a:p>
            <a:r>
              <a:rPr lang="pl-PL" dirty="0" err="1" smtClean="0"/>
              <a:t>Eclipse</a:t>
            </a:r>
            <a:r>
              <a:rPr lang="pl-PL" dirty="0" smtClean="0"/>
              <a:t> z wtyczką dla </a:t>
            </a:r>
            <a:r>
              <a:rPr lang="pl-PL" dirty="0" err="1" smtClean="0"/>
              <a:t>aptany</a:t>
            </a:r>
            <a:endParaRPr lang="pl-PL" dirty="0" smtClean="0"/>
          </a:p>
          <a:p>
            <a:r>
              <a:rPr lang="pl-PL" dirty="0" err="1" smtClean="0"/>
              <a:t>NetBeans</a:t>
            </a:r>
            <a:endParaRPr lang="pl-PL" dirty="0" smtClean="0"/>
          </a:p>
          <a:p>
            <a:pPr marL="0" indent="0">
              <a:buNone/>
            </a:pPr>
            <a:endParaRPr lang="pl-PL" dirty="0"/>
          </a:p>
        </p:txBody>
      </p:sp>
      <p:pic>
        <p:nvPicPr>
          <p:cNvPr id="6146" name="Picture 2" descr="C:\Users\Skrzypek\Desktop\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4007234"/>
            <a:ext cx="1031197" cy="103119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krzypek\Desktop\Apps-aptana-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2010" y="4019294"/>
            <a:ext cx="1007079" cy="10070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Skrzypek\Desktop\netbeans-cub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4019294"/>
            <a:ext cx="1007079" cy="1007079"/>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Skrzypek\Desktop\Ruby_on_Rails-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5776" y="4977705"/>
            <a:ext cx="1296144" cy="154224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Skrzypek\Desktop\jav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144" y="5026373"/>
            <a:ext cx="1337568" cy="133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03509"/>
      </p:ext>
    </p:extLst>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krzypek\Desktop\te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19" y="1881187"/>
            <a:ext cx="6895371" cy="4860925"/>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Zastosowane technologie</a:t>
            </a:r>
            <a:endParaRPr lang="pl-PL" dirty="0"/>
          </a:p>
        </p:txBody>
      </p:sp>
      <p:sp>
        <p:nvSpPr>
          <p:cNvPr id="3" name="Symbol zastępczy zawartości 2"/>
          <p:cNvSpPr>
            <a:spLocks noGrp="1"/>
          </p:cNvSpPr>
          <p:nvPr>
            <p:ph idx="1"/>
          </p:nvPr>
        </p:nvSpPr>
        <p:spPr/>
        <p:txBody>
          <a:bodyPr/>
          <a:lstStyle/>
          <a:p>
            <a:r>
              <a:rPr lang="pl-PL" sz="2000" dirty="0" err="1" smtClean="0"/>
              <a:t>Ruby</a:t>
            </a:r>
            <a:r>
              <a:rPr lang="pl-PL" sz="2000" dirty="0" smtClean="0"/>
              <a:t> on </a:t>
            </a:r>
            <a:r>
              <a:rPr lang="pl-PL" sz="2000" dirty="0" err="1" smtClean="0"/>
              <a:t>Rails</a:t>
            </a:r>
            <a:endParaRPr lang="pl-PL" sz="2000" dirty="0" smtClean="0"/>
          </a:p>
          <a:p>
            <a:r>
              <a:rPr lang="pl-PL" sz="2000" dirty="0" err="1" smtClean="0"/>
              <a:t>Javascript</a:t>
            </a:r>
            <a:endParaRPr lang="pl-PL" sz="2000" dirty="0" smtClean="0"/>
          </a:p>
          <a:p>
            <a:r>
              <a:rPr lang="pl-PL" sz="2000" dirty="0" err="1" smtClean="0"/>
              <a:t>jQuery</a:t>
            </a:r>
            <a:endParaRPr lang="pl-PL" sz="2000" dirty="0" smtClean="0"/>
          </a:p>
          <a:p>
            <a:r>
              <a:rPr lang="pl-PL" sz="2000" dirty="0" smtClean="0"/>
              <a:t>CSS</a:t>
            </a:r>
          </a:p>
          <a:p>
            <a:r>
              <a:rPr lang="pl-PL" sz="2000" dirty="0" smtClean="0"/>
              <a:t>HTML5</a:t>
            </a:r>
          </a:p>
          <a:p>
            <a:r>
              <a:rPr lang="pl-PL" sz="2000" dirty="0" err="1" smtClean="0"/>
              <a:t>Bootstrap</a:t>
            </a:r>
            <a:r>
              <a:rPr lang="pl-PL" sz="2000" dirty="0" smtClean="0"/>
              <a:t> 3.0</a:t>
            </a:r>
          </a:p>
          <a:p>
            <a:r>
              <a:rPr lang="pl-PL" sz="2000" dirty="0" err="1" smtClean="0"/>
              <a:t>PostgreSQL</a:t>
            </a:r>
            <a:endParaRPr lang="pl-PL" sz="2000" dirty="0" smtClean="0"/>
          </a:p>
          <a:p>
            <a:r>
              <a:rPr lang="pl-PL" sz="2000" dirty="0" err="1" smtClean="0"/>
              <a:t>Ajax</a:t>
            </a:r>
            <a:endParaRPr lang="pl-PL" sz="2000" dirty="0" smtClean="0"/>
          </a:p>
          <a:p>
            <a:r>
              <a:rPr lang="pl-PL" sz="2000" dirty="0" err="1" smtClean="0"/>
              <a:t>Github</a:t>
            </a:r>
            <a:endParaRPr lang="pl-PL" sz="2000" dirty="0" smtClean="0"/>
          </a:p>
          <a:p>
            <a:r>
              <a:rPr lang="pl-PL" sz="2000" dirty="0" smtClean="0"/>
              <a:t>SSH</a:t>
            </a:r>
          </a:p>
          <a:p>
            <a:r>
              <a:rPr lang="pl-PL" sz="2000" dirty="0" err="1" smtClean="0"/>
              <a:t>PostgreSQL</a:t>
            </a:r>
            <a:r>
              <a:rPr lang="pl-PL" sz="2000" dirty="0" smtClean="0"/>
              <a:t> JDBC</a:t>
            </a:r>
          </a:p>
          <a:p>
            <a:r>
              <a:rPr lang="pl-PL" sz="2000" dirty="0"/>
              <a:t>WEKA</a:t>
            </a:r>
          </a:p>
          <a:p>
            <a:pPr marL="0" indent="0">
              <a:buNone/>
            </a:pPr>
            <a:endParaRPr lang="pl-PL" sz="1800" dirty="0"/>
          </a:p>
        </p:txBody>
      </p:sp>
    </p:spTree>
    <p:extLst>
      <p:ext uri="{BB962C8B-B14F-4D97-AF65-F5344CB8AC3E}">
        <p14:creationId xmlns:p14="http://schemas.microsoft.com/office/powerpoint/2010/main" val="1000911781"/>
      </p:ext>
    </p:extLst>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szablon1-PL">
  <a:themeElements>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szablon1-PL</Template>
  <TotalTime>5426</TotalTime>
  <Words>2046</Words>
  <Application>Microsoft Office PowerPoint</Application>
  <PresentationFormat>On-screen Show (4:3)</PresentationFormat>
  <Paragraphs>176</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Trebuchet MS</vt:lpstr>
      <vt:lpstr>szablon1-PL</vt:lpstr>
      <vt:lpstr>Aplikacja inwestora giełdowego</vt:lpstr>
      <vt:lpstr>Agenda</vt:lpstr>
      <vt:lpstr>Metodologia tworzenia projektu</vt:lpstr>
      <vt:lpstr>Metodologia tworzenia projektu</vt:lpstr>
      <vt:lpstr>Nasza aplikacja</vt:lpstr>
      <vt:lpstr>Podział pracy</vt:lpstr>
      <vt:lpstr>Założenia aplikacji</vt:lpstr>
      <vt:lpstr>Środowiska programistyczne</vt:lpstr>
      <vt:lpstr>Zastosowane technologie</vt:lpstr>
      <vt:lpstr>Jak patrzyliśmy na projekt przed rozpoczęciem?</vt:lpstr>
      <vt:lpstr>Jak patrzymy na to teraz?</vt:lpstr>
      <vt:lpstr>Analizowanie giełdy</vt:lpstr>
      <vt:lpstr>Czy to się sprawdza?</vt:lpstr>
      <vt:lpstr>Czy to się sprawdza?</vt:lpstr>
      <vt:lpstr>Czy to się sprawdza?</vt:lpstr>
      <vt:lpstr>Czy to się sprawdza?</vt:lpstr>
      <vt:lpstr>Co dalej?</vt:lpstr>
      <vt:lpstr>Pytania?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Pomiary Internetu</dc:title>
  <dc:creator>Ania</dc:creator>
  <cp:lastModifiedBy>Tomasz Kopacki</cp:lastModifiedBy>
  <cp:revision>160</cp:revision>
  <cp:lastPrinted>2013-10-21T22:12:06Z</cp:lastPrinted>
  <dcterms:created xsi:type="dcterms:W3CDTF">2013-10-14T19:43:31Z</dcterms:created>
  <dcterms:modified xsi:type="dcterms:W3CDTF">2013-12-11T09:13:55Z</dcterms:modified>
</cp:coreProperties>
</file>