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63" r:id="rId3"/>
    <p:sldId id="264" r:id="rId4"/>
    <p:sldId id="266" r:id="rId5"/>
    <p:sldId id="265" r:id="rId6"/>
    <p:sldId id="271" r:id="rId7"/>
    <p:sldId id="269" r:id="rId8"/>
    <p:sldId id="267" r:id="rId9"/>
    <p:sldId id="268" r:id="rId10"/>
    <p:sldId id="261" r:id="rId11"/>
    <p:sldId id="270" r:id="rId12"/>
    <p:sldId id="272" r:id="rId13"/>
    <p:sldId id="274" r:id="rId14"/>
    <p:sldId id="276" r:id="rId15"/>
    <p:sldId id="277" r:id="rId16"/>
    <p:sldId id="278" r:id="rId17"/>
    <p:sldId id="279" r:id="rId18"/>
    <p:sldId id="281"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726" autoAdjust="0"/>
    <p:restoredTop sz="94660"/>
  </p:normalViewPr>
  <p:slideViewPr>
    <p:cSldViewPr>
      <p:cViewPr>
        <p:scale>
          <a:sx n="76" d="100"/>
          <a:sy n="76" d="100"/>
        </p:scale>
        <p:origin x="-2362" y="-34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B7BE3-6029-4DC8-A811-381B46E2552B}" type="datetimeFigureOut">
              <a:rPr lang="en-US" smtClean="0"/>
              <a:pPr/>
              <a:t>30-Oct-20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7A98D2-B288-4190-B890-69975963D3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7A98D2-B288-4190-B890-69975963D3F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FB508D-79A3-41F3-9033-7352CA0A5C20}"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dirty="0"/>
          </a:p>
        </p:txBody>
      </p:sp>
      <p:sp>
        <p:nvSpPr>
          <p:cNvPr id="6" name="Slide Number Placeholder 5"/>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25C7CD-68DE-48CE-B4EC-D173EEF33B1C}"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1D45D-0EBC-4AB7-A5A3-F0D07AD51715}"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BCB2F-6F04-4754-99D8-1E6E2144947A}"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C8DDE-7246-46DE-82F3-715CC4C30EFB}" type="datetime1">
              <a:rPr lang="en-US" smtClean="0"/>
              <a:pPr/>
              <a:t>30-Oct-20</a:t>
            </a:fld>
            <a:endParaRPr lang="en-US"/>
          </a:p>
        </p:txBody>
      </p:sp>
      <p:sp>
        <p:nvSpPr>
          <p:cNvPr id="6" name="Footer Placeholder 5"/>
          <p:cNvSpPr>
            <a:spLocks noGrp="1"/>
          </p:cNvSpPr>
          <p:nvPr>
            <p:ph type="ftr" sz="quarter" idx="11"/>
          </p:nvPr>
        </p:nvSpPr>
        <p:spPr/>
        <p:txBody>
          <a:bodyPr/>
          <a:lstStyle/>
          <a:p>
            <a:r>
              <a:rPr lang="en-US" smtClean="0"/>
              <a:t>IT18021</a:t>
            </a:r>
            <a:endParaRPr lang="en-US"/>
          </a:p>
        </p:txBody>
      </p:sp>
      <p:sp>
        <p:nvSpPr>
          <p:cNvPr id="7" name="Slide Number Placeholder 6"/>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EC96A6-BBF6-44FB-A3DF-4D279A8AAB48}" type="datetime1">
              <a:rPr lang="en-US" smtClean="0"/>
              <a:pPr/>
              <a:t>30-Oct-20</a:t>
            </a:fld>
            <a:endParaRPr lang="en-US"/>
          </a:p>
        </p:txBody>
      </p:sp>
      <p:sp>
        <p:nvSpPr>
          <p:cNvPr id="8" name="Footer Placeholder 7"/>
          <p:cNvSpPr>
            <a:spLocks noGrp="1"/>
          </p:cNvSpPr>
          <p:nvPr>
            <p:ph type="ftr" sz="quarter" idx="11"/>
          </p:nvPr>
        </p:nvSpPr>
        <p:spPr/>
        <p:txBody>
          <a:bodyPr/>
          <a:lstStyle/>
          <a:p>
            <a:r>
              <a:rPr lang="en-US" smtClean="0"/>
              <a:t>IT18021</a:t>
            </a:r>
            <a:endParaRPr lang="en-US"/>
          </a:p>
        </p:txBody>
      </p:sp>
      <p:sp>
        <p:nvSpPr>
          <p:cNvPr id="9" name="Slide Number Placeholder 8"/>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FB881D-50B3-45EB-92BE-302E693AEA45}" type="datetime1">
              <a:rPr lang="en-US" smtClean="0"/>
              <a:pPr/>
              <a:t>30-Oct-20</a:t>
            </a:fld>
            <a:endParaRPr lang="en-US"/>
          </a:p>
        </p:txBody>
      </p:sp>
      <p:sp>
        <p:nvSpPr>
          <p:cNvPr id="4" name="Footer Placeholder 3"/>
          <p:cNvSpPr>
            <a:spLocks noGrp="1"/>
          </p:cNvSpPr>
          <p:nvPr>
            <p:ph type="ftr" sz="quarter" idx="11"/>
          </p:nvPr>
        </p:nvSpPr>
        <p:spPr/>
        <p:txBody>
          <a:bodyPr/>
          <a:lstStyle/>
          <a:p>
            <a:r>
              <a:rPr lang="en-US" smtClean="0"/>
              <a:t>IT18021</a:t>
            </a:r>
            <a:endParaRPr lang="en-US"/>
          </a:p>
        </p:txBody>
      </p:sp>
      <p:sp>
        <p:nvSpPr>
          <p:cNvPr id="5" name="Slide Number Placeholder 4"/>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C6C67-8634-4573-95B8-82587CCAFBAE}" type="datetime1">
              <a:rPr lang="en-US" smtClean="0"/>
              <a:pPr/>
              <a:t>30-Oct-20</a:t>
            </a:fld>
            <a:endParaRPr lang="en-US"/>
          </a:p>
        </p:txBody>
      </p:sp>
      <p:sp>
        <p:nvSpPr>
          <p:cNvPr id="3" name="Footer Placeholder 2"/>
          <p:cNvSpPr>
            <a:spLocks noGrp="1"/>
          </p:cNvSpPr>
          <p:nvPr>
            <p:ph type="ftr" sz="quarter" idx="11"/>
          </p:nvPr>
        </p:nvSpPr>
        <p:spPr/>
        <p:txBody>
          <a:bodyPr/>
          <a:lstStyle/>
          <a:p>
            <a:r>
              <a:rPr lang="en-US" smtClean="0"/>
              <a:t>IT18021</a:t>
            </a:r>
            <a:endParaRPr lang="en-US"/>
          </a:p>
        </p:txBody>
      </p:sp>
      <p:sp>
        <p:nvSpPr>
          <p:cNvPr id="4" name="Slide Number Placeholder 3"/>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B7DAA-B22D-443A-AEFE-00462E763BFC}" type="datetime1">
              <a:rPr lang="en-US" smtClean="0"/>
              <a:pPr/>
              <a:t>30-Oct-20</a:t>
            </a:fld>
            <a:endParaRPr lang="en-US"/>
          </a:p>
        </p:txBody>
      </p:sp>
      <p:sp>
        <p:nvSpPr>
          <p:cNvPr id="6" name="Footer Placeholder 5"/>
          <p:cNvSpPr>
            <a:spLocks noGrp="1"/>
          </p:cNvSpPr>
          <p:nvPr>
            <p:ph type="ftr" sz="quarter" idx="11"/>
          </p:nvPr>
        </p:nvSpPr>
        <p:spPr/>
        <p:txBody>
          <a:bodyPr/>
          <a:lstStyle/>
          <a:p>
            <a:r>
              <a:rPr lang="en-US" smtClean="0"/>
              <a:t>IT18021</a:t>
            </a:r>
            <a:endParaRPr lang="en-US"/>
          </a:p>
        </p:txBody>
      </p:sp>
      <p:sp>
        <p:nvSpPr>
          <p:cNvPr id="7" name="Slide Number Placeholder 6"/>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00E405-FF26-4ABE-B380-0FF14BF0D75F}" type="datetime1">
              <a:rPr lang="en-US" smtClean="0"/>
              <a:pPr/>
              <a:t>30-Oct-20</a:t>
            </a:fld>
            <a:endParaRPr lang="en-US"/>
          </a:p>
        </p:txBody>
      </p:sp>
      <p:sp>
        <p:nvSpPr>
          <p:cNvPr id="6" name="Footer Placeholder 5"/>
          <p:cNvSpPr>
            <a:spLocks noGrp="1"/>
          </p:cNvSpPr>
          <p:nvPr>
            <p:ph type="ftr" sz="quarter" idx="11"/>
          </p:nvPr>
        </p:nvSpPr>
        <p:spPr/>
        <p:txBody>
          <a:bodyPr/>
          <a:lstStyle/>
          <a:p>
            <a:r>
              <a:rPr lang="en-US" smtClean="0"/>
              <a:t>IT18021</a:t>
            </a:r>
            <a:endParaRPr lang="en-US"/>
          </a:p>
        </p:txBody>
      </p:sp>
      <p:sp>
        <p:nvSpPr>
          <p:cNvPr id="7" name="Slide Number Placeholder 6"/>
          <p:cNvSpPr>
            <a:spLocks noGrp="1"/>
          </p:cNvSpPr>
          <p:nvPr>
            <p:ph type="sldNum" sz="quarter" idx="12"/>
          </p:nvPr>
        </p:nvSpPr>
        <p:spPr/>
        <p:txBody>
          <a:bodyPr/>
          <a:lstStyle/>
          <a:p>
            <a:fld id="{DE5660FA-4B7F-475A-83FA-E1E15BE434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DBB00-B9D7-4889-8FBF-F77CCF981402}" type="datetime1">
              <a:rPr lang="en-US" smtClean="0"/>
              <a:pPr/>
              <a:t>30-Oct-20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IT18021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660FA-4B7F-475A-83FA-E1E15BE434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emfexplained.info/?ID=259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6781800" cy="1470025"/>
          </a:xfrm>
        </p:spPr>
        <p:txBody>
          <a:bodyPr>
            <a:normAutofit/>
          </a:bodyPr>
          <a:lstStyle/>
          <a:p>
            <a:r>
              <a:rPr lang="en-US" sz="7200" b="1" dirty="0" smtClean="0">
                <a:latin typeface="Times New Roman" pitchFamily="18" charset="0"/>
                <a:cs typeface="Times New Roman" pitchFamily="18" charset="0"/>
              </a:rPr>
              <a:t>5g Network</a:t>
            </a:r>
            <a:endParaRPr lang="en-US" sz="7200" b="1" dirty="0">
              <a:latin typeface="Times New Roman" pitchFamily="18" charset="0"/>
              <a:cs typeface="Times New Roman" pitchFamily="18" charset="0"/>
            </a:endParaRPr>
          </a:p>
        </p:txBody>
      </p:sp>
      <p:sp>
        <p:nvSpPr>
          <p:cNvPr id="3" name="Subtitle 2"/>
          <p:cNvSpPr>
            <a:spLocks noGrp="1"/>
          </p:cNvSpPr>
          <p:nvPr>
            <p:ph type="subTitle" idx="1"/>
          </p:nvPr>
        </p:nvSpPr>
        <p:spPr>
          <a:xfrm>
            <a:off x="762000" y="2209800"/>
            <a:ext cx="7010400" cy="2438400"/>
          </a:xfrm>
        </p:spPr>
        <p:txBody>
          <a:bodyPr>
            <a:normAutofit/>
          </a:bodyPr>
          <a:lstStyle/>
          <a:p>
            <a:r>
              <a:rPr lang="en-US" sz="2400" dirty="0" smtClean="0">
                <a:latin typeface="Times New Roman" pitchFamily="18" charset="0"/>
                <a:cs typeface="Times New Roman" pitchFamily="18" charset="0"/>
              </a:rPr>
              <a:t>Presented by :</a:t>
            </a:r>
            <a:r>
              <a:rPr lang="en-US" sz="2400" dirty="0" err="1" smtClean="0">
                <a:latin typeface="Times New Roman" pitchFamily="18" charset="0"/>
                <a:cs typeface="Times New Roman" pitchFamily="18" charset="0"/>
              </a:rPr>
              <a:t>Maskur</a:t>
            </a:r>
            <a:r>
              <a:rPr lang="en-US" sz="2400" dirty="0" smtClean="0">
                <a:latin typeface="Times New Roman" pitchFamily="18" charset="0"/>
                <a:cs typeface="Times New Roman" pitchFamily="18" charset="0"/>
              </a:rPr>
              <a:t> Al </a:t>
            </a:r>
            <a:r>
              <a:rPr lang="en-US" sz="2400" dirty="0" err="1" smtClean="0">
                <a:latin typeface="Times New Roman" pitchFamily="18" charset="0"/>
                <a:cs typeface="Times New Roman" pitchFamily="18" charset="0"/>
              </a:rPr>
              <a:t>Shal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Sabil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ID: IT18021</a:t>
            </a:r>
          </a:p>
          <a:p>
            <a:r>
              <a:rPr lang="en-US" sz="2400" dirty="0" smtClean="0">
                <a:latin typeface="Times New Roman" pitchFamily="18" charset="0"/>
                <a:cs typeface="Times New Roman" pitchFamily="18" charset="0"/>
              </a:rPr>
              <a:t>Dept : Information &amp; Communication Technology</a:t>
            </a:r>
          </a:p>
          <a:p>
            <a:r>
              <a:rPr lang="en-US" sz="2400" dirty="0" err="1" smtClean="0">
                <a:latin typeface="Times New Roman" pitchFamily="18" charset="0"/>
                <a:cs typeface="Times New Roman" pitchFamily="18" charset="0"/>
              </a:rPr>
              <a:t>Mawlana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Bhashani</a:t>
            </a:r>
            <a:r>
              <a:rPr lang="en-US" sz="2400" dirty="0" smtClean="0">
                <a:latin typeface="Times New Roman" pitchFamily="18" charset="0"/>
                <a:cs typeface="Times New Roman" pitchFamily="18" charset="0"/>
              </a:rPr>
              <a:t> Science &amp; Technology University</a:t>
            </a:r>
          </a:p>
          <a:p>
            <a:endParaRPr lang="en-US" dirty="0"/>
          </a:p>
        </p:txBody>
      </p:sp>
      <p:sp>
        <p:nvSpPr>
          <p:cNvPr id="5" name="Date Placeholder 4"/>
          <p:cNvSpPr>
            <a:spLocks noGrp="1"/>
          </p:cNvSpPr>
          <p:nvPr>
            <p:ph type="dt" sz="half" idx="10"/>
          </p:nvPr>
        </p:nvSpPr>
        <p:spPr/>
        <p:txBody>
          <a:bodyPr/>
          <a:lstStyle/>
          <a:p>
            <a:fld id="{F421FCA8-789C-40DD-A30F-6071C4B5D5B4}" type="datetime1">
              <a:rPr lang="en-US" smtClean="0"/>
              <a:pPr/>
              <a:t>30-Oct-20</a:t>
            </a:fld>
            <a:endParaRPr lang="en-US"/>
          </a:p>
        </p:txBody>
      </p:sp>
      <p:sp>
        <p:nvSpPr>
          <p:cNvPr id="9" name="Footer Placeholder 8"/>
          <p:cNvSpPr>
            <a:spLocks noGrp="1"/>
          </p:cNvSpPr>
          <p:nvPr>
            <p:ph type="ftr" sz="quarter" idx="11"/>
          </p:nvPr>
        </p:nvSpPr>
        <p:spPr/>
        <p:txBody>
          <a:bodyPr/>
          <a:lstStyle/>
          <a:p>
            <a:r>
              <a:rPr lang="en-US" smtClean="0"/>
              <a:t>IT18021</a:t>
            </a:r>
            <a:endParaRPr lang="en-US" dirty="0"/>
          </a:p>
        </p:txBody>
      </p:sp>
      <p:sp>
        <p:nvSpPr>
          <p:cNvPr id="6" name="Slide Number Placeholder 5"/>
          <p:cNvSpPr>
            <a:spLocks noGrp="1"/>
          </p:cNvSpPr>
          <p:nvPr>
            <p:ph type="sldNum" sz="quarter" idx="12"/>
          </p:nvPr>
        </p:nvSpPr>
        <p:spPr/>
        <p:txBody>
          <a:bodyPr/>
          <a:lstStyle/>
          <a:p>
            <a:fld id="{DE5660FA-4B7F-475A-83FA-E1E15BE43426}" type="slidenum">
              <a:rPr lang="en-US" smtClean="0"/>
              <a:pPr/>
              <a:t>1</a:t>
            </a:fld>
            <a:endParaRPr lang="en-US"/>
          </a:p>
        </p:txBody>
      </p:sp>
      <p:pic>
        <p:nvPicPr>
          <p:cNvPr id="8"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400800" cy="1189038"/>
          </a:xfrm>
        </p:spPr>
        <p:txBody>
          <a:bodyPr>
            <a:noAutofit/>
          </a:bodyPr>
          <a:lstStyle/>
          <a:p>
            <a:r>
              <a:rPr lang="en-US" sz="4000" dirty="0" smtClean="0">
                <a:latin typeface="Times New Roman" pitchFamily="18" charset="0"/>
                <a:cs typeface="Times New Roman" pitchFamily="18" charset="0"/>
              </a:rPr>
              <a:t>Collision of wave</a:t>
            </a:r>
            <a:endParaRPr lang="en-US" sz="4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8213B72-CA90-4B30-9B4D-2BEBA6BFF1FB}" type="datetime1">
              <a:rPr lang="en-US" smtClean="0"/>
              <a:pPr/>
              <a:t>30-Oct-20</a:t>
            </a:fld>
            <a:endParaRPr lang="en-US"/>
          </a:p>
        </p:txBody>
      </p:sp>
      <p:sp>
        <p:nvSpPr>
          <p:cNvPr id="5" name="Footer Placeholder 4"/>
          <p:cNvSpPr>
            <a:spLocks noGrp="1"/>
          </p:cNvSpPr>
          <p:nvPr>
            <p:ph type="ftr" sz="quarter" idx="11"/>
          </p:nvPr>
        </p:nvSpPr>
        <p:spPr/>
        <p:txBody>
          <a:bodyPr/>
          <a:lstStyle/>
          <a:p>
            <a:r>
              <a:rPr lang="en-US" dirty="0" smtClean="0"/>
              <a:t>IT18021</a:t>
            </a:r>
            <a:endParaRPr lang="en-US" dirty="0"/>
          </a:p>
        </p:txBody>
      </p:sp>
      <p:sp>
        <p:nvSpPr>
          <p:cNvPr id="6" name="Slide Number Placeholder 5"/>
          <p:cNvSpPr>
            <a:spLocks noGrp="1"/>
          </p:cNvSpPr>
          <p:nvPr>
            <p:ph type="sldNum" sz="quarter" idx="12"/>
          </p:nvPr>
        </p:nvSpPr>
        <p:spPr/>
        <p:txBody>
          <a:bodyPr/>
          <a:lstStyle/>
          <a:p>
            <a:fld id="{DE5660FA-4B7F-475A-83FA-E1E15BE43426}" type="slidenum">
              <a:rPr lang="en-US" smtClean="0"/>
              <a:pPr/>
              <a:t>10</a:t>
            </a:fld>
            <a:endParaRPr lang="en-US"/>
          </a:p>
        </p:txBody>
      </p:sp>
      <p:pic>
        <p:nvPicPr>
          <p:cNvPr id="20"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pic>
        <p:nvPicPr>
          <p:cNvPr id="1026" name="Picture 2"/>
          <p:cNvPicPr>
            <a:picLocks noGrp="1" noChangeAspect="1" noChangeArrowheads="1"/>
          </p:cNvPicPr>
          <p:nvPr>
            <p:ph idx="1"/>
          </p:nvPr>
        </p:nvPicPr>
        <p:blipFill>
          <a:blip r:embed="rId3"/>
          <a:srcRect/>
          <a:stretch>
            <a:fillRect/>
          </a:stretch>
        </p:blipFill>
        <p:spPr bwMode="auto">
          <a:xfrm>
            <a:off x="457200" y="1947852"/>
            <a:ext cx="8077200" cy="38306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1143000"/>
          </a:xfrm>
        </p:spPr>
        <p:txBody>
          <a:bodyPr>
            <a:normAutofit/>
          </a:bodyPr>
          <a:lstStyle/>
          <a:p>
            <a:r>
              <a:rPr lang="en-US" dirty="0" smtClean="0">
                <a:latin typeface="Times New Roman" pitchFamily="18" charset="0"/>
                <a:cs typeface="Times New Roman" pitchFamily="18" charset="0"/>
              </a:rPr>
              <a:t>Small cell</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11</a:t>
            </a:fld>
            <a:endParaRPr lang="en-US"/>
          </a:p>
        </p:txBody>
      </p:sp>
      <p:sp>
        <p:nvSpPr>
          <p:cNvPr id="9" name="Left Brace 8"/>
          <p:cNvSpPr/>
          <p:nvPr/>
        </p:nvSpPr>
        <p:spPr>
          <a:xfrm rot="16200000">
            <a:off x="4076700" y="3314700"/>
            <a:ext cx="304800" cy="68580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pic>
        <p:nvPicPr>
          <p:cNvPr id="2050" name="Picture 2"/>
          <p:cNvPicPr>
            <a:picLocks noGrp="1" noChangeAspect="1" noChangeArrowheads="1"/>
          </p:cNvPicPr>
          <p:nvPr>
            <p:ph idx="1"/>
          </p:nvPr>
        </p:nvPicPr>
        <p:blipFill>
          <a:blip r:embed="rId3"/>
          <a:srcRect/>
          <a:stretch>
            <a:fillRect/>
          </a:stretch>
        </p:blipFill>
        <p:spPr bwMode="auto">
          <a:xfrm>
            <a:off x="457200" y="1905757"/>
            <a:ext cx="8229600" cy="39148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43600" cy="1143000"/>
          </a:xfrm>
        </p:spPr>
        <p:txBody>
          <a:bodyPr>
            <a:normAutofit fontScale="90000"/>
          </a:bodyPr>
          <a:lstStyle/>
          <a:p>
            <a:r>
              <a:rPr lang="en-US" dirty="0" smtClean="0">
                <a:latin typeface="Times New Roman" pitchFamily="18" charset="0"/>
                <a:cs typeface="Times New Roman" pitchFamily="18" charset="0"/>
              </a:rPr>
              <a:t>Standard network and </a:t>
            </a:r>
            <a:r>
              <a:rPr lang="en-US" dirty="0" err="1" smtClean="0">
                <a:latin typeface="Times New Roman" pitchFamily="18" charset="0"/>
                <a:cs typeface="Times New Roman" pitchFamily="18" charset="0"/>
              </a:rPr>
              <a:t>beamforming</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12</a:t>
            </a:fld>
            <a:endParaRPr lang="en-US"/>
          </a:p>
        </p:txBody>
      </p:sp>
      <p:pic>
        <p:nvPicPr>
          <p:cNvPr id="10"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pic>
        <p:nvPicPr>
          <p:cNvPr id="1026" name="Picture 2"/>
          <p:cNvPicPr>
            <a:picLocks noGrp="1" noChangeAspect="1" noChangeArrowheads="1"/>
          </p:cNvPicPr>
          <p:nvPr>
            <p:ph idx="1"/>
          </p:nvPr>
        </p:nvPicPr>
        <p:blipFill>
          <a:blip r:embed="rId3"/>
          <a:srcRect/>
          <a:stretch>
            <a:fillRect/>
          </a:stretch>
        </p:blipFill>
        <p:spPr bwMode="auto">
          <a:xfrm>
            <a:off x="228600" y="1828800"/>
            <a:ext cx="4572000" cy="3962923"/>
          </a:xfrm>
          <a:prstGeom prst="rect">
            <a:avLst/>
          </a:prstGeom>
          <a:noFill/>
          <a:ln w="9525">
            <a:noFill/>
            <a:miter lim="800000"/>
            <a:headEnd/>
            <a:tailEnd/>
          </a:ln>
          <a:effectLst/>
        </p:spPr>
      </p:pic>
      <p:pic>
        <p:nvPicPr>
          <p:cNvPr id="11" name="Picture 2"/>
          <p:cNvPicPr>
            <a:picLocks noChangeAspect="1" noChangeArrowheads="1"/>
          </p:cNvPicPr>
          <p:nvPr/>
        </p:nvPicPr>
        <p:blipFill>
          <a:blip r:embed="rId4"/>
          <a:srcRect/>
          <a:stretch>
            <a:fillRect/>
          </a:stretch>
        </p:blipFill>
        <p:spPr bwMode="auto">
          <a:xfrm>
            <a:off x="4572000" y="2133600"/>
            <a:ext cx="4114800" cy="36944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1143000"/>
          </a:xfrm>
        </p:spPr>
        <p:txBody>
          <a:bodyPr>
            <a:noAutofit/>
          </a:bodyPr>
          <a:lstStyle/>
          <a:p>
            <a:r>
              <a:rPr lang="en-US" sz="3800" dirty="0" smtClean="0">
                <a:latin typeface="Times New Roman" pitchFamily="18" charset="0"/>
                <a:cs typeface="Times New Roman" pitchFamily="18" charset="0"/>
              </a:rPr>
              <a:t>NOMA</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dirty="0" smtClean="0">
                <a:latin typeface="Times New Roman" pitchFamily="18" charset="0"/>
                <a:cs typeface="Times New Roman" pitchFamily="18" charset="0"/>
              </a:rPr>
              <a:t> Power</a:t>
            </a:r>
          </a:p>
          <a:p>
            <a:pPr>
              <a:buNone/>
            </a:pPr>
            <a:endParaRPr lang="en-US" dirty="0" smtClean="0"/>
          </a:p>
          <a:p>
            <a:pPr>
              <a:buNone/>
            </a:pPr>
            <a:endParaRPr lang="en-US" dirty="0" smtClean="0"/>
          </a:p>
          <a:p>
            <a:pPr>
              <a:buNone/>
            </a:pPr>
            <a:endParaRPr lang="en-US" dirty="0" smtClean="0"/>
          </a:p>
          <a:p>
            <a:pPr>
              <a:buNone/>
            </a:pPr>
            <a:r>
              <a:rPr lang="en-US" dirty="0" smtClean="0"/>
              <a:t>                                     </a:t>
            </a:r>
            <a:r>
              <a:rPr lang="en-US" sz="2000" dirty="0" smtClean="0">
                <a:latin typeface="Times New Roman" pitchFamily="18" charset="0"/>
                <a:cs typeface="Times New Roman" pitchFamily="18" charset="0"/>
              </a:rPr>
              <a:t>frequency</a:t>
            </a:r>
          </a:p>
          <a:p>
            <a:pPr>
              <a:buNone/>
            </a:pPr>
            <a:r>
              <a:rPr lang="en-US" dirty="0" smtClean="0"/>
              <a:t>  </a:t>
            </a:r>
            <a:r>
              <a:rPr lang="en-US" sz="1800" dirty="0" smtClean="0"/>
              <a:t>Orthogonal Multiple Access                                  </a:t>
            </a:r>
            <a:r>
              <a:rPr lang="en-US" sz="1800" dirty="0" smtClean="0">
                <a:latin typeface="Times New Roman" pitchFamily="18" charset="0"/>
                <a:cs typeface="Times New Roman" pitchFamily="18" charset="0"/>
              </a:rPr>
              <a:t>Non-Orthogonal Multiple Access</a:t>
            </a: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13</a:t>
            </a:fld>
            <a:endParaRPr lang="en-US"/>
          </a:p>
        </p:txBody>
      </p:sp>
      <p:pic>
        <p:nvPicPr>
          <p:cNvPr id="9"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cxnSp>
        <p:nvCxnSpPr>
          <p:cNvPr id="13" name="Straight Arrow Connector 12"/>
          <p:cNvCxnSpPr/>
          <p:nvPr/>
        </p:nvCxnSpPr>
        <p:spPr>
          <a:xfrm rot="16200000" flipV="1">
            <a:off x="794" y="3199606"/>
            <a:ext cx="27432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71600" y="4572000"/>
            <a:ext cx="2971800" cy="1588"/>
          </a:xfrm>
          <a:prstGeom prst="straightConnector1">
            <a:avLst/>
          </a:prstGeom>
          <a:ln w="317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4076700" y="31623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10200" y="44958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371600" y="2590800"/>
            <a:ext cx="685800" cy="1981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057400" y="2590800"/>
            <a:ext cx="381000" cy="1981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38400" y="2590800"/>
            <a:ext cx="1066800" cy="1905000"/>
          </a:xfrm>
          <a:prstGeom prst="rect">
            <a:avLst/>
          </a:prstGeom>
          <a:solidFill>
            <a:schemeClr val="accent5">
              <a:lumMod val="75000"/>
            </a:schemeClr>
          </a:solidFill>
          <a:ln>
            <a:gradFill flip="none" rotWithShape="1">
              <a:gsLst>
                <a:gs pos="0">
                  <a:srgbClr val="000082"/>
                </a:gs>
                <a:gs pos="30000">
                  <a:srgbClr val="66008F"/>
                </a:gs>
                <a:gs pos="64999">
                  <a:srgbClr val="BA0066"/>
                </a:gs>
                <a:gs pos="89999">
                  <a:srgbClr val="FF0000"/>
                </a:gs>
                <a:gs pos="100000">
                  <a:srgbClr val="FF8200"/>
                </a:gs>
              </a:gsLst>
              <a:lin ang="2700000" scaled="1"/>
              <a:tileRect/>
            </a:gradFill>
          </a:ln>
          <a:effectLst>
            <a:outerShdw blurRad="50800" dist="50800" dir="5400000" algn="ctr"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10200" y="3886200"/>
            <a:ext cx="6858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10200" y="3200400"/>
            <a:ext cx="68580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410200" y="2590800"/>
            <a:ext cx="60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6096000" y="3429000"/>
            <a:ext cx="457200" cy="1066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6019800" y="2590800"/>
            <a:ext cx="533400" cy="83820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6553200" y="3886200"/>
            <a:ext cx="1295400" cy="5334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6553200" y="2590800"/>
            <a:ext cx="1295400" cy="12192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43600" cy="1143000"/>
          </a:xfrm>
        </p:spPr>
        <p:txBody>
          <a:bodyPr>
            <a:normAutofit fontScale="90000"/>
          </a:bodyPr>
          <a:lstStyle/>
          <a:p>
            <a:r>
              <a:rPr lang="en-US" sz="3600" dirty="0" smtClean="0">
                <a:latin typeface="Times New Roman" pitchFamily="18" charset="0"/>
                <a:cs typeface="Times New Roman" pitchFamily="18" charset="0"/>
              </a:rPr>
              <a:t>Mobile Edge Computing(MEC)</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800" dirty="0" smtClean="0">
                <a:latin typeface="Times New Roman" pitchFamily="18" charset="0"/>
                <a:cs typeface="Times New Roman" pitchFamily="18" charset="0"/>
              </a:rPr>
              <a:t> </a:t>
            </a:r>
            <a:endParaRPr lang="en-US" dirty="0" smtClean="0"/>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14</a:t>
            </a:fld>
            <a:endParaRPr lang="en-US"/>
          </a:p>
        </p:txBody>
      </p:sp>
      <p:pic>
        <p:nvPicPr>
          <p:cNvPr id="9"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pic>
        <p:nvPicPr>
          <p:cNvPr id="10" name="Picture 9" descr="201603-gupta-figure1.jpg"/>
          <p:cNvPicPr>
            <a:picLocks noChangeAspect="1"/>
          </p:cNvPicPr>
          <p:nvPr/>
        </p:nvPicPr>
        <p:blipFill>
          <a:blip r:embed="rId3"/>
          <a:stretch>
            <a:fillRect/>
          </a:stretch>
        </p:blipFill>
        <p:spPr>
          <a:xfrm>
            <a:off x="381000" y="1600200"/>
            <a:ext cx="8141369" cy="44867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67400" cy="1143000"/>
          </a:xfrm>
        </p:spPr>
        <p:txBody>
          <a:bodyPr>
            <a:normAutofit/>
          </a:bodyPr>
          <a:lstStyle/>
          <a:p>
            <a:r>
              <a:rPr lang="en-US" sz="3800" dirty="0" smtClean="0">
                <a:latin typeface="Times New Roman" pitchFamily="18" charset="0"/>
                <a:cs typeface="Times New Roman" pitchFamily="18" charset="0"/>
              </a:rPr>
              <a:t>How does it work</a:t>
            </a:r>
            <a:endParaRPr lang="en-US" sz="3800" dirty="0">
              <a:latin typeface="Times New Roman" pitchFamily="18" charset="0"/>
              <a:cs typeface="Times New Roman" pitchFamily="18" charset="0"/>
            </a:endParaRPr>
          </a:p>
        </p:txBody>
      </p:sp>
      <p:pic>
        <p:nvPicPr>
          <p:cNvPr id="8" name="Content Placeholder 7" descr="5G-Network-Architecture-Diagram-540x295.jpg"/>
          <p:cNvPicPr>
            <a:picLocks noGrp="1" noChangeAspect="1"/>
          </p:cNvPicPr>
          <p:nvPr>
            <p:ph idx="1"/>
          </p:nvPr>
        </p:nvPicPr>
        <p:blipFill>
          <a:blip r:embed="rId2"/>
          <a:stretch>
            <a:fillRect/>
          </a:stretch>
        </p:blipFill>
        <p:spPr>
          <a:xfrm>
            <a:off x="762000" y="1371600"/>
            <a:ext cx="7772400" cy="4323556"/>
          </a:xfrm>
        </p:spPr>
      </p:pic>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15</a:t>
            </a:fld>
            <a:endParaRPr lang="en-US"/>
          </a:p>
        </p:txBody>
      </p:sp>
      <p:pic>
        <p:nvPicPr>
          <p:cNvPr id="7" name="Picture 2" descr="C:\Users\ASUS\Desktop\download.jpg"/>
          <p:cNvPicPr>
            <a:picLocks noChangeAspect="1" noChangeArrowheads="1"/>
          </p:cNvPicPr>
          <p:nvPr/>
        </p:nvPicPr>
        <p:blipFill>
          <a:blip r:embed="rId3"/>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868362"/>
          </a:xfrm>
        </p:spPr>
        <p:txBody>
          <a:bodyPr>
            <a:normAutofit/>
          </a:bodyPr>
          <a:lstStyle/>
          <a:p>
            <a:r>
              <a:rPr lang="en-US" sz="3800" dirty="0" smtClean="0">
                <a:latin typeface="Times New Roman" pitchFamily="18" charset="0"/>
                <a:cs typeface="Times New Roman" pitchFamily="18" charset="0"/>
              </a:rPr>
              <a:t>How does it work</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Autofit/>
          </a:bodyPr>
          <a:lstStyle/>
          <a:p>
            <a:pPr>
              <a:buNone/>
            </a:pPr>
            <a:r>
              <a:rPr lang="en-US" sz="1800" b="1" dirty="0" smtClean="0">
                <a:latin typeface="Times New Roman" pitchFamily="18" charset="0"/>
                <a:cs typeface="Times New Roman" pitchFamily="18" charset="0"/>
              </a:rPr>
              <a:t>The Radio Access Network</a:t>
            </a:r>
            <a:r>
              <a:rPr lang="en-US" sz="1800" dirty="0" smtClean="0">
                <a:latin typeface="Times New Roman" pitchFamily="18" charset="0"/>
                <a:cs typeface="Times New Roman" pitchFamily="18" charset="0"/>
              </a:rPr>
              <a:t> -  Consists with small cells, towers, masts and dedicated in-building and home systems that connect mobile users and wireless devices to the main core network. Where 5g have MIMIO</a:t>
            </a:r>
          </a:p>
          <a:p>
            <a:pPr>
              <a:buNone/>
            </a:pPr>
            <a:r>
              <a:rPr lang="en-US" sz="1800" b="1" dirty="0" smtClean="0">
                <a:latin typeface="Times New Roman" pitchFamily="18" charset="0"/>
                <a:cs typeface="Times New Roman" pitchFamily="18" charset="0"/>
              </a:rPr>
              <a:t>The Core Network  :   Handle </a:t>
            </a:r>
            <a:r>
              <a:rPr lang="en-US" sz="1800" dirty="0" smtClean="0">
                <a:latin typeface="Times New Roman" pitchFamily="18" charset="0"/>
                <a:cs typeface="Times New Roman" pitchFamily="18" charset="0"/>
              </a:rPr>
              <a:t>mobile exchange and data network that manages all of the mobile voice, data and internet connections. For 5G, the ‘core network’ is being redesigned to better integrate with the internet and cloud based services and also includes distributed servers across the network improving response times (reducing latency).</a:t>
            </a: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Network Slicing</a:t>
            </a:r>
            <a:r>
              <a:rPr lang="en-US" sz="1800" dirty="0" smtClean="0">
                <a:latin typeface="Times New Roman" pitchFamily="18" charset="0"/>
                <a:cs typeface="Times New Roman" pitchFamily="18" charset="0"/>
              </a:rPr>
              <a:t> : Enables a smart way to segment the network for a particular industry, business or application. For example emergency services could operate on a network slice independently from other users.</a:t>
            </a:r>
          </a:p>
          <a:p>
            <a:pPr>
              <a:buNone/>
            </a:pPr>
            <a:r>
              <a:rPr lang="en-US" sz="1800" b="1" dirty="0" smtClean="0">
                <a:latin typeface="Times New Roman" pitchFamily="18" charset="0"/>
                <a:cs typeface="Times New Roman" pitchFamily="18" charset="0"/>
              </a:rPr>
              <a:t>Network Function Virtualization (NVF)</a:t>
            </a:r>
            <a:r>
              <a:rPr lang="en-US" sz="1800" dirty="0" smtClean="0">
                <a:latin typeface="Times New Roman" pitchFamily="18" charset="0"/>
                <a:cs typeface="Times New Roman" pitchFamily="18" charset="0"/>
              </a:rPr>
              <a:t> -  is the ability to instantiate network functions in real time at any desired location within the operator’s cloud platform. Network functions that used to run on dedicated hardware for example a firewall and encryption at business premises can now operate on software on a virtual machine. NVF is crucial to enable the speed efficiency and agility to support new business applications and is an important technology for a 5G ready core</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16</a:t>
            </a:fld>
            <a:endParaRPr lang="en-US"/>
          </a:p>
        </p:txBody>
      </p:sp>
      <p:pic>
        <p:nvPicPr>
          <p:cNvPr id="9"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6629400" cy="1143000"/>
          </a:xfrm>
        </p:spPr>
        <p:txBody>
          <a:bodyPr>
            <a:normAutofit/>
          </a:bodyPr>
          <a:lstStyle/>
          <a:p>
            <a:r>
              <a:rPr lang="en-US" sz="3800" dirty="0" smtClean="0">
                <a:latin typeface="Times New Roman" pitchFamily="18" charset="0"/>
                <a:cs typeface="Times New Roman" pitchFamily="18" charset="0"/>
              </a:rPr>
              <a:t>Working with 4G network</a:t>
            </a:r>
            <a:endParaRPr lang="en-US" sz="3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17</a:t>
            </a:fld>
            <a:endParaRPr lang="en-US"/>
          </a:p>
        </p:txBody>
      </p:sp>
      <p:pic>
        <p:nvPicPr>
          <p:cNvPr id="7"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
        <p:nvSpPr>
          <p:cNvPr id="9" name="Content Placeholder 8"/>
          <p:cNvSpPr>
            <a:spLocks noGrp="1"/>
          </p:cNvSpPr>
          <p:nvPr>
            <p:ph idx="1"/>
          </p:nvPr>
        </p:nvSpPr>
        <p:spPr/>
        <p:txBody>
          <a:bodyPr/>
          <a:lstStyle/>
          <a:p>
            <a:pPr>
              <a:buNone/>
            </a:pPr>
            <a:endParaRPr lang="en-US" dirty="0"/>
          </a:p>
        </p:txBody>
      </p:sp>
      <p:pic>
        <p:nvPicPr>
          <p:cNvPr id="1026" name="Picture 2"/>
          <p:cNvPicPr>
            <a:picLocks noChangeAspect="1" noChangeArrowheads="1"/>
          </p:cNvPicPr>
          <p:nvPr/>
        </p:nvPicPr>
        <p:blipFill>
          <a:blip r:embed="rId3"/>
          <a:srcRect/>
          <a:stretch>
            <a:fillRect/>
          </a:stretch>
        </p:blipFill>
        <p:spPr bwMode="auto">
          <a:xfrm>
            <a:off x="533399" y="1600200"/>
            <a:ext cx="8111319"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itchFamily="18" charset="0"/>
                <a:cs typeface="Times New Roman" pitchFamily="18" charset="0"/>
              </a:rPr>
              <a:t>Why 5G</a:t>
            </a:r>
            <a:endParaRPr lang="en-US" sz="5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000" dirty="0" smtClean="0">
                <a:latin typeface="Times New Roman" pitchFamily="18" charset="0"/>
                <a:cs typeface="Times New Roman" pitchFamily="18" charset="0"/>
              </a:rPr>
              <a:t>5G technology offers an extremely low latency rate, the delay between the sending and receiving of information. From 200 milliseconds for 4G, we go down to 1 millisecond(1ms) with 5G.</a:t>
            </a:r>
          </a:p>
          <a:p>
            <a:pPr fontAlgn="base"/>
            <a:r>
              <a:rPr lang="en-US" sz="2000" dirty="0" smtClean="0"/>
              <a:t>A millisecond is 1/1000 of a second. </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Fixed wireless access (from 2018-2019 onwards)</a:t>
            </a:r>
          </a:p>
          <a:p>
            <a:pPr fontAlgn="base"/>
            <a:r>
              <a:rPr lang="en-US" sz="2000" dirty="0" smtClean="0">
                <a:latin typeface="Times New Roman" pitchFamily="18" charset="0"/>
                <a:cs typeface="Times New Roman" pitchFamily="18" charset="0"/>
              </a:rPr>
              <a:t>Enhanced mobile broadband with 4G fall-back (from 2019-2020-2021)</a:t>
            </a:r>
          </a:p>
          <a:p>
            <a:pPr fontAlgn="base"/>
            <a:r>
              <a:rPr lang="en-US" sz="2000" dirty="0" smtClean="0">
                <a:latin typeface="Times New Roman" pitchFamily="18" charset="0"/>
                <a:cs typeface="Times New Roman" pitchFamily="18" charset="0"/>
              </a:rPr>
              <a:t>Massive M2M /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(from 2021-2022)</a:t>
            </a:r>
          </a:p>
          <a:p>
            <a:pPr fontAlgn="base"/>
            <a:r>
              <a:rPr lang="en-US" sz="2000" dirty="0" smtClean="0">
                <a:latin typeface="Times New Roman" pitchFamily="18" charset="0"/>
                <a:cs typeface="Times New Roman" pitchFamily="18" charset="0"/>
              </a:rPr>
              <a:t>Ultra low-latency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critical communications (from 2024-2025)</a:t>
            </a:r>
          </a:p>
          <a:p>
            <a:pPr fontAlgn="base"/>
            <a:endParaRPr lang="en-US" sz="2000" dirty="0" smtClean="0">
              <a:latin typeface="Times New Roman" pitchFamily="18" charset="0"/>
              <a:cs typeface="Times New Roman" pitchFamily="18" charset="0"/>
            </a:endParaRPr>
          </a:p>
          <a:p>
            <a:pPr fontAlgn="base"/>
            <a:r>
              <a:rPr lang="en-US" sz="1900" dirty="0" smtClean="0">
                <a:latin typeface="Times New Roman" pitchFamily="18" charset="0"/>
                <a:cs typeface="Times New Roman" pitchFamily="18" charset="0"/>
              </a:rPr>
              <a:t>Some critical applications like self-driving cars require very aggressive latency (fast response time) while they do not require fast data rates.  </a:t>
            </a:r>
          </a:p>
          <a:p>
            <a:pPr fontAlgn="base"/>
            <a:r>
              <a:rPr lang="en-US" sz="1900" dirty="0" smtClean="0">
                <a:latin typeface="Times New Roman" pitchFamily="18" charset="0"/>
                <a:cs typeface="Times New Roman" pitchFamily="18" charset="0"/>
              </a:rPr>
              <a:t>Conversely, enterprise cloud base services with massive data analysis will require speed improvements more than latency improvements.</a:t>
            </a:r>
          </a:p>
          <a:p>
            <a:pPr>
              <a:buNone/>
            </a:pPr>
            <a:endParaRPr lang="en-US" dirty="0"/>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4000" cy="1143000"/>
          </a:xfrm>
        </p:spPr>
        <p:txBody>
          <a:bodyPr>
            <a:normAutofit/>
          </a:bodyPr>
          <a:lstStyle/>
          <a:p>
            <a:r>
              <a:rPr lang="en-US"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305800" cy="4602163"/>
          </a:xfrm>
        </p:spPr>
        <p:txBody>
          <a:bodyPr>
            <a:normAutofit/>
          </a:bodyPr>
          <a:lstStyle/>
          <a:p>
            <a:pPr>
              <a:buNone/>
            </a:pPr>
            <a:r>
              <a:rPr lang="en-US" sz="2000" dirty="0" smtClean="0">
                <a:latin typeface="Times New Roman" pitchFamily="18" charset="0"/>
                <a:cs typeface="Times New Roman" pitchFamily="18" charset="0"/>
              </a:rPr>
              <a:t>  Fundamentals </a:t>
            </a:r>
            <a:r>
              <a:rPr lang="en-US" sz="2000" dirty="0" smtClean="0">
                <a:latin typeface="Times New Roman" pitchFamily="18" charset="0"/>
                <a:cs typeface="Times New Roman" pitchFamily="18" charset="0"/>
              </a:rPr>
              <a:t>of </a:t>
            </a:r>
            <a:r>
              <a:rPr lang="en-US" sz="2000" dirty="0" smtClean="0">
                <a:latin typeface="Times New Roman" pitchFamily="18" charset="0"/>
                <a:cs typeface="Times New Roman" pitchFamily="18" charset="0"/>
              </a:rPr>
              <a:t>5G Mobile Networks,</a:t>
            </a:r>
            <a:r>
              <a:rPr lang="en-US" sz="2000" b="1" dirty="0" smtClean="0">
                <a:latin typeface="Times New Roman" pitchFamily="18" charset="0"/>
                <a:cs typeface="Times New Roman" pitchFamily="18" charset="0"/>
              </a:rPr>
              <a:t> Jonathan </a:t>
            </a:r>
            <a:r>
              <a:rPr lang="en-US" sz="2000" b="1" dirty="0" smtClean="0">
                <a:latin typeface="Times New Roman" pitchFamily="18" charset="0"/>
                <a:cs typeface="Times New Roman" pitchFamily="18" charset="0"/>
              </a:rPr>
              <a:t>Rodriguez</a:t>
            </a:r>
          </a:p>
          <a:p>
            <a:pPr>
              <a:buNone/>
            </a:pPr>
            <a:r>
              <a:rPr lang="en-US" sz="2000" b="1" baseline="30000" dirty="0" smtClean="0">
                <a:latin typeface="Times New Roman" pitchFamily="18" charset="0"/>
                <a:cs typeface="Times New Roman" pitchFamily="18" charset="0"/>
              </a:rPr>
              <a:t>  Wikipedia</a:t>
            </a:r>
          </a:p>
          <a:p>
            <a:pPr>
              <a:buNone/>
            </a:pPr>
            <a:r>
              <a:rPr lang="en-US" sz="2000" baseline="30000" dirty="0" smtClean="0">
                <a:latin typeface="Times New Roman" pitchFamily="18" charset="0"/>
                <a:cs typeface="Times New Roman" pitchFamily="18" charset="0"/>
              </a:rPr>
              <a:t> </a:t>
            </a:r>
            <a:r>
              <a:rPr lang="en-US" sz="2000" baseline="30000" dirty="0" smtClean="0">
                <a:latin typeface="Times New Roman" pitchFamily="18" charset="0"/>
                <a:cs typeface="Times New Roman" pitchFamily="18" charset="0"/>
                <a:hlinkClick r:id="rId2"/>
              </a:rPr>
              <a:t>http</a:t>
            </a:r>
            <a:r>
              <a:rPr lang="en-US" sz="2000" baseline="30000" dirty="0" smtClean="0">
                <a:latin typeface="Times New Roman" pitchFamily="18" charset="0"/>
                <a:cs typeface="Times New Roman" pitchFamily="18" charset="0"/>
                <a:hlinkClick r:id="rId2"/>
              </a:rPr>
              <a:t>://</a:t>
            </a:r>
            <a:r>
              <a:rPr lang="en-US" sz="2000" baseline="30000" dirty="0" smtClean="0">
                <a:latin typeface="Times New Roman" pitchFamily="18" charset="0"/>
                <a:cs typeface="Times New Roman" pitchFamily="18" charset="0"/>
                <a:hlinkClick r:id="rId2"/>
              </a:rPr>
              <a:t>www.emfexplained.info/?ID=25916#How%20does%205G%20work</a:t>
            </a:r>
            <a:endParaRPr lang="en-US" sz="2000" baseline="30000" dirty="0" smtClean="0">
              <a:latin typeface="Times New Roman" pitchFamily="18" charset="0"/>
              <a:cs typeface="Times New Roman" pitchFamily="18" charset="0"/>
            </a:endParaRPr>
          </a:p>
          <a:p>
            <a:pPr>
              <a:buNone/>
            </a:pPr>
            <a:r>
              <a:rPr lang="en-US" sz="2000" baseline="30000" dirty="0" smtClean="0">
                <a:latin typeface="Times New Roman" pitchFamily="18" charset="0"/>
                <a:cs typeface="Times New Roman" pitchFamily="18" charset="0"/>
              </a:rPr>
              <a:t>https://www.qualcomm.com/invention/5g</a:t>
            </a:r>
            <a:endParaRPr lang="en-US" sz="2000" baseline="30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19</a:t>
            </a:fld>
            <a:endParaRPr lang="en-US"/>
          </a:p>
        </p:txBody>
      </p:sp>
      <p:pic>
        <p:nvPicPr>
          <p:cNvPr id="9" name="Picture 2" descr="C:\Users\ASUS\Desktop\download.jpg"/>
          <p:cNvPicPr>
            <a:picLocks noChangeAspect="1" noChangeArrowheads="1"/>
          </p:cNvPicPr>
          <p:nvPr/>
        </p:nvPicPr>
        <p:blipFill>
          <a:blip r:embed="rId3"/>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5867400" cy="884238"/>
          </a:xfrm>
        </p:spPr>
        <p:txBody>
          <a:bodyPr>
            <a:normAutofit/>
          </a:bodyPr>
          <a:lstStyle/>
          <a:p>
            <a:r>
              <a:rPr lang="en-US" sz="4800" dirty="0" smtClean="0">
                <a:latin typeface="Times New Roman" pitchFamily="18" charset="0"/>
                <a:cs typeface="Times New Roman" pitchFamily="18" charset="0"/>
              </a:rPr>
              <a:t>Learning Outcome</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8229600" cy="4343400"/>
          </a:xfrm>
        </p:spPr>
        <p:txBody>
          <a:bodyPr/>
          <a:lstStyle/>
          <a:p>
            <a:r>
              <a:rPr lang="en-US" sz="2800" dirty="0" smtClean="0">
                <a:latin typeface="Times New Roman" pitchFamily="18" charset="0"/>
                <a:cs typeface="Times New Roman" pitchFamily="18" charset="0"/>
              </a:rPr>
              <a:t>Evolution of network from 1G to 5G</a:t>
            </a:r>
          </a:p>
          <a:p>
            <a:r>
              <a:rPr lang="en-US" sz="2800" dirty="0" smtClean="0">
                <a:latin typeface="Times New Roman" pitchFamily="18" charset="0"/>
                <a:cs typeface="Times New Roman" pitchFamily="18" charset="0"/>
              </a:rPr>
              <a:t>Architecture of 5g Network</a:t>
            </a:r>
          </a:p>
          <a:p>
            <a:r>
              <a:rPr lang="en-US" sz="2800" dirty="0" smtClean="0">
                <a:latin typeface="Times New Roman" pitchFamily="18" charset="0"/>
                <a:cs typeface="Times New Roman" pitchFamily="18" charset="0"/>
              </a:rPr>
              <a:t>Deployment model</a:t>
            </a:r>
          </a:p>
          <a:p>
            <a:r>
              <a:rPr lang="en-US" sz="2800" dirty="0" smtClean="0">
                <a:latin typeface="Times New Roman" pitchFamily="18" charset="0"/>
                <a:cs typeface="Times New Roman" pitchFamily="18" charset="0"/>
              </a:rPr>
              <a:t>Application of 5g Network</a:t>
            </a:r>
          </a:p>
          <a:p>
            <a:pPr>
              <a:buNone/>
            </a:pPr>
            <a:r>
              <a:rPr lang="en-US" sz="2800" dirty="0" smtClean="0"/>
              <a:t>   </a:t>
            </a:r>
          </a:p>
          <a:p>
            <a:endParaRPr lang="en-US" dirty="0"/>
          </a:p>
        </p:txBody>
      </p:sp>
      <p:sp>
        <p:nvSpPr>
          <p:cNvPr id="4" name="Date Placeholder 3"/>
          <p:cNvSpPr>
            <a:spLocks noGrp="1"/>
          </p:cNvSpPr>
          <p:nvPr>
            <p:ph type="dt" sz="half" idx="10"/>
          </p:nvPr>
        </p:nvSpPr>
        <p:spPr/>
        <p:txBody>
          <a:bodyPr/>
          <a:lstStyle/>
          <a:p>
            <a:fld id="{1AA10480-022B-45FD-90EA-274166F0040A}"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2</a:t>
            </a:fld>
            <a:endParaRPr lang="en-US"/>
          </a:p>
        </p:txBody>
      </p:sp>
      <p:pic>
        <p:nvPicPr>
          <p:cNvPr id="8"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115923e7bz7h3b4vffamkb.png"/>
          <p:cNvPicPr>
            <a:picLocks noGrp="1" noChangeAspect="1"/>
          </p:cNvPicPr>
          <p:nvPr>
            <p:ph idx="1"/>
          </p:nvPr>
        </p:nvPicPr>
        <p:blipFill>
          <a:blip r:embed="rId3"/>
          <a:stretch>
            <a:fillRect/>
          </a:stretch>
        </p:blipFill>
        <p:spPr>
          <a:xfrm>
            <a:off x="381000" y="1905000"/>
            <a:ext cx="8240556" cy="3505200"/>
          </a:xfrm>
        </p:spPr>
      </p:pic>
      <p:sp>
        <p:nvSpPr>
          <p:cNvPr id="4" name="Date Placeholder 3"/>
          <p:cNvSpPr>
            <a:spLocks noGrp="1"/>
          </p:cNvSpPr>
          <p:nvPr>
            <p:ph type="dt" sz="half" idx="10"/>
          </p:nvPr>
        </p:nvSpPr>
        <p:spPr/>
        <p:txBody>
          <a:bodyPr/>
          <a:lstStyle/>
          <a:p>
            <a:fld id="{CA25D1A5-825B-4F97-A5E5-54A35432ED12}"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3</a:t>
            </a:fld>
            <a:endParaRPr lang="en-US"/>
          </a:p>
        </p:txBody>
      </p:sp>
      <p:pic>
        <p:nvPicPr>
          <p:cNvPr id="7" name="Picture 2" descr="C:\Users\ASUS\Desktop\download.jpg"/>
          <p:cNvPicPr>
            <a:picLocks noChangeAspect="1" noChangeArrowheads="1"/>
          </p:cNvPicPr>
          <p:nvPr/>
        </p:nvPicPr>
        <p:blipFill>
          <a:blip r:embed="rId4"/>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153400" cy="5410200"/>
          </a:xfrm>
        </p:spPr>
        <p:txBody>
          <a:bodyPr>
            <a:normAutofit/>
          </a:bodyPr>
          <a:lstStyle/>
          <a:p>
            <a:pPr>
              <a:buNone/>
            </a:pP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LTE/ </a:t>
            </a:r>
            <a:r>
              <a:rPr lang="en-US" sz="1600" dirty="0" err="1" smtClean="0">
                <a:latin typeface="Times New Roman" pitchFamily="18" charset="0"/>
                <a:cs typeface="Times New Roman" pitchFamily="18" charset="0"/>
              </a:rPr>
              <a:t>Wimax</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2010’s</a:t>
            </a:r>
          </a:p>
          <a:p>
            <a:pPr>
              <a:buNone/>
            </a:pPr>
            <a:r>
              <a:rPr lang="en-US" sz="12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All </a:t>
            </a:r>
            <a:r>
              <a:rPr lang="en-US" sz="1600" dirty="0" err="1" smtClean="0">
                <a:latin typeface="Times New Roman" pitchFamily="18" charset="0"/>
                <a:cs typeface="Times New Roman" pitchFamily="18" charset="0"/>
              </a:rPr>
              <a:t>Ip</a:t>
            </a:r>
            <a:r>
              <a:rPr lang="en-US" sz="1600" dirty="0" smtClean="0">
                <a:latin typeface="Times New Roman" pitchFamily="18" charset="0"/>
                <a:cs typeface="Times New Roman" pitchFamily="18" charset="0"/>
              </a:rPr>
              <a:t> , Packet switching</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2000s</a:t>
            </a:r>
          </a:p>
          <a:p>
            <a:pPr>
              <a:buNone/>
            </a:pPr>
            <a:r>
              <a:rPr lang="en-US" sz="1600" dirty="0" smtClean="0">
                <a:latin typeface="Times New Roman" pitchFamily="18" charset="0"/>
                <a:cs typeface="Times New Roman" pitchFamily="18" charset="0"/>
              </a:rPr>
              <a:t>                                                                   HSPA+ , MIMO , Pocket Switching for data</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Text , multimedia message, Digital phone</a:t>
            </a:r>
          </a:p>
          <a:p>
            <a:pPr>
              <a:buNone/>
            </a:pPr>
            <a:r>
              <a:rPr lang="en-US" sz="1600" dirty="0" smtClean="0">
                <a:latin typeface="Times New Roman" pitchFamily="18" charset="0"/>
                <a:cs typeface="Times New Roman" pitchFamily="18" charset="0"/>
              </a:rPr>
              <a:t>						    1990s</a:t>
            </a:r>
          </a:p>
          <a:p>
            <a:pPr>
              <a:buNone/>
            </a:pPr>
            <a:r>
              <a:rPr lang="en-US" sz="1600" dirty="0" smtClean="0">
                <a:latin typeface="Times New Roman" pitchFamily="18" charset="0"/>
                <a:cs typeface="Times New Roman" pitchFamily="18" charset="0"/>
              </a:rPr>
              <a:t>                                                                                              1970/1980  </a:t>
            </a:r>
          </a:p>
          <a:p>
            <a:pPr>
              <a:buNone/>
            </a:pPr>
            <a:r>
              <a:rPr lang="en-US" sz="1600" dirty="0" smtClean="0">
                <a:latin typeface="Times New Roman" pitchFamily="18" charset="0"/>
                <a:cs typeface="Times New Roman" pitchFamily="18" charset="0"/>
              </a:rPr>
              <a:t>    						     The brick, Analog phone						\</a:t>
            </a:r>
          </a:p>
        </p:txBody>
      </p:sp>
      <p:sp>
        <p:nvSpPr>
          <p:cNvPr id="4" name="Date Placeholder 3"/>
          <p:cNvSpPr>
            <a:spLocks noGrp="1"/>
          </p:cNvSpPr>
          <p:nvPr>
            <p:ph type="dt" sz="half" idx="10"/>
          </p:nvPr>
        </p:nvSpPr>
        <p:spPr/>
        <p:txBody>
          <a:bodyPr/>
          <a:lstStyle/>
          <a:p>
            <a:fld id="{8B86F1BF-1E80-45C7-8600-C4C45F1C78F7}" type="datetime1">
              <a:rPr lang="en-US" smtClean="0"/>
              <a:pPr/>
              <a:t>30-Oct-20</a:t>
            </a:fld>
            <a:endParaRPr lang="en-US" dirty="0"/>
          </a:p>
        </p:txBody>
      </p:sp>
      <p:sp>
        <p:nvSpPr>
          <p:cNvPr id="5" name="Footer Placeholder 4"/>
          <p:cNvSpPr>
            <a:spLocks noGrp="1"/>
          </p:cNvSpPr>
          <p:nvPr>
            <p:ph type="ftr" sz="quarter" idx="11"/>
          </p:nvPr>
        </p:nvSpPr>
        <p:spPr/>
        <p:txBody>
          <a:bodyPr/>
          <a:lstStyle/>
          <a:p>
            <a:r>
              <a:rPr lang="en-US" dirty="0" smtClean="0"/>
              <a:t>IT18021</a:t>
            </a:r>
            <a:endParaRPr lang="en-US" dirty="0"/>
          </a:p>
        </p:txBody>
      </p:sp>
      <p:sp>
        <p:nvSpPr>
          <p:cNvPr id="8" name="Slide Number Placeholder 7"/>
          <p:cNvSpPr>
            <a:spLocks noGrp="1"/>
          </p:cNvSpPr>
          <p:nvPr>
            <p:ph type="sldNum" sz="quarter" idx="12"/>
          </p:nvPr>
        </p:nvSpPr>
        <p:spPr/>
        <p:txBody>
          <a:bodyPr/>
          <a:lstStyle/>
          <a:p>
            <a:fld id="{DE5660FA-4B7F-475A-83FA-E1E15BE43426}" type="slidenum">
              <a:rPr lang="en-US" smtClean="0"/>
              <a:pPr/>
              <a:t>4</a:t>
            </a:fld>
            <a:endParaRPr lang="en-US"/>
          </a:p>
        </p:txBody>
      </p:sp>
      <p:pic>
        <p:nvPicPr>
          <p:cNvPr id="9"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
        <p:nvSpPr>
          <p:cNvPr id="11" name="Rectangle 10"/>
          <p:cNvSpPr/>
          <p:nvPr/>
        </p:nvSpPr>
        <p:spPr>
          <a:xfrm>
            <a:off x="2438400" y="2819400"/>
            <a:ext cx="838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3G</a:t>
            </a:r>
            <a:endParaRPr lang="en-US" dirty="0"/>
          </a:p>
        </p:txBody>
      </p:sp>
      <p:sp>
        <p:nvSpPr>
          <p:cNvPr id="12" name="Rectangle 11"/>
          <p:cNvSpPr/>
          <p:nvPr/>
        </p:nvSpPr>
        <p:spPr>
          <a:xfrm>
            <a:off x="1524000" y="1752600"/>
            <a:ext cx="914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4G</a:t>
            </a:r>
            <a:endParaRPr lang="en-US" dirty="0"/>
          </a:p>
        </p:txBody>
      </p:sp>
      <p:sp>
        <p:nvSpPr>
          <p:cNvPr id="13" name="Rectangle 12"/>
          <p:cNvSpPr/>
          <p:nvPr/>
        </p:nvSpPr>
        <p:spPr>
          <a:xfrm>
            <a:off x="685800" y="1143000"/>
            <a:ext cx="838200" cy="381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5G</a:t>
            </a:r>
            <a:endParaRPr lang="en-US" dirty="0"/>
          </a:p>
        </p:txBody>
      </p:sp>
      <p:sp>
        <p:nvSpPr>
          <p:cNvPr id="15" name="Rectangle 14"/>
          <p:cNvSpPr/>
          <p:nvPr/>
        </p:nvSpPr>
        <p:spPr>
          <a:xfrm>
            <a:off x="3276600" y="3581400"/>
            <a:ext cx="685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2G</a:t>
            </a:r>
            <a:endParaRPr lang="en-US" dirty="0"/>
          </a:p>
        </p:txBody>
      </p:sp>
      <p:sp>
        <p:nvSpPr>
          <p:cNvPr id="16" name="Rectangle 15"/>
          <p:cNvSpPr/>
          <p:nvPr/>
        </p:nvSpPr>
        <p:spPr>
          <a:xfrm>
            <a:off x="3962400" y="43434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1G</a:t>
            </a:r>
            <a:endParaRPr lang="en-US" dirty="0"/>
          </a:p>
        </p:txBody>
      </p:sp>
      <p:cxnSp>
        <p:nvCxnSpPr>
          <p:cNvPr id="18" name="Straight Arrow Connector 17"/>
          <p:cNvCxnSpPr/>
          <p:nvPr/>
        </p:nvCxnSpPr>
        <p:spPr>
          <a:xfrm>
            <a:off x="2514600" y="1905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62200" y="2209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14600" y="2514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004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200400" y="3352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62400" y="3962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962400" y="41910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648200" y="4495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648200" y="4800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6172200" cy="1173162"/>
          </a:xfrm>
        </p:spPr>
        <p:txBody>
          <a:bodyPr>
            <a:normAutofit/>
          </a:bodyPr>
          <a:lstStyle/>
          <a:p>
            <a:r>
              <a:rPr lang="en-US" dirty="0" smtClean="0">
                <a:latin typeface="Times New Roman" pitchFamily="18" charset="0"/>
                <a:cs typeface="Times New Roman" pitchFamily="18" charset="0"/>
              </a:rPr>
              <a:t>Fully connected</a:t>
            </a:r>
            <a:endParaRPr lang="en-US" dirty="0">
              <a:latin typeface="Times New Roman" pitchFamily="18" charset="0"/>
              <a:cs typeface="Times New Roman" pitchFamily="18" charset="0"/>
            </a:endParaRPr>
          </a:p>
        </p:txBody>
      </p:sp>
      <p:pic>
        <p:nvPicPr>
          <p:cNvPr id="8" name="Content Placeholder 7" descr="maxresdefault.jpg"/>
          <p:cNvPicPr>
            <a:picLocks noGrp="1" noChangeAspect="1"/>
          </p:cNvPicPr>
          <p:nvPr>
            <p:ph idx="1"/>
          </p:nvPr>
        </p:nvPicPr>
        <p:blipFill>
          <a:blip r:embed="rId2"/>
          <a:stretch>
            <a:fillRect/>
          </a:stretch>
        </p:blipFill>
        <p:spPr>
          <a:xfrm>
            <a:off x="1185333" y="1905000"/>
            <a:ext cx="6773333" cy="3810000"/>
          </a:xfrm>
        </p:spPr>
      </p:pic>
      <p:sp>
        <p:nvSpPr>
          <p:cNvPr id="4" name="Date Placeholder 3"/>
          <p:cNvSpPr>
            <a:spLocks noGrp="1"/>
          </p:cNvSpPr>
          <p:nvPr>
            <p:ph type="dt" sz="half" idx="10"/>
          </p:nvPr>
        </p:nvSpPr>
        <p:spPr/>
        <p:txBody>
          <a:bodyPr/>
          <a:lstStyle/>
          <a:p>
            <a:fld id="{865A8B67-5A4D-4581-B64E-3DC4079FB3B7}" type="datetime1">
              <a:rPr lang="en-US" smtClean="0"/>
              <a:pPr/>
              <a:t>30-Oct-20</a:t>
            </a:fld>
            <a:endParaRPr lang="en-US"/>
          </a:p>
        </p:txBody>
      </p:sp>
      <p:sp>
        <p:nvSpPr>
          <p:cNvPr id="5" name="Footer Placeholder 4"/>
          <p:cNvSpPr>
            <a:spLocks noGrp="1"/>
          </p:cNvSpPr>
          <p:nvPr>
            <p:ph type="ftr" sz="quarter" idx="11"/>
          </p:nvPr>
        </p:nvSpPr>
        <p:spPr/>
        <p:txBody>
          <a:bodyPr/>
          <a:lstStyle/>
          <a:p>
            <a:r>
              <a:rPr lang="en-US" dirty="0" smtClean="0"/>
              <a:t>IT18021</a:t>
            </a:r>
            <a:endParaRPr lang="en-US" dirty="0"/>
          </a:p>
        </p:txBody>
      </p:sp>
      <p:sp>
        <p:nvSpPr>
          <p:cNvPr id="6" name="Slide Number Placeholder 5"/>
          <p:cNvSpPr>
            <a:spLocks noGrp="1"/>
          </p:cNvSpPr>
          <p:nvPr>
            <p:ph type="sldNum" sz="quarter" idx="12"/>
          </p:nvPr>
        </p:nvSpPr>
        <p:spPr/>
        <p:txBody>
          <a:bodyPr/>
          <a:lstStyle/>
          <a:p>
            <a:fld id="{DE5660FA-4B7F-475A-83FA-E1E15BE43426}" type="slidenum">
              <a:rPr lang="en-US" smtClean="0"/>
              <a:pPr/>
              <a:t>5</a:t>
            </a:fld>
            <a:endParaRPr lang="en-US"/>
          </a:p>
        </p:txBody>
      </p:sp>
      <p:pic>
        <p:nvPicPr>
          <p:cNvPr id="9" name="Picture 2" descr="C:\Users\ASUS\Desktop\download.jpg"/>
          <p:cNvPicPr>
            <a:picLocks noChangeAspect="1" noChangeArrowheads="1"/>
          </p:cNvPicPr>
          <p:nvPr/>
        </p:nvPicPr>
        <p:blipFill>
          <a:blip r:embed="rId3"/>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400800" cy="1189038"/>
          </a:xfrm>
        </p:spPr>
        <p:txBody>
          <a:bodyPr>
            <a:noAutofit/>
          </a:bodyPr>
          <a:lstStyle/>
          <a:p>
            <a:r>
              <a:rPr lang="en-US" sz="4000" dirty="0" smtClean="0">
                <a:latin typeface="Times New Roman" pitchFamily="18" charset="0"/>
                <a:cs typeface="Times New Roman" pitchFamily="18" charset="0"/>
              </a:rPr>
              <a:t>What makes 5G so exciting</a:t>
            </a:r>
            <a:endParaRPr lang="en-US" sz="4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8213B72-CA90-4B30-9B4D-2BEBA6BFF1FB}"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6</a:t>
            </a:fld>
            <a:endParaRPr lang="en-US" dirty="0"/>
          </a:p>
        </p:txBody>
      </p:sp>
      <p:pic>
        <p:nvPicPr>
          <p:cNvPr id="20"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
        <p:nvSpPr>
          <p:cNvPr id="22" name="Content Placeholder 21"/>
          <p:cNvSpPr>
            <a:spLocks noGrp="1"/>
          </p:cNvSpPr>
          <p:nvPr>
            <p:ph idx="1"/>
          </p:nvPr>
        </p:nvSpPr>
        <p:spPr>
          <a:xfrm>
            <a:off x="457200" y="1143000"/>
            <a:ext cx="8229600" cy="4983163"/>
          </a:xfrm>
        </p:spPr>
        <p:txBody>
          <a:bodyPr>
            <a:normAutofit/>
          </a:bodyPr>
          <a:lstStyle/>
          <a:p>
            <a:pPr>
              <a:buNone/>
            </a:pPr>
            <a:endParaRPr lang="en-US" sz="1600" dirty="0">
              <a:latin typeface="Times New Roman" pitchFamily="18" charset="0"/>
              <a:cs typeface="Times New Roman" pitchFamily="18" charset="0"/>
            </a:endParaRPr>
          </a:p>
        </p:txBody>
      </p:sp>
      <p:sp>
        <p:nvSpPr>
          <p:cNvPr id="31" name="Oval 30"/>
          <p:cNvSpPr/>
          <p:nvPr/>
        </p:nvSpPr>
        <p:spPr>
          <a:xfrm>
            <a:off x="1066800" y="2057400"/>
            <a:ext cx="2057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MEC</a:t>
            </a:r>
            <a:endParaRPr lang="en-US" dirty="0">
              <a:latin typeface="Times New Roman" pitchFamily="18" charset="0"/>
              <a:cs typeface="Times New Roman" pitchFamily="18" charset="0"/>
            </a:endParaRPr>
          </a:p>
        </p:txBody>
      </p:sp>
      <p:sp>
        <p:nvSpPr>
          <p:cNvPr id="33" name="Oval 32"/>
          <p:cNvSpPr/>
          <p:nvPr/>
        </p:nvSpPr>
        <p:spPr>
          <a:xfrm>
            <a:off x="5943600" y="2057400"/>
            <a:ext cx="2590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Massive MIMO</a:t>
            </a:r>
            <a:endParaRPr lang="en-US" dirty="0">
              <a:latin typeface="Times New Roman" pitchFamily="18" charset="0"/>
              <a:cs typeface="Times New Roman" pitchFamily="18" charset="0"/>
            </a:endParaRPr>
          </a:p>
        </p:txBody>
      </p:sp>
      <p:sp>
        <p:nvSpPr>
          <p:cNvPr id="35" name="Oval 34"/>
          <p:cNvSpPr/>
          <p:nvPr/>
        </p:nvSpPr>
        <p:spPr>
          <a:xfrm>
            <a:off x="1066800" y="3810000"/>
            <a:ext cx="22860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NOMA</a:t>
            </a:r>
            <a:endParaRPr lang="en-US" dirty="0">
              <a:latin typeface="Times New Roman" pitchFamily="18" charset="0"/>
              <a:cs typeface="Times New Roman" pitchFamily="18" charset="0"/>
            </a:endParaRPr>
          </a:p>
        </p:txBody>
      </p:sp>
      <p:sp>
        <p:nvSpPr>
          <p:cNvPr id="37" name="Oval 36"/>
          <p:cNvSpPr/>
          <p:nvPr/>
        </p:nvSpPr>
        <p:spPr>
          <a:xfrm>
            <a:off x="5715000" y="3886200"/>
            <a:ext cx="2438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Small Cell</a:t>
            </a:r>
            <a:endParaRPr lang="en-US" dirty="0">
              <a:latin typeface="Times New Roman" pitchFamily="18" charset="0"/>
              <a:cs typeface="Times New Roman" pitchFamily="18" charset="0"/>
            </a:endParaRPr>
          </a:p>
        </p:txBody>
      </p:sp>
      <p:sp>
        <p:nvSpPr>
          <p:cNvPr id="38" name="Oval 37"/>
          <p:cNvSpPr/>
          <p:nvPr/>
        </p:nvSpPr>
        <p:spPr>
          <a:xfrm>
            <a:off x="3276600" y="4800600"/>
            <a:ext cx="2209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Beamforming</a:t>
            </a:r>
            <a:endParaRPr lang="en-US" dirty="0">
              <a:latin typeface="Times New Roman" pitchFamily="18" charset="0"/>
              <a:cs typeface="Times New Roman" pitchFamily="18" charset="0"/>
            </a:endParaRPr>
          </a:p>
        </p:txBody>
      </p:sp>
      <p:sp>
        <p:nvSpPr>
          <p:cNvPr id="40" name="Oval 39"/>
          <p:cNvSpPr/>
          <p:nvPr/>
        </p:nvSpPr>
        <p:spPr>
          <a:xfrm>
            <a:off x="3581400" y="1219200"/>
            <a:ext cx="1981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Milimeter</a:t>
            </a:r>
            <a:r>
              <a:rPr lang="en-US" dirty="0" smtClean="0">
                <a:latin typeface="Times New Roman" pitchFamily="18" charset="0"/>
                <a:cs typeface="Times New Roman" pitchFamily="18" charset="0"/>
              </a:rPr>
              <a:t> wave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10200" cy="1143000"/>
          </a:xfrm>
        </p:spPr>
        <p:txBody>
          <a:bodyPr>
            <a:normAutofit/>
          </a:bodyPr>
          <a:lstStyle/>
          <a:p>
            <a:r>
              <a:rPr lang="en-US" sz="4000" dirty="0" smtClean="0">
                <a:latin typeface="Times New Roman" pitchFamily="18" charset="0"/>
                <a:cs typeface="Times New Roman" pitchFamily="18" charset="0"/>
              </a:rPr>
              <a:t>Millimeter Wave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latin typeface="Times New Roman" pitchFamily="18" charset="0"/>
                <a:cs typeface="Times New Roman" pitchFamily="18" charset="0"/>
              </a:rPr>
              <a:t>                                          Millimeter wave</a:t>
            </a:r>
          </a:p>
          <a:p>
            <a:pPr>
              <a:buNone/>
            </a:pPr>
            <a:endParaRPr lang="en-US" dirty="0" smtClean="0"/>
          </a:p>
          <a:p>
            <a:pPr>
              <a:buNone/>
            </a:pPr>
            <a:r>
              <a:rPr lang="en-US" b="1" dirty="0" smtClean="0"/>
              <a:t>1           6               10       30             </a:t>
            </a:r>
            <a:r>
              <a:rPr lang="en-US" sz="2400" b="1" dirty="0" smtClean="0"/>
              <a:t>100                300 </a:t>
            </a:r>
            <a:r>
              <a:rPr lang="en-US" sz="2400" b="1" dirty="0" err="1" smtClean="0"/>
              <a:t>Ghz</a:t>
            </a:r>
            <a:r>
              <a:rPr lang="en-US" sz="2400" b="1" dirty="0" smtClean="0"/>
              <a:t>          </a:t>
            </a:r>
          </a:p>
          <a:p>
            <a:pPr>
              <a:buNone/>
            </a:pPr>
            <a:r>
              <a:rPr lang="en-US" sz="2000" dirty="0" smtClean="0"/>
              <a:t>          </a:t>
            </a:r>
          </a:p>
          <a:p>
            <a:pPr>
              <a:buNone/>
            </a:pPr>
            <a:r>
              <a:rPr lang="en-US" sz="2000" dirty="0" smtClean="0"/>
              <a:t>   </a:t>
            </a:r>
            <a:r>
              <a:rPr lang="en-US" sz="2000" dirty="0" smtClean="0">
                <a:latin typeface="Times New Roman" pitchFamily="18" charset="0"/>
                <a:cs typeface="Times New Roman" pitchFamily="18" charset="0"/>
              </a:rPr>
              <a:t>Radio </a:t>
            </a:r>
            <a:r>
              <a:rPr lang="en-US" sz="2000" dirty="0" err="1" smtClean="0">
                <a:latin typeface="Times New Roman" pitchFamily="18" charset="0"/>
                <a:cs typeface="Times New Roman" pitchFamily="18" charset="0"/>
              </a:rPr>
              <a:t>Specturm</a:t>
            </a: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1AE8CB-6B8A-4BAC-93AD-BE510E926573}"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7</a:t>
            </a:fld>
            <a:endParaRPr lang="en-US" dirty="0"/>
          </a:p>
        </p:txBody>
      </p:sp>
      <p:pic>
        <p:nvPicPr>
          <p:cNvPr id="12"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cxnSp>
        <p:nvCxnSpPr>
          <p:cNvPr id="18" name="Straight Connector 17"/>
          <p:cNvCxnSpPr/>
          <p:nvPr/>
        </p:nvCxnSpPr>
        <p:spPr>
          <a:xfrm>
            <a:off x="457200" y="3581400"/>
            <a:ext cx="7848600" cy="1588"/>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96094" y="3466306"/>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248694" y="34663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429794" y="35806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982494" y="36187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rot="5400000">
            <a:off x="1447800" y="2971800"/>
            <a:ext cx="3048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p:cNvSpPr/>
          <p:nvPr/>
        </p:nvSpPr>
        <p:spPr>
          <a:xfrm>
            <a:off x="457200" y="1447800"/>
            <a:ext cx="2286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Gps,wifi,wimax,4G,3G,3band satellite</a:t>
            </a:r>
            <a:endParaRPr lang="en-US" dirty="0"/>
          </a:p>
        </p:txBody>
      </p:sp>
      <p:cxnSp>
        <p:nvCxnSpPr>
          <p:cNvPr id="31" name="Straight Arrow Connector 30"/>
          <p:cNvCxnSpPr/>
          <p:nvPr/>
        </p:nvCxnSpPr>
        <p:spPr>
          <a:xfrm rot="5400000" flipH="1" flipV="1">
            <a:off x="1333500" y="3238500"/>
            <a:ext cx="533400" cy="1588"/>
          </a:xfrm>
          <a:prstGeom prst="straightConnector1">
            <a:avLst/>
          </a:prstGeom>
          <a:ln w="508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658100" y="36195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229100" y="36195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Right Bracket 36"/>
          <p:cNvSpPr/>
          <p:nvPr/>
        </p:nvSpPr>
        <p:spPr>
          <a:xfrm rot="16200000">
            <a:off x="5482026" y="918774"/>
            <a:ext cx="1295401" cy="3420251"/>
          </a:xfrm>
          <a:prstGeom prst="rightBracket">
            <a:avLst/>
          </a:prstGeom>
          <a:ln w="28575"/>
          <a:scene3d>
            <a:camera prst="orthographicFront"/>
            <a:lightRig rig="threePt" dir="t"/>
          </a:scene3d>
          <a:sp3d contourW="12700">
            <a:contourClr>
              <a:schemeClr val="accent1">
                <a:lumMod val="75000"/>
              </a:schemeClr>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5105400" cy="1173162"/>
          </a:xfrm>
        </p:spPr>
        <p:txBody>
          <a:bodyPr>
            <a:normAutofit fontScale="90000"/>
          </a:bodyPr>
          <a:lstStyle/>
          <a:p>
            <a:r>
              <a:rPr lang="en-US" dirty="0" smtClean="0">
                <a:latin typeface="Times New Roman" pitchFamily="18" charset="0"/>
                <a:cs typeface="Times New Roman" pitchFamily="18" charset="0"/>
              </a:rPr>
              <a:t>Advantages of Millimeter wave</a:t>
            </a:r>
            <a:endParaRPr lang="en-US" dirty="0">
              <a:latin typeface="Times New Roman" pitchFamily="18" charset="0"/>
              <a:cs typeface="Times New Roman" pitchFamily="18" charset="0"/>
            </a:endParaRPr>
          </a:p>
        </p:txBody>
      </p:sp>
      <p:sp>
        <p:nvSpPr>
          <p:cNvPr id="8" name="Content Placeholder 7"/>
          <p:cNvSpPr>
            <a:spLocks noGrp="1"/>
          </p:cNvSpPr>
          <p:nvPr>
            <p:ph idx="1"/>
          </p:nvPr>
        </p:nvSpPr>
        <p:spPr>
          <a:xfrm>
            <a:off x="381000" y="1524000"/>
            <a:ext cx="8229600" cy="4495800"/>
          </a:xfrm>
        </p:spPr>
        <p:txBody>
          <a:bodyPr>
            <a:normAutofit/>
          </a:bodyPr>
          <a:lstStyle/>
          <a:p>
            <a:pPr marL="514350" indent="-514350">
              <a:buAutoNum type="arabicPeriod"/>
            </a:pPr>
            <a:r>
              <a:rPr lang="en-US" sz="2800" dirty="0" smtClean="0">
                <a:latin typeface="Times New Roman" pitchFamily="18" charset="0"/>
                <a:cs typeface="Times New Roman" pitchFamily="18" charset="0"/>
              </a:rPr>
              <a:t>It is new and less used band</a:t>
            </a:r>
          </a:p>
          <a:p>
            <a:pPr marL="514350" indent="-514350">
              <a:buAutoNum type="arabicPeriod"/>
            </a:pPr>
            <a:r>
              <a:rPr lang="en-US" sz="2800" dirty="0" smtClean="0">
                <a:latin typeface="Times New Roman" pitchFamily="18" charset="0"/>
                <a:cs typeface="Times New Roman" pitchFamily="18" charset="0"/>
              </a:rPr>
              <a:t>Higher frequency wave carries much more data than lower frequency wave.</a:t>
            </a:r>
          </a:p>
          <a:p>
            <a:pPr marL="514350" indent="-514350">
              <a:buAutoNum type="arabicPeriod"/>
            </a:pPr>
            <a:r>
              <a:rPr lang="en-US" sz="2800" dirty="0" smtClean="0">
                <a:latin typeface="Times New Roman" pitchFamily="18" charset="0"/>
                <a:cs typeface="Times New Roman" pitchFamily="18" charset="0"/>
              </a:rPr>
              <a:t>Millimeter wave makes it possible to have massive </a:t>
            </a:r>
            <a:r>
              <a:rPr lang="en-US" sz="2800" dirty="0" err="1" smtClean="0">
                <a:latin typeface="Times New Roman" pitchFamily="18" charset="0"/>
                <a:cs typeface="Times New Roman" pitchFamily="18" charset="0"/>
              </a:rPr>
              <a:t>antena</a:t>
            </a:r>
            <a:r>
              <a:rPr lang="en-US" sz="2800" dirty="0" smtClean="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1DF581DC-BB12-4F98-80E9-762702239A24}" type="datetime1">
              <a:rPr lang="en-US" smtClean="0"/>
              <a:pPr/>
              <a:t>30-Oct-20</a:t>
            </a:fld>
            <a:endParaRPr lang="en-US"/>
          </a:p>
        </p:txBody>
      </p:sp>
      <p:sp>
        <p:nvSpPr>
          <p:cNvPr id="5" name="Footer Placeholder 4"/>
          <p:cNvSpPr>
            <a:spLocks noGrp="1"/>
          </p:cNvSpPr>
          <p:nvPr>
            <p:ph type="ftr" sz="quarter" idx="11"/>
          </p:nvPr>
        </p:nvSpPr>
        <p:spPr/>
        <p:txBody>
          <a:bodyPr/>
          <a:lstStyle/>
          <a:p>
            <a:r>
              <a:rPr lang="en-US" smtClean="0"/>
              <a:t>IT18021</a:t>
            </a:r>
            <a:endParaRPr lang="en-US"/>
          </a:p>
        </p:txBody>
      </p:sp>
      <p:sp>
        <p:nvSpPr>
          <p:cNvPr id="6" name="Slide Number Placeholder 5"/>
          <p:cNvSpPr>
            <a:spLocks noGrp="1"/>
          </p:cNvSpPr>
          <p:nvPr>
            <p:ph type="sldNum" sz="quarter" idx="12"/>
          </p:nvPr>
        </p:nvSpPr>
        <p:spPr/>
        <p:txBody>
          <a:bodyPr/>
          <a:lstStyle/>
          <a:p>
            <a:fld id="{DE5660FA-4B7F-475A-83FA-E1E15BE43426}" type="slidenum">
              <a:rPr lang="en-US" smtClean="0"/>
              <a:pPr/>
              <a:t>8</a:t>
            </a:fld>
            <a:endParaRPr lang="en-US"/>
          </a:p>
        </p:txBody>
      </p:sp>
      <p:pic>
        <p:nvPicPr>
          <p:cNvPr id="13"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5715000" cy="1143000"/>
          </a:xfrm>
        </p:spPr>
        <p:txBody>
          <a:bodyPr>
            <a:normAutofit/>
          </a:bodyPr>
          <a:lstStyle/>
          <a:p>
            <a:r>
              <a:rPr lang="en-US" sz="3600" dirty="0" smtClean="0">
                <a:latin typeface="Times New Roman" pitchFamily="18" charset="0"/>
                <a:cs typeface="Times New Roman" pitchFamily="18" charset="0"/>
              </a:rPr>
              <a:t>Massive MIMO</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525963"/>
          </a:xfrm>
        </p:spPr>
        <p:txBody>
          <a:bodyPr/>
          <a:lstStyle/>
          <a:p>
            <a:pPr>
              <a:buFont typeface="Wingdings"/>
              <a:buChar char="Ø"/>
            </a:pPr>
            <a:r>
              <a:rPr lang="en-US" sz="2800" dirty="0" smtClean="0">
                <a:latin typeface="Times New Roman" pitchFamily="18" charset="0"/>
                <a:cs typeface="Times New Roman" pitchFamily="18" charset="0"/>
              </a:rPr>
              <a:t>The relationship between the wave frequency and antenna size is inversely proportional.</a:t>
            </a:r>
          </a:p>
          <a:p>
            <a:pPr>
              <a:buNone/>
            </a:pPr>
            <a:endParaRPr lang="en-US" sz="2800" baseline="30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506589B-CA0D-47BF-AA8F-87A1756F5C69}" type="datetime1">
              <a:rPr lang="en-US" smtClean="0"/>
              <a:pPr/>
              <a:t>30-Oct-20</a:t>
            </a:fld>
            <a:endParaRPr lang="en-US"/>
          </a:p>
        </p:txBody>
      </p:sp>
      <p:sp>
        <p:nvSpPr>
          <p:cNvPr id="5" name="Footer Placeholder 4"/>
          <p:cNvSpPr>
            <a:spLocks noGrp="1"/>
          </p:cNvSpPr>
          <p:nvPr>
            <p:ph type="ftr" sz="quarter" idx="11"/>
          </p:nvPr>
        </p:nvSpPr>
        <p:spPr/>
        <p:txBody>
          <a:bodyPr/>
          <a:lstStyle/>
          <a:p>
            <a:r>
              <a:rPr lang="en-US" dirty="0" smtClean="0"/>
              <a:t>IT18021</a:t>
            </a:r>
            <a:endParaRPr lang="en-US" dirty="0"/>
          </a:p>
        </p:txBody>
      </p:sp>
      <p:sp>
        <p:nvSpPr>
          <p:cNvPr id="6" name="Slide Number Placeholder 5"/>
          <p:cNvSpPr>
            <a:spLocks noGrp="1"/>
          </p:cNvSpPr>
          <p:nvPr>
            <p:ph type="sldNum" sz="quarter" idx="12"/>
          </p:nvPr>
        </p:nvSpPr>
        <p:spPr/>
        <p:txBody>
          <a:bodyPr/>
          <a:lstStyle/>
          <a:p>
            <a:fld id="{DE5660FA-4B7F-475A-83FA-E1E15BE43426}" type="slidenum">
              <a:rPr lang="en-US" smtClean="0"/>
              <a:pPr/>
              <a:t>9</a:t>
            </a:fld>
            <a:endParaRPr lang="en-US"/>
          </a:p>
        </p:txBody>
      </p:sp>
      <p:pic>
        <p:nvPicPr>
          <p:cNvPr id="9" name="Picture 2" descr="C:\Users\ASUS\Desktop\download.jpg"/>
          <p:cNvPicPr>
            <a:picLocks noChangeAspect="1" noChangeArrowheads="1"/>
          </p:cNvPicPr>
          <p:nvPr/>
        </p:nvPicPr>
        <p:blipFill>
          <a:blip r:embed="rId2"/>
          <a:srcRect/>
          <a:stretch>
            <a:fillRect/>
          </a:stretch>
        </p:blipFill>
        <p:spPr bwMode="auto">
          <a:xfrm>
            <a:off x="7315200" y="0"/>
            <a:ext cx="1828800" cy="1676400"/>
          </a:xfrm>
          <a:prstGeom prst="rect">
            <a:avLst/>
          </a:prstGeom>
          <a:noFill/>
        </p:spPr>
      </p:pic>
      <p:sp>
        <p:nvSpPr>
          <p:cNvPr id="8" name="Diagonal Stripe 7"/>
          <p:cNvSpPr/>
          <p:nvPr/>
        </p:nvSpPr>
        <p:spPr>
          <a:xfrm>
            <a:off x="1295400" y="2514600"/>
            <a:ext cx="1371600" cy="350520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1828800" y="2743200"/>
            <a:ext cx="1752600" cy="1828800"/>
          </a:xfrm>
          <a:prstGeom prst="rect">
            <a:avLst/>
          </a:prstGeom>
          <a:ln w="123825" cap="rnd"/>
          <a:scene3d>
            <a:camera prst="perspectiveHeroicExtremeRightFacing"/>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81200" y="2971800"/>
            <a:ext cx="533400" cy="4572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33600" y="3505200"/>
            <a:ext cx="533400" cy="4572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09800" y="4038600"/>
            <a:ext cx="533400" cy="4572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667000" y="3581400"/>
            <a:ext cx="533400" cy="4572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29400" y="2743200"/>
            <a:ext cx="1752600" cy="1828800"/>
          </a:xfrm>
          <a:prstGeom prst="rect">
            <a:avLst/>
          </a:prstGeom>
          <a:ln w="123825" cap="rnd"/>
          <a:scene3d>
            <a:camera prst="isometricOffAxis2Lef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924800" y="30480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467600" y="29718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34200" y="28956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772400" y="35052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315200" y="35052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858000" y="34290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696200" y="40386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62800" y="39624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781800" y="3886200"/>
            <a:ext cx="381000" cy="3810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495800" y="3810000"/>
            <a:ext cx="1295400" cy="990600"/>
          </a:xfrm>
          <a:prstGeom prst="ellipse">
            <a:avLst/>
          </a:prstGeom>
          <a:scene3d>
            <a:camera prst="isometricOffAxis1Righ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4800600" y="4343400"/>
            <a:ext cx="685800" cy="914400"/>
          </a:xfrm>
          <a:prstGeom prst="downArrow">
            <a:avLst/>
          </a:prstGeom>
          <a:solidFill>
            <a:schemeClr val="accent6">
              <a:lumMod val="75000"/>
            </a:schemeClr>
          </a:solidFill>
          <a:ln w="12700"/>
          <a:scene3d>
            <a:camera prst="orthographicFront"/>
            <a:lightRig rig="threePt" dir="t"/>
          </a:scene3d>
          <a:sp3d>
            <a:bevelT w="50800" h="508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0800" y="3048000"/>
            <a:ext cx="533400" cy="457200"/>
          </a:xfrm>
          <a:prstGeom prst="ellipse">
            <a:avLst/>
          </a:prstGeom>
          <a:ln>
            <a:gradFill>
              <a:gsLst>
                <a:gs pos="0">
                  <a:srgbClr val="D6B19C"/>
                </a:gs>
                <a:gs pos="30000">
                  <a:srgbClr val="D49E6C"/>
                </a:gs>
                <a:gs pos="70000">
                  <a:srgbClr val="A65528"/>
                </a:gs>
                <a:gs pos="100000">
                  <a:srgbClr val="663012"/>
                </a:gs>
              </a:gsLst>
              <a:lin ang="5400000" scaled="0"/>
            </a:gradFill>
          </a:ln>
          <a:effectLst>
            <a:outerShdw blurRad="50800" dist="50800" dir="5400000" algn="ctr" rotWithShape="0">
              <a:schemeClr val="accent6">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617407" y="2892250"/>
            <a:ext cx="2249993" cy="785447"/>
          </a:xfrm>
          <a:custGeom>
            <a:avLst/>
            <a:gdLst>
              <a:gd name="connsiteX0" fmla="*/ 0 w 1927609"/>
              <a:gd name="connsiteY0" fmla="*/ 785447 h 785447"/>
              <a:gd name="connsiteX1" fmla="*/ 190918 w 1927609"/>
              <a:gd name="connsiteY1" fmla="*/ 112207 h 785447"/>
              <a:gd name="connsiteX2" fmla="*/ 532562 w 1927609"/>
              <a:gd name="connsiteY2" fmla="*/ 624673 h 785447"/>
              <a:gd name="connsiteX3" fmla="*/ 713433 w 1927609"/>
              <a:gd name="connsiteY3" fmla="*/ 82062 h 785447"/>
              <a:gd name="connsiteX4" fmla="*/ 954593 w 1927609"/>
              <a:gd name="connsiteY4" fmla="*/ 584480 h 785447"/>
              <a:gd name="connsiteX5" fmla="*/ 1125415 w 1927609"/>
              <a:gd name="connsiteY5" fmla="*/ 31820 h 785447"/>
              <a:gd name="connsiteX6" fmla="*/ 1306285 w 1927609"/>
              <a:gd name="connsiteY6" fmla="*/ 554335 h 785447"/>
              <a:gd name="connsiteX7" fmla="*/ 1366575 w 1927609"/>
              <a:gd name="connsiteY7" fmla="*/ 21772 h 785447"/>
              <a:gd name="connsiteX8" fmla="*/ 1436914 w 1927609"/>
              <a:gd name="connsiteY8" fmla="*/ 473948 h 785447"/>
              <a:gd name="connsiteX9" fmla="*/ 1436914 w 1927609"/>
              <a:gd name="connsiteY9" fmla="*/ 504093 h 785447"/>
              <a:gd name="connsiteX10" fmla="*/ 1517301 w 1927609"/>
              <a:gd name="connsiteY10" fmla="*/ 1675 h 785447"/>
              <a:gd name="connsiteX11" fmla="*/ 1577591 w 1927609"/>
              <a:gd name="connsiteY11" fmla="*/ 494045 h 785447"/>
              <a:gd name="connsiteX12" fmla="*/ 1718268 w 1927609"/>
              <a:gd name="connsiteY12" fmla="*/ 41869 h 785447"/>
              <a:gd name="connsiteX13" fmla="*/ 1748413 w 1927609"/>
              <a:gd name="connsiteY13" fmla="*/ 403609 h 785447"/>
              <a:gd name="connsiteX14" fmla="*/ 1858945 w 1927609"/>
              <a:gd name="connsiteY14" fmla="*/ 72014 h 785447"/>
              <a:gd name="connsiteX15" fmla="*/ 1919235 w 1927609"/>
              <a:gd name="connsiteY15" fmla="*/ 393561 h 785447"/>
              <a:gd name="connsiteX16" fmla="*/ 1909186 w 1927609"/>
              <a:gd name="connsiteY16" fmla="*/ 272981 h 78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7609" h="785447">
                <a:moveTo>
                  <a:pt x="0" y="785447"/>
                </a:moveTo>
                <a:cubicBezTo>
                  <a:pt x="51079" y="462225"/>
                  <a:pt x="102158" y="139003"/>
                  <a:pt x="190918" y="112207"/>
                </a:cubicBezTo>
                <a:cubicBezTo>
                  <a:pt x="279678" y="85411"/>
                  <a:pt x="445476" y="629697"/>
                  <a:pt x="532562" y="624673"/>
                </a:cubicBezTo>
                <a:cubicBezTo>
                  <a:pt x="619648" y="619649"/>
                  <a:pt x="643095" y="88761"/>
                  <a:pt x="713433" y="82062"/>
                </a:cubicBezTo>
                <a:cubicBezTo>
                  <a:pt x="783772" y="75363"/>
                  <a:pt x="885929" y="592854"/>
                  <a:pt x="954593" y="584480"/>
                </a:cubicBezTo>
                <a:cubicBezTo>
                  <a:pt x="1023257" y="576106"/>
                  <a:pt x="1066800" y="36844"/>
                  <a:pt x="1125415" y="31820"/>
                </a:cubicBezTo>
                <a:cubicBezTo>
                  <a:pt x="1184030" y="26796"/>
                  <a:pt x="1266092" y="556010"/>
                  <a:pt x="1306285" y="554335"/>
                </a:cubicBezTo>
                <a:cubicBezTo>
                  <a:pt x="1346478" y="552660"/>
                  <a:pt x="1344804" y="35170"/>
                  <a:pt x="1366575" y="21772"/>
                </a:cubicBezTo>
                <a:cubicBezTo>
                  <a:pt x="1388347" y="8374"/>
                  <a:pt x="1425191" y="393561"/>
                  <a:pt x="1436914" y="473948"/>
                </a:cubicBezTo>
                <a:cubicBezTo>
                  <a:pt x="1448637" y="554335"/>
                  <a:pt x="1423516" y="582805"/>
                  <a:pt x="1436914" y="504093"/>
                </a:cubicBezTo>
                <a:cubicBezTo>
                  <a:pt x="1450312" y="425381"/>
                  <a:pt x="1493855" y="3350"/>
                  <a:pt x="1517301" y="1675"/>
                </a:cubicBezTo>
                <a:cubicBezTo>
                  <a:pt x="1540747" y="0"/>
                  <a:pt x="1544097" y="487346"/>
                  <a:pt x="1577591" y="494045"/>
                </a:cubicBezTo>
                <a:cubicBezTo>
                  <a:pt x="1611085" y="500744"/>
                  <a:pt x="1689798" y="56942"/>
                  <a:pt x="1718268" y="41869"/>
                </a:cubicBezTo>
                <a:cubicBezTo>
                  <a:pt x="1746738" y="26796"/>
                  <a:pt x="1724967" y="398585"/>
                  <a:pt x="1748413" y="403609"/>
                </a:cubicBezTo>
                <a:cubicBezTo>
                  <a:pt x="1771859" y="408633"/>
                  <a:pt x="1830475" y="73689"/>
                  <a:pt x="1858945" y="72014"/>
                </a:cubicBezTo>
                <a:cubicBezTo>
                  <a:pt x="1887415" y="70339"/>
                  <a:pt x="1910861" y="360066"/>
                  <a:pt x="1919235" y="393561"/>
                </a:cubicBezTo>
                <a:cubicBezTo>
                  <a:pt x="1927609" y="427056"/>
                  <a:pt x="1918397" y="350018"/>
                  <a:pt x="1909186" y="27298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TotalTime>
  <Words>259</Words>
  <Application>Microsoft Office PowerPoint</Application>
  <PresentationFormat>On-screen Show (4:3)</PresentationFormat>
  <Paragraphs>145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5g Network</vt:lpstr>
      <vt:lpstr>Learning Outcome</vt:lpstr>
      <vt:lpstr>Slide 3</vt:lpstr>
      <vt:lpstr>Slide 4</vt:lpstr>
      <vt:lpstr>Fully connected</vt:lpstr>
      <vt:lpstr>What makes 5G so exciting</vt:lpstr>
      <vt:lpstr>Millimeter Wave</vt:lpstr>
      <vt:lpstr>Advantages of Millimeter wave</vt:lpstr>
      <vt:lpstr>Massive MIMO</vt:lpstr>
      <vt:lpstr>Collision of wave</vt:lpstr>
      <vt:lpstr>Small cell</vt:lpstr>
      <vt:lpstr>Standard network and beamforming</vt:lpstr>
      <vt:lpstr>NOMA</vt:lpstr>
      <vt:lpstr>Mobile Edge Computing(MEC)</vt:lpstr>
      <vt:lpstr>How does it work</vt:lpstr>
      <vt:lpstr>How does it work</vt:lpstr>
      <vt:lpstr>Working with 4G network</vt:lpstr>
      <vt:lpstr>Why 5G</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170</cp:revision>
  <dcterms:created xsi:type="dcterms:W3CDTF">2019-11-11T06:43:28Z</dcterms:created>
  <dcterms:modified xsi:type="dcterms:W3CDTF">2020-10-30T13:21:57Z</dcterms:modified>
</cp:coreProperties>
</file>