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</p:sldIdLst>
  <p:sldSz cy="5143500" cx="9144000"/>
  <p:notesSz cx="6858000" cy="9144000"/>
  <p:embeddedFontLst>
    <p:embeddedFont>
      <p:font typeface="Montserrat"/>
      <p:regular r:id="rId60"/>
      <p:bold r:id="rId61"/>
      <p:italic r:id="rId62"/>
      <p:boldItalic r:id="rId63"/>
    </p:embeddedFont>
    <p:embeddedFont>
      <p:font typeface="Corbel"/>
      <p:regular r:id="rId64"/>
      <p:bold r:id="rId65"/>
      <p:italic r:id="rId66"/>
      <p:boldItalic r:id="rId67"/>
    </p:embeddedFont>
    <p:embeddedFont>
      <p:font typeface="Old Standard TT"/>
      <p:regular r:id="rId68"/>
      <p:bold r:id="rId69"/>
      <p:italic r:id="rId7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0" Type="http://schemas.openxmlformats.org/officeDocument/2006/relationships/font" Target="fonts/OldStandardTT-italic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Montserrat-italic.fntdata"/><Relationship Id="rId61" Type="http://schemas.openxmlformats.org/officeDocument/2006/relationships/font" Target="fonts/Montserrat-bold.fntdata"/><Relationship Id="rId20" Type="http://schemas.openxmlformats.org/officeDocument/2006/relationships/slide" Target="slides/slide15.xml"/><Relationship Id="rId64" Type="http://schemas.openxmlformats.org/officeDocument/2006/relationships/font" Target="fonts/Corbel-regular.fntdata"/><Relationship Id="rId63" Type="http://schemas.openxmlformats.org/officeDocument/2006/relationships/font" Target="fonts/Montserrat-boldItalic.fntdata"/><Relationship Id="rId22" Type="http://schemas.openxmlformats.org/officeDocument/2006/relationships/slide" Target="slides/slide17.xml"/><Relationship Id="rId66" Type="http://schemas.openxmlformats.org/officeDocument/2006/relationships/font" Target="fonts/Corbel-italic.fntdata"/><Relationship Id="rId21" Type="http://schemas.openxmlformats.org/officeDocument/2006/relationships/slide" Target="slides/slide16.xml"/><Relationship Id="rId65" Type="http://schemas.openxmlformats.org/officeDocument/2006/relationships/font" Target="fonts/Corbel-bold.fntdata"/><Relationship Id="rId24" Type="http://schemas.openxmlformats.org/officeDocument/2006/relationships/slide" Target="slides/slide19.xml"/><Relationship Id="rId68" Type="http://schemas.openxmlformats.org/officeDocument/2006/relationships/font" Target="fonts/OldStandardTT-regular.fntdata"/><Relationship Id="rId23" Type="http://schemas.openxmlformats.org/officeDocument/2006/relationships/slide" Target="slides/slide18.xml"/><Relationship Id="rId67" Type="http://schemas.openxmlformats.org/officeDocument/2006/relationships/font" Target="fonts/Corbel-boldItalic.fntdata"/><Relationship Id="rId60" Type="http://schemas.openxmlformats.org/officeDocument/2006/relationships/font" Target="fonts/Montserrat-regular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OldStandardTT-bold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f6b7da82e0_0_6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f6b7da82e0_0_6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f17178ac7a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f17178ac7a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f6b7da82e0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f6b7da82e0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f6b7da82e0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f6b7da82e0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f6b7da82e0_0_6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f6b7da82e0_0_6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f6b7da82e0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f6b7da82e0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f6b7da82e0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f6b7da82e0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f6b7da82e0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f6b7da82e0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f6b7da82e0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f6b7da82e0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f17178ac7a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f17178ac7a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f6b7da82e0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f6b7da82e0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641e3a682f_1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641e3a682f_1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f6b7da82e0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f6b7da82e0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f6b7da82e0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f6b7da82e0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f17178ac7a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f17178ac7a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f17178ac7a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f17178ac7a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f17178ac7a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f17178ac7a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f17178ac7a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f17178ac7a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f6b7da82e0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f6b7da82e0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f6b7da82e0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f6b7da82e0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f6b7da82e0_0_6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f6b7da82e0_0_6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f6b7da82e0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f6b7da82e0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f6b7da82e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f6b7da82e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f6b7da82e0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f6b7da82e0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f17178ac7a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f17178ac7a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f17178ac7a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f17178ac7a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f17178ac7a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f17178ac7a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6578a2f678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6578a2f67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654f5feb89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654f5feb89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654f5feb89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654f5feb89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f6b7da82e0_0_6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f6b7da82e0_0_6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f17178ac7a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f17178ac7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654f5feb89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Google Shape;614;g654f5feb89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6b7da82e0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f6b7da82e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654f5feb89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654f5feb89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654f5feb89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654f5feb89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654f5feb89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654f5feb89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f17178ac7a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gf17178ac7a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gf6b7da82e0_0_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6" name="Google Shape;736;gf6b7da82e0_0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f17178ac7a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f17178ac7a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f6b7da82e0_0_5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f6b7da82e0_0_5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f6b7da82e0_0_5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f6b7da82e0_0_5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f6b7da82e0_0_5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Google Shape;848;gf6b7da82e0_0_5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gf6b7da82e0_0_4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9" name="Google Shape;879;gf6b7da82e0_0_4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f6b7da82e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f6b7da82e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gf6b7da82e0_0_4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3" name="Google Shape;913;gf6b7da82e0_0_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gf6b7da82e0_0_4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9" name="Google Shape;949;gf6b7da82e0_0_4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8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g655079ca2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0" name="Google Shape;980;g655079ca2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gf17178ac7a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7" name="Google Shape;987;gf17178ac7a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gf6b7da82e0_0_6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3" name="Google Shape;993;gf6b7da82e0_0_6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f6b7da82e0_0_6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f6b7da82e0_0_6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f6b7da82e0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f6b7da82e0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f17178ac7a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f17178ac7a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f17178ac7a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f17178ac7a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Название лекции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82352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3" name="Google Shape;13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523482" y="-105700"/>
            <a:ext cx="2097050" cy="1742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1 колонка текста">
  <p:cSld name="ONE_COLUMN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0" name="Google Shape;50;p1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сновная идея, вывод">
  <p:cSld name="MAIN_POI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одпись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EB00"/>
              </a:buClr>
              <a:buSzPts val="1800"/>
              <a:buNone/>
              <a:defRPr>
                <a:solidFill>
                  <a:srgbClr val="FFEB00"/>
                </a:solidFill>
              </a:defRPr>
            </a:lvl1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Большое число">
  <p:cSld name="BIG_NUMB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Новый заголовок">
  <p:cSld name="TITLE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лайд для формул/иллюстраций">
  <p:cSld name="CUSTOM_1">
    <p:bg>
      <p:bgPr>
        <a:noFill/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330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0376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Char char="●"/>
              <a:defRPr i="0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○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■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●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○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■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●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○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Old Standard TT"/>
              <a:buChar char="■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лайд для формул и иллюстрации (пополам)">
  <p:cSld name="CUSTOM_1_1">
    <p:bg>
      <p:bgPr>
        <a:noFill/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330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037625"/>
            <a:ext cx="4264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Char char="●"/>
              <a:defRPr i="0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○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■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●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○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■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●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○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Old Standard TT"/>
              <a:buChar char="■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екции с названием и описанием">
  <p:cSld name="SECTION_TITLE_AND_DESCRIPTI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7" name="Google Shape;27;p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Montserrat"/>
              <a:buChar char="●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○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■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●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○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■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●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○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Montserrat"/>
              <a:buChar char="■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екции с названием и описанием 1">
  <p:cSld name="SECTION_TITLE_AND_DESCRIPTION_1">
    <p:bg>
      <p:bgPr>
        <a:noFill/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4989900" y="29095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новой секции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Название и содержание" type="tx">
  <p:cSld name="TITLE_AND_BOD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Название и 2 колонки" type="twoColTx">
  <p:cSld name="TITLE_AND_TWO_COLUMN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3" name="Google Shape;43;p1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EB00"/>
              </a:buClr>
              <a:buSzPts val="2800"/>
              <a:buFont typeface="Montserrat"/>
              <a:buNone/>
              <a:defRPr b="1" i="0" sz="2800" u="none" cap="none" strike="noStrike">
                <a:solidFill>
                  <a:srgbClr val="FFEB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Char char="●"/>
              <a:defRPr i="0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○"/>
              <a:defRPr i="0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■"/>
              <a:defRPr i="0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●"/>
              <a:defRPr i="0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○"/>
              <a:defRPr i="0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■"/>
              <a:defRPr i="0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●"/>
              <a:defRPr i="0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○"/>
              <a:defRPr i="0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Montserrat"/>
              <a:buChar char="■"/>
              <a:defRPr i="0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0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10.gif"/><Relationship Id="rId5" Type="http://schemas.openxmlformats.org/officeDocument/2006/relationships/image" Target="../media/image16.gif"/><Relationship Id="rId6" Type="http://schemas.openxmlformats.org/officeDocument/2006/relationships/image" Target="../media/image19.gif"/><Relationship Id="rId7" Type="http://schemas.openxmlformats.org/officeDocument/2006/relationships/image" Target="../media/image3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10.gif"/><Relationship Id="rId5" Type="http://schemas.openxmlformats.org/officeDocument/2006/relationships/image" Target="../media/image16.gif"/><Relationship Id="rId6" Type="http://schemas.openxmlformats.org/officeDocument/2006/relationships/image" Target="../media/image19.gif"/><Relationship Id="rId7" Type="http://schemas.openxmlformats.org/officeDocument/2006/relationships/image" Target="../media/image3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Relationship Id="rId4" Type="http://schemas.openxmlformats.org/officeDocument/2006/relationships/image" Target="../media/image18.gif"/><Relationship Id="rId5" Type="http://schemas.openxmlformats.org/officeDocument/2006/relationships/image" Target="../media/image3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Relationship Id="rId4" Type="http://schemas.openxmlformats.org/officeDocument/2006/relationships/image" Target="../media/image34.png"/></Relationships>
</file>

<file path=ppt/slides/_rels/slide15.xml.rels><?xml version="1.0" encoding="UTF-8" standalone="yes"?><Relationships xmlns="http://schemas.openxmlformats.org/package/2006/relationships"><Relationship Id="rId11" Type="http://schemas.openxmlformats.org/officeDocument/2006/relationships/image" Target="../media/image34.png"/><Relationship Id="rId10" Type="http://schemas.openxmlformats.org/officeDocument/2006/relationships/image" Target="../media/image9.gi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Relationship Id="rId4" Type="http://schemas.openxmlformats.org/officeDocument/2006/relationships/image" Target="../media/image5.gif"/><Relationship Id="rId9" Type="http://schemas.openxmlformats.org/officeDocument/2006/relationships/image" Target="../media/image3.gif"/><Relationship Id="rId5" Type="http://schemas.openxmlformats.org/officeDocument/2006/relationships/image" Target="../media/image7.gif"/><Relationship Id="rId6" Type="http://schemas.openxmlformats.org/officeDocument/2006/relationships/image" Target="../media/image1.gif"/><Relationship Id="rId7" Type="http://schemas.openxmlformats.org/officeDocument/2006/relationships/image" Target="../media/image8.gif"/><Relationship Id="rId8" Type="http://schemas.openxmlformats.org/officeDocument/2006/relationships/image" Target="../media/image14.gif"/></Relationships>
</file>

<file path=ppt/slides/_rels/slide16.xml.rels><?xml version="1.0" encoding="UTF-8" standalone="yes"?><Relationships xmlns="http://schemas.openxmlformats.org/package/2006/relationships"><Relationship Id="rId11" Type="http://schemas.openxmlformats.org/officeDocument/2006/relationships/image" Target="../media/image21.png"/><Relationship Id="rId10" Type="http://schemas.openxmlformats.org/officeDocument/2006/relationships/image" Target="../media/image9.gif"/><Relationship Id="rId1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Relationship Id="rId4" Type="http://schemas.openxmlformats.org/officeDocument/2006/relationships/image" Target="../media/image5.gif"/><Relationship Id="rId9" Type="http://schemas.openxmlformats.org/officeDocument/2006/relationships/image" Target="../media/image3.gif"/><Relationship Id="rId5" Type="http://schemas.openxmlformats.org/officeDocument/2006/relationships/image" Target="../media/image7.gif"/><Relationship Id="rId6" Type="http://schemas.openxmlformats.org/officeDocument/2006/relationships/image" Target="../media/image1.gif"/><Relationship Id="rId7" Type="http://schemas.openxmlformats.org/officeDocument/2006/relationships/image" Target="../media/image8.gif"/><Relationship Id="rId8" Type="http://schemas.openxmlformats.org/officeDocument/2006/relationships/image" Target="../media/image14.gif"/></Relationships>
</file>

<file path=ppt/slides/_rels/slide17.xml.rels><?xml version="1.0" encoding="UTF-8" standalone="yes"?><Relationships xmlns="http://schemas.openxmlformats.org/package/2006/relationships"><Relationship Id="rId11" Type="http://schemas.openxmlformats.org/officeDocument/2006/relationships/image" Target="../media/image3.gif"/><Relationship Id="rId10" Type="http://schemas.openxmlformats.org/officeDocument/2006/relationships/image" Target="../media/image14.gif"/><Relationship Id="rId13" Type="http://schemas.openxmlformats.org/officeDocument/2006/relationships/image" Target="../media/image22.gif"/><Relationship Id="rId12" Type="http://schemas.openxmlformats.org/officeDocument/2006/relationships/image" Target="../media/image9.gi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3.png"/><Relationship Id="rId4" Type="http://schemas.openxmlformats.org/officeDocument/2006/relationships/image" Target="../media/image34.png"/><Relationship Id="rId9" Type="http://schemas.openxmlformats.org/officeDocument/2006/relationships/image" Target="../media/image8.gif"/><Relationship Id="rId15" Type="http://schemas.openxmlformats.org/officeDocument/2006/relationships/image" Target="../media/image24.gif"/><Relationship Id="rId14" Type="http://schemas.openxmlformats.org/officeDocument/2006/relationships/image" Target="../media/image25.gif"/><Relationship Id="rId17" Type="http://schemas.openxmlformats.org/officeDocument/2006/relationships/image" Target="../media/image29.gif"/><Relationship Id="rId16" Type="http://schemas.openxmlformats.org/officeDocument/2006/relationships/image" Target="../media/image26.gif"/><Relationship Id="rId5" Type="http://schemas.openxmlformats.org/officeDocument/2006/relationships/image" Target="../media/image17.png"/><Relationship Id="rId19" Type="http://schemas.openxmlformats.org/officeDocument/2006/relationships/image" Target="../media/image27.gif"/><Relationship Id="rId6" Type="http://schemas.openxmlformats.org/officeDocument/2006/relationships/image" Target="../media/image5.gif"/><Relationship Id="rId18" Type="http://schemas.openxmlformats.org/officeDocument/2006/relationships/image" Target="../media/image28.gif"/><Relationship Id="rId7" Type="http://schemas.openxmlformats.org/officeDocument/2006/relationships/image" Target="../media/image7.gif"/><Relationship Id="rId8" Type="http://schemas.openxmlformats.org/officeDocument/2006/relationships/image" Target="../media/image1.gif"/></Relationships>
</file>

<file path=ppt/slides/_rels/slide18.xml.rels><?xml version="1.0" encoding="UTF-8" standalone="yes"?><Relationships xmlns="http://schemas.openxmlformats.org/package/2006/relationships"><Relationship Id="rId20" Type="http://schemas.openxmlformats.org/officeDocument/2006/relationships/image" Target="../media/image29.gif"/><Relationship Id="rId11" Type="http://schemas.openxmlformats.org/officeDocument/2006/relationships/image" Target="../media/image1.gif"/><Relationship Id="rId22" Type="http://schemas.openxmlformats.org/officeDocument/2006/relationships/image" Target="../media/image27.gif"/><Relationship Id="rId10" Type="http://schemas.openxmlformats.org/officeDocument/2006/relationships/image" Target="../media/image7.gif"/><Relationship Id="rId21" Type="http://schemas.openxmlformats.org/officeDocument/2006/relationships/image" Target="../media/image28.gif"/><Relationship Id="rId13" Type="http://schemas.openxmlformats.org/officeDocument/2006/relationships/image" Target="../media/image14.gif"/><Relationship Id="rId12" Type="http://schemas.openxmlformats.org/officeDocument/2006/relationships/image" Target="../media/image8.gi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0.gif"/><Relationship Id="rId4" Type="http://schemas.openxmlformats.org/officeDocument/2006/relationships/image" Target="../media/image32.gif"/><Relationship Id="rId9" Type="http://schemas.openxmlformats.org/officeDocument/2006/relationships/image" Target="../media/image5.gif"/><Relationship Id="rId15" Type="http://schemas.openxmlformats.org/officeDocument/2006/relationships/image" Target="../media/image9.gif"/><Relationship Id="rId14" Type="http://schemas.openxmlformats.org/officeDocument/2006/relationships/image" Target="../media/image3.gif"/><Relationship Id="rId17" Type="http://schemas.openxmlformats.org/officeDocument/2006/relationships/image" Target="../media/image25.gif"/><Relationship Id="rId16" Type="http://schemas.openxmlformats.org/officeDocument/2006/relationships/image" Target="../media/image22.gif"/><Relationship Id="rId5" Type="http://schemas.openxmlformats.org/officeDocument/2006/relationships/image" Target="../media/image31.png"/><Relationship Id="rId19" Type="http://schemas.openxmlformats.org/officeDocument/2006/relationships/image" Target="../media/image26.gif"/><Relationship Id="rId6" Type="http://schemas.openxmlformats.org/officeDocument/2006/relationships/image" Target="../media/image23.png"/><Relationship Id="rId18" Type="http://schemas.openxmlformats.org/officeDocument/2006/relationships/image" Target="../media/image24.gif"/><Relationship Id="rId7" Type="http://schemas.openxmlformats.org/officeDocument/2006/relationships/image" Target="../media/image34.png"/><Relationship Id="rId8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Relationship Id="rId4" Type="http://schemas.openxmlformats.org/officeDocument/2006/relationships/image" Target="../media/image3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4.png"/><Relationship Id="rId4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3.png"/><Relationship Id="rId4" Type="http://schemas.openxmlformats.org/officeDocument/2006/relationships/image" Target="../media/image3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3.png"/><Relationship Id="rId4" Type="http://schemas.openxmlformats.org/officeDocument/2006/relationships/image" Target="../media/image3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3.png"/><Relationship Id="rId4" Type="http://schemas.openxmlformats.org/officeDocument/2006/relationships/image" Target="../media/image3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4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7.png"/><Relationship Id="rId6" Type="http://schemas.openxmlformats.org/officeDocument/2006/relationships/image" Target="../media/image4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7.png"/><Relationship Id="rId4" Type="http://schemas.openxmlformats.org/officeDocument/2006/relationships/image" Target="../media/image17.png"/><Relationship Id="rId5" Type="http://schemas.openxmlformats.org/officeDocument/2006/relationships/image" Target="../media/image34.png"/><Relationship Id="rId6" Type="http://schemas.openxmlformats.org/officeDocument/2006/relationships/image" Target="../media/image36.png"/></Relationships>
</file>

<file path=ppt/slides/_rels/slide27.xml.rels><?xml version="1.0" encoding="UTF-8" standalone="yes"?><Relationships xmlns="http://schemas.openxmlformats.org/package/2006/relationships"><Relationship Id="rId11" Type="http://schemas.openxmlformats.org/officeDocument/2006/relationships/image" Target="../media/image34.png"/><Relationship Id="rId10" Type="http://schemas.openxmlformats.org/officeDocument/2006/relationships/image" Target="../media/image9.gi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7.png"/><Relationship Id="rId4" Type="http://schemas.openxmlformats.org/officeDocument/2006/relationships/image" Target="../media/image5.gif"/><Relationship Id="rId9" Type="http://schemas.openxmlformats.org/officeDocument/2006/relationships/image" Target="../media/image3.gif"/><Relationship Id="rId5" Type="http://schemas.openxmlformats.org/officeDocument/2006/relationships/image" Target="../media/image7.gif"/><Relationship Id="rId6" Type="http://schemas.openxmlformats.org/officeDocument/2006/relationships/image" Target="../media/image1.gif"/><Relationship Id="rId7" Type="http://schemas.openxmlformats.org/officeDocument/2006/relationships/image" Target="../media/image8.gif"/><Relationship Id="rId8" Type="http://schemas.openxmlformats.org/officeDocument/2006/relationships/image" Target="../media/image14.gif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6.png"/><Relationship Id="rId4" Type="http://schemas.openxmlformats.org/officeDocument/2006/relationships/image" Target="../media/image34.png"/><Relationship Id="rId5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Relationship Id="rId5" Type="http://schemas.openxmlformats.org/officeDocument/2006/relationships/image" Target="../media/image4.png"/><Relationship Id="rId6" Type="http://schemas.openxmlformats.org/officeDocument/2006/relationships/image" Target="../media/image3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7.png"/><Relationship Id="rId4" Type="http://schemas.openxmlformats.org/officeDocument/2006/relationships/image" Target="../media/image3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0.png"/><Relationship Id="rId4" Type="http://schemas.openxmlformats.org/officeDocument/2006/relationships/image" Target="../media/image38.png"/><Relationship Id="rId5" Type="http://schemas.openxmlformats.org/officeDocument/2006/relationships/image" Target="../media/image3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0.png"/><Relationship Id="rId4" Type="http://schemas.openxmlformats.org/officeDocument/2006/relationships/image" Target="../media/image36.png"/><Relationship Id="rId5" Type="http://schemas.openxmlformats.org/officeDocument/2006/relationships/image" Target="../media/image38.png"/><Relationship Id="rId6" Type="http://schemas.openxmlformats.org/officeDocument/2006/relationships/image" Target="../media/image3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0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Relationship Id="rId5" Type="http://schemas.openxmlformats.org/officeDocument/2006/relationships/image" Target="../media/image38.png"/><Relationship Id="rId6" Type="http://schemas.openxmlformats.org/officeDocument/2006/relationships/image" Target="../media/image34.png"/><Relationship Id="rId7" Type="http://schemas.openxmlformats.org/officeDocument/2006/relationships/image" Target="../media/image39.png"/><Relationship Id="rId8" Type="http://schemas.openxmlformats.org/officeDocument/2006/relationships/image" Target="../media/image44.png"/></Relationships>
</file>

<file path=ppt/slides/_rels/slide34.xml.rels><?xml version="1.0" encoding="UTF-8" standalone="yes"?><Relationships xmlns="http://schemas.openxmlformats.org/package/2006/relationships"><Relationship Id="rId10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0.png"/><Relationship Id="rId4" Type="http://schemas.openxmlformats.org/officeDocument/2006/relationships/image" Target="../media/image36.png"/><Relationship Id="rId9" Type="http://schemas.openxmlformats.org/officeDocument/2006/relationships/image" Target="../media/image44.png"/><Relationship Id="rId5" Type="http://schemas.openxmlformats.org/officeDocument/2006/relationships/image" Target="../media/image38.png"/><Relationship Id="rId6" Type="http://schemas.openxmlformats.org/officeDocument/2006/relationships/image" Target="../media/image42.png"/><Relationship Id="rId7" Type="http://schemas.openxmlformats.org/officeDocument/2006/relationships/image" Target="../media/image34.png"/><Relationship Id="rId8" Type="http://schemas.openxmlformats.org/officeDocument/2006/relationships/image" Target="../media/image39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7.png"/><Relationship Id="rId4" Type="http://schemas.openxmlformats.org/officeDocument/2006/relationships/image" Target="../media/image3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4.png"/><Relationship Id="rId4" Type="http://schemas.openxmlformats.org/officeDocument/2006/relationships/image" Target="../media/image61.png"/><Relationship Id="rId5" Type="http://schemas.openxmlformats.org/officeDocument/2006/relationships/image" Target="../media/image60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60.png"/><Relationship Id="rId4" Type="http://schemas.openxmlformats.org/officeDocument/2006/relationships/image" Target="../media/image47.png"/><Relationship Id="rId5" Type="http://schemas.openxmlformats.org/officeDocument/2006/relationships/image" Target="../media/image52.png"/><Relationship Id="rId6" Type="http://schemas.openxmlformats.org/officeDocument/2006/relationships/image" Target="../media/image48.png"/><Relationship Id="rId7" Type="http://schemas.openxmlformats.org/officeDocument/2006/relationships/image" Target="../media/image34.png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image" Target="../media/image9.gif"/><Relationship Id="rId10" Type="http://schemas.openxmlformats.org/officeDocument/2006/relationships/image" Target="../media/image3.gi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4.png"/><Relationship Id="rId4" Type="http://schemas.openxmlformats.org/officeDocument/2006/relationships/image" Target="../media/image17.png"/><Relationship Id="rId9" Type="http://schemas.openxmlformats.org/officeDocument/2006/relationships/image" Target="../media/image14.gif"/><Relationship Id="rId5" Type="http://schemas.openxmlformats.org/officeDocument/2006/relationships/image" Target="../media/image5.gif"/><Relationship Id="rId6" Type="http://schemas.openxmlformats.org/officeDocument/2006/relationships/image" Target="../media/image7.gif"/><Relationship Id="rId7" Type="http://schemas.openxmlformats.org/officeDocument/2006/relationships/image" Target="../media/image1.gif"/><Relationship Id="rId8" Type="http://schemas.openxmlformats.org/officeDocument/2006/relationships/image" Target="../media/image8.gif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54.png"/><Relationship Id="rId4" Type="http://schemas.openxmlformats.org/officeDocument/2006/relationships/image" Target="../media/image34.png"/></Relationships>
</file>

<file path=ppt/slides/_rels/slide41.xml.rels><?xml version="1.0" encoding="UTF-8" standalone="yes"?><Relationships xmlns="http://schemas.openxmlformats.org/package/2006/relationships"><Relationship Id="rId10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63.png"/><Relationship Id="rId4" Type="http://schemas.openxmlformats.org/officeDocument/2006/relationships/image" Target="../media/image69.png"/><Relationship Id="rId9" Type="http://schemas.openxmlformats.org/officeDocument/2006/relationships/image" Target="../media/image57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image" Target="../media/image58.png"/><Relationship Id="rId8" Type="http://schemas.openxmlformats.org/officeDocument/2006/relationships/image" Target="../media/image49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51.png"/><Relationship Id="rId4" Type="http://schemas.openxmlformats.org/officeDocument/2006/relationships/image" Target="../media/image62.png"/><Relationship Id="rId5" Type="http://schemas.openxmlformats.org/officeDocument/2006/relationships/image" Target="../media/image48.png"/><Relationship Id="rId6" Type="http://schemas.openxmlformats.org/officeDocument/2006/relationships/image" Target="../media/image34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4.png"/></Relationships>
</file>

<file path=ppt/slides/_rels/slide44.xml.rels><?xml version="1.0" encoding="UTF-8" standalone="yes"?><Relationships xmlns="http://schemas.openxmlformats.org/package/2006/relationships"><Relationship Id="rId11" Type="http://schemas.openxmlformats.org/officeDocument/2006/relationships/image" Target="../media/image9.gif"/><Relationship Id="rId10" Type="http://schemas.openxmlformats.org/officeDocument/2006/relationships/image" Target="../media/image3.gif"/><Relationship Id="rId13" Type="http://schemas.openxmlformats.org/officeDocument/2006/relationships/image" Target="../media/image25.gif"/><Relationship Id="rId12" Type="http://schemas.openxmlformats.org/officeDocument/2006/relationships/image" Target="../media/image22.gi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4.png"/><Relationship Id="rId4" Type="http://schemas.openxmlformats.org/officeDocument/2006/relationships/image" Target="../media/image17.png"/><Relationship Id="rId9" Type="http://schemas.openxmlformats.org/officeDocument/2006/relationships/image" Target="../media/image14.gif"/><Relationship Id="rId15" Type="http://schemas.openxmlformats.org/officeDocument/2006/relationships/image" Target="../media/image26.gif"/><Relationship Id="rId14" Type="http://schemas.openxmlformats.org/officeDocument/2006/relationships/image" Target="../media/image24.gif"/><Relationship Id="rId17" Type="http://schemas.openxmlformats.org/officeDocument/2006/relationships/image" Target="../media/image28.gif"/><Relationship Id="rId16" Type="http://schemas.openxmlformats.org/officeDocument/2006/relationships/image" Target="../media/image29.gif"/><Relationship Id="rId5" Type="http://schemas.openxmlformats.org/officeDocument/2006/relationships/image" Target="../media/image5.gif"/><Relationship Id="rId6" Type="http://schemas.openxmlformats.org/officeDocument/2006/relationships/image" Target="../media/image7.gif"/><Relationship Id="rId18" Type="http://schemas.openxmlformats.org/officeDocument/2006/relationships/image" Target="../media/image27.gif"/><Relationship Id="rId7" Type="http://schemas.openxmlformats.org/officeDocument/2006/relationships/image" Target="../media/image1.gif"/><Relationship Id="rId8" Type="http://schemas.openxmlformats.org/officeDocument/2006/relationships/image" Target="../media/image8.gif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53.png"/><Relationship Id="rId4" Type="http://schemas.openxmlformats.org/officeDocument/2006/relationships/image" Target="../media/image50.png"/><Relationship Id="rId5" Type="http://schemas.openxmlformats.org/officeDocument/2006/relationships/image" Target="../media/image34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53.png"/><Relationship Id="rId4" Type="http://schemas.openxmlformats.org/officeDocument/2006/relationships/image" Target="../media/image50.png"/><Relationship Id="rId5" Type="http://schemas.openxmlformats.org/officeDocument/2006/relationships/image" Target="../media/image68.png"/><Relationship Id="rId6" Type="http://schemas.openxmlformats.org/officeDocument/2006/relationships/image" Target="../media/image34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53.png"/><Relationship Id="rId4" Type="http://schemas.openxmlformats.org/officeDocument/2006/relationships/image" Target="../media/image50.png"/><Relationship Id="rId5" Type="http://schemas.openxmlformats.org/officeDocument/2006/relationships/image" Target="../media/image68.png"/><Relationship Id="rId6" Type="http://schemas.openxmlformats.org/officeDocument/2006/relationships/image" Target="../media/image66.png"/><Relationship Id="rId7" Type="http://schemas.openxmlformats.org/officeDocument/2006/relationships/image" Target="../media/image34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53.png"/><Relationship Id="rId4" Type="http://schemas.openxmlformats.org/officeDocument/2006/relationships/image" Target="../media/image50.png"/><Relationship Id="rId5" Type="http://schemas.openxmlformats.org/officeDocument/2006/relationships/image" Target="../media/image68.png"/><Relationship Id="rId6" Type="http://schemas.openxmlformats.org/officeDocument/2006/relationships/image" Target="../media/image66.png"/><Relationship Id="rId7" Type="http://schemas.openxmlformats.org/officeDocument/2006/relationships/image" Target="../media/image67.png"/><Relationship Id="rId8" Type="http://schemas.openxmlformats.org/officeDocument/2006/relationships/image" Target="../media/image34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53.png"/><Relationship Id="rId4" Type="http://schemas.openxmlformats.org/officeDocument/2006/relationships/image" Target="../media/image66.png"/><Relationship Id="rId9" Type="http://schemas.openxmlformats.org/officeDocument/2006/relationships/image" Target="../media/image34.png"/><Relationship Id="rId5" Type="http://schemas.openxmlformats.org/officeDocument/2006/relationships/image" Target="../media/image67.png"/><Relationship Id="rId6" Type="http://schemas.openxmlformats.org/officeDocument/2006/relationships/image" Target="../media/image64.png"/><Relationship Id="rId7" Type="http://schemas.openxmlformats.org/officeDocument/2006/relationships/image" Target="../media/image50.png"/><Relationship Id="rId8" Type="http://schemas.openxmlformats.org/officeDocument/2006/relationships/image" Target="../media/image68.png"/></Relationships>
</file>

<file path=ppt/slides/_rels/slide5.xml.rels><?xml version="1.0" encoding="UTF-8" standalone="yes"?><Relationships xmlns="http://schemas.openxmlformats.org/package/2006/relationships"><Relationship Id="rId11" Type="http://schemas.openxmlformats.org/officeDocument/2006/relationships/image" Target="../media/image9.gif"/><Relationship Id="rId10" Type="http://schemas.openxmlformats.org/officeDocument/2006/relationships/image" Target="../media/image3.gi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4.png"/><Relationship Id="rId4" Type="http://schemas.openxmlformats.org/officeDocument/2006/relationships/image" Target="../media/image17.png"/><Relationship Id="rId9" Type="http://schemas.openxmlformats.org/officeDocument/2006/relationships/image" Target="../media/image14.gif"/><Relationship Id="rId5" Type="http://schemas.openxmlformats.org/officeDocument/2006/relationships/image" Target="../media/image5.gif"/><Relationship Id="rId6" Type="http://schemas.openxmlformats.org/officeDocument/2006/relationships/image" Target="../media/image7.gif"/><Relationship Id="rId7" Type="http://schemas.openxmlformats.org/officeDocument/2006/relationships/image" Target="../media/image1.gif"/><Relationship Id="rId8" Type="http://schemas.openxmlformats.org/officeDocument/2006/relationships/image" Target="../media/image8.gif"/></Relationships>
</file>

<file path=ppt/slides/_rels/slide50.xml.rels><?xml version="1.0" encoding="UTF-8" standalone="yes"?><Relationships xmlns="http://schemas.openxmlformats.org/package/2006/relationships"><Relationship Id="rId10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53.png"/><Relationship Id="rId4" Type="http://schemas.openxmlformats.org/officeDocument/2006/relationships/image" Target="../media/image66.png"/><Relationship Id="rId9" Type="http://schemas.openxmlformats.org/officeDocument/2006/relationships/image" Target="../media/image68.png"/><Relationship Id="rId5" Type="http://schemas.openxmlformats.org/officeDocument/2006/relationships/image" Target="../media/image67.png"/><Relationship Id="rId6" Type="http://schemas.openxmlformats.org/officeDocument/2006/relationships/image" Target="../media/image64.png"/><Relationship Id="rId7" Type="http://schemas.openxmlformats.org/officeDocument/2006/relationships/image" Target="../media/image65.png"/><Relationship Id="rId8" Type="http://schemas.openxmlformats.org/officeDocument/2006/relationships/image" Target="../media/image50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53.png"/><Relationship Id="rId4" Type="http://schemas.openxmlformats.org/officeDocument/2006/relationships/image" Target="../media/image66.png"/><Relationship Id="rId5" Type="http://schemas.openxmlformats.org/officeDocument/2006/relationships/image" Target="../media/image70.png"/><Relationship Id="rId6" Type="http://schemas.openxmlformats.org/officeDocument/2006/relationships/image" Target="../media/image50.png"/><Relationship Id="rId7" Type="http://schemas.openxmlformats.org/officeDocument/2006/relationships/image" Target="../media/image68.png"/><Relationship Id="rId8" Type="http://schemas.openxmlformats.org/officeDocument/2006/relationships/image" Target="../media/image34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71.png"/><Relationship Id="rId4" Type="http://schemas.openxmlformats.org/officeDocument/2006/relationships/image" Target="../media/image34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48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3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3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34.png"/><Relationship Id="rId5" Type="http://schemas.openxmlformats.org/officeDocument/2006/relationships/image" Target="../media/image10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10.gif"/><Relationship Id="rId5" Type="http://schemas.openxmlformats.org/officeDocument/2006/relationships/image" Target="../media/image16.gif"/><Relationship Id="rId6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/>
          <p:nvPr>
            <p:ph type="title"/>
          </p:nvPr>
        </p:nvSpPr>
        <p:spPr>
          <a:xfrm>
            <a:off x="3389700" y="26809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/>
              <a:t>Лекция</a:t>
            </a:r>
            <a:endParaRPr sz="3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/>
              <a:t>Полносвязная нейронная сеть</a:t>
            </a:r>
            <a:endParaRPr sz="3200"/>
          </a:p>
        </p:txBody>
      </p:sp>
      <p:pic>
        <p:nvPicPr>
          <p:cNvPr id="69" name="Google Shape;69;p17"/>
          <p:cNvPicPr preferRelativeResize="0"/>
          <p:nvPr/>
        </p:nvPicPr>
        <p:blipFill rotWithShape="1">
          <a:blip r:embed="rId3">
            <a:alphaModFix/>
          </a:blip>
          <a:srcRect b="24672" l="0" r="0" t="24098"/>
          <a:stretch/>
        </p:blipFill>
        <p:spPr>
          <a:xfrm>
            <a:off x="3430500" y="496050"/>
            <a:ext cx="4105375" cy="1747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/>
          <p:nvPr>
            <p:ph type="title"/>
          </p:nvPr>
        </p:nvSpPr>
        <p:spPr>
          <a:xfrm>
            <a:off x="2933075" y="330200"/>
            <a:ext cx="528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Модель нейрона</a:t>
            </a:r>
            <a:endParaRPr/>
          </a:p>
        </p:txBody>
      </p:sp>
      <p:pic>
        <p:nvPicPr>
          <p:cNvPr id="180" name="Google Shape;18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3637" y="1670635"/>
            <a:ext cx="4195948" cy="21269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1" name="Google Shape;181;p26"/>
          <p:cNvGrpSpPr/>
          <p:nvPr/>
        </p:nvGrpSpPr>
        <p:grpSpPr>
          <a:xfrm>
            <a:off x="2925113" y="1223411"/>
            <a:ext cx="2762175" cy="2112901"/>
            <a:chOff x="395500" y="1223424"/>
            <a:chExt cx="2762175" cy="2112901"/>
          </a:xfrm>
        </p:grpSpPr>
        <p:cxnSp>
          <p:nvCxnSpPr>
            <p:cNvPr id="182" name="Google Shape;182;p26"/>
            <p:cNvCxnSpPr/>
            <p:nvPr/>
          </p:nvCxnSpPr>
          <p:spPr>
            <a:xfrm>
              <a:off x="2022875" y="1515300"/>
              <a:ext cx="873600" cy="3435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83" name="Google Shape;183;p26"/>
            <p:cNvCxnSpPr/>
            <p:nvPr/>
          </p:nvCxnSpPr>
          <p:spPr>
            <a:xfrm>
              <a:off x="2022875" y="1619800"/>
              <a:ext cx="813600" cy="8136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84" name="Google Shape;184;p26"/>
            <p:cNvCxnSpPr/>
            <p:nvPr/>
          </p:nvCxnSpPr>
          <p:spPr>
            <a:xfrm>
              <a:off x="2045275" y="1761625"/>
              <a:ext cx="1112400" cy="1574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185" name="Google Shape;185;p26"/>
            <p:cNvGrpSpPr/>
            <p:nvPr/>
          </p:nvGrpSpPr>
          <p:grpSpPr>
            <a:xfrm>
              <a:off x="395500" y="1223424"/>
              <a:ext cx="1537800" cy="517801"/>
              <a:chOff x="413600" y="1223424"/>
              <a:chExt cx="1537800" cy="517801"/>
            </a:xfrm>
          </p:grpSpPr>
          <p:sp>
            <p:nvSpPr>
              <p:cNvPr id="186" name="Google Shape;186;p26"/>
              <p:cNvSpPr txBox="1"/>
              <p:nvPr/>
            </p:nvSpPr>
            <p:spPr>
              <a:xfrm>
                <a:off x="413600" y="1223424"/>
                <a:ext cx="1537800" cy="33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">
                    <a:latin typeface="Old Standard TT"/>
                    <a:ea typeface="Old Standard TT"/>
                    <a:cs typeface="Old Standard TT"/>
                    <a:sym typeface="Old Standard TT"/>
                  </a:rPr>
                  <a:t>входы нейрона:</a:t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pic>
            <p:nvPicPr>
              <p:cNvPr descr="x = (x_1, x_2, \ldots, x_n)" id="187" name="Google Shape;187;p26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454100" y="1559125"/>
                <a:ext cx="1456801" cy="1821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88" name="Google Shape;188;p26"/>
          <p:cNvGrpSpPr/>
          <p:nvPr/>
        </p:nvGrpSpPr>
        <p:grpSpPr>
          <a:xfrm>
            <a:off x="3249788" y="1670638"/>
            <a:ext cx="2822500" cy="2013116"/>
            <a:chOff x="720175" y="1670651"/>
            <a:chExt cx="2822500" cy="2013116"/>
          </a:xfrm>
        </p:grpSpPr>
        <p:cxnSp>
          <p:nvCxnSpPr>
            <p:cNvPr id="189" name="Google Shape;189;p26"/>
            <p:cNvCxnSpPr/>
            <p:nvPr/>
          </p:nvCxnSpPr>
          <p:spPr>
            <a:xfrm flipH="1" rot="10800000">
              <a:off x="2185300" y="3125150"/>
              <a:ext cx="1230600" cy="25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90" name="Google Shape;190;p26"/>
            <p:cNvCxnSpPr/>
            <p:nvPr/>
          </p:nvCxnSpPr>
          <p:spPr>
            <a:xfrm flipH="1" rot="10800000">
              <a:off x="2148025" y="2573050"/>
              <a:ext cx="1096200" cy="663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91" name="Google Shape;191;p26"/>
            <p:cNvSpPr/>
            <p:nvPr/>
          </p:nvSpPr>
          <p:spPr>
            <a:xfrm>
              <a:off x="2088300" y="1670651"/>
              <a:ext cx="1454375" cy="1424835"/>
            </a:xfrm>
            <a:custGeom>
              <a:rect b="b" l="l" r="r" t="t"/>
              <a:pathLst>
                <a:path extrusionOk="0" h="48043" w="58175">
                  <a:moveTo>
                    <a:pt x="58175" y="7768"/>
                  </a:moveTo>
                  <a:cubicBezTo>
                    <a:pt x="51732" y="3470"/>
                    <a:pt x="43272" y="3541"/>
                    <a:pt x="35800" y="1503"/>
                  </a:cubicBezTo>
                  <a:cubicBezTo>
                    <a:pt x="28868" y="-387"/>
                    <a:pt x="20067" y="-1019"/>
                    <a:pt x="14320" y="3293"/>
                  </a:cubicBezTo>
                  <a:cubicBezTo>
                    <a:pt x="1792" y="12692"/>
                    <a:pt x="3068" y="32685"/>
                    <a:pt x="0" y="48043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triangle"/>
              <a:tailEnd len="med" w="med" type="none"/>
            </a:ln>
          </p:spPr>
        </p:sp>
        <p:grpSp>
          <p:nvGrpSpPr>
            <p:cNvPr id="192" name="Google Shape;192;p26"/>
            <p:cNvGrpSpPr/>
            <p:nvPr/>
          </p:nvGrpSpPr>
          <p:grpSpPr>
            <a:xfrm>
              <a:off x="720175" y="3125150"/>
              <a:ext cx="1565360" cy="558617"/>
              <a:chOff x="720175" y="3125150"/>
              <a:chExt cx="1565360" cy="558617"/>
            </a:xfrm>
          </p:grpSpPr>
          <p:sp>
            <p:nvSpPr>
              <p:cNvPr id="193" name="Google Shape;193;p26"/>
              <p:cNvSpPr txBox="1"/>
              <p:nvPr/>
            </p:nvSpPr>
            <p:spPr>
              <a:xfrm>
                <a:off x="857700" y="3125150"/>
                <a:ext cx="1290300" cy="39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">
                    <a:latin typeface="Old Standard TT"/>
                    <a:ea typeface="Old Standard TT"/>
                    <a:cs typeface="Old Standard TT"/>
                    <a:sym typeface="Old Standard TT"/>
                  </a:rPr>
                  <a:t>веса нейрона:</a:t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pic>
            <p:nvPicPr>
              <p:cNvPr descr="w = (w_1, w_2, \ldots, w_n)" id="194" name="Google Shape;194;p26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720175" y="3501667"/>
                <a:ext cx="1565360" cy="1821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95" name="Google Shape;195;p26"/>
          <p:cNvGrpSpPr/>
          <p:nvPr/>
        </p:nvGrpSpPr>
        <p:grpSpPr>
          <a:xfrm>
            <a:off x="5387863" y="3653912"/>
            <a:ext cx="3427500" cy="545444"/>
            <a:chOff x="2858250" y="3653925"/>
            <a:chExt cx="3427500" cy="545444"/>
          </a:xfrm>
        </p:grpSpPr>
        <p:pic>
          <p:nvPicPr>
            <p:cNvPr descr="w_1 \cdot x_1 + w_2 \cdot x_2 + \ldots + w_n \cdot x_n = \langle w, x\rangle" id="196" name="Google Shape;196;p26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230775" y="4017269"/>
              <a:ext cx="2682436" cy="182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7" name="Google Shape;197;p26"/>
            <p:cNvSpPr txBox="1"/>
            <p:nvPr/>
          </p:nvSpPr>
          <p:spPr>
            <a:xfrm>
              <a:off x="2858250" y="3653925"/>
              <a:ext cx="3427500" cy="45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latin typeface="Old Standard TT"/>
                  <a:ea typeface="Old Standard TT"/>
                  <a:cs typeface="Old Standard TT"/>
                  <a:sym typeface="Old Standard TT"/>
                </a:rPr>
                <a:t>скалярное произведение векторов </a:t>
              </a:r>
              <a:r>
                <a:rPr i="1" lang="ru">
                  <a:latin typeface="Old Standard TT"/>
                  <a:ea typeface="Old Standard TT"/>
                  <a:cs typeface="Old Standard TT"/>
                  <a:sym typeface="Old Standard TT"/>
                </a:rPr>
                <a:t>x, w</a:t>
              </a:r>
              <a:r>
                <a:rPr lang="ru">
                  <a:latin typeface="Old Standard TT"/>
                  <a:ea typeface="Old Standard TT"/>
                  <a:cs typeface="Old Standard TT"/>
                  <a:sym typeface="Old Standard TT"/>
                </a:rPr>
                <a:t>:</a:t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</p:grpSp>
      <p:pic>
        <p:nvPicPr>
          <p:cNvPr id="198" name="Google Shape;198;p26"/>
          <p:cNvPicPr preferRelativeResize="0"/>
          <p:nvPr/>
        </p:nvPicPr>
        <p:blipFill rotWithShape="1">
          <a:blip r:embed="rId7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oogle Shape;203;p27"/>
          <p:cNvGrpSpPr/>
          <p:nvPr/>
        </p:nvGrpSpPr>
        <p:grpSpPr>
          <a:xfrm>
            <a:off x="5008378" y="1668411"/>
            <a:ext cx="4365326" cy="2126925"/>
            <a:chOff x="2817099" y="3125148"/>
            <a:chExt cx="4365326" cy="2126925"/>
          </a:xfrm>
        </p:grpSpPr>
        <p:pic>
          <p:nvPicPr>
            <p:cNvPr id="204" name="Google Shape;204;p2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817099" y="3125148"/>
              <a:ext cx="4195948" cy="21269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5" name="Google Shape;205;p27"/>
            <p:cNvSpPr/>
            <p:nvPr/>
          </p:nvSpPr>
          <p:spPr>
            <a:xfrm>
              <a:off x="4437750" y="3706825"/>
              <a:ext cx="820500" cy="7533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7"/>
            <p:cNvSpPr/>
            <p:nvPr/>
          </p:nvSpPr>
          <p:spPr>
            <a:xfrm>
              <a:off x="6108425" y="3639750"/>
              <a:ext cx="1074000" cy="8055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7" name="Google Shape;207;p27"/>
          <p:cNvGrpSpPr/>
          <p:nvPr/>
        </p:nvGrpSpPr>
        <p:grpSpPr>
          <a:xfrm>
            <a:off x="7185824" y="687125"/>
            <a:ext cx="1819800" cy="1737000"/>
            <a:chOff x="4655300" y="687125"/>
            <a:chExt cx="1819800" cy="1737000"/>
          </a:xfrm>
        </p:grpSpPr>
        <p:cxnSp>
          <p:nvCxnSpPr>
            <p:cNvPr id="208" name="Google Shape;208;p27"/>
            <p:cNvCxnSpPr>
              <a:stCxn id="209" idx="2"/>
            </p:cNvCxnSpPr>
            <p:nvPr/>
          </p:nvCxnSpPr>
          <p:spPr>
            <a:xfrm flipH="1">
              <a:off x="4781000" y="1022825"/>
              <a:ext cx="784200" cy="1401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09" name="Google Shape;209;p27"/>
            <p:cNvSpPr txBox="1"/>
            <p:nvPr/>
          </p:nvSpPr>
          <p:spPr>
            <a:xfrm>
              <a:off x="4655300" y="687125"/>
              <a:ext cx="1819800" cy="33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latin typeface="Old Standard TT"/>
                  <a:ea typeface="Old Standard TT"/>
                  <a:cs typeface="Old Standard TT"/>
                  <a:sym typeface="Old Standard TT"/>
                </a:rPr>
                <a:t>функция активации</a:t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</p:grpSp>
      <p:grpSp>
        <p:nvGrpSpPr>
          <p:cNvPr id="210" name="Google Shape;210;p27"/>
          <p:cNvGrpSpPr/>
          <p:nvPr/>
        </p:nvGrpSpPr>
        <p:grpSpPr>
          <a:xfrm>
            <a:off x="6690399" y="2314500"/>
            <a:ext cx="2617111" cy="525467"/>
            <a:chOff x="4159875" y="2314500"/>
            <a:chExt cx="2617111" cy="525467"/>
          </a:xfrm>
        </p:grpSpPr>
        <p:sp>
          <p:nvSpPr>
            <p:cNvPr id="211" name="Google Shape;211;p27"/>
            <p:cNvSpPr txBox="1"/>
            <p:nvPr/>
          </p:nvSpPr>
          <p:spPr>
            <a:xfrm>
              <a:off x="5590786" y="2314500"/>
              <a:ext cx="1186200" cy="51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ru" sz="2100">
                  <a:latin typeface="Old Standard TT"/>
                  <a:ea typeface="Old Standard TT"/>
                  <a:cs typeface="Old Standard TT"/>
                  <a:sym typeface="Old Standard TT"/>
                </a:rPr>
                <a:t>f</a:t>
              </a:r>
              <a:r>
                <a:rPr lang="ru" sz="2100">
                  <a:latin typeface="Old Standard TT"/>
                  <a:ea typeface="Old Standard TT"/>
                  <a:cs typeface="Old Standard TT"/>
                  <a:sym typeface="Old Standard TT"/>
                </a:rPr>
                <a:t>(12.3)</a:t>
              </a:r>
              <a:endParaRPr sz="2100"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sp>
          <p:nvSpPr>
            <p:cNvPr id="212" name="Google Shape;212;p27"/>
            <p:cNvSpPr txBox="1"/>
            <p:nvPr/>
          </p:nvSpPr>
          <p:spPr>
            <a:xfrm>
              <a:off x="4159875" y="2325467"/>
              <a:ext cx="705000" cy="51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ru" sz="2100">
                  <a:latin typeface="Old Standard TT"/>
                  <a:ea typeface="Old Standard TT"/>
                  <a:cs typeface="Old Standard TT"/>
                  <a:sym typeface="Old Standard TT"/>
                </a:rPr>
                <a:t>f</a:t>
              </a:r>
              <a:r>
                <a:rPr lang="ru" sz="2100">
                  <a:latin typeface="Old Standard TT"/>
                  <a:ea typeface="Old Standard TT"/>
                  <a:cs typeface="Old Standard TT"/>
                  <a:sym typeface="Old Standard TT"/>
                </a:rPr>
                <a:t>(</a:t>
              </a:r>
              <a:r>
                <a:rPr i="1" lang="ru" sz="2100">
                  <a:latin typeface="Old Standard TT"/>
                  <a:ea typeface="Old Standard TT"/>
                  <a:cs typeface="Old Standard TT"/>
                  <a:sym typeface="Old Standard TT"/>
                </a:rPr>
                <a:t>t</a:t>
              </a:r>
              <a:r>
                <a:rPr lang="ru" sz="2100">
                  <a:latin typeface="Old Standard TT"/>
                  <a:ea typeface="Old Standard TT"/>
                  <a:cs typeface="Old Standard TT"/>
                  <a:sym typeface="Old Standard TT"/>
                </a:rPr>
                <a:t>)</a:t>
              </a:r>
              <a:endParaRPr sz="2100"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</p:grpSp>
      <p:grpSp>
        <p:nvGrpSpPr>
          <p:cNvPr id="213" name="Google Shape;213;p27"/>
          <p:cNvGrpSpPr/>
          <p:nvPr/>
        </p:nvGrpSpPr>
        <p:grpSpPr>
          <a:xfrm>
            <a:off x="2926024" y="1223424"/>
            <a:ext cx="2762175" cy="2112901"/>
            <a:chOff x="395500" y="1223424"/>
            <a:chExt cx="2762175" cy="2112901"/>
          </a:xfrm>
        </p:grpSpPr>
        <p:cxnSp>
          <p:nvCxnSpPr>
            <p:cNvPr id="214" name="Google Shape;214;p27"/>
            <p:cNvCxnSpPr/>
            <p:nvPr/>
          </p:nvCxnSpPr>
          <p:spPr>
            <a:xfrm>
              <a:off x="2022875" y="1515300"/>
              <a:ext cx="873600" cy="3435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15" name="Google Shape;215;p27"/>
            <p:cNvCxnSpPr/>
            <p:nvPr/>
          </p:nvCxnSpPr>
          <p:spPr>
            <a:xfrm>
              <a:off x="2022875" y="1619800"/>
              <a:ext cx="813600" cy="8136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16" name="Google Shape;216;p27"/>
            <p:cNvCxnSpPr/>
            <p:nvPr/>
          </p:nvCxnSpPr>
          <p:spPr>
            <a:xfrm>
              <a:off x="2045275" y="1761625"/>
              <a:ext cx="1112400" cy="1574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217" name="Google Shape;217;p27"/>
            <p:cNvGrpSpPr/>
            <p:nvPr/>
          </p:nvGrpSpPr>
          <p:grpSpPr>
            <a:xfrm>
              <a:off x="395500" y="1223424"/>
              <a:ext cx="1537800" cy="517801"/>
              <a:chOff x="413600" y="1223424"/>
              <a:chExt cx="1537800" cy="517801"/>
            </a:xfrm>
          </p:grpSpPr>
          <p:sp>
            <p:nvSpPr>
              <p:cNvPr id="218" name="Google Shape;218;p27"/>
              <p:cNvSpPr txBox="1"/>
              <p:nvPr/>
            </p:nvSpPr>
            <p:spPr>
              <a:xfrm>
                <a:off x="413600" y="1223424"/>
                <a:ext cx="1537800" cy="33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">
                    <a:latin typeface="Old Standard TT"/>
                    <a:ea typeface="Old Standard TT"/>
                    <a:cs typeface="Old Standard TT"/>
                    <a:sym typeface="Old Standard TT"/>
                  </a:rPr>
                  <a:t>входы нейрона:</a:t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pic>
            <p:nvPicPr>
              <p:cNvPr descr="x = (x_1, x_2, \ldots, x_n)" id="219" name="Google Shape;219;p27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454100" y="1559125"/>
                <a:ext cx="1456801" cy="1821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20" name="Google Shape;220;p27"/>
          <p:cNvGrpSpPr/>
          <p:nvPr/>
        </p:nvGrpSpPr>
        <p:grpSpPr>
          <a:xfrm>
            <a:off x="3250699" y="1670651"/>
            <a:ext cx="2822500" cy="2013116"/>
            <a:chOff x="720175" y="1670651"/>
            <a:chExt cx="2822500" cy="2013116"/>
          </a:xfrm>
        </p:grpSpPr>
        <p:cxnSp>
          <p:nvCxnSpPr>
            <p:cNvPr id="221" name="Google Shape;221;p27"/>
            <p:cNvCxnSpPr/>
            <p:nvPr/>
          </p:nvCxnSpPr>
          <p:spPr>
            <a:xfrm flipH="1" rot="10800000">
              <a:off x="2185300" y="3125150"/>
              <a:ext cx="1230600" cy="25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22" name="Google Shape;222;p27"/>
            <p:cNvCxnSpPr/>
            <p:nvPr/>
          </p:nvCxnSpPr>
          <p:spPr>
            <a:xfrm flipH="1" rot="10800000">
              <a:off x="2148025" y="2573050"/>
              <a:ext cx="1096200" cy="663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23" name="Google Shape;223;p27"/>
            <p:cNvSpPr/>
            <p:nvPr/>
          </p:nvSpPr>
          <p:spPr>
            <a:xfrm>
              <a:off x="2088300" y="1670651"/>
              <a:ext cx="1454375" cy="1424835"/>
            </a:xfrm>
            <a:custGeom>
              <a:rect b="b" l="l" r="r" t="t"/>
              <a:pathLst>
                <a:path extrusionOk="0" h="48043" w="58175">
                  <a:moveTo>
                    <a:pt x="58175" y="7768"/>
                  </a:moveTo>
                  <a:cubicBezTo>
                    <a:pt x="51732" y="3470"/>
                    <a:pt x="43272" y="3541"/>
                    <a:pt x="35800" y="1503"/>
                  </a:cubicBezTo>
                  <a:cubicBezTo>
                    <a:pt x="28868" y="-387"/>
                    <a:pt x="20067" y="-1019"/>
                    <a:pt x="14320" y="3293"/>
                  </a:cubicBezTo>
                  <a:cubicBezTo>
                    <a:pt x="1792" y="12692"/>
                    <a:pt x="3068" y="32685"/>
                    <a:pt x="0" y="48043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triangle"/>
              <a:tailEnd len="med" w="med" type="none"/>
            </a:ln>
          </p:spPr>
        </p:sp>
        <p:grpSp>
          <p:nvGrpSpPr>
            <p:cNvPr id="224" name="Google Shape;224;p27"/>
            <p:cNvGrpSpPr/>
            <p:nvPr/>
          </p:nvGrpSpPr>
          <p:grpSpPr>
            <a:xfrm>
              <a:off x="720175" y="3125150"/>
              <a:ext cx="1565360" cy="558617"/>
              <a:chOff x="720175" y="3125150"/>
              <a:chExt cx="1565360" cy="558617"/>
            </a:xfrm>
          </p:grpSpPr>
          <p:sp>
            <p:nvSpPr>
              <p:cNvPr id="225" name="Google Shape;225;p27"/>
              <p:cNvSpPr txBox="1"/>
              <p:nvPr/>
            </p:nvSpPr>
            <p:spPr>
              <a:xfrm>
                <a:off x="857700" y="3125150"/>
                <a:ext cx="1290300" cy="39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">
                    <a:latin typeface="Old Standard TT"/>
                    <a:ea typeface="Old Standard TT"/>
                    <a:cs typeface="Old Standard TT"/>
                    <a:sym typeface="Old Standard TT"/>
                  </a:rPr>
                  <a:t>веса нейрона:</a:t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pic>
            <p:nvPicPr>
              <p:cNvPr descr="w = (w_1, w_2, \ldots, w_n)" id="226" name="Google Shape;226;p27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720175" y="3501667"/>
                <a:ext cx="1565360" cy="1821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27" name="Google Shape;227;p27"/>
          <p:cNvGrpSpPr/>
          <p:nvPr/>
        </p:nvGrpSpPr>
        <p:grpSpPr>
          <a:xfrm>
            <a:off x="5388774" y="3653925"/>
            <a:ext cx="3427500" cy="545444"/>
            <a:chOff x="2858250" y="3653925"/>
            <a:chExt cx="3427500" cy="545444"/>
          </a:xfrm>
        </p:grpSpPr>
        <p:pic>
          <p:nvPicPr>
            <p:cNvPr descr="w_1 \cdot x_1 + w_2 \cdot x_2 + \ldots + w_n \cdot x_n = \langle w, x\rangle" id="228" name="Google Shape;228;p27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230775" y="4017269"/>
              <a:ext cx="2682436" cy="182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9" name="Google Shape;229;p27"/>
            <p:cNvSpPr txBox="1"/>
            <p:nvPr/>
          </p:nvSpPr>
          <p:spPr>
            <a:xfrm>
              <a:off x="2858250" y="3653925"/>
              <a:ext cx="3427500" cy="45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latin typeface="Old Standard TT"/>
                  <a:ea typeface="Old Standard TT"/>
                  <a:cs typeface="Old Standard TT"/>
                  <a:sym typeface="Old Standard TT"/>
                </a:rPr>
                <a:t>скалярное произведение векторов </a:t>
              </a:r>
              <a:r>
                <a:rPr i="1" lang="ru">
                  <a:latin typeface="Old Standard TT"/>
                  <a:ea typeface="Old Standard TT"/>
                  <a:cs typeface="Old Standard TT"/>
                  <a:sym typeface="Old Standard TT"/>
                </a:rPr>
                <a:t>x, w</a:t>
              </a:r>
              <a:r>
                <a:rPr lang="ru">
                  <a:latin typeface="Old Standard TT"/>
                  <a:ea typeface="Old Standard TT"/>
                  <a:cs typeface="Old Standard TT"/>
                  <a:sym typeface="Old Standard TT"/>
                </a:rPr>
                <a:t>:</a:t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</p:grpSp>
      <p:pic>
        <p:nvPicPr>
          <p:cNvPr id="230" name="Google Shape;230;p27"/>
          <p:cNvPicPr preferRelativeResize="0"/>
          <p:nvPr/>
        </p:nvPicPr>
        <p:blipFill rotWithShape="1">
          <a:blip r:embed="rId7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7"/>
          <p:cNvSpPr txBox="1"/>
          <p:nvPr>
            <p:ph type="title"/>
          </p:nvPr>
        </p:nvSpPr>
        <p:spPr>
          <a:xfrm>
            <a:off x="2933075" y="330200"/>
            <a:ext cx="528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Модель нейрона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9401" y="2396607"/>
            <a:ext cx="3439600" cy="23751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sigma(t) = \frac{1}{1 + e^{-t}}" id="237" name="Google Shape;23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95363" y="1366650"/>
            <a:ext cx="2067675" cy="72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8"/>
          <p:cNvPicPr preferRelativeResize="0"/>
          <p:nvPr/>
        </p:nvPicPr>
        <p:blipFill rotWithShape="1">
          <a:blip r:embed="rId5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8"/>
          <p:cNvSpPr txBox="1"/>
          <p:nvPr>
            <p:ph type="title"/>
          </p:nvPr>
        </p:nvSpPr>
        <p:spPr>
          <a:xfrm>
            <a:off x="2933075" y="330200"/>
            <a:ext cx="528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Функция сигмоиды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9"/>
          <p:cNvSpPr txBox="1"/>
          <p:nvPr>
            <p:ph type="title"/>
          </p:nvPr>
        </p:nvSpPr>
        <p:spPr>
          <a:xfrm>
            <a:off x="3846900" y="2093250"/>
            <a:ext cx="4045200" cy="85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100"/>
              <a:t>Многослойный перцептрон</a:t>
            </a:r>
            <a:endParaRPr sz="3100"/>
          </a:p>
        </p:txBody>
      </p:sp>
      <p:pic>
        <p:nvPicPr>
          <p:cNvPr id="245" name="Google Shape;245;p29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0"/>
          <p:cNvSpPr txBox="1"/>
          <p:nvPr>
            <p:ph idx="1" type="body"/>
          </p:nvPr>
        </p:nvSpPr>
        <p:spPr>
          <a:xfrm>
            <a:off x="2933075" y="1037625"/>
            <a:ext cx="6135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Многослойный перцептрон — простейшая архитектура нейронной сети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Каждый слой нейронов связан со всем нейронами с предыдущего слоя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Десять выходных нейронов соответствуют классам изображений</a:t>
            </a:r>
            <a:endParaRPr/>
          </a:p>
        </p:txBody>
      </p:sp>
      <p:pic>
        <p:nvPicPr>
          <p:cNvPr id="251" name="Google Shape;251;p30"/>
          <p:cNvPicPr preferRelativeResize="0"/>
          <p:nvPr/>
        </p:nvPicPr>
        <p:blipFill rotWithShape="1">
          <a:blip r:embed="rId3">
            <a:alphaModFix/>
          </a:blip>
          <a:srcRect b="3752" l="0" r="0" t="4487"/>
          <a:stretch/>
        </p:blipFill>
        <p:spPr>
          <a:xfrm>
            <a:off x="5039200" y="2730975"/>
            <a:ext cx="3796657" cy="2348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30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30"/>
          <p:cNvSpPr txBox="1"/>
          <p:nvPr>
            <p:ph type="title"/>
          </p:nvPr>
        </p:nvSpPr>
        <p:spPr>
          <a:xfrm>
            <a:off x="2933075" y="330200"/>
            <a:ext cx="528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Многослойный перцептрон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" name="Google Shape;258;p31"/>
          <p:cNvGrpSpPr/>
          <p:nvPr/>
        </p:nvGrpSpPr>
        <p:grpSpPr>
          <a:xfrm>
            <a:off x="2970702" y="902900"/>
            <a:ext cx="5994473" cy="3488525"/>
            <a:chOff x="1370502" y="902900"/>
            <a:chExt cx="5994473" cy="3488525"/>
          </a:xfrm>
        </p:grpSpPr>
        <p:pic>
          <p:nvPicPr>
            <p:cNvPr id="259" name="Google Shape;259;p31"/>
            <p:cNvPicPr preferRelativeResize="0"/>
            <p:nvPr/>
          </p:nvPicPr>
          <p:blipFill rotWithShape="1">
            <a:blip r:embed="rId3">
              <a:alphaModFix/>
            </a:blip>
            <a:srcRect b="3752" l="0" r="0" t="4487"/>
            <a:stretch/>
          </p:blipFill>
          <p:spPr>
            <a:xfrm>
              <a:off x="1370502" y="902900"/>
              <a:ext cx="5638874" cy="34885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0" name="Google Shape;260;p31"/>
            <p:cNvSpPr/>
            <p:nvPr/>
          </p:nvSpPr>
          <p:spPr>
            <a:xfrm>
              <a:off x="4071575" y="3959125"/>
              <a:ext cx="3293400" cy="432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x_1" id="261" name="Google Shape;261;p3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597625" y="1164425"/>
              <a:ext cx="18292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2" id="262" name="Google Shape;262;p3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597625" y="1308050"/>
              <a:ext cx="18292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3" id="263" name="Google Shape;263;p31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594363" y="1459139"/>
              <a:ext cx="189452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4" id="264" name="Google Shape;264;p31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2594375" y="1625158"/>
              <a:ext cx="189452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n" id="265" name="Google Shape;265;p31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2550600" y="4038279"/>
              <a:ext cx="22995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{n-1}" id="266" name="Google Shape;266;p31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2347064" y="3876993"/>
              <a:ext cx="444231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{n-2}" id="267" name="Google Shape;267;p31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2343811" y="3715725"/>
              <a:ext cx="450764" cy="1045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68" name="Google Shape;268;p31"/>
          <p:cNvPicPr preferRelativeResize="0"/>
          <p:nvPr/>
        </p:nvPicPr>
        <p:blipFill rotWithShape="1">
          <a:blip r:embed="rId11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31"/>
          <p:cNvSpPr txBox="1"/>
          <p:nvPr>
            <p:ph type="title"/>
          </p:nvPr>
        </p:nvSpPr>
        <p:spPr>
          <a:xfrm>
            <a:off x="2933075" y="330200"/>
            <a:ext cx="528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Многослойный перцептрон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" name="Google Shape;274;p32"/>
          <p:cNvGrpSpPr/>
          <p:nvPr/>
        </p:nvGrpSpPr>
        <p:grpSpPr>
          <a:xfrm>
            <a:off x="2970702" y="902900"/>
            <a:ext cx="5994473" cy="3493675"/>
            <a:chOff x="1370502" y="902900"/>
            <a:chExt cx="5994473" cy="3493675"/>
          </a:xfrm>
        </p:grpSpPr>
        <p:grpSp>
          <p:nvGrpSpPr>
            <p:cNvPr id="275" name="Google Shape;275;p32"/>
            <p:cNvGrpSpPr/>
            <p:nvPr/>
          </p:nvGrpSpPr>
          <p:grpSpPr>
            <a:xfrm>
              <a:off x="1370502" y="902900"/>
              <a:ext cx="5994473" cy="3493675"/>
              <a:chOff x="1370502" y="902900"/>
              <a:chExt cx="5994473" cy="3493675"/>
            </a:xfrm>
          </p:grpSpPr>
          <p:pic>
            <p:nvPicPr>
              <p:cNvPr id="276" name="Google Shape;276;p32"/>
              <p:cNvPicPr preferRelativeResize="0"/>
              <p:nvPr/>
            </p:nvPicPr>
            <p:blipFill rotWithShape="1">
              <a:blip r:embed="rId3">
                <a:alphaModFix/>
              </a:blip>
              <a:srcRect b="3752" l="0" r="0" t="4487"/>
              <a:stretch/>
            </p:blipFill>
            <p:spPr>
              <a:xfrm>
                <a:off x="1370502" y="902900"/>
                <a:ext cx="5638874" cy="348852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77" name="Google Shape;277;p32"/>
              <p:cNvSpPr/>
              <p:nvPr/>
            </p:nvSpPr>
            <p:spPr>
              <a:xfrm>
                <a:off x="4071575" y="3959125"/>
                <a:ext cx="3293400" cy="4323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78" name="Google Shape;278;p32"/>
              <p:cNvCxnSpPr/>
              <p:nvPr/>
            </p:nvCxnSpPr>
            <p:spPr>
              <a:xfrm rot="10800000">
                <a:off x="3903900" y="4000875"/>
                <a:ext cx="7500" cy="395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279" name="Google Shape;279;p32"/>
              <p:cNvSpPr/>
              <p:nvPr/>
            </p:nvSpPr>
            <p:spPr>
              <a:xfrm>
                <a:off x="3842286" y="3738166"/>
                <a:ext cx="115800" cy="104400"/>
              </a:xfrm>
              <a:prstGeom prst="ellipse">
                <a:avLst/>
              </a:prstGeom>
              <a:solidFill>
                <a:srgbClr val="FF0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80" name="Google Shape;280;p32"/>
              <p:cNvCxnSpPr>
                <a:endCxn id="279" idx="3"/>
              </p:cNvCxnSpPr>
              <p:nvPr/>
            </p:nvCxnSpPr>
            <p:spPr>
              <a:xfrm flipH="1" rot="10800000">
                <a:off x="2948444" y="3827277"/>
                <a:ext cx="910800" cy="248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1" name="Google Shape;281;p32"/>
              <p:cNvCxnSpPr/>
              <p:nvPr/>
            </p:nvCxnSpPr>
            <p:spPr>
              <a:xfrm flipH="1">
                <a:off x="2948300" y="3799425"/>
                <a:ext cx="918300" cy="119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2" name="Google Shape;282;p32"/>
              <p:cNvCxnSpPr>
                <a:endCxn id="279" idx="2"/>
              </p:cNvCxnSpPr>
              <p:nvPr/>
            </p:nvCxnSpPr>
            <p:spPr>
              <a:xfrm>
                <a:off x="2941086" y="3769666"/>
                <a:ext cx="901200" cy="20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3" name="Google Shape;283;p32"/>
              <p:cNvCxnSpPr>
                <a:endCxn id="279" idx="2"/>
              </p:cNvCxnSpPr>
              <p:nvPr/>
            </p:nvCxnSpPr>
            <p:spPr>
              <a:xfrm>
                <a:off x="2956086" y="3612766"/>
                <a:ext cx="886200" cy="1776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4" name="Google Shape;284;p32"/>
              <p:cNvCxnSpPr>
                <a:endCxn id="279" idx="2"/>
              </p:cNvCxnSpPr>
              <p:nvPr/>
            </p:nvCxnSpPr>
            <p:spPr>
              <a:xfrm>
                <a:off x="2941086" y="3441166"/>
                <a:ext cx="901200" cy="349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5" name="Google Shape;285;p32"/>
              <p:cNvCxnSpPr>
                <a:endCxn id="279" idx="2"/>
              </p:cNvCxnSpPr>
              <p:nvPr/>
            </p:nvCxnSpPr>
            <p:spPr>
              <a:xfrm>
                <a:off x="2933586" y="3284266"/>
                <a:ext cx="908700" cy="506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6" name="Google Shape;286;p32"/>
              <p:cNvCxnSpPr>
                <a:endCxn id="279" idx="1"/>
              </p:cNvCxnSpPr>
              <p:nvPr/>
            </p:nvCxnSpPr>
            <p:spPr>
              <a:xfrm>
                <a:off x="2940944" y="3120155"/>
                <a:ext cx="918300" cy="633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7" name="Google Shape;287;p32"/>
              <p:cNvCxnSpPr>
                <a:endCxn id="279" idx="1"/>
              </p:cNvCxnSpPr>
              <p:nvPr/>
            </p:nvCxnSpPr>
            <p:spPr>
              <a:xfrm>
                <a:off x="2918744" y="2239355"/>
                <a:ext cx="940500" cy="1514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8" name="Google Shape;288;p32"/>
              <p:cNvCxnSpPr>
                <a:endCxn id="279" idx="2"/>
              </p:cNvCxnSpPr>
              <p:nvPr/>
            </p:nvCxnSpPr>
            <p:spPr>
              <a:xfrm>
                <a:off x="2918586" y="2075266"/>
                <a:ext cx="923700" cy="1715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9" name="Google Shape;289;p32"/>
              <p:cNvCxnSpPr>
                <a:endCxn id="279" idx="2"/>
              </p:cNvCxnSpPr>
              <p:nvPr/>
            </p:nvCxnSpPr>
            <p:spPr>
              <a:xfrm>
                <a:off x="2941086" y="1888666"/>
                <a:ext cx="901200" cy="1901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0" name="Google Shape;290;p32"/>
              <p:cNvCxnSpPr>
                <a:endCxn id="279" idx="2"/>
              </p:cNvCxnSpPr>
              <p:nvPr/>
            </p:nvCxnSpPr>
            <p:spPr>
              <a:xfrm>
                <a:off x="2903586" y="1739266"/>
                <a:ext cx="938700" cy="2051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1" name="Google Shape;291;p32"/>
              <p:cNvCxnSpPr>
                <a:endCxn id="279" idx="2"/>
              </p:cNvCxnSpPr>
              <p:nvPr/>
            </p:nvCxnSpPr>
            <p:spPr>
              <a:xfrm>
                <a:off x="2896086" y="1574866"/>
                <a:ext cx="946200" cy="2215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2" name="Google Shape;292;p32"/>
              <p:cNvCxnSpPr>
                <a:endCxn id="279" idx="1"/>
              </p:cNvCxnSpPr>
              <p:nvPr/>
            </p:nvCxnSpPr>
            <p:spPr>
              <a:xfrm>
                <a:off x="2911244" y="1425755"/>
                <a:ext cx="948000" cy="2327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3" name="Google Shape;293;p32"/>
              <p:cNvCxnSpPr>
                <a:endCxn id="279" idx="1"/>
              </p:cNvCxnSpPr>
              <p:nvPr/>
            </p:nvCxnSpPr>
            <p:spPr>
              <a:xfrm>
                <a:off x="2918744" y="1261355"/>
                <a:ext cx="940500" cy="2492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94" name="Google Shape;294;p32"/>
            <p:cNvGrpSpPr/>
            <p:nvPr/>
          </p:nvGrpSpPr>
          <p:grpSpPr>
            <a:xfrm>
              <a:off x="2343811" y="1164425"/>
              <a:ext cx="450764" cy="2978379"/>
              <a:chOff x="2343811" y="1164425"/>
              <a:chExt cx="450764" cy="2978379"/>
            </a:xfrm>
          </p:grpSpPr>
          <p:pic>
            <p:nvPicPr>
              <p:cNvPr descr="x_1" id="295" name="Google Shape;295;p32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2597625" y="1164425"/>
                <a:ext cx="182925" cy="1045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x_2" id="296" name="Google Shape;296;p32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2597625" y="1308050"/>
                <a:ext cx="182925" cy="1045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x_3" id="297" name="Google Shape;297;p32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2594363" y="1459139"/>
                <a:ext cx="189452" cy="1045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x_4" id="298" name="Google Shape;298;p32"/>
              <p:cNvPicPr preferRelativeResize="0"/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>
                <a:off x="2594375" y="1625158"/>
                <a:ext cx="189452" cy="1045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x_n" id="299" name="Google Shape;299;p32"/>
              <p:cNvPicPr preferRelativeResize="0"/>
              <p:nvPr/>
            </p:nvPicPr>
            <p:blipFill>
              <a:blip r:embed="rId8">
                <a:alphaModFix/>
              </a:blip>
              <a:stretch>
                <a:fillRect/>
              </a:stretch>
            </p:blipFill>
            <p:spPr>
              <a:xfrm>
                <a:off x="2550600" y="4038279"/>
                <a:ext cx="229955" cy="1045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x_{n-1}" id="300" name="Google Shape;300;p32"/>
              <p:cNvPicPr preferRelativeResize="0"/>
              <p:nvPr/>
            </p:nvPicPr>
            <p:blipFill>
              <a:blip r:embed="rId9">
                <a:alphaModFix/>
              </a:blip>
              <a:stretch>
                <a:fillRect/>
              </a:stretch>
            </p:blipFill>
            <p:spPr>
              <a:xfrm>
                <a:off x="2347064" y="3876993"/>
                <a:ext cx="444231" cy="1045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x_{n-2}" id="301" name="Google Shape;301;p32"/>
              <p:cNvPicPr preferRelativeResize="0"/>
              <p:nvPr/>
            </p:nvPicPr>
            <p:blipFill>
              <a:blip r:embed="rId10">
                <a:alphaModFix/>
              </a:blip>
              <a:stretch>
                <a:fillRect/>
              </a:stretch>
            </p:blipFill>
            <p:spPr>
              <a:xfrm>
                <a:off x="2343811" y="3715725"/>
                <a:ext cx="450764" cy="1045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302" name="Google Shape;302;p3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291550" y="4459925"/>
            <a:ext cx="2404550" cy="34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32"/>
          <p:cNvPicPr preferRelativeResize="0"/>
          <p:nvPr/>
        </p:nvPicPr>
        <p:blipFill rotWithShape="1">
          <a:blip r:embed="rId12">
            <a:alphaModFix amt="22000"/>
          </a:blip>
          <a:srcRect b="12799" l="0" r="0" t="16638"/>
          <a:stretch/>
        </p:blipFill>
        <p:spPr>
          <a:xfrm>
            <a:off x="76529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32"/>
          <p:cNvSpPr txBox="1"/>
          <p:nvPr>
            <p:ph type="title"/>
          </p:nvPr>
        </p:nvSpPr>
        <p:spPr>
          <a:xfrm>
            <a:off x="2933075" y="330200"/>
            <a:ext cx="528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Многослойный перцептрон</a:t>
            </a:r>
            <a:endParaRPr/>
          </a:p>
        </p:txBody>
      </p:sp>
      <p:sp>
        <p:nvSpPr>
          <p:cNvPr id="305" name="Google Shape;305;p32"/>
          <p:cNvSpPr txBox="1"/>
          <p:nvPr/>
        </p:nvSpPr>
        <p:spPr>
          <a:xfrm>
            <a:off x="6920725" y="4023775"/>
            <a:ext cx="22233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700">
                <a:latin typeface="Old Standard TT"/>
                <a:ea typeface="Old Standard TT"/>
                <a:cs typeface="Old Standard TT"/>
                <a:sym typeface="Old Standard TT"/>
              </a:rPr>
              <a:t>w</a:t>
            </a:r>
            <a:r>
              <a:rPr baseline="30000" i="1" lang="ru" sz="1700">
                <a:latin typeface="Old Standard TT"/>
                <a:ea typeface="Old Standard TT"/>
                <a:cs typeface="Old Standard TT"/>
                <a:sym typeface="Old Standard TT"/>
              </a:rPr>
              <a:t>i</a:t>
            </a:r>
            <a:r>
              <a:rPr lang="ru" sz="1700">
                <a:latin typeface="Old Standard TT"/>
                <a:ea typeface="Old Standard TT"/>
                <a:cs typeface="Old Standard TT"/>
                <a:sym typeface="Old Standard TT"/>
              </a:rPr>
              <a:t> — вектор весов </a:t>
            </a:r>
            <a:endParaRPr sz="17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700">
                <a:latin typeface="Old Standard TT"/>
                <a:ea typeface="Old Standard TT"/>
                <a:cs typeface="Old Standard TT"/>
                <a:sym typeface="Old Standard TT"/>
              </a:rPr>
              <a:t>i</a:t>
            </a:r>
            <a:r>
              <a:rPr lang="ru" sz="1700">
                <a:latin typeface="Old Standard TT"/>
                <a:ea typeface="Old Standard TT"/>
                <a:cs typeface="Old Standard TT"/>
                <a:sym typeface="Old Standard TT"/>
              </a:rPr>
              <a:t>-ого нейрона</a:t>
            </a:r>
            <a:endParaRPr sz="17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700">
                <a:latin typeface="Old Standard TT"/>
                <a:ea typeface="Old Standard TT"/>
                <a:cs typeface="Old Standard TT"/>
                <a:sym typeface="Old Standard TT"/>
              </a:rPr>
              <a:t>b</a:t>
            </a:r>
            <a:r>
              <a:rPr baseline="30000" i="1" lang="ru" sz="1700">
                <a:latin typeface="Old Standard TT"/>
                <a:ea typeface="Old Standard TT"/>
                <a:cs typeface="Old Standard TT"/>
                <a:sym typeface="Old Standard TT"/>
              </a:rPr>
              <a:t>i</a:t>
            </a:r>
            <a:r>
              <a:rPr baseline="30000" lang="ru" sz="1700">
                <a:latin typeface="Old Standard TT"/>
                <a:ea typeface="Old Standard TT"/>
                <a:cs typeface="Old Standard TT"/>
                <a:sym typeface="Old Standard TT"/>
              </a:rPr>
              <a:t>   </a:t>
            </a:r>
            <a:r>
              <a:rPr lang="ru" sz="1700">
                <a:latin typeface="Old Standard TT"/>
                <a:ea typeface="Old Standard TT"/>
                <a:cs typeface="Old Standard TT"/>
                <a:sym typeface="Old Standard TT"/>
              </a:rPr>
              <a:t>— свободный член</a:t>
            </a:r>
            <a:r>
              <a:rPr lang="ru" sz="1700"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endParaRPr sz="17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Google Shape;310;p33"/>
          <p:cNvPicPr preferRelativeResize="0"/>
          <p:nvPr/>
        </p:nvPicPr>
        <p:blipFill rotWithShape="1">
          <a:blip r:embed="rId3">
            <a:alphaModFix/>
          </a:blip>
          <a:srcRect b="0" l="0" r="40775" t="0"/>
          <a:stretch/>
        </p:blipFill>
        <p:spPr>
          <a:xfrm>
            <a:off x="5248465" y="1904190"/>
            <a:ext cx="2164585" cy="139170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33"/>
          <p:cNvPicPr preferRelativeResize="0"/>
          <p:nvPr/>
        </p:nvPicPr>
        <p:blipFill rotWithShape="1">
          <a:blip r:embed="rId3">
            <a:alphaModFix/>
          </a:blip>
          <a:srcRect b="40350" l="59399" r="0" t="35339"/>
          <a:stretch/>
        </p:blipFill>
        <p:spPr>
          <a:xfrm>
            <a:off x="7512738" y="2391479"/>
            <a:ext cx="1483921" cy="338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33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33"/>
          <p:cNvSpPr txBox="1"/>
          <p:nvPr>
            <p:ph type="title"/>
          </p:nvPr>
        </p:nvSpPr>
        <p:spPr>
          <a:xfrm>
            <a:off x="2930050" y="330200"/>
            <a:ext cx="621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dk1"/>
                </a:solidFill>
              </a:rPr>
              <a:t>Преобразование вектора в перцептроне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314" name="Google Shape;314;p33"/>
          <p:cNvGrpSpPr/>
          <p:nvPr/>
        </p:nvGrpSpPr>
        <p:grpSpPr>
          <a:xfrm>
            <a:off x="2820686" y="1265962"/>
            <a:ext cx="2732575" cy="2520459"/>
            <a:chOff x="2515886" y="1265962"/>
            <a:chExt cx="2732575" cy="2520459"/>
          </a:xfrm>
        </p:grpSpPr>
        <p:grpSp>
          <p:nvGrpSpPr>
            <p:cNvPr id="315" name="Google Shape;315;p33"/>
            <p:cNvGrpSpPr/>
            <p:nvPr/>
          </p:nvGrpSpPr>
          <p:grpSpPr>
            <a:xfrm>
              <a:off x="2515886" y="1265962"/>
              <a:ext cx="2164578" cy="2520459"/>
              <a:chOff x="1370500" y="902900"/>
              <a:chExt cx="2787250" cy="3488525"/>
            </a:xfrm>
          </p:grpSpPr>
          <p:pic>
            <p:nvPicPr>
              <p:cNvPr id="316" name="Google Shape;316;p33"/>
              <p:cNvPicPr preferRelativeResize="0"/>
              <p:nvPr/>
            </p:nvPicPr>
            <p:blipFill rotWithShape="1">
              <a:blip r:embed="rId5">
                <a:alphaModFix/>
              </a:blip>
              <a:srcRect b="3752" l="0" r="54111" t="4487"/>
              <a:stretch/>
            </p:blipFill>
            <p:spPr>
              <a:xfrm>
                <a:off x="1370500" y="902900"/>
                <a:ext cx="2587575" cy="3488525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317" name="Google Shape;317;p33"/>
              <p:cNvGrpSpPr/>
              <p:nvPr/>
            </p:nvGrpSpPr>
            <p:grpSpPr>
              <a:xfrm>
                <a:off x="2343811" y="1164425"/>
                <a:ext cx="450764" cy="2978379"/>
                <a:chOff x="2343811" y="1164425"/>
                <a:chExt cx="450764" cy="2978379"/>
              </a:xfrm>
            </p:grpSpPr>
            <p:pic>
              <p:nvPicPr>
                <p:cNvPr descr="x_1" id="318" name="Google Shape;318;p33"/>
                <p:cNvPicPr preferRelativeResize="0"/>
                <p:nvPr/>
              </p:nvPicPr>
              <p:blipFill>
                <a:blip r:embed="rId6">
                  <a:alphaModFix/>
                </a:blip>
                <a:stretch>
                  <a:fillRect/>
                </a:stretch>
              </p:blipFill>
              <p:spPr>
                <a:xfrm>
                  <a:off x="2597625" y="1164425"/>
                  <a:ext cx="182925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2" id="319" name="Google Shape;319;p33"/>
                <p:cNvPicPr preferRelativeResize="0"/>
                <p:nvPr/>
              </p:nvPicPr>
              <p:blipFill>
                <a:blip r:embed="rId7">
                  <a:alphaModFix/>
                </a:blip>
                <a:stretch>
                  <a:fillRect/>
                </a:stretch>
              </p:blipFill>
              <p:spPr>
                <a:xfrm>
                  <a:off x="2597625" y="1308050"/>
                  <a:ext cx="182925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3" id="320" name="Google Shape;320;p33"/>
                <p:cNvPicPr preferRelativeResize="0"/>
                <p:nvPr/>
              </p:nvPicPr>
              <p:blipFill>
                <a:blip r:embed="rId8">
                  <a:alphaModFix/>
                </a:blip>
                <a:stretch>
                  <a:fillRect/>
                </a:stretch>
              </p:blipFill>
              <p:spPr>
                <a:xfrm>
                  <a:off x="2594363" y="1459139"/>
                  <a:ext cx="189452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4" id="321" name="Google Shape;321;p33"/>
                <p:cNvPicPr preferRelativeResize="0"/>
                <p:nvPr/>
              </p:nvPicPr>
              <p:blipFill>
                <a:blip r:embed="rId9">
                  <a:alphaModFix/>
                </a:blip>
                <a:stretch>
                  <a:fillRect/>
                </a:stretch>
              </p:blipFill>
              <p:spPr>
                <a:xfrm>
                  <a:off x="2594375" y="1625158"/>
                  <a:ext cx="189452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n" id="322" name="Google Shape;322;p33"/>
                <p:cNvPicPr preferRelativeResize="0"/>
                <p:nvPr/>
              </p:nvPicPr>
              <p:blipFill>
                <a:blip r:embed="rId10">
                  <a:alphaModFix/>
                </a:blip>
                <a:stretch>
                  <a:fillRect/>
                </a:stretch>
              </p:blipFill>
              <p:spPr>
                <a:xfrm>
                  <a:off x="2550600" y="4038279"/>
                  <a:ext cx="229955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{n-1}" id="323" name="Google Shape;323;p33"/>
                <p:cNvPicPr preferRelativeResize="0"/>
                <p:nvPr/>
              </p:nvPicPr>
              <p:blipFill>
                <a:blip r:embed="rId11">
                  <a:alphaModFix/>
                </a:blip>
                <a:stretch>
                  <a:fillRect/>
                </a:stretch>
              </p:blipFill>
              <p:spPr>
                <a:xfrm>
                  <a:off x="2347064" y="3876993"/>
                  <a:ext cx="444231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{n-2}" id="324" name="Google Shape;324;p33"/>
                <p:cNvPicPr preferRelativeResize="0"/>
                <p:nvPr/>
              </p:nvPicPr>
              <p:blipFill>
                <a:blip r:embed="rId12">
                  <a:alphaModFix/>
                </a:blip>
                <a:stretch>
                  <a:fillRect/>
                </a:stretch>
              </p:blipFill>
              <p:spPr>
                <a:xfrm>
                  <a:off x="2343811" y="3715725"/>
                  <a:ext cx="450764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325" name="Google Shape;325;p33"/>
              <p:cNvSpPr/>
              <p:nvPr/>
            </p:nvSpPr>
            <p:spPr>
              <a:xfrm>
                <a:off x="3836750" y="1157000"/>
                <a:ext cx="321000" cy="1494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descr="\sigma(\langle w^1, x\rangle)" id="326" name="Google Shape;326;p33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4541107" y="1590250"/>
              <a:ext cx="548802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2, x\rangle)" id="327" name="Google Shape;327;p33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4541106" y="1719662"/>
              <a:ext cx="548802" cy="1455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k, x\rangle)" id="328" name="Google Shape;328;p33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4541107" y="3266803"/>
              <a:ext cx="556946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k-1}, x\rangle)" id="329" name="Google Shape;329;p33"/>
            <p:cNvPicPr preferRelativeResize="0"/>
            <p:nvPr/>
          </p:nvPicPr>
          <p:blipFill>
            <a:blip r:embed="rId16">
              <a:alphaModFix/>
            </a:blip>
            <a:stretch>
              <a:fillRect/>
            </a:stretch>
          </p:blipFill>
          <p:spPr>
            <a:xfrm>
              <a:off x="4541107" y="3142784"/>
              <a:ext cx="707341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k-2}, x\rangle)" id="330" name="Google Shape;330;p33"/>
            <p:cNvPicPr preferRelativeResize="0"/>
            <p:nvPr/>
          </p:nvPicPr>
          <p:blipFill>
            <a:blip r:embed="rId17">
              <a:alphaModFix/>
            </a:blip>
            <a:stretch>
              <a:fillRect/>
            </a:stretch>
          </p:blipFill>
          <p:spPr>
            <a:xfrm>
              <a:off x="4541098" y="3013953"/>
              <a:ext cx="707362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3}, x\rangle)" id="331" name="Google Shape;331;p33"/>
            <p:cNvPicPr preferRelativeResize="0"/>
            <p:nvPr/>
          </p:nvPicPr>
          <p:blipFill>
            <a:blip r:embed="rId18">
              <a:alphaModFix/>
            </a:blip>
            <a:stretch>
              <a:fillRect/>
            </a:stretch>
          </p:blipFill>
          <p:spPr>
            <a:xfrm>
              <a:off x="4540198" y="1838289"/>
              <a:ext cx="548815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4}, x\rangle)" id="332" name="Google Shape;332;p33"/>
            <p:cNvPicPr preferRelativeResize="0"/>
            <p:nvPr/>
          </p:nvPicPr>
          <p:blipFill>
            <a:blip r:embed="rId19">
              <a:alphaModFix/>
            </a:blip>
            <a:stretch>
              <a:fillRect/>
            </a:stretch>
          </p:blipFill>
          <p:spPr>
            <a:xfrm>
              <a:off x="4540198" y="1956925"/>
              <a:ext cx="548815" cy="14559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 = \begin{pmatrix} &#10;w^1_{1} &amp; w^1_2 &amp; \ldots &amp; w^1_n\\&#10;w^2_{1} &amp; w^2_2 &amp; \ldots &amp; w^2_n\\&#10;\vdots &amp; \ddots &amp; \ddots &amp; \vdots\\&#10;w^k_{1} &amp; w^k_2 &amp; \ldots &amp; w^k_n\\&#10;\end{pmatrix} &#10;=&#10;\begin{pmatrix} &#10;w^1\\&#10;w^2\\&#10;\ldots\\&#10;w^k&#10;\end{pmatrix}" id="337" name="Google Shape;33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8450" y="3934169"/>
            <a:ext cx="2386555" cy="92325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 = \begin{pmatrix} &#10;x_1\\&#10;x_2\\&#10;\ldots\\&#10;x_n&#10;\end{pmatrix}" id="338" name="Google Shape;338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45480" y="3881293"/>
            <a:ext cx="932962" cy="97612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9" name="Google Shape;339;p34"/>
          <p:cNvGrpSpPr/>
          <p:nvPr/>
        </p:nvGrpSpPr>
        <p:grpSpPr>
          <a:xfrm>
            <a:off x="6545469" y="2729696"/>
            <a:ext cx="2813199" cy="965842"/>
            <a:chOff x="5747161" y="2509641"/>
            <a:chExt cx="3055500" cy="1060200"/>
          </a:xfrm>
        </p:grpSpPr>
        <p:cxnSp>
          <p:nvCxnSpPr>
            <p:cNvPr id="340" name="Google Shape;340;p34"/>
            <p:cNvCxnSpPr>
              <a:stCxn id="341" idx="0"/>
              <a:endCxn id="342" idx="2"/>
            </p:cNvCxnSpPr>
            <p:nvPr/>
          </p:nvCxnSpPr>
          <p:spPr>
            <a:xfrm flipH="1" rot="10800000">
              <a:off x="7274911" y="2509641"/>
              <a:ext cx="328800" cy="64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41" name="Google Shape;341;p34"/>
            <p:cNvSpPr txBox="1"/>
            <p:nvPr/>
          </p:nvSpPr>
          <p:spPr>
            <a:xfrm>
              <a:off x="5747161" y="3157041"/>
              <a:ext cx="3055500" cy="41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latin typeface="Old Standard TT"/>
                  <a:ea typeface="Old Standard TT"/>
                  <a:cs typeface="Old Standard TT"/>
                  <a:sym typeface="Old Standard TT"/>
                </a:rPr>
                <a:t>линейное преобразование вектора </a:t>
              </a:r>
              <a:r>
                <a:rPr i="1" lang="ru">
                  <a:latin typeface="Old Standard TT"/>
                  <a:ea typeface="Old Standard TT"/>
                  <a:cs typeface="Old Standard TT"/>
                  <a:sym typeface="Old Standard TT"/>
                </a:rPr>
                <a:t>x</a:t>
              </a:r>
              <a:endParaRPr i="1"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</p:grpSp>
      <p:pic>
        <p:nvPicPr>
          <p:cNvPr id="343" name="Google Shape;343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83404" y="3786304"/>
            <a:ext cx="953672" cy="119307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34"/>
          <p:cNvPicPr preferRelativeResize="0"/>
          <p:nvPr/>
        </p:nvPicPr>
        <p:blipFill rotWithShape="1">
          <a:blip r:embed="rId6">
            <a:alphaModFix/>
          </a:blip>
          <a:srcRect b="40350" l="59399" r="0" t="35339"/>
          <a:stretch/>
        </p:blipFill>
        <p:spPr>
          <a:xfrm>
            <a:off x="7512738" y="2391479"/>
            <a:ext cx="1483921" cy="338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34"/>
          <p:cNvPicPr preferRelativeResize="0"/>
          <p:nvPr/>
        </p:nvPicPr>
        <p:blipFill rotWithShape="1">
          <a:blip r:embed="rId7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34"/>
          <p:cNvSpPr txBox="1"/>
          <p:nvPr>
            <p:ph type="title"/>
          </p:nvPr>
        </p:nvSpPr>
        <p:spPr>
          <a:xfrm>
            <a:off x="2930050" y="330200"/>
            <a:ext cx="621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600">
                <a:solidFill>
                  <a:schemeClr val="dk1"/>
                </a:solidFill>
              </a:rPr>
              <a:t>Преобразование вектора в перцептроне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346" name="Google Shape;346;p34"/>
          <p:cNvGrpSpPr/>
          <p:nvPr/>
        </p:nvGrpSpPr>
        <p:grpSpPr>
          <a:xfrm>
            <a:off x="2820686" y="1265962"/>
            <a:ext cx="2732575" cy="2520459"/>
            <a:chOff x="2515886" y="1265962"/>
            <a:chExt cx="2732575" cy="2520459"/>
          </a:xfrm>
        </p:grpSpPr>
        <p:grpSp>
          <p:nvGrpSpPr>
            <p:cNvPr id="347" name="Google Shape;347;p34"/>
            <p:cNvGrpSpPr/>
            <p:nvPr/>
          </p:nvGrpSpPr>
          <p:grpSpPr>
            <a:xfrm>
              <a:off x="2515886" y="1265962"/>
              <a:ext cx="2164578" cy="2520459"/>
              <a:chOff x="1370500" y="902900"/>
              <a:chExt cx="2787250" cy="3488525"/>
            </a:xfrm>
          </p:grpSpPr>
          <p:pic>
            <p:nvPicPr>
              <p:cNvPr id="348" name="Google Shape;348;p34"/>
              <p:cNvPicPr preferRelativeResize="0"/>
              <p:nvPr/>
            </p:nvPicPr>
            <p:blipFill rotWithShape="1">
              <a:blip r:embed="rId8">
                <a:alphaModFix/>
              </a:blip>
              <a:srcRect b="3752" l="0" r="54111" t="4487"/>
              <a:stretch/>
            </p:blipFill>
            <p:spPr>
              <a:xfrm>
                <a:off x="1370500" y="902900"/>
                <a:ext cx="2587575" cy="3488525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349" name="Google Shape;349;p34"/>
              <p:cNvGrpSpPr/>
              <p:nvPr/>
            </p:nvGrpSpPr>
            <p:grpSpPr>
              <a:xfrm>
                <a:off x="2343811" y="1164425"/>
                <a:ext cx="450764" cy="2978379"/>
                <a:chOff x="2343811" y="1164425"/>
                <a:chExt cx="450764" cy="2978379"/>
              </a:xfrm>
            </p:grpSpPr>
            <p:pic>
              <p:nvPicPr>
                <p:cNvPr descr="x_1" id="350" name="Google Shape;350;p34"/>
                <p:cNvPicPr preferRelativeResize="0"/>
                <p:nvPr/>
              </p:nvPicPr>
              <p:blipFill>
                <a:blip r:embed="rId9">
                  <a:alphaModFix/>
                </a:blip>
                <a:stretch>
                  <a:fillRect/>
                </a:stretch>
              </p:blipFill>
              <p:spPr>
                <a:xfrm>
                  <a:off x="2597625" y="1164425"/>
                  <a:ext cx="182925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2" id="351" name="Google Shape;351;p34"/>
                <p:cNvPicPr preferRelativeResize="0"/>
                <p:nvPr/>
              </p:nvPicPr>
              <p:blipFill>
                <a:blip r:embed="rId10">
                  <a:alphaModFix/>
                </a:blip>
                <a:stretch>
                  <a:fillRect/>
                </a:stretch>
              </p:blipFill>
              <p:spPr>
                <a:xfrm>
                  <a:off x="2597625" y="1308050"/>
                  <a:ext cx="182925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3" id="352" name="Google Shape;352;p34"/>
                <p:cNvPicPr preferRelativeResize="0"/>
                <p:nvPr/>
              </p:nvPicPr>
              <p:blipFill>
                <a:blip r:embed="rId11">
                  <a:alphaModFix/>
                </a:blip>
                <a:stretch>
                  <a:fillRect/>
                </a:stretch>
              </p:blipFill>
              <p:spPr>
                <a:xfrm>
                  <a:off x="2594363" y="1459139"/>
                  <a:ext cx="189452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4" id="353" name="Google Shape;353;p34"/>
                <p:cNvPicPr preferRelativeResize="0"/>
                <p:nvPr/>
              </p:nvPicPr>
              <p:blipFill>
                <a:blip r:embed="rId12">
                  <a:alphaModFix/>
                </a:blip>
                <a:stretch>
                  <a:fillRect/>
                </a:stretch>
              </p:blipFill>
              <p:spPr>
                <a:xfrm>
                  <a:off x="2594375" y="1625158"/>
                  <a:ext cx="189452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n" id="354" name="Google Shape;354;p34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2550600" y="4038279"/>
                  <a:ext cx="229955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{n-1}" id="355" name="Google Shape;355;p34"/>
                <p:cNvPicPr preferRelativeResize="0"/>
                <p:nvPr/>
              </p:nvPicPr>
              <p:blipFill>
                <a:blip r:embed="rId14">
                  <a:alphaModFix/>
                </a:blip>
                <a:stretch>
                  <a:fillRect/>
                </a:stretch>
              </p:blipFill>
              <p:spPr>
                <a:xfrm>
                  <a:off x="2347064" y="3876993"/>
                  <a:ext cx="444231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{n-2}" id="356" name="Google Shape;356;p34"/>
                <p:cNvPicPr preferRelativeResize="0"/>
                <p:nvPr/>
              </p:nvPicPr>
              <p:blipFill>
                <a:blip r:embed="rId15">
                  <a:alphaModFix/>
                </a:blip>
                <a:stretch>
                  <a:fillRect/>
                </a:stretch>
              </p:blipFill>
              <p:spPr>
                <a:xfrm>
                  <a:off x="2343811" y="3715725"/>
                  <a:ext cx="450764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357" name="Google Shape;357;p34"/>
              <p:cNvSpPr/>
              <p:nvPr/>
            </p:nvSpPr>
            <p:spPr>
              <a:xfrm>
                <a:off x="3836750" y="1157000"/>
                <a:ext cx="321000" cy="1494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descr="\sigma(\langle w^1, x\rangle)" id="358" name="Google Shape;358;p34"/>
            <p:cNvPicPr preferRelativeResize="0"/>
            <p:nvPr/>
          </p:nvPicPr>
          <p:blipFill>
            <a:blip r:embed="rId16">
              <a:alphaModFix/>
            </a:blip>
            <a:stretch>
              <a:fillRect/>
            </a:stretch>
          </p:blipFill>
          <p:spPr>
            <a:xfrm>
              <a:off x="4541107" y="1590250"/>
              <a:ext cx="548802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2, x\rangle)" id="359" name="Google Shape;359;p34"/>
            <p:cNvPicPr preferRelativeResize="0"/>
            <p:nvPr/>
          </p:nvPicPr>
          <p:blipFill>
            <a:blip r:embed="rId17">
              <a:alphaModFix/>
            </a:blip>
            <a:stretch>
              <a:fillRect/>
            </a:stretch>
          </p:blipFill>
          <p:spPr>
            <a:xfrm>
              <a:off x="4541106" y="1719662"/>
              <a:ext cx="548802" cy="1455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k, x\rangle)" id="360" name="Google Shape;360;p34"/>
            <p:cNvPicPr preferRelativeResize="0"/>
            <p:nvPr/>
          </p:nvPicPr>
          <p:blipFill>
            <a:blip r:embed="rId18">
              <a:alphaModFix/>
            </a:blip>
            <a:stretch>
              <a:fillRect/>
            </a:stretch>
          </p:blipFill>
          <p:spPr>
            <a:xfrm>
              <a:off x="4541107" y="3266803"/>
              <a:ext cx="556946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k-1}, x\rangle)" id="361" name="Google Shape;361;p34"/>
            <p:cNvPicPr preferRelativeResize="0"/>
            <p:nvPr/>
          </p:nvPicPr>
          <p:blipFill>
            <a:blip r:embed="rId19">
              <a:alphaModFix/>
            </a:blip>
            <a:stretch>
              <a:fillRect/>
            </a:stretch>
          </p:blipFill>
          <p:spPr>
            <a:xfrm>
              <a:off x="4541107" y="3142784"/>
              <a:ext cx="707341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k-2}, x\rangle)" id="362" name="Google Shape;362;p34"/>
            <p:cNvPicPr preferRelativeResize="0"/>
            <p:nvPr/>
          </p:nvPicPr>
          <p:blipFill>
            <a:blip r:embed="rId20">
              <a:alphaModFix/>
            </a:blip>
            <a:stretch>
              <a:fillRect/>
            </a:stretch>
          </p:blipFill>
          <p:spPr>
            <a:xfrm>
              <a:off x="4541098" y="3013953"/>
              <a:ext cx="707362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3}, x\rangle)" id="363" name="Google Shape;363;p34"/>
            <p:cNvPicPr preferRelativeResize="0"/>
            <p:nvPr/>
          </p:nvPicPr>
          <p:blipFill>
            <a:blip r:embed="rId21">
              <a:alphaModFix/>
            </a:blip>
            <a:stretch>
              <a:fillRect/>
            </a:stretch>
          </p:blipFill>
          <p:spPr>
            <a:xfrm>
              <a:off x="4540198" y="1838289"/>
              <a:ext cx="548815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4}, x\rangle)" id="364" name="Google Shape;364;p34"/>
            <p:cNvPicPr preferRelativeResize="0"/>
            <p:nvPr/>
          </p:nvPicPr>
          <p:blipFill>
            <a:blip r:embed="rId22">
              <a:alphaModFix/>
            </a:blip>
            <a:stretch>
              <a:fillRect/>
            </a:stretch>
          </p:blipFill>
          <p:spPr>
            <a:xfrm>
              <a:off x="4540198" y="1956925"/>
              <a:ext cx="548815" cy="14559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5"/>
          <p:cNvSpPr txBox="1"/>
          <p:nvPr>
            <p:ph type="title"/>
          </p:nvPr>
        </p:nvSpPr>
        <p:spPr>
          <a:xfrm>
            <a:off x="3188550" y="330200"/>
            <a:ext cx="564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Параметры нейронной сети</a:t>
            </a:r>
            <a:endParaRPr/>
          </a:p>
        </p:txBody>
      </p:sp>
      <p:grpSp>
        <p:nvGrpSpPr>
          <p:cNvPr id="370" name="Google Shape;370;p35"/>
          <p:cNvGrpSpPr/>
          <p:nvPr/>
        </p:nvGrpSpPr>
        <p:grpSpPr>
          <a:xfrm>
            <a:off x="3293575" y="1841625"/>
            <a:ext cx="4497052" cy="3153149"/>
            <a:chOff x="1921975" y="1841625"/>
            <a:chExt cx="4497052" cy="3153149"/>
          </a:xfrm>
        </p:grpSpPr>
        <p:pic>
          <p:nvPicPr>
            <p:cNvPr id="371" name="Google Shape;371;p35"/>
            <p:cNvPicPr preferRelativeResize="0"/>
            <p:nvPr/>
          </p:nvPicPr>
          <p:blipFill rotWithShape="1">
            <a:blip r:embed="rId3">
              <a:alphaModFix/>
            </a:blip>
            <a:srcRect b="3752" l="0" r="0" t="4487"/>
            <a:stretch/>
          </p:blipFill>
          <p:spPr>
            <a:xfrm>
              <a:off x="1921975" y="2212650"/>
              <a:ext cx="4497052" cy="27821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72" name="Google Shape;372;p35"/>
            <p:cNvGrpSpPr/>
            <p:nvPr/>
          </p:nvGrpSpPr>
          <p:grpSpPr>
            <a:xfrm>
              <a:off x="3188538" y="1841625"/>
              <a:ext cx="2138500" cy="572700"/>
              <a:chOff x="5056200" y="2285400"/>
              <a:chExt cx="2138500" cy="572700"/>
            </a:xfrm>
          </p:grpSpPr>
          <p:sp>
            <p:nvSpPr>
              <p:cNvPr id="373" name="Google Shape;373;p35"/>
              <p:cNvSpPr txBox="1"/>
              <p:nvPr/>
            </p:nvSpPr>
            <p:spPr>
              <a:xfrm>
                <a:off x="5056200" y="2285400"/>
                <a:ext cx="843900" cy="57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ru" sz="1800">
                    <a:solidFill>
                      <a:schemeClr val="dk1"/>
                    </a:solidFill>
                    <a:latin typeface="Old Standard TT"/>
                    <a:ea typeface="Old Standard TT"/>
                    <a:cs typeface="Old Standard TT"/>
                    <a:sym typeface="Old Standard TT"/>
                  </a:rPr>
                  <a:t>W</a:t>
                </a:r>
                <a:r>
                  <a:rPr baseline="-25000" lang="ru" sz="1800">
                    <a:solidFill>
                      <a:schemeClr val="dk1"/>
                    </a:solidFill>
                    <a:latin typeface="Old Standard TT"/>
                    <a:ea typeface="Old Standard TT"/>
                    <a:cs typeface="Old Standard TT"/>
                    <a:sym typeface="Old Standard TT"/>
                  </a:rPr>
                  <a:t>1</a:t>
                </a:r>
                <a:endParaRPr/>
              </a:p>
            </p:txBody>
          </p:sp>
          <p:sp>
            <p:nvSpPr>
              <p:cNvPr id="374" name="Google Shape;374;p35"/>
              <p:cNvSpPr txBox="1"/>
              <p:nvPr/>
            </p:nvSpPr>
            <p:spPr>
              <a:xfrm>
                <a:off x="5689150" y="2285400"/>
                <a:ext cx="843900" cy="57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ru" sz="1800">
                    <a:solidFill>
                      <a:schemeClr val="dk1"/>
                    </a:solidFill>
                    <a:latin typeface="Old Standard TT"/>
                    <a:ea typeface="Old Standard TT"/>
                    <a:cs typeface="Old Standard TT"/>
                    <a:sym typeface="Old Standard TT"/>
                  </a:rPr>
                  <a:t>W</a:t>
                </a:r>
                <a:r>
                  <a:rPr baseline="-25000" lang="ru" sz="1800">
                    <a:solidFill>
                      <a:schemeClr val="dk1"/>
                    </a:solidFill>
                    <a:latin typeface="Old Standard TT"/>
                    <a:ea typeface="Old Standard TT"/>
                    <a:cs typeface="Old Standard TT"/>
                    <a:sym typeface="Old Standard TT"/>
                  </a:rPr>
                  <a:t>2</a:t>
                </a:r>
                <a:endParaRPr/>
              </a:p>
            </p:txBody>
          </p:sp>
          <p:sp>
            <p:nvSpPr>
              <p:cNvPr id="375" name="Google Shape;375;p35"/>
              <p:cNvSpPr txBox="1"/>
              <p:nvPr/>
            </p:nvSpPr>
            <p:spPr>
              <a:xfrm>
                <a:off x="6350800" y="2285400"/>
                <a:ext cx="843900" cy="57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ru" sz="1800">
                    <a:solidFill>
                      <a:schemeClr val="dk1"/>
                    </a:solidFill>
                    <a:latin typeface="Old Standard TT"/>
                    <a:ea typeface="Old Standard TT"/>
                    <a:cs typeface="Old Standard TT"/>
                    <a:sym typeface="Old Standard TT"/>
                  </a:rPr>
                  <a:t>W</a:t>
                </a:r>
                <a:r>
                  <a:rPr baseline="-25000" lang="ru" sz="1800">
                    <a:solidFill>
                      <a:schemeClr val="dk1"/>
                    </a:solidFill>
                    <a:latin typeface="Old Standard TT"/>
                    <a:ea typeface="Old Standard TT"/>
                    <a:cs typeface="Old Standard TT"/>
                    <a:sym typeface="Old Standard TT"/>
                  </a:rPr>
                  <a:t>3</a:t>
                </a:r>
                <a:endParaRPr/>
              </a:p>
            </p:txBody>
          </p:sp>
        </p:grpSp>
      </p:grpSp>
      <p:sp>
        <p:nvSpPr>
          <p:cNvPr id="376" name="Google Shape;376;p35"/>
          <p:cNvSpPr txBox="1"/>
          <p:nvPr>
            <p:ph idx="1" type="body"/>
          </p:nvPr>
        </p:nvSpPr>
        <p:spPr>
          <a:xfrm>
            <a:off x="3188400" y="1037625"/>
            <a:ext cx="5643900" cy="7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(</a:t>
            </a:r>
            <a:r>
              <a:rPr i="1" lang="ru">
                <a:solidFill>
                  <a:schemeClr val="dk1"/>
                </a:solidFill>
              </a:rPr>
              <a:t>W</a:t>
            </a:r>
            <a:r>
              <a:rPr baseline="-25000" lang="ru">
                <a:solidFill>
                  <a:schemeClr val="dk1"/>
                </a:solidFill>
              </a:rPr>
              <a:t>1</a:t>
            </a:r>
            <a:r>
              <a:rPr lang="ru">
                <a:solidFill>
                  <a:schemeClr val="dk1"/>
                </a:solidFill>
              </a:rPr>
              <a:t>, </a:t>
            </a:r>
            <a:r>
              <a:rPr i="1" lang="ru">
                <a:solidFill>
                  <a:schemeClr val="dk1"/>
                </a:solidFill>
              </a:rPr>
              <a:t>W</a:t>
            </a:r>
            <a:r>
              <a:rPr baseline="-25000" lang="ru">
                <a:solidFill>
                  <a:schemeClr val="dk1"/>
                </a:solidFill>
              </a:rPr>
              <a:t>2</a:t>
            </a:r>
            <a:r>
              <a:rPr lang="ru">
                <a:solidFill>
                  <a:schemeClr val="dk1"/>
                </a:solidFill>
              </a:rPr>
              <a:t>, </a:t>
            </a:r>
            <a:r>
              <a:rPr i="1" lang="ru">
                <a:solidFill>
                  <a:schemeClr val="dk1"/>
                </a:solidFill>
              </a:rPr>
              <a:t>W</a:t>
            </a:r>
            <a:r>
              <a:rPr baseline="-25000" lang="ru">
                <a:solidFill>
                  <a:schemeClr val="dk1"/>
                </a:solidFill>
              </a:rPr>
              <a:t>3</a:t>
            </a:r>
            <a:r>
              <a:rPr lang="ru">
                <a:solidFill>
                  <a:schemeClr val="dk1"/>
                </a:solidFill>
              </a:rPr>
              <a:t>, </a:t>
            </a:r>
            <a:r>
              <a:rPr i="1" lang="ru">
                <a:solidFill>
                  <a:schemeClr val="dk1"/>
                </a:solidFill>
              </a:rPr>
              <a:t>b</a:t>
            </a:r>
            <a:r>
              <a:rPr baseline="-25000" i="1" lang="ru">
                <a:solidFill>
                  <a:schemeClr val="dk1"/>
                </a:solidFill>
              </a:rPr>
              <a:t>1</a:t>
            </a:r>
            <a:r>
              <a:rPr i="1" lang="ru">
                <a:solidFill>
                  <a:schemeClr val="dk1"/>
                </a:solidFill>
              </a:rPr>
              <a:t>, b</a:t>
            </a:r>
            <a:r>
              <a:rPr baseline="-25000" i="1" lang="ru">
                <a:solidFill>
                  <a:schemeClr val="dk1"/>
                </a:solidFill>
              </a:rPr>
              <a:t>2</a:t>
            </a:r>
            <a:r>
              <a:rPr i="1" lang="ru">
                <a:solidFill>
                  <a:schemeClr val="dk1"/>
                </a:solidFill>
              </a:rPr>
              <a:t>, b</a:t>
            </a:r>
            <a:r>
              <a:rPr baseline="-25000" i="1" lang="ru">
                <a:solidFill>
                  <a:schemeClr val="dk1"/>
                </a:solidFill>
              </a:rPr>
              <a:t>3</a:t>
            </a:r>
            <a:r>
              <a:rPr lang="ru"/>
              <a:t>) — совокупность параметров нейронной сети</a:t>
            </a:r>
            <a:endParaRPr/>
          </a:p>
        </p:txBody>
      </p:sp>
      <p:pic>
        <p:nvPicPr>
          <p:cNvPr id="377" name="Google Shape;377;p35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/>
          <p:nvPr>
            <p:ph type="title"/>
          </p:nvPr>
        </p:nvSpPr>
        <p:spPr>
          <a:xfrm>
            <a:off x="3465900" y="-13842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План лекции</a:t>
            </a:r>
            <a:endParaRPr/>
          </a:p>
        </p:txBody>
      </p:sp>
      <p:sp>
        <p:nvSpPr>
          <p:cNvPr id="75" name="Google Shape;75;p18"/>
          <p:cNvSpPr txBox="1"/>
          <p:nvPr>
            <p:ph idx="4294967295" type="body"/>
          </p:nvPr>
        </p:nvSpPr>
        <p:spPr>
          <a:xfrm>
            <a:off x="3291825" y="1444800"/>
            <a:ext cx="4045200" cy="32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Модель нейрона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Полносвязная нейронная сеть для классификации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ru">
                <a:solidFill>
                  <a:schemeClr val="dk1"/>
                </a:solidFill>
              </a:rPr>
              <a:t>Скрытые слои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ru">
                <a:solidFill>
                  <a:schemeClr val="dk1"/>
                </a:solidFill>
              </a:rPr>
              <a:t>Последний слой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Обучение нейронных сетей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ru">
                <a:solidFill>
                  <a:schemeClr val="dk1"/>
                </a:solidFill>
              </a:rPr>
              <a:t>Loss function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ru">
                <a:solidFill>
                  <a:schemeClr val="dk1"/>
                </a:solidFill>
              </a:rPr>
              <a:t>Back Propagation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Разбор BackProp для полносвязного слоя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6" name="Google Shape;76;p18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6"/>
          <p:cNvSpPr txBox="1"/>
          <p:nvPr>
            <p:ph idx="1" type="body"/>
          </p:nvPr>
        </p:nvSpPr>
        <p:spPr>
          <a:xfrm>
            <a:off x="3188550" y="1037625"/>
            <a:ext cx="564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Что происходит на выходном слое перцептрона?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Как выходы нейронов преобразуются в вероятности классов?</a:t>
            </a:r>
            <a:endParaRPr/>
          </a:p>
        </p:txBody>
      </p:sp>
      <p:pic>
        <p:nvPicPr>
          <p:cNvPr id="383" name="Google Shape;383;p36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36"/>
          <p:cNvSpPr txBox="1"/>
          <p:nvPr>
            <p:ph type="title"/>
          </p:nvPr>
        </p:nvSpPr>
        <p:spPr>
          <a:xfrm>
            <a:off x="3188550" y="330200"/>
            <a:ext cx="594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500">
                <a:solidFill>
                  <a:schemeClr val="dk1"/>
                </a:solidFill>
              </a:rPr>
              <a:t>Последний слой в задаче классификации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5" name="Google Shape;385;p36"/>
          <p:cNvPicPr preferRelativeResize="0"/>
          <p:nvPr/>
        </p:nvPicPr>
        <p:blipFill rotWithShape="1">
          <a:blip r:embed="rId4">
            <a:alphaModFix/>
          </a:blip>
          <a:srcRect b="3752" l="0" r="0" t="4487"/>
          <a:stretch/>
        </p:blipFill>
        <p:spPr>
          <a:xfrm>
            <a:off x="3293575" y="2212650"/>
            <a:ext cx="4497052" cy="2782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7"/>
          <p:cNvSpPr txBox="1"/>
          <p:nvPr>
            <p:ph idx="1" type="body"/>
          </p:nvPr>
        </p:nvSpPr>
        <p:spPr>
          <a:xfrm>
            <a:off x="3188550" y="1037625"/>
            <a:ext cx="564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Решаем задачу классификации на 10 классов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Предпоследний слой содержит 10 линейных нейронов — меры принадлежности объекта каждому классу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Пусть                          — выходы предпоследнего слоя </a:t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ru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1" name="Google Shape;39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2287" y="2451190"/>
            <a:ext cx="1467775" cy="17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37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37"/>
          <p:cNvSpPr txBox="1"/>
          <p:nvPr>
            <p:ph type="title"/>
          </p:nvPr>
        </p:nvSpPr>
        <p:spPr>
          <a:xfrm>
            <a:off x="3188550" y="330200"/>
            <a:ext cx="594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chemeClr val="dk1"/>
                </a:solidFill>
              </a:rPr>
              <a:t>Последний слой в задаче классификации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8"/>
          <p:cNvSpPr txBox="1"/>
          <p:nvPr>
            <p:ph idx="1" type="body"/>
          </p:nvPr>
        </p:nvSpPr>
        <p:spPr>
          <a:xfrm>
            <a:off x="3188550" y="1037625"/>
            <a:ext cx="5947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Решаем задачу классификации на 10 классов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Предпоследний слой содержит 10 линейных нейронов — меры принадлежности объекта каждому классу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Пусть                          — выходы предпоследнего слоя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На последнем слое применяется softmax-преобразование:</a:t>
            </a:r>
            <a:br>
              <a:rPr lang="ru">
                <a:solidFill>
                  <a:schemeClr val="dk1"/>
                </a:solidFill>
              </a:rPr>
            </a:b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ru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9" name="Google Shape;39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2287" y="2451190"/>
            <a:ext cx="1467775" cy="17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38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38"/>
          <p:cNvSpPr txBox="1"/>
          <p:nvPr>
            <p:ph type="title"/>
          </p:nvPr>
        </p:nvSpPr>
        <p:spPr>
          <a:xfrm>
            <a:off x="3188550" y="330200"/>
            <a:ext cx="594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chemeClr val="dk1"/>
                </a:solidFill>
              </a:rPr>
              <a:t>Последний слой в задаче классификации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9"/>
          <p:cNvSpPr txBox="1"/>
          <p:nvPr>
            <p:ph idx="1" type="body"/>
          </p:nvPr>
        </p:nvSpPr>
        <p:spPr>
          <a:xfrm>
            <a:off x="3188550" y="1037625"/>
            <a:ext cx="5947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Решаем задачу классификации на 10 классов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Предпоследний слой содержит 10 линейных нейронов — меры принадлежности объекта каждому классу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Пусть                          — выходы предпоследнего слоя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На последнем слое применяется softmax-преобразование:</a:t>
            </a:r>
            <a:br>
              <a:rPr lang="ru">
                <a:solidFill>
                  <a:schemeClr val="dk1"/>
                </a:solidFill>
              </a:rPr>
            </a:b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ru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7" name="Google Shape;40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2287" y="2451190"/>
            <a:ext cx="1467775" cy="17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p39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39"/>
          <p:cNvSpPr txBox="1"/>
          <p:nvPr>
            <p:ph type="title"/>
          </p:nvPr>
        </p:nvSpPr>
        <p:spPr>
          <a:xfrm>
            <a:off x="3188550" y="330200"/>
            <a:ext cx="594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chemeClr val="dk1"/>
                </a:solidFill>
              </a:rPr>
              <a:t>Последний слой в задаче классификации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0" name="Google Shape;41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6834" y="3747825"/>
            <a:ext cx="1303289" cy="151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0"/>
          <p:cNvSpPr txBox="1"/>
          <p:nvPr>
            <p:ph idx="1" type="body"/>
          </p:nvPr>
        </p:nvSpPr>
        <p:spPr>
          <a:xfrm>
            <a:off x="3188550" y="1037625"/>
            <a:ext cx="5947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Решаем задачу классификации на 10 классов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Предпоследний слой содержит 10 линейных нейронов — меры принадлежности объекта каждому классу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Пусть                          — выходы предпоследнего слоя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На последнем слое применяется softmax-преобразование:</a:t>
            </a:r>
            <a:br>
              <a:rPr lang="ru">
                <a:solidFill>
                  <a:schemeClr val="dk1"/>
                </a:solidFill>
              </a:rPr>
            </a:b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ru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6" name="Google Shape;41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2287" y="2451190"/>
            <a:ext cx="1467775" cy="17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40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40"/>
          <p:cNvSpPr txBox="1"/>
          <p:nvPr>
            <p:ph type="title"/>
          </p:nvPr>
        </p:nvSpPr>
        <p:spPr>
          <a:xfrm>
            <a:off x="3188550" y="330200"/>
            <a:ext cx="594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chemeClr val="dk1"/>
                </a:solidFill>
              </a:rPr>
              <a:t>Последний слой в задаче классификации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9" name="Google Shape;41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6834" y="3747825"/>
            <a:ext cx="1303289" cy="151005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40"/>
          <p:cNvSpPr/>
          <p:nvPr/>
        </p:nvSpPr>
        <p:spPr>
          <a:xfrm>
            <a:off x="6331808" y="4025694"/>
            <a:ext cx="213300" cy="1953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1" name="Google Shape;421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93752" y="4295717"/>
            <a:ext cx="1489473" cy="2059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1"/>
          <p:cNvSpPr txBox="1"/>
          <p:nvPr>
            <p:ph idx="1" type="body"/>
          </p:nvPr>
        </p:nvSpPr>
        <p:spPr>
          <a:xfrm>
            <a:off x="3188550" y="1037625"/>
            <a:ext cx="5947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Решаем задачу классификации на 10 классов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Предпоследний слой содержит 10 линейных нейронов — меры принадлежности объекта каждому классу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Пусть                          — выходы предпоследнего слоя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На последнем слое применяется softmax-преобразование:</a:t>
            </a:r>
            <a:br>
              <a:rPr lang="ru">
                <a:solidFill>
                  <a:schemeClr val="dk1"/>
                </a:solidFill>
              </a:rPr>
            </a:b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ru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7" name="Google Shape;42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2287" y="2451190"/>
            <a:ext cx="1467775" cy="17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41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p41"/>
          <p:cNvSpPr txBox="1"/>
          <p:nvPr>
            <p:ph type="title"/>
          </p:nvPr>
        </p:nvSpPr>
        <p:spPr>
          <a:xfrm>
            <a:off x="3188550" y="330200"/>
            <a:ext cx="594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chemeClr val="dk1"/>
                </a:solidFill>
              </a:rPr>
              <a:t>Последний слой в задаче классификации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30" name="Google Shape;43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6834" y="3747825"/>
            <a:ext cx="1303289" cy="151005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p41"/>
          <p:cNvSpPr/>
          <p:nvPr/>
        </p:nvSpPr>
        <p:spPr>
          <a:xfrm>
            <a:off x="6331808" y="4025694"/>
            <a:ext cx="213300" cy="1953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41"/>
          <p:cNvSpPr/>
          <p:nvPr/>
        </p:nvSpPr>
        <p:spPr>
          <a:xfrm>
            <a:off x="6331808" y="4528660"/>
            <a:ext cx="213300" cy="1953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33" name="Google Shape;433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12775" y="4793550"/>
            <a:ext cx="4847950" cy="31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" name="Google Shape;434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93752" y="4295717"/>
            <a:ext cx="1489473" cy="2059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42"/>
          <p:cNvSpPr txBox="1"/>
          <p:nvPr>
            <p:ph idx="1" type="body"/>
          </p:nvPr>
        </p:nvSpPr>
        <p:spPr>
          <a:xfrm>
            <a:off x="3188550" y="1037625"/>
            <a:ext cx="5816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Числа                                                                      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Положительны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В сумме дают 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Их можно интерпретировать как </a:t>
            </a:r>
            <a:r>
              <a:rPr i="1" lang="ru"/>
              <a:t>вероятности принадлежности соответствующим классам</a:t>
            </a:r>
            <a:endParaRPr i="1"/>
          </a:p>
        </p:txBody>
      </p:sp>
      <p:pic>
        <p:nvPicPr>
          <p:cNvPr id="440" name="Google Shape;44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3651" y="1136500"/>
            <a:ext cx="4336676" cy="296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41" name="Google Shape;441;p42"/>
          <p:cNvGrpSpPr/>
          <p:nvPr/>
        </p:nvGrpSpPr>
        <p:grpSpPr>
          <a:xfrm>
            <a:off x="4004663" y="2761230"/>
            <a:ext cx="3718511" cy="2357029"/>
            <a:chOff x="3866325" y="2285400"/>
            <a:chExt cx="4339999" cy="2821100"/>
          </a:xfrm>
        </p:grpSpPr>
        <p:grpSp>
          <p:nvGrpSpPr>
            <p:cNvPr id="442" name="Google Shape;442;p42"/>
            <p:cNvGrpSpPr/>
            <p:nvPr/>
          </p:nvGrpSpPr>
          <p:grpSpPr>
            <a:xfrm>
              <a:off x="3866325" y="2421550"/>
              <a:ext cx="4339999" cy="2684950"/>
              <a:chOff x="3866325" y="2414275"/>
              <a:chExt cx="4339999" cy="2684950"/>
            </a:xfrm>
          </p:grpSpPr>
          <p:pic>
            <p:nvPicPr>
              <p:cNvPr id="443" name="Google Shape;443;p42"/>
              <p:cNvPicPr preferRelativeResize="0"/>
              <p:nvPr/>
            </p:nvPicPr>
            <p:blipFill rotWithShape="1">
              <a:blip r:embed="rId4">
                <a:alphaModFix/>
              </a:blip>
              <a:srcRect b="3752" l="0" r="0" t="4487"/>
              <a:stretch/>
            </p:blipFill>
            <p:spPr>
              <a:xfrm>
                <a:off x="3866325" y="2414275"/>
                <a:ext cx="4339999" cy="26849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44" name="Google Shape;444;p42"/>
              <p:cNvSpPr/>
              <p:nvPr/>
            </p:nvSpPr>
            <p:spPr>
              <a:xfrm>
                <a:off x="5798250" y="2524450"/>
                <a:ext cx="763800" cy="2475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45" name="Google Shape;445;p42"/>
            <p:cNvSpPr txBox="1"/>
            <p:nvPr/>
          </p:nvSpPr>
          <p:spPr>
            <a:xfrm>
              <a:off x="5056200" y="2285400"/>
              <a:ext cx="843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W</a:t>
              </a:r>
              <a:r>
                <a:rPr baseline="-25000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1</a:t>
              </a:r>
              <a:endParaRPr/>
            </a:p>
          </p:txBody>
        </p:sp>
        <p:sp>
          <p:nvSpPr>
            <p:cNvPr id="446" name="Google Shape;446;p42"/>
            <p:cNvSpPr txBox="1"/>
            <p:nvPr/>
          </p:nvSpPr>
          <p:spPr>
            <a:xfrm>
              <a:off x="5689150" y="2285400"/>
              <a:ext cx="843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W</a:t>
              </a:r>
              <a:r>
                <a:rPr baseline="-25000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2</a:t>
              </a:r>
              <a:endParaRPr/>
            </a:p>
          </p:txBody>
        </p:sp>
        <p:sp>
          <p:nvSpPr>
            <p:cNvPr id="447" name="Google Shape;447;p42"/>
            <p:cNvSpPr txBox="1"/>
            <p:nvPr/>
          </p:nvSpPr>
          <p:spPr>
            <a:xfrm>
              <a:off x="6350800" y="2285400"/>
              <a:ext cx="843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W</a:t>
              </a:r>
              <a:r>
                <a:rPr baseline="-25000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3</a:t>
              </a:r>
              <a:endParaRPr/>
            </a:p>
          </p:txBody>
        </p:sp>
      </p:grpSp>
      <p:pic>
        <p:nvPicPr>
          <p:cNvPr id="448" name="Google Shape;448;p42"/>
          <p:cNvPicPr preferRelativeResize="0"/>
          <p:nvPr/>
        </p:nvPicPr>
        <p:blipFill rotWithShape="1">
          <a:blip r:embed="rId5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Google Shape;449;p42"/>
          <p:cNvSpPr txBox="1"/>
          <p:nvPr>
            <p:ph type="title"/>
          </p:nvPr>
        </p:nvSpPr>
        <p:spPr>
          <a:xfrm>
            <a:off x="3188550" y="330200"/>
            <a:ext cx="594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chemeClr val="dk1"/>
                </a:solidFill>
              </a:rPr>
              <a:t>Последний слой в задаче классификации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50" name="Google Shape;450;p42"/>
          <p:cNvPicPr preferRelativeResize="0"/>
          <p:nvPr/>
        </p:nvPicPr>
        <p:blipFill rotWithShape="1">
          <a:blip r:embed="rId6">
            <a:alphaModFix/>
          </a:blip>
          <a:srcRect b="0" l="0" r="6672" t="0"/>
          <a:stretch/>
        </p:blipFill>
        <p:spPr>
          <a:xfrm>
            <a:off x="7084138" y="3126361"/>
            <a:ext cx="1833400" cy="25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5" name="Google Shape;455;p43"/>
          <p:cNvGrpSpPr/>
          <p:nvPr/>
        </p:nvGrpSpPr>
        <p:grpSpPr>
          <a:xfrm>
            <a:off x="4059986" y="698460"/>
            <a:ext cx="4072046" cy="2187305"/>
            <a:chOff x="1370502" y="902900"/>
            <a:chExt cx="5994473" cy="3488525"/>
          </a:xfrm>
        </p:grpSpPr>
        <p:pic>
          <p:nvPicPr>
            <p:cNvPr id="456" name="Google Shape;456;p43"/>
            <p:cNvPicPr preferRelativeResize="0"/>
            <p:nvPr/>
          </p:nvPicPr>
          <p:blipFill rotWithShape="1">
            <a:blip r:embed="rId3">
              <a:alphaModFix/>
            </a:blip>
            <a:srcRect b="3752" l="0" r="0" t="4487"/>
            <a:stretch/>
          </p:blipFill>
          <p:spPr>
            <a:xfrm>
              <a:off x="1370502" y="902900"/>
              <a:ext cx="5638874" cy="34885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57" name="Google Shape;457;p43"/>
            <p:cNvSpPr/>
            <p:nvPr/>
          </p:nvSpPr>
          <p:spPr>
            <a:xfrm>
              <a:off x="4071575" y="3959125"/>
              <a:ext cx="3293400" cy="432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x_1" id="458" name="Google Shape;458;p4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597625" y="1164425"/>
              <a:ext cx="18292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2" id="459" name="Google Shape;459;p4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597625" y="1308050"/>
              <a:ext cx="18292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3" id="460" name="Google Shape;460;p43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594363" y="1459139"/>
              <a:ext cx="189452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4" id="461" name="Google Shape;461;p43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2594375" y="1625158"/>
              <a:ext cx="189452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n" id="462" name="Google Shape;462;p43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2550600" y="4038279"/>
              <a:ext cx="22995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{n-1}" id="463" name="Google Shape;463;p43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2347064" y="3876993"/>
              <a:ext cx="444231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{n-2}" id="464" name="Google Shape;464;p43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2343811" y="3715725"/>
              <a:ext cx="450764" cy="1045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65" name="Google Shape;465;p43"/>
          <p:cNvSpPr/>
          <p:nvPr/>
        </p:nvSpPr>
        <p:spPr>
          <a:xfrm rot="-2700000">
            <a:off x="3859381" y="2958547"/>
            <a:ext cx="1163756" cy="640214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43"/>
          <p:cNvSpPr/>
          <p:nvPr/>
        </p:nvSpPr>
        <p:spPr>
          <a:xfrm rot="-8100627">
            <a:off x="6912102" y="2889452"/>
            <a:ext cx="1163968" cy="640214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43"/>
          <p:cNvSpPr txBox="1"/>
          <p:nvPr/>
        </p:nvSpPr>
        <p:spPr>
          <a:xfrm>
            <a:off x="2818950" y="3767325"/>
            <a:ext cx="22917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ld Standard TT"/>
                <a:ea typeface="Old Standard TT"/>
                <a:cs typeface="Old Standard TT"/>
                <a:sym typeface="Old Standard TT"/>
              </a:rPr>
              <a:t>Описание модели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468" name="Google Shape;468;p43"/>
          <p:cNvSpPr txBox="1"/>
          <p:nvPr/>
        </p:nvSpPr>
        <p:spPr>
          <a:xfrm>
            <a:off x="6856125" y="3767325"/>
            <a:ext cx="22917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ld Standard TT"/>
                <a:ea typeface="Old Standard TT"/>
                <a:cs typeface="Old Standard TT"/>
                <a:sym typeface="Old Standard TT"/>
              </a:rPr>
              <a:t>Обучение модели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469" name="Google Shape;469;p43"/>
          <p:cNvSpPr/>
          <p:nvPr/>
        </p:nvSpPr>
        <p:spPr>
          <a:xfrm>
            <a:off x="7219875" y="3803701"/>
            <a:ext cx="1564200" cy="342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70" name="Google Shape;470;p43"/>
          <p:cNvPicPr preferRelativeResize="0"/>
          <p:nvPr/>
        </p:nvPicPr>
        <p:blipFill rotWithShape="1">
          <a:blip r:embed="rId11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5" name="Google Shape;475;p44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Google Shape;476;p44"/>
          <p:cNvSpPr txBox="1"/>
          <p:nvPr>
            <p:ph type="title"/>
          </p:nvPr>
        </p:nvSpPr>
        <p:spPr>
          <a:xfrm>
            <a:off x="3205500" y="1265950"/>
            <a:ext cx="5194500" cy="234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100"/>
              <a:t>Обучение MLP (Multilayer Perceptron) </a:t>
            </a:r>
            <a:br>
              <a:rPr lang="ru" sz="3100"/>
            </a:br>
            <a:r>
              <a:rPr lang="ru" sz="3100"/>
              <a:t>для задачи классификации</a:t>
            </a:r>
            <a:endParaRPr sz="28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5"/>
          <p:cNvSpPr txBox="1"/>
          <p:nvPr>
            <p:ph idx="1" type="body"/>
          </p:nvPr>
        </p:nvSpPr>
        <p:spPr>
          <a:xfrm>
            <a:off x="2749375" y="1037625"/>
            <a:ext cx="6082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Проходимся по элементам обучающей выборки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Имеется </a:t>
            </a:r>
            <a:r>
              <a:rPr i="1" lang="ru"/>
              <a:t>размеченное</a:t>
            </a:r>
            <a:r>
              <a:rPr lang="ru"/>
              <a:t> изображение цифры “4”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На последнем слое нейронной сети сформировались вероятности</a:t>
            </a:r>
            <a:br>
              <a:rPr lang="ru"/>
            </a:br>
            <a:endParaRPr i="1"/>
          </a:p>
        </p:txBody>
      </p:sp>
      <p:pic>
        <p:nvPicPr>
          <p:cNvPr id="482" name="Google Shape;482;p45"/>
          <p:cNvPicPr preferRelativeResize="0"/>
          <p:nvPr/>
        </p:nvPicPr>
        <p:blipFill rotWithShape="1">
          <a:blip r:embed="rId3">
            <a:alphaModFix/>
          </a:blip>
          <a:srcRect b="0" l="0" r="6672" t="0"/>
          <a:stretch/>
        </p:blipFill>
        <p:spPr>
          <a:xfrm>
            <a:off x="4655901" y="2053675"/>
            <a:ext cx="2276650" cy="31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3" name="Google Shape;483;p45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4" name="Google Shape;484;p45"/>
          <p:cNvGrpSpPr/>
          <p:nvPr/>
        </p:nvGrpSpPr>
        <p:grpSpPr>
          <a:xfrm>
            <a:off x="5493837" y="2738848"/>
            <a:ext cx="3513663" cy="2404424"/>
            <a:chOff x="3866325" y="2285400"/>
            <a:chExt cx="4339999" cy="2821100"/>
          </a:xfrm>
        </p:grpSpPr>
        <p:grpSp>
          <p:nvGrpSpPr>
            <p:cNvPr id="485" name="Google Shape;485;p45"/>
            <p:cNvGrpSpPr/>
            <p:nvPr/>
          </p:nvGrpSpPr>
          <p:grpSpPr>
            <a:xfrm>
              <a:off x="3866325" y="2421550"/>
              <a:ext cx="4339999" cy="2684950"/>
              <a:chOff x="3866325" y="2414275"/>
              <a:chExt cx="4339999" cy="2684950"/>
            </a:xfrm>
          </p:grpSpPr>
          <p:pic>
            <p:nvPicPr>
              <p:cNvPr id="486" name="Google Shape;486;p45"/>
              <p:cNvPicPr preferRelativeResize="0"/>
              <p:nvPr/>
            </p:nvPicPr>
            <p:blipFill rotWithShape="1">
              <a:blip r:embed="rId5">
                <a:alphaModFix/>
              </a:blip>
              <a:srcRect b="3752" l="0" r="0" t="4487"/>
              <a:stretch/>
            </p:blipFill>
            <p:spPr>
              <a:xfrm>
                <a:off x="3866325" y="2414275"/>
                <a:ext cx="4339999" cy="26849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87" name="Google Shape;487;p45"/>
              <p:cNvSpPr/>
              <p:nvPr/>
            </p:nvSpPr>
            <p:spPr>
              <a:xfrm>
                <a:off x="5798250" y="2524450"/>
                <a:ext cx="763800" cy="2475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88" name="Google Shape;488;p45"/>
            <p:cNvSpPr txBox="1"/>
            <p:nvPr/>
          </p:nvSpPr>
          <p:spPr>
            <a:xfrm>
              <a:off x="5056200" y="2285400"/>
              <a:ext cx="843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W</a:t>
              </a:r>
              <a:r>
                <a:rPr baseline="-25000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1</a:t>
              </a:r>
              <a:endParaRPr/>
            </a:p>
          </p:txBody>
        </p:sp>
        <p:sp>
          <p:nvSpPr>
            <p:cNvPr id="489" name="Google Shape;489;p45"/>
            <p:cNvSpPr txBox="1"/>
            <p:nvPr/>
          </p:nvSpPr>
          <p:spPr>
            <a:xfrm>
              <a:off x="5689150" y="2285400"/>
              <a:ext cx="843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W</a:t>
              </a:r>
              <a:r>
                <a:rPr baseline="-25000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2</a:t>
              </a:r>
              <a:endParaRPr/>
            </a:p>
          </p:txBody>
        </p:sp>
        <p:sp>
          <p:nvSpPr>
            <p:cNvPr id="490" name="Google Shape;490;p45"/>
            <p:cNvSpPr txBox="1"/>
            <p:nvPr/>
          </p:nvSpPr>
          <p:spPr>
            <a:xfrm>
              <a:off x="6350800" y="2285400"/>
              <a:ext cx="843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W</a:t>
              </a:r>
              <a:r>
                <a:rPr baseline="-25000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3</a:t>
              </a:r>
              <a:endParaRPr/>
            </a:p>
          </p:txBody>
        </p:sp>
      </p:grpSp>
      <p:sp>
        <p:nvSpPr>
          <p:cNvPr id="491" name="Google Shape;491;p45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Обучение перцептрона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9"/>
          <p:cNvSpPr txBox="1"/>
          <p:nvPr>
            <p:ph idx="1" type="body"/>
          </p:nvPr>
        </p:nvSpPr>
        <p:spPr>
          <a:xfrm>
            <a:off x="2749371" y="1037625"/>
            <a:ext cx="6082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ru">
                <a:solidFill>
                  <a:schemeClr val="dk1"/>
                </a:solidFill>
              </a:rPr>
              <a:t>Дано</a:t>
            </a:r>
            <a:r>
              <a:rPr lang="ru">
                <a:solidFill>
                  <a:schemeClr val="dk1"/>
                </a:solidFill>
              </a:rPr>
              <a:t>: чёрно-белые изображения 8x8</a:t>
            </a:r>
            <a:endParaRPr/>
          </a:p>
        </p:txBody>
      </p:sp>
      <p:pic>
        <p:nvPicPr>
          <p:cNvPr id="82" name="Google Shape;8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9373" y="3148225"/>
            <a:ext cx="1876965" cy="177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8915" y="3148225"/>
            <a:ext cx="1876965" cy="177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48458" y="3148225"/>
            <a:ext cx="1876965" cy="177232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9"/>
          <p:cNvSpPr txBox="1"/>
          <p:nvPr>
            <p:ph idx="1" type="body"/>
          </p:nvPr>
        </p:nvSpPr>
        <p:spPr>
          <a:xfrm>
            <a:off x="2749380" y="1348717"/>
            <a:ext cx="6082800" cy="12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ru">
                <a:solidFill>
                  <a:schemeClr val="dk1"/>
                </a:solidFill>
              </a:rPr>
              <a:t>Определить</a:t>
            </a:r>
            <a:r>
              <a:rPr lang="ru">
                <a:solidFill>
                  <a:schemeClr val="dk1"/>
                </a:solidFill>
              </a:rPr>
              <a:t>: какая из 10 цифр нарисована (10 классов)</a:t>
            </a:r>
            <a:endParaRPr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ru">
                <a:solidFill>
                  <a:schemeClr val="dk1"/>
                </a:solidFill>
              </a:rPr>
              <a:t>Имеется</a:t>
            </a:r>
            <a:r>
              <a:rPr lang="ru">
                <a:solidFill>
                  <a:schemeClr val="dk1"/>
                </a:solidFill>
              </a:rPr>
              <a:t>: обучающая выборка </a:t>
            </a:r>
            <a:r>
              <a:rPr i="1" lang="ru">
                <a:solidFill>
                  <a:schemeClr val="dk1"/>
                </a:solidFill>
              </a:rPr>
              <a:t>размеченных</a:t>
            </a:r>
            <a:r>
              <a:rPr lang="ru">
                <a:solidFill>
                  <a:schemeClr val="dk1"/>
                </a:solidFill>
              </a:rPr>
              <a:t> изображений</a:t>
            </a:r>
            <a:endParaRPr>
              <a:solidFill>
                <a:schemeClr val="dk1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ru">
                <a:solidFill>
                  <a:schemeClr val="dk1"/>
                </a:solidFill>
              </a:rPr>
              <a:t>Несколько тысяч изображений с известными классами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6" name="Google Shape;86;p19"/>
          <p:cNvPicPr preferRelativeResize="0"/>
          <p:nvPr/>
        </p:nvPicPr>
        <p:blipFill rotWithShape="1">
          <a:blip r:embed="rId6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9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dk1"/>
                </a:solidFill>
              </a:rPr>
              <a:t>Задача: распознавание рукописных цифр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6" name="Google Shape;496;p46"/>
          <p:cNvGrpSpPr/>
          <p:nvPr/>
        </p:nvGrpSpPr>
        <p:grpSpPr>
          <a:xfrm>
            <a:off x="5493837" y="2738848"/>
            <a:ext cx="3513663" cy="2404424"/>
            <a:chOff x="3866325" y="2285400"/>
            <a:chExt cx="4339999" cy="2821100"/>
          </a:xfrm>
        </p:grpSpPr>
        <p:grpSp>
          <p:nvGrpSpPr>
            <p:cNvPr id="497" name="Google Shape;497;p46"/>
            <p:cNvGrpSpPr/>
            <p:nvPr/>
          </p:nvGrpSpPr>
          <p:grpSpPr>
            <a:xfrm>
              <a:off x="3866325" y="2421550"/>
              <a:ext cx="4339999" cy="2684950"/>
              <a:chOff x="3866325" y="2414275"/>
              <a:chExt cx="4339999" cy="2684950"/>
            </a:xfrm>
          </p:grpSpPr>
          <p:pic>
            <p:nvPicPr>
              <p:cNvPr id="498" name="Google Shape;498;p46"/>
              <p:cNvPicPr preferRelativeResize="0"/>
              <p:nvPr/>
            </p:nvPicPr>
            <p:blipFill rotWithShape="1">
              <a:blip r:embed="rId3">
                <a:alphaModFix/>
              </a:blip>
              <a:srcRect b="3752" l="0" r="0" t="4487"/>
              <a:stretch/>
            </p:blipFill>
            <p:spPr>
              <a:xfrm>
                <a:off x="3866325" y="2414275"/>
                <a:ext cx="4339999" cy="26849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99" name="Google Shape;499;p46"/>
              <p:cNvSpPr/>
              <p:nvPr/>
            </p:nvSpPr>
            <p:spPr>
              <a:xfrm>
                <a:off x="5798250" y="2524450"/>
                <a:ext cx="763800" cy="2475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00" name="Google Shape;500;p46"/>
            <p:cNvSpPr txBox="1"/>
            <p:nvPr/>
          </p:nvSpPr>
          <p:spPr>
            <a:xfrm>
              <a:off x="5056200" y="2285400"/>
              <a:ext cx="843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W</a:t>
              </a:r>
              <a:r>
                <a:rPr baseline="-25000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1</a:t>
              </a:r>
              <a:endParaRPr/>
            </a:p>
          </p:txBody>
        </p:sp>
        <p:sp>
          <p:nvSpPr>
            <p:cNvPr id="501" name="Google Shape;501;p46"/>
            <p:cNvSpPr txBox="1"/>
            <p:nvPr/>
          </p:nvSpPr>
          <p:spPr>
            <a:xfrm>
              <a:off x="5689150" y="2285400"/>
              <a:ext cx="843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W</a:t>
              </a:r>
              <a:r>
                <a:rPr baseline="-25000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2</a:t>
              </a:r>
              <a:endParaRPr/>
            </a:p>
          </p:txBody>
        </p:sp>
        <p:sp>
          <p:nvSpPr>
            <p:cNvPr id="502" name="Google Shape;502;p46"/>
            <p:cNvSpPr txBox="1"/>
            <p:nvPr/>
          </p:nvSpPr>
          <p:spPr>
            <a:xfrm>
              <a:off x="6350800" y="2285400"/>
              <a:ext cx="843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W</a:t>
              </a:r>
              <a:r>
                <a:rPr baseline="-25000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3</a:t>
              </a:r>
              <a:endParaRPr/>
            </a:p>
          </p:txBody>
        </p:sp>
      </p:grpSp>
      <p:sp>
        <p:nvSpPr>
          <p:cNvPr id="503" name="Google Shape;503;p46"/>
          <p:cNvSpPr txBox="1"/>
          <p:nvPr>
            <p:ph idx="1" type="body"/>
          </p:nvPr>
        </p:nvSpPr>
        <p:spPr>
          <a:xfrm>
            <a:off x="2749375" y="1021700"/>
            <a:ext cx="6304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Хотим сделать </a:t>
            </a:r>
            <a:r>
              <a:rPr i="1" lang="ru"/>
              <a:t>p</a:t>
            </a:r>
            <a:r>
              <a:rPr baseline="-25000" lang="ru"/>
              <a:t>4 </a:t>
            </a:r>
            <a:r>
              <a:rPr i="1" lang="ru"/>
              <a:t>как можно больше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Аналогично для всех картинок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ru"/>
              <a:t>Цель:</a:t>
            </a:r>
            <a:r>
              <a:rPr lang="ru"/>
              <a:t> подобрать матрицы </a:t>
            </a:r>
            <a:r>
              <a:rPr i="1" lang="ru"/>
              <a:t>W</a:t>
            </a:r>
            <a:r>
              <a:rPr baseline="-25000" lang="ru"/>
              <a:t>1</a:t>
            </a:r>
            <a:r>
              <a:rPr lang="ru"/>
              <a:t>, </a:t>
            </a:r>
            <a:r>
              <a:rPr i="1" lang="ru"/>
              <a:t>W</a:t>
            </a:r>
            <a:r>
              <a:rPr baseline="-25000" lang="ru"/>
              <a:t>2</a:t>
            </a:r>
            <a:r>
              <a:rPr lang="ru"/>
              <a:t>, </a:t>
            </a:r>
            <a:r>
              <a:rPr i="1" lang="ru"/>
              <a:t>W</a:t>
            </a:r>
            <a:r>
              <a:rPr baseline="-25000" lang="ru"/>
              <a:t>3</a:t>
            </a:r>
            <a:r>
              <a:rPr lang="ru"/>
              <a:t> так, чтобы </a:t>
            </a:r>
            <a:r>
              <a:rPr i="1" lang="ru"/>
              <a:t>максимизировать произведение вероятностей правильной классификации по всем элементам обучающей выборки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Имеем сложную задачу </a:t>
            </a:r>
            <a:br>
              <a:rPr lang="ru"/>
            </a:br>
            <a:r>
              <a:rPr lang="ru"/>
              <a:t>численной оптимизации</a:t>
            </a:r>
            <a:endParaRPr/>
          </a:p>
        </p:txBody>
      </p:sp>
      <p:pic>
        <p:nvPicPr>
          <p:cNvPr id="504" name="Google Shape;504;p46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505" name="Google Shape;505;p46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Обучение перцептрона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0" name="Google Shape;510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8088" y="3119225"/>
            <a:ext cx="885825" cy="352425"/>
          </a:xfrm>
          <a:prstGeom prst="rect">
            <a:avLst/>
          </a:prstGeom>
          <a:noFill/>
          <a:ln>
            <a:noFill/>
          </a:ln>
        </p:spPr>
      </p:pic>
      <p:sp>
        <p:nvSpPr>
          <p:cNvPr id="511" name="Google Shape;511;p47"/>
          <p:cNvSpPr txBox="1"/>
          <p:nvPr>
            <p:ph idx="1" type="body"/>
          </p:nvPr>
        </p:nvSpPr>
        <p:spPr>
          <a:xfrm>
            <a:off x="2749375" y="1013750"/>
            <a:ext cx="6343200" cy="38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Пусть (</a:t>
            </a:r>
            <a:r>
              <a:rPr i="1" lang="ru"/>
              <a:t>x, y</a:t>
            </a:r>
            <a:r>
              <a:rPr lang="ru"/>
              <a:t>) — элемент обучающей выборки,     — вектор параметров нейросети</a:t>
            </a:r>
            <a:br>
              <a:rPr lang="ru"/>
            </a:br>
            <a:endParaRPr/>
          </a:p>
        </p:txBody>
      </p:sp>
      <p:pic>
        <p:nvPicPr>
          <p:cNvPr id="512" name="Google Shape;512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16087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" name="Google Shape;513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887" y="152400"/>
            <a:ext cx="16087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4" name="Google Shape;514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31752" y="1125500"/>
            <a:ext cx="155199" cy="24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5" name="Google Shape;515;p47"/>
          <p:cNvPicPr preferRelativeResize="0"/>
          <p:nvPr/>
        </p:nvPicPr>
        <p:blipFill rotWithShape="1">
          <a:blip r:embed="rId5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516" name="Google Shape;516;p47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Оптимизация функции потерь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1" name="Google Shape;521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8088" y="3119225"/>
            <a:ext cx="885825" cy="352425"/>
          </a:xfrm>
          <a:prstGeom prst="rect">
            <a:avLst/>
          </a:prstGeom>
          <a:noFill/>
          <a:ln>
            <a:noFill/>
          </a:ln>
        </p:spPr>
      </p:pic>
      <p:sp>
        <p:nvSpPr>
          <p:cNvPr id="522" name="Google Shape;522;p48"/>
          <p:cNvSpPr txBox="1"/>
          <p:nvPr>
            <p:ph idx="1" type="body"/>
          </p:nvPr>
        </p:nvSpPr>
        <p:spPr>
          <a:xfrm>
            <a:off x="2749375" y="1013750"/>
            <a:ext cx="6343200" cy="38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Пусть (</a:t>
            </a:r>
            <a:r>
              <a:rPr i="1" lang="ru"/>
              <a:t>x, y</a:t>
            </a:r>
            <a:r>
              <a:rPr lang="ru"/>
              <a:t>) — элемент обучающей выборки,     — вектор параметров нейросети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На последнем слое нейронной сети — вероятности классов</a:t>
            </a:r>
            <a:br>
              <a:rPr lang="ru"/>
            </a:b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ru"/>
            </a:br>
            <a:endParaRPr/>
          </a:p>
        </p:txBody>
      </p:sp>
      <p:pic>
        <p:nvPicPr>
          <p:cNvPr id="523" name="Google Shape;523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7025" y="2165050"/>
            <a:ext cx="2628900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4" name="Google Shape;524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52400"/>
            <a:ext cx="16087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5" name="Google Shape;525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0887" y="152400"/>
            <a:ext cx="16087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6" name="Google Shape;526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31752" y="1125500"/>
            <a:ext cx="155199" cy="24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7" name="Google Shape;527;p48"/>
          <p:cNvPicPr preferRelativeResize="0"/>
          <p:nvPr/>
        </p:nvPicPr>
        <p:blipFill rotWithShape="1">
          <a:blip r:embed="rId6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528" name="Google Shape;528;p48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Оптимизация функции потерь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3" name="Google Shape;533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8088" y="3119225"/>
            <a:ext cx="885825" cy="352425"/>
          </a:xfrm>
          <a:prstGeom prst="rect">
            <a:avLst/>
          </a:prstGeom>
          <a:noFill/>
          <a:ln>
            <a:noFill/>
          </a:ln>
        </p:spPr>
      </p:pic>
      <p:sp>
        <p:nvSpPr>
          <p:cNvPr id="534" name="Google Shape;534;p49"/>
          <p:cNvSpPr txBox="1"/>
          <p:nvPr>
            <p:ph idx="1" type="body"/>
          </p:nvPr>
        </p:nvSpPr>
        <p:spPr>
          <a:xfrm>
            <a:off x="2749375" y="1013750"/>
            <a:ext cx="6343200" cy="38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Пусть (</a:t>
            </a:r>
            <a:r>
              <a:rPr i="1" lang="ru"/>
              <a:t>x, y</a:t>
            </a:r>
            <a:r>
              <a:rPr lang="ru"/>
              <a:t>) — элемент обучающей выборки,     — вектор параметров нейросети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На последнем слое нейронной сети — вероятности классов</a:t>
            </a:r>
            <a:br>
              <a:rPr lang="ru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Как и в случае логистической регрессии, оптимизируем logloss(</a:t>
            </a:r>
            <a:r>
              <a:rPr i="1" lang="ru"/>
              <a:t>y, p</a:t>
            </a:r>
            <a:r>
              <a:rPr lang="ru"/>
              <a:t>):</a:t>
            </a:r>
            <a:br>
              <a:rPr lang="ru"/>
            </a:br>
            <a:br>
              <a:rPr lang="ru"/>
            </a:br>
            <a:endParaRPr/>
          </a:p>
        </p:txBody>
      </p:sp>
      <p:pic>
        <p:nvPicPr>
          <p:cNvPr id="535" name="Google Shape;535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7025" y="2165050"/>
            <a:ext cx="2628900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6" name="Google Shape;536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52400"/>
            <a:ext cx="16087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7" name="Google Shape;537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0887" y="152400"/>
            <a:ext cx="16087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8" name="Google Shape;538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31752" y="1125500"/>
            <a:ext cx="155199" cy="24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9" name="Google Shape;539;p49"/>
          <p:cNvPicPr preferRelativeResize="0"/>
          <p:nvPr/>
        </p:nvPicPr>
        <p:blipFill rotWithShape="1">
          <a:blip r:embed="rId6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540" name="Google Shape;540;p49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Оптимизация функции потерь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541" name="Google Shape;541;p49"/>
          <p:cNvGrpSpPr/>
          <p:nvPr/>
        </p:nvGrpSpPr>
        <p:grpSpPr>
          <a:xfrm>
            <a:off x="4497338" y="3148900"/>
            <a:ext cx="2898562" cy="764750"/>
            <a:chOff x="7931750" y="2883425"/>
            <a:chExt cx="2898562" cy="764750"/>
          </a:xfrm>
        </p:grpSpPr>
        <p:pic>
          <p:nvPicPr>
            <p:cNvPr id="542" name="Google Shape;542;p49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8348438" y="2951650"/>
              <a:ext cx="2481875" cy="610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3" name="Google Shape;543;p49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8086950" y="2883425"/>
              <a:ext cx="876300" cy="514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4" name="Google Shape;544;p49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8767925" y="3219550"/>
              <a:ext cx="323850" cy="342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5" name="Google Shape;545;p49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7931750" y="3133825"/>
              <a:ext cx="876300" cy="5143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0" name="Google Shape;550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8088" y="3119225"/>
            <a:ext cx="885825" cy="352425"/>
          </a:xfrm>
          <a:prstGeom prst="rect">
            <a:avLst/>
          </a:prstGeom>
          <a:noFill/>
          <a:ln>
            <a:noFill/>
          </a:ln>
        </p:spPr>
      </p:pic>
      <p:sp>
        <p:nvSpPr>
          <p:cNvPr id="551" name="Google Shape;551;p50"/>
          <p:cNvSpPr txBox="1"/>
          <p:nvPr>
            <p:ph idx="1" type="body"/>
          </p:nvPr>
        </p:nvSpPr>
        <p:spPr>
          <a:xfrm>
            <a:off x="2749375" y="1013750"/>
            <a:ext cx="6343200" cy="38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Пусть (</a:t>
            </a:r>
            <a:r>
              <a:rPr i="1" lang="ru"/>
              <a:t>x, y</a:t>
            </a:r>
            <a:r>
              <a:rPr lang="ru"/>
              <a:t>) — элемент обучающей выборки,     — вектор параметров нейросети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На последнем слое нейронной сети — вероятности классов</a:t>
            </a:r>
            <a:br>
              <a:rPr lang="ru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Как и в случае логистической регрессии, оптимизируем logloss(</a:t>
            </a:r>
            <a:r>
              <a:rPr i="1" lang="ru"/>
              <a:t>y, p</a:t>
            </a:r>
            <a:r>
              <a:rPr lang="ru"/>
              <a:t>):</a:t>
            </a:r>
            <a:br>
              <a:rPr lang="ru"/>
            </a:br>
            <a:br>
              <a:rPr lang="ru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Итоговая задача оптимизации:</a:t>
            </a:r>
            <a:br>
              <a:rPr lang="ru"/>
            </a:br>
            <a:endParaRPr/>
          </a:p>
        </p:txBody>
      </p:sp>
      <p:pic>
        <p:nvPicPr>
          <p:cNvPr id="552" name="Google Shape;552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7025" y="2165050"/>
            <a:ext cx="2628900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3" name="Google Shape;553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52400"/>
            <a:ext cx="16087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4" name="Google Shape;554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0887" y="152400"/>
            <a:ext cx="16087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5" name="Google Shape;555;p5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50538" y="4429933"/>
            <a:ext cx="4241875" cy="54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6" name="Google Shape;556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31752" y="1125500"/>
            <a:ext cx="155199" cy="24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7" name="Google Shape;557;p50"/>
          <p:cNvPicPr preferRelativeResize="0"/>
          <p:nvPr/>
        </p:nvPicPr>
        <p:blipFill rotWithShape="1">
          <a:blip r:embed="rId7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558" name="Google Shape;558;p50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Оптимизация функции потерь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559" name="Google Shape;559;p50"/>
          <p:cNvGrpSpPr/>
          <p:nvPr/>
        </p:nvGrpSpPr>
        <p:grpSpPr>
          <a:xfrm>
            <a:off x="4497338" y="3148900"/>
            <a:ext cx="2898562" cy="764750"/>
            <a:chOff x="7931750" y="2883425"/>
            <a:chExt cx="2898562" cy="764750"/>
          </a:xfrm>
        </p:grpSpPr>
        <p:pic>
          <p:nvPicPr>
            <p:cNvPr id="560" name="Google Shape;560;p50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8348438" y="2951650"/>
              <a:ext cx="2481875" cy="610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1" name="Google Shape;561;p50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8086950" y="2883425"/>
              <a:ext cx="876300" cy="514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2" name="Google Shape;562;p50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8767925" y="3219550"/>
              <a:ext cx="323850" cy="342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3" name="Google Shape;563;p50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7931750" y="3133825"/>
              <a:ext cx="876300" cy="5143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51"/>
          <p:cNvSpPr txBox="1"/>
          <p:nvPr>
            <p:ph idx="1" type="body"/>
          </p:nvPr>
        </p:nvSpPr>
        <p:spPr>
          <a:xfrm>
            <a:off x="2749375" y="1037625"/>
            <a:ext cx="6082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Можно оптимизировать и другие функции потерь. Например, Mean Squared Error в случае задачи регрессии</a:t>
            </a:r>
            <a:endParaRPr/>
          </a:p>
        </p:txBody>
      </p:sp>
      <p:pic>
        <p:nvPicPr>
          <p:cNvPr id="569" name="Google Shape;569;p51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570" name="Google Shape;570;p51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Оптимизация в общем случае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52"/>
          <p:cNvSpPr txBox="1"/>
          <p:nvPr>
            <p:ph idx="1" type="body"/>
          </p:nvPr>
        </p:nvSpPr>
        <p:spPr>
          <a:xfrm>
            <a:off x="2749375" y="1037625"/>
            <a:ext cx="6082800" cy="14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Выбираем батч примеров из обучающей выборки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Вычисляем производную функции потерь по всем весам нейросети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Обновляем веса в направлении антиградиента</a:t>
            </a:r>
            <a:endParaRPr/>
          </a:p>
        </p:txBody>
      </p:sp>
      <p:pic>
        <p:nvPicPr>
          <p:cNvPr id="576" name="Google Shape;576;p52"/>
          <p:cNvPicPr preferRelativeResize="0"/>
          <p:nvPr/>
        </p:nvPicPr>
        <p:blipFill rotWithShape="1">
          <a:blip r:embed="rId3">
            <a:alphaModFix/>
          </a:blip>
          <a:srcRect b="3752" l="0" r="0" t="4487"/>
          <a:stretch/>
        </p:blipFill>
        <p:spPr>
          <a:xfrm>
            <a:off x="3065625" y="2436900"/>
            <a:ext cx="4374975" cy="2706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77" name="Google Shape;577;p52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578" name="Google Shape;578;p52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Стохастический градиентный спуск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53"/>
          <p:cNvSpPr txBox="1"/>
          <p:nvPr>
            <p:ph type="title"/>
          </p:nvPr>
        </p:nvSpPr>
        <p:spPr>
          <a:xfrm>
            <a:off x="3221400" y="1640200"/>
            <a:ext cx="4669200" cy="167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Алгоритм обратного распространения ошибки (BackProp)</a:t>
            </a:r>
            <a:endParaRPr sz="2800"/>
          </a:p>
        </p:txBody>
      </p:sp>
      <p:pic>
        <p:nvPicPr>
          <p:cNvPr id="584" name="Google Shape;584;p53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54"/>
          <p:cNvSpPr/>
          <p:nvPr/>
        </p:nvSpPr>
        <p:spPr>
          <a:xfrm>
            <a:off x="3034407" y="1462122"/>
            <a:ext cx="385800" cy="351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90" name="Google Shape;590;p54"/>
          <p:cNvSpPr/>
          <p:nvPr/>
        </p:nvSpPr>
        <p:spPr>
          <a:xfrm>
            <a:off x="3034407" y="2337704"/>
            <a:ext cx="385800" cy="351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91" name="Google Shape;591;p54"/>
          <p:cNvSpPr/>
          <p:nvPr/>
        </p:nvSpPr>
        <p:spPr>
          <a:xfrm>
            <a:off x="4951143" y="1462122"/>
            <a:ext cx="388200" cy="351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92" name="Google Shape;592;p54"/>
          <p:cNvSpPr/>
          <p:nvPr/>
        </p:nvSpPr>
        <p:spPr>
          <a:xfrm>
            <a:off x="4951143" y="2337704"/>
            <a:ext cx="388200" cy="351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93" name="Google Shape;593;p54"/>
          <p:cNvSpPr/>
          <p:nvPr/>
        </p:nvSpPr>
        <p:spPr>
          <a:xfrm>
            <a:off x="6671778" y="1874952"/>
            <a:ext cx="388200" cy="351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594" name="Google Shape;594;p54"/>
          <p:cNvCxnSpPr>
            <a:stCxn id="589" idx="6"/>
            <a:endCxn id="591" idx="2"/>
          </p:cNvCxnSpPr>
          <p:nvPr/>
        </p:nvCxnSpPr>
        <p:spPr>
          <a:xfrm>
            <a:off x="3420207" y="1637772"/>
            <a:ext cx="15309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95" name="Google Shape;595;p54"/>
          <p:cNvCxnSpPr>
            <a:stCxn id="589" idx="5"/>
            <a:endCxn id="592" idx="1"/>
          </p:cNvCxnSpPr>
          <p:nvPr/>
        </p:nvCxnSpPr>
        <p:spPr>
          <a:xfrm>
            <a:off x="3363708" y="1761975"/>
            <a:ext cx="1644300" cy="6273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96" name="Google Shape;596;p54"/>
          <p:cNvCxnSpPr>
            <a:stCxn id="590" idx="6"/>
            <a:endCxn id="592" idx="2"/>
          </p:cNvCxnSpPr>
          <p:nvPr/>
        </p:nvCxnSpPr>
        <p:spPr>
          <a:xfrm>
            <a:off x="3420207" y="2513354"/>
            <a:ext cx="15309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97" name="Google Shape;597;p54"/>
          <p:cNvCxnSpPr>
            <a:stCxn id="590" idx="7"/>
            <a:endCxn id="591" idx="3"/>
          </p:cNvCxnSpPr>
          <p:nvPr/>
        </p:nvCxnSpPr>
        <p:spPr>
          <a:xfrm flipH="1" rot="10800000">
            <a:off x="3363708" y="1761851"/>
            <a:ext cx="1644300" cy="6273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98" name="Google Shape;598;p54"/>
          <p:cNvCxnSpPr>
            <a:stCxn id="591" idx="6"/>
            <a:endCxn id="593" idx="1"/>
          </p:cNvCxnSpPr>
          <p:nvPr/>
        </p:nvCxnSpPr>
        <p:spPr>
          <a:xfrm>
            <a:off x="5339343" y="1637772"/>
            <a:ext cx="1389300" cy="2886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99" name="Google Shape;599;p54"/>
          <p:cNvCxnSpPr>
            <a:stCxn id="592" idx="6"/>
            <a:endCxn id="593" idx="3"/>
          </p:cNvCxnSpPr>
          <p:nvPr/>
        </p:nvCxnSpPr>
        <p:spPr>
          <a:xfrm flipH="1" rot="10800000">
            <a:off x="5339343" y="2174954"/>
            <a:ext cx="1389300" cy="3384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600" name="Google Shape;600;p54"/>
          <p:cNvSpPr txBox="1"/>
          <p:nvPr/>
        </p:nvSpPr>
        <p:spPr>
          <a:xfrm>
            <a:off x="2987596" y="1051240"/>
            <a:ext cx="4794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601" name="Google Shape;601;p54"/>
          <p:cNvSpPr txBox="1"/>
          <p:nvPr/>
        </p:nvSpPr>
        <p:spPr>
          <a:xfrm>
            <a:off x="2971516" y="1923449"/>
            <a:ext cx="4881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602" name="Google Shape;602;p54"/>
          <p:cNvSpPr txBox="1"/>
          <p:nvPr/>
        </p:nvSpPr>
        <p:spPr>
          <a:xfrm>
            <a:off x="3928964" y="1216573"/>
            <a:ext cx="3432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endParaRPr/>
          </a:p>
        </p:txBody>
      </p:sp>
      <p:sp>
        <p:nvSpPr>
          <p:cNvPr id="603" name="Google Shape;603;p54"/>
          <p:cNvSpPr txBox="1"/>
          <p:nvPr/>
        </p:nvSpPr>
        <p:spPr>
          <a:xfrm>
            <a:off x="5190373" y="1103651"/>
            <a:ext cx="483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604" name="Google Shape;604;p54"/>
          <p:cNvSpPr txBox="1"/>
          <p:nvPr/>
        </p:nvSpPr>
        <p:spPr>
          <a:xfrm>
            <a:off x="5190373" y="1988666"/>
            <a:ext cx="4920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605" name="Google Shape;605;p54"/>
          <p:cNvSpPr txBox="1"/>
          <p:nvPr/>
        </p:nvSpPr>
        <p:spPr>
          <a:xfrm>
            <a:off x="5901824" y="1331552"/>
            <a:ext cx="3984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g</a:t>
            </a:r>
            <a:endParaRPr/>
          </a:p>
        </p:txBody>
      </p:sp>
      <p:sp>
        <p:nvSpPr>
          <p:cNvPr id="606" name="Google Shape;606;p54"/>
          <p:cNvSpPr txBox="1"/>
          <p:nvPr/>
        </p:nvSpPr>
        <p:spPr>
          <a:xfrm>
            <a:off x="6857698" y="1490160"/>
            <a:ext cx="381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z</a:t>
            </a:r>
            <a:endParaRPr/>
          </a:p>
        </p:txBody>
      </p:sp>
      <p:pic>
        <p:nvPicPr>
          <p:cNvPr id="607" name="Google Shape;607;p54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608" name="Google Shape;608;p54"/>
          <p:cNvSpPr txBox="1"/>
          <p:nvPr/>
        </p:nvSpPr>
        <p:spPr>
          <a:xfrm>
            <a:off x="7261825" y="4883575"/>
            <a:ext cx="21105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Montserrat"/>
                <a:ea typeface="Montserrat"/>
                <a:cs typeface="Montserrat"/>
                <a:sym typeface="Montserrat"/>
              </a:rPr>
              <a:t>слайд В. Лемпицкого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9" name="Google Shape;609;p54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Производная композиции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10" name="Google Shape;610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20960" y="3017122"/>
            <a:ext cx="2054481" cy="9981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1" name="Google Shape;611;p5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16865" y="4270185"/>
            <a:ext cx="3342362" cy="5944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6" name="Google Shape;616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71565" y="2884425"/>
            <a:ext cx="2267672" cy="381908"/>
          </a:xfrm>
          <a:prstGeom prst="rect">
            <a:avLst/>
          </a:prstGeom>
          <a:noFill/>
          <a:ln>
            <a:noFill/>
          </a:ln>
        </p:spPr>
      </p:pic>
      <p:pic>
        <p:nvPicPr>
          <p:cNvPr id="617" name="Google Shape;617;p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71565" y="3377218"/>
            <a:ext cx="2268343" cy="382297"/>
          </a:xfrm>
          <a:prstGeom prst="rect">
            <a:avLst/>
          </a:prstGeom>
          <a:noFill/>
          <a:ln>
            <a:noFill/>
          </a:ln>
        </p:spPr>
      </p:pic>
      <p:pic>
        <p:nvPicPr>
          <p:cNvPr id="618" name="Google Shape;618;p5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37962" y="4087232"/>
            <a:ext cx="3349628" cy="837392"/>
          </a:xfrm>
          <a:prstGeom prst="rect">
            <a:avLst/>
          </a:prstGeom>
          <a:noFill/>
          <a:ln>
            <a:noFill/>
          </a:ln>
        </p:spPr>
      </p:pic>
      <p:sp>
        <p:nvSpPr>
          <p:cNvPr id="619" name="Google Shape;619;p55"/>
          <p:cNvSpPr/>
          <p:nvPr/>
        </p:nvSpPr>
        <p:spPr>
          <a:xfrm>
            <a:off x="3034407" y="1462122"/>
            <a:ext cx="385800" cy="351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20" name="Google Shape;620;p55"/>
          <p:cNvSpPr/>
          <p:nvPr/>
        </p:nvSpPr>
        <p:spPr>
          <a:xfrm>
            <a:off x="3034407" y="2337704"/>
            <a:ext cx="385800" cy="351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21" name="Google Shape;621;p55"/>
          <p:cNvSpPr/>
          <p:nvPr/>
        </p:nvSpPr>
        <p:spPr>
          <a:xfrm>
            <a:off x="4951143" y="1462122"/>
            <a:ext cx="388200" cy="351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22" name="Google Shape;622;p55"/>
          <p:cNvSpPr/>
          <p:nvPr/>
        </p:nvSpPr>
        <p:spPr>
          <a:xfrm>
            <a:off x="4951143" y="2337704"/>
            <a:ext cx="388200" cy="351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23" name="Google Shape;623;p55"/>
          <p:cNvSpPr/>
          <p:nvPr/>
        </p:nvSpPr>
        <p:spPr>
          <a:xfrm>
            <a:off x="6671778" y="1874952"/>
            <a:ext cx="388200" cy="351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624" name="Google Shape;624;p55"/>
          <p:cNvCxnSpPr>
            <a:stCxn id="619" idx="6"/>
            <a:endCxn id="621" idx="2"/>
          </p:cNvCxnSpPr>
          <p:nvPr/>
        </p:nvCxnSpPr>
        <p:spPr>
          <a:xfrm>
            <a:off x="3420207" y="1637772"/>
            <a:ext cx="15309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625" name="Google Shape;625;p55"/>
          <p:cNvCxnSpPr>
            <a:stCxn id="619" idx="5"/>
            <a:endCxn id="622" idx="1"/>
          </p:cNvCxnSpPr>
          <p:nvPr/>
        </p:nvCxnSpPr>
        <p:spPr>
          <a:xfrm>
            <a:off x="3363708" y="1761975"/>
            <a:ext cx="1644300" cy="6273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626" name="Google Shape;626;p55"/>
          <p:cNvCxnSpPr>
            <a:stCxn id="620" idx="6"/>
            <a:endCxn id="622" idx="2"/>
          </p:cNvCxnSpPr>
          <p:nvPr/>
        </p:nvCxnSpPr>
        <p:spPr>
          <a:xfrm>
            <a:off x="3420207" y="2513354"/>
            <a:ext cx="15309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627" name="Google Shape;627;p55"/>
          <p:cNvCxnSpPr>
            <a:stCxn id="620" idx="7"/>
            <a:endCxn id="621" idx="3"/>
          </p:cNvCxnSpPr>
          <p:nvPr/>
        </p:nvCxnSpPr>
        <p:spPr>
          <a:xfrm flipH="1" rot="10800000">
            <a:off x="3363708" y="1761851"/>
            <a:ext cx="1644300" cy="6273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628" name="Google Shape;628;p55"/>
          <p:cNvCxnSpPr>
            <a:stCxn id="621" idx="6"/>
            <a:endCxn id="623" idx="1"/>
          </p:cNvCxnSpPr>
          <p:nvPr/>
        </p:nvCxnSpPr>
        <p:spPr>
          <a:xfrm>
            <a:off x="5339343" y="1637772"/>
            <a:ext cx="1389300" cy="2886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629" name="Google Shape;629;p55"/>
          <p:cNvCxnSpPr>
            <a:stCxn id="622" idx="6"/>
            <a:endCxn id="623" idx="3"/>
          </p:cNvCxnSpPr>
          <p:nvPr/>
        </p:nvCxnSpPr>
        <p:spPr>
          <a:xfrm flipH="1" rot="10800000">
            <a:off x="5339343" y="2174954"/>
            <a:ext cx="1389300" cy="3384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630" name="Google Shape;630;p55"/>
          <p:cNvSpPr txBox="1"/>
          <p:nvPr/>
        </p:nvSpPr>
        <p:spPr>
          <a:xfrm>
            <a:off x="2987596" y="1051240"/>
            <a:ext cx="4794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631" name="Google Shape;631;p55"/>
          <p:cNvSpPr txBox="1"/>
          <p:nvPr/>
        </p:nvSpPr>
        <p:spPr>
          <a:xfrm>
            <a:off x="2971516" y="1923449"/>
            <a:ext cx="4881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632" name="Google Shape;632;p55"/>
          <p:cNvSpPr txBox="1"/>
          <p:nvPr/>
        </p:nvSpPr>
        <p:spPr>
          <a:xfrm>
            <a:off x="3928964" y="1216573"/>
            <a:ext cx="3432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endParaRPr/>
          </a:p>
        </p:txBody>
      </p:sp>
      <p:sp>
        <p:nvSpPr>
          <p:cNvPr id="633" name="Google Shape;633;p55"/>
          <p:cNvSpPr txBox="1"/>
          <p:nvPr/>
        </p:nvSpPr>
        <p:spPr>
          <a:xfrm>
            <a:off x="5190373" y="1103651"/>
            <a:ext cx="483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634" name="Google Shape;634;p55"/>
          <p:cNvSpPr txBox="1"/>
          <p:nvPr/>
        </p:nvSpPr>
        <p:spPr>
          <a:xfrm>
            <a:off x="5190373" y="1988666"/>
            <a:ext cx="4920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635" name="Google Shape;635;p55"/>
          <p:cNvSpPr txBox="1"/>
          <p:nvPr/>
        </p:nvSpPr>
        <p:spPr>
          <a:xfrm>
            <a:off x="5901824" y="1331552"/>
            <a:ext cx="3984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g</a:t>
            </a:r>
            <a:endParaRPr/>
          </a:p>
        </p:txBody>
      </p:sp>
      <p:sp>
        <p:nvSpPr>
          <p:cNvPr id="636" name="Google Shape;636;p55"/>
          <p:cNvSpPr txBox="1"/>
          <p:nvPr/>
        </p:nvSpPr>
        <p:spPr>
          <a:xfrm>
            <a:off x="6857698" y="1490160"/>
            <a:ext cx="381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z</a:t>
            </a:r>
            <a:endParaRPr/>
          </a:p>
        </p:txBody>
      </p:sp>
      <p:pic>
        <p:nvPicPr>
          <p:cNvPr id="637" name="Google Shape;637;p5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285250" y="4224375"/>
            <a:ext cx="1599645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8" name="Google Shape;638;p55"/>
          <p:cNvPicPr preferRelativeResize="0"/>
          <p:nvPr/>
        </p:nvPicPr>
        <p:blipFill rotWithShape="1">
          <a:blip r:embed="rId7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639" name="Google Shape;639;p55"/>
          <p:cNvSpPr txBox="1"/>
          <p:nvPr/>
        </p:nvSpPr>
        <p:spPr>
          <a:xfrm>
            <a:off x="7261825" y="4883575"/>
            <a:ext cx="21105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Montserrat"/>
                <a:ea typeface="Montserrat"/>
                <a:cs typeface="Montserrat"/>
                <a:sym typeface="Montserrat"/>
              </a:rPr>
              <a:t>слайд В. Лемпицкого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0" name="Google Shape;640;p55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Производная композиции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20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3" name="Google Shape;93;p20"/>
          <p:cNvGrpSpPr/>
          <p:nvPr/>
        </p:nvGrpSpPr>
        <p:grpSpPr>
          <a:xfrm>
            <a:off x="4059986" y="698460"/>
            <a:ext cx="4072046" cy="2187305"/>
            <a:chOff x="1370502" y="902900"/>
            <a:chExt cx="5994473" cy="3488525"/>
          </a:xfrm>
        </p:grpSpPr>
        <p:pic>
          <p:nvPicPr>
            <p:cNvPr id="94" name="Google Shape;94;p20"/>
            <p:cNvPicPr preferRelativeResize="0"/>
            <p:nvPr/>
          </p:nvPicPr>
          <p:blipFill rotWithShape="1">
            <a:blip r:embed="rId4">
              <a:alphaModFix/>
            </a:blip>
            <a:srcRect b="3752" l="0" r="0" t="4487"/>
            <a:stretch/>
          </p:blipFill>
          <p:spPr>
            <a:xfrm>
              <a:off x="1370502" y="902900"/>
              <a:ext cx="5638874" cy="34885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5" name="Google Shape;95;p20"/>
            <p:cNvSpPr/>
            <p:nvPr/>
          </p:nvSpPr>
          <p:spPr>
            <a:xfrm>
              <a:off x="4071575" y="3959125"/>
              <a:ext cx="3293400" cy="432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x_1" id="96" name="Google Shape;96;p2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597625" y="1164425"/>
              <a:ext cx="18292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2" id="97" name="Google Shape;97;p20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597625" y="1308050"/>
              <a:ext cx="18292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3" id="98" name="Google Shape;98;p20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2594363" y="1459139"/>
              <a:ext cx="189452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4" id="99" name="Google Shape;99;p20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2594375" y="1625158"/>
              <a:ext cx="189452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n" id="100" name="Google Shape;100;p20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2550600" y="4038279"/>
              <a:ext cx="22995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{n-1}" id="101" name="Google Shape;101;p20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2347064" y="3876993"/>
              <a:ext cx="444231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{n-2}" id="102" name="Google Shape;102;p20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2343811" y="3715725"/>
              <a:ext cx="450764" cy="1045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3" name="Google Shape;103;p20"/>
          <p:cNvSpPr/>
          <p:nvPr/>
        </p:nvSpPr>
        <p:spPr>
          <a:xfrm rot="-2700000">
            <a:off x="3859381" y="2958547"/>
            <a:ext cx="1163756" cy="640214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0"/>
          <p:cNvSpPr/>
          <p:nvPr/>
        </p:nvSpPr>
        <p:spPr>
          <a:xfrm rot="-8100627">
            <a:off x="6912102" y="2889452"/>
            <a:ext cx="1163968" cy="640214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0"/>
          <p:cNvSpPr txBox="1"/>
          <p:nvPr/>
        </p:nvSpPr>
        <p:spPr>
          <a:xfrm>
            <a:off x="2818950" y="3767325"/>
            <a:ext cx="22917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ld Standard TT"/>
                <a:ea typeface="Old Standard TT"/>
                <a:cs typeface="Old Standard TT"/>
                <a:sym typeface="Old Standard TT"/>
              </a:rPr>
              <a:t>Описание модели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06" name="Google Shape;106;p20"/>
          <p:cNvSpPr txBox="1"/>
          <p:nvPr/>
        </p:nvSpPr>
        <p:spPr>
          <a:xfrm>
            <a:off x="6856125" y="3767325"/>
            <a:ext cx="22917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ld Standard TT"/>
                <a:ea typeface="Old Standard TT"/>
                <a:cs typeface="Old Standard TT"/>
                <a:sym typeface="Old Standard TT"/>
              </a:rPr>
              <a:t>Обучение модели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5" name="Google Shape;645;p56"/>
          <p:cNvGrpSpPr/>
          <p:nvPr/>
        </p:nvGrpSpPr>
        <p:grpSpPr>
          <a:xfrm>
            <a:off x="3178776" y="1198364"/>
            <a:ext cx="5737915" cy="1360860"/>
            <a:chOff x="135763" y="333367"/>
            <a:chExt cx="4597320" cy="889800"/>
          </a:xfrm>
        </p:grpSpPr>
        <p:sp>
          <p:nvSpPr>
            <p:cNvPr id="646" name="Google Shape;646;p56"/>
            <p:cNvSpPr/>
            <p:nvPr/>
          </p:nvSpPr>
          <p:spPr>
            <a:xfrm>
              <a:off x="135763" y="333367"/>
              <a:ext cx="180000" cy="889800"/>
            </a:xfrm>
            <a:prstGeom prst="roundRect">
              <a:avLst>
                <a:gd fmla="val 34445" name="adj"/>
              </a:avLst>
            </a:prstGeom>
            <a:solidFill>
              <a:srgbClr val="DBF6B8"/>
            </a:solidFill>
            <a:ln cap="flat" cmpd="sng" w="25400">
              <a:solidFill>
                <a:srgbClr val="81D3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47" name="Google Shape;647;p56"/>
            <p:cNvSpPr/>
            <p:nvPr/>
          </p:nvSpPr>
          <p:spPr>
            <a:xfrm>
              <a:off x="371655" y="677033"/>
              <a:ext cx="190500" cy="214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48" name="Google Shape;648;p56"/>
            <p:cNvSpPr/>
            <p:nvPr/>
          </p:nvSpPr>
          <p:spPr>
            <a:xfrm>
              <a:off x="988466" y="677033"/>
              <a:ext cx="174600" cy="2163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49" name="Google Shape;649;p56"/>
            <p:cNvSpPr/>
            <p:nvPr/>
          </p:nvSpPr>
          <p:spPr>
            <a:xfrm>
              <a:off x="3590260" y="697967"/>
              <a:ext cx="185100" cy="2163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0" name="Google Shape;650;p56"/>
            <p:cNvSpPr/>
            <p:nvPr/>
          </p:nvSpPr>
          <p:spPr>
            <a:xfrm>
              <a:off x="3803436" y="600275"/>
              <a:ext cx="353100" cy="413400"/>
            </a:xfrm>
            <a:prstGeom prst="rect">
              <a:avLst/>
            </a:prstGeom>
            <a:solidFill>
              <a:srgbClr val="4E67C8"/>
            </a:solidFill>
            <a:ln cap="flat" cmpd="sng" w="25400">
              <a:solidFill>
                <a:srgbClr val="384B9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1" name="Google Shape;651;p56"/>
            <p:cNvSpPr/>
            <p:nvPr/>
          </p:nvSpPr>
          <p:spPr>
            <a:xfrm>
              <a:off x="4222798" y="715412"/>
              <a:ext cx="180000" cy="2163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2" name="Google Shape;652;p56"/>
            <p:cNvSpPr/>
            <p:nvPr/>
          </p:nvSpPr>
          <p:spPr>
            <a:xfrm>
              <a:off x="1191158" y="472927"/>
              <a:ext cx="178200" cy="657600"/>
            </a:xfrm>
            <a:prstGeom prst="roundRect">
              <a:avLst>
                <a:gd fmla="val 34445" name="adj"/>
              </a:avLst>
            </a:prstGeom>
            <a:solidFill>
              <a:srgbClr val="DBF6B8"/>
            </a:solidFill>
            <a:ln cap="flat" cmpd="sng" w="25400">
              <a:solidFill>
                <a:srgbClr val="81D3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3" name="Google Shape;653;p56"/>
            <p:cNvSpPr/>
            <p:nvPr/>
          </p:nvSpPr>
          <p:spPr>
            <a:xfrm>
              <a:off x="1404334" y="684011"/>
              <a:ext cx="165900" cy="2007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4" name="Google Shape;654;p56"/>
            <p:cNvSpPr/>
            <p:nvPr/>
          </p:nvSpPr>
          <p:spPr>
            <a:xfrm>
              <a:off x="3177887" y="689245"/>
              <a:ext cx="159000" cy="214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5" name="Google Shape;655;p56"/>
            <p:cNvSpPr/>
            <p:nvPr/>
          </p:nvSpPr>
          <p:spPr>
            <a:xfrm>
              <a:off x="3366600" y="478160"/>
              <a:ext cx="180000" cy="655800"/>
            </a:xfrm>
            <a:prstGeom prst="roundRect">
              <a:avLst>
                <a:gd fmla="val 34445" name="adj"/>
              </a:avLst>
            </a:prstGeom>
            <a:solidFill>
              <a:srgbClr val="DBF6B8"/>
            </a:solidFill>
            <a:ln cap="flat" cmpd="sng" w="25400">
              <a:solidFill>
                <a:srgbClr val="81D3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6" name="Google Shape;656;p56"/>
            <p:cNvSpPr/>
            <p:nvPr/>
          </p:nvSpPr>
          <p:spPr>
            <a:xfrm>
              <a:off x="2772504" y="549685"/>
              <a:ext cx="361800" cy="415200"/>
            </a:xfrm>
            <a:prstGeom prst="rect">
              <a:avLst/>
            </a:prstGeom>
            <a:solidFill>
              <a:srgbClr val="4E67C8"/>
            </a:solidFill>
            <a:ln cap="flat" cmpd="sng" w="25400">
              <a:solidFill>
                <a:srgbClr val="384B9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7" name="Google Shape;657;p56"/>
            <p:cNvSpPr/>
            <p:nvPr/>
          </p:nvSpPr>
          <p:spPr>
            <a:xfrm>
              <a:off x="2531370" y="666566"/>
              <a:ext cx="195600" cy="202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8" name="Google Shape;658;p56"/>
            <p:cNvSpPr/>
            <p:nvPr/>
          </p:nvSpPr>
          <p:spPr>
            <a:xfrm>
              <a:off x="1607025" y="537473"/>
              <a:ext cx="370500" cy="417000"/>
            </a:xfrm>
            <a:prstGeom prst="rect">
              <a:avLst/>
            </a:prstGeom>
            <a:solidFill>
              <a:srgbClr val="4E67C8"/>
            </a:solidFill>
            <a:ln cap="flat" cmpd="sng" w="25400">
              <a:solidFill>
                <a:srgbClr val="384B9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9" name="Google Shape;659;p56"/>
            <p:cNvSpPr/>
            <p:nvPr/>
          </p:nvSpPr>
          <p:spPr>
            <a:xfrm>
              <a:off x="604051" y="547940"/>
              <a:ext cx="361800" cy="415200"/>
            </a:xfrm>
            <a:prstGeom prst="rect">
              <a:avLst/>
            </a:prstGeom>
            <a:solidFill>
              <a:srgbClr val="4E67C8"/>
            </a:solidFill>
            <a:ln cap="flat" cmpd="sng" w="25400">
              <a:solidFill>
                <a:srgbClr val="384B9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60" name="Google Shape;660;p56"/>
            <p:cNvSpPr/>
            <p:nvPr/>
          </p:nvSpPr>
          <p:spPr>
            <a:xfrm>
              <a:off x="2038620" y="654355"/>
              <a:ext cx="174600" cy="214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61" name="Google Shape;661;p56"/>
            <p:cNvSpPr/>
            <p:nvPr/>
          </p:nvSpPr>
          <p:spPr>
            <a:xfrm>
              <a:off x="2239564" y="450248"/>
              <a:ext cx="180000" cy="655800"/>
            </a:xfrm>
            <a:prstGeom prst="roundRect">
              <a:avLst>
                <a:gd fmla="val 34445" name="adj"/>
              </a:avLst>
            </a:prstGeom>
            <a:solidFill>
              <a:srgbClr val="DBF6B8"/>
            </a:solidFill>
            <a:ln cap="flat" cmpd="sng" w="25400">
              <a:solidFill>
                <a:srgbClr val="81D3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62" name="Google Shape;662;p56"/>
            <p:cNvSpPr/>
            <p:nvPr/>
          </p:nvSpPr>
          <p:spPr>
            <a:xfrm>
              <a:off x="4462183" y="677033"/>
              <a:ext cx="270900" cy="261600"/>
            </a:xfrm>
            <a:prstGeom prst="ellipse">
              <a:avLst/>
            </a:prstGeom>
            <a:solidFill>
              <a:srgbClr val="F9B2A6"/>
            </a:solidFill>
            <a:ln cap="flat" cmpd="sng" w="25400">
              <a:solidFill>
                <a:srgbClr val="F1412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663" name="Google Shape;663;p56"/>
          <p:cNvSpPr txBox="1"/>
          <p:nvPr/>
        </p:nvSpPr>
        <p:spPr>
          <a:xfrm>
            <a:off x="3099100" y="2514188"/>
            <a:ext cx="5067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30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0</a:t>
            </a:r>
            <a:endParaRPr/>
          </a:p>
        </p:txBody>
      </p:sp>
      <p:sp>
        <p:nvSpPr>
          <p:cNvPr id="664" name="Google Shape;664;p56"/>
          <p:cNvSpPr txBox="1"/>
          <p:nvPr/>
        </p:nvSpPr>
        <p:spPr>
          <a:xfrm>
            <a:off x="4369746" y="2417696"/>
            <a:ext cx="4959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30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665" name="Google Shape;665;p56"/>
          <p:cNvSpPr txBox="1"/>
          <p:nvPr/>
        </p:nvSpPr>
        <p:spPr>
          <a:xfrm>
            <a:off x="5689221" y="2423951"/>
            <a:ext cx="5049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30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666" name="Google Shape;666;p56"/>
          <p:cNvSpPr txBox="1"/>
          <p:nvPr/>
        </p:nvSpPr>
        <p:spPr>
          <a:xfrm>
            <a:off x="7127660" y="2417696"/>
            <a:ext cx="4959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30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3</a:t>
            </a:r>
            <a:endParaRPr/>
          </a:p>
        </p:txBody>
      </p:sp>
      <p:sp>
        <p:nvSpPr>
          <p:cNvPr id="667" name="Google Shape;667;p56"/>
          <p:cNvSpPr txBox="1"/>
          <p:nvPr/>
        </p:nvSpPr>
        <p:spPr>
          <a:xfrm>
            <a:off x="3475975" y="2166365"/>
            <a:ext cx="10443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(;w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)</a:t>
            </a:r>
            <a:endParaRPr/>
          </a:p>
        </p:txBody>
      </p:sp>
      <p:sp>
        <p:nvSpPr>
          <p:cNvPr id="668" name="Google Shape;668;p56"/>
          <p:cNvSpPr txBox="1"/>
          <p:nvPr/>
        </p:nvSpPr>
        <p:spPr>
          <a:xfrm>
            <a:off x="4726491" y="2132617"/>
            <a:ext cx="10551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(;w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)</a:t>
            </a:r>
            <a:endParaRPr/>
          </a:p>
        </p:txBody>
      </p:sp>
      <p:sp>
        <p:nvSpPr>
          <p:cNvPr id="669" name="Google Shape;669;p56"/>
          <p:cNvSpPr txBox="1"/>
          <p:nvPr/>
        </p:nvSpPr>
        <p:spPr>
          <a:xfrm>
            <a:off x="6164746" y="2107329"/>
            <a:ext cx="10377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3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(;w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3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)</a:t>
            </a:r>
            <a:endParaRPr/>
          </a:p>
        </p:txBody>
      </p:sp>
      <p:sp>
        <p:nvSpPr>
          <p:cNvPr id="670" name="Google Shape;670;p56"/>
          <p:cNvSpPr txBox="1"/>
          <p:nvPr/>
        </p:nvSpPr>
        <p:spPr>
          <a:xfrm>
            <a:off x="7541796" y="2166369"/>
            <a:ext cx="10551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4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(;w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4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)</a:t>
            </a:r>
            <a:endParaRPr/>
          </a:p>
        </p:txBody>
      </p:sp>
      <p:sp>
        <p:nvSpPr>
          <p:cNvPr id="671" name="Google Shape;671;p56"/>
          <p:cNvSpPr txBox="1"/>
          <p:nvPr/>
        </p:nvSpPr>
        <p:spPr>
          <a:xfrm>
            <a:off x="8793459" y="1938373"/>
            <a:ext cx="3951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z</a:t>
            </a:r>
            <a:endParaRPr/>
          </a:p>
        </p:txBody>
      </p:sp>
      <p:pic>
        <p:nvPicPr>
          <p:cNvPr id="672" name="Google Shape;672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5975" y="3204876"/>
            <a:ext cx="5143500" cy="342900"/>
          </a:xfrm>
          <a:prstGeom prst="rect">
            <a:avLst/>
          </a:prstGeom>
          <a:noFill/>
          <a:ln>
            <a:noFill/>
          </a:ln>
        </p:spPr>
      </p:pic>
      <p:sp>
        <p:nvSpPr>
          <p:cNvPr id="673" name="Google Shape;673;p56"/>
          <p:cNvSpPr txBox="1"/>
          <p:nvPr/>
        </p:nvSpPr>
        <p:spPr>
          <a:xfrm>
            <a:off x="7261825" y="4883575"/>
            <a:ext cx="21105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Montserrat"/>
                <a:ea typeface="Montserrat"/>
                <a:cs typeface="Montserrat"/>
                <a:sym typeface="Montserrat"/>
              </a:rPr>
              <a:t>слайд В. Лемпицкого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74" name="Google Shape;674;p56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675" name="Google Shape;675;p56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Вычисление глубоких производных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57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Вычисление глубоких производных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81" name="Google Shape;681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30188" y="1535831"/>
            <a:ext cx="1930936" cy="637608"/>
          </a:xfrm>
          <a:prstGeom prst="rect">
            <a:avLst/>
          </a:prstGeom>
          <a:noFill/>
          <a:ln>
            <a:noFill/>
          </a:ln>
        </p:spPr>
      </p:pic>
      <p:pic>
        <p:nvPicPr>
          <p:cNvPr id="682" name="Google Shape;682;p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28478" y="2219851"/>
            <a:ext cx="1932642" cy="635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683" name="Google Shape;683;p5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18875" y="2913514"/>
            <a:ext cx="1934356" cy="635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684" name="Google Shape;684;p5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138806" y="1530367"/>
            <a:ext cx="1863468" cy="599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5" name="Google Shape;685;p5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094067" y="2229529"/>
            <a:ext cx="1865169" cy="599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86" name="Google Shape;686;p5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099401" y="2913514"/>
            <a:ext cx="1865169" cy="599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87" name="Google Shape;687;p5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450822" y="1014650"/>
            <a:ext cx="714717" cy="403978"/>
          </a:xfrm>
          <a:prstGeom prst="rect">
            <a:avLst/>
          </a:prstGeom>
          <a:noFill/>
          <a:ln>
            <a:noFill/>
          </a:ln>
        </p:spPr>
      </p:pic>
      <p:sp>
        <p:nvSpPr>
          <p:cNvPr id="688" name="Google Shape;688;p57"/>
          <p:cNvSpPr txBox="1"/>
          <p:nvPr/>
        </p:nvSpPr>
        <p:spPr>
          <a:xfrm>
            <a:off x="5220275" y="941675"/>
            <a:ext cx="2063700" cy="3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Old Standard TT"/>
                <a:ea typeface="Old Standard TT"/>
                <a:cs typeface="Old Standard TT"/>
                <a:sym typeface="Old Standard TT"/>
              </a:rPr>
              <a:t>можно вычислить</a:t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grpSp>
        <p:nvGrpSpPr>
          <p:cNvPr id="689" name="Google Shape;689;p57"/>
          <p:cNvGrpSpPr/>
          <p:nvPr/>
        </p:nvGrpSpPr>
        <p:grpSpPr>
          <a:xfrm>
            <a:off x="2829051" y="3425714"/>
            <a:ext cx="5737915" cy="1360860"/>
            <a:chOff x="135763" y="333367"/>
            <a:chExt cx="4597320" cy="889800"/>
          </a:xfrm>
        </p:grpSpPr>
        <p:sp>
          <p:nvSpPr>
            <p:cNvPr id="690" name="Google Shape;690;p57"/>
            <p:cNvSpPr/>
            <p:nvPr/>
          </p:nvSpPr>
          <p:spPr>
            <a:xfrm>
              <a:off x="135763" y="333367"/>
              <a:ext cx="180000" cy="889800"/>
            </a:xfrm>
            <a:prstGeom prst="roundRect">
              <a:avLst>
                <a:gd fmla="val 34445" name="adj"/>
              </a:avLst>
            </a:prstGeom>
            <a:solidFill>
              <a:srgbClr val="DBF6B8"/>
            </a:solidFill>
            <a:ln cap="flat" cmpd="sng" w="25400">
              <a:solidFill>
                <a:srgbClr val="81D3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1" name="Google Shape;691;p57"/>
            <p:cNvSpPr/>
            <p:nvPr/>
          </p:nvSpPr>
          <p:spPr>
            <a:xfrm>
              <a:off x="371655" y="677033"/>
              <a:ext cx="190500" cy="214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2" name="Google Shape;692;p57"/>
            <p:cNvSpPr/>
            <p:nvPr/>
          </p:nvSpPr>
          <p:spPr>
            <a:xfrm>
              <a:off x="988466" y="677033"/>
              <a:ext cx="174600" cy="2163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3" name="Google Shape;693;p57"/>
            <p:cNvSpPr/>
            <p:nvPr/>
          </p:nvSpPr>
          <p:spPr>
            <a:xfrm>
              <a:off x="3590260" y="697967"/>
              <a:ext cx="185100" cy="2163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4" name="Google Shape;694;p57"/>
            <p:cNvSpPr/>
            <p:nvPr/>
          </p:nvSpPr>
          <p:spPr>
            <a:xfrm>
              <a:off x="3803436" y="600275"/>
              <a:ext cx="353100" cy="413400"/>
            </a:xfrm>
            <a:prstGeom prst="rect">
              <a:avLst/>
            </a:prstGeom>
            <a:solidFill>
              <a:srgbClr val="4E67C8"/>
            </a:solidFill>
            <a:ln cap="flat" cmpd="sng" w="25400">
              <a:solidFill>
                <a:srgbClr val="384B9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5" name="Google Shape;695;p57"/>
            <p:cNvSpPr/>
            <p:nvPr/>
          </p:nvSpPr>
          <p:spPr>
            <a:xfrm>
              <a:off x="4222798" y="715412"/>
              <a:ext cx="180000" cy="2163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6" name="Google Shape;696;p57"/>
            <p:cNvSpPr/>
            <p:nvPr/>
          </p:nvSpPr>
          <p:spPr>
            <a:xfrm>
              <a:off x="1191158" y="472927"/>
              <a:ext cx="178200" cy="657600"/>
            </a:xfrm>
            <a:prstGeom prst="roundRect">
              <a:avLst>
                <a:gd fmla="val 34445" name="adj"/>
              </a:avLst>
            </a:prstGeom>
            <a:solidFill>
              <a:srgbClr val="DBF6B8"/>
            </a:solidFill>
            <a:ln cap="flat" cmpd="sng" w="25400">
              <a:solidFill>
                <a:srgbClr val="81D3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7" name="Google Shape;697;p57"/>
            <p:cNvSpPr/>
            <p:nvPr/>
          </p:nvSpPr>
          <p:spPr>
            <a:xfrm>
              <a:off x="1404334" y="684011"/>
              <a:ext cx="165900" cy="2007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8" name="Google Shape;698;p57"/>
            <p:cNvSpPr/>
            <p:nvPr/>
          </p:nvSpPr>
          <p:spPr>
            <a:xfrm>
              <a:off x="3177887" y="689245"/>
              <a:ext cx="159000" cy="214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9" name="Google Shape;699;p57"/>
            <p:cNvSpPr/>
            <p:nvPr/>
          </p:nvSpPr>
          <p:spPr>
            <a:xfrm>
              <a:off x="3366600" y="478160"/>
              <a:ext cx="180000" cy="655800"/>
            </a:xfrm>
            <a:prstGeom prst="roundRect">
              <a:avLst>
                <a:gd fmla="val 34445" name="adj"/>
              </a:avLst>
            </a:prstGeom>
            <a:solidFill>
              <a:srgbClr val="DBF6B8"/>
            </a:solidFill>
            <a:ln cap="flat" cmpd="sng" w="25400">
              <a:solidFill>
                <a:srgbClr val="81D3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00" name="Google Shape;700;p57"/>
            <p:cNvSpPr/>
            <p:nvPr/>
          </p:nvSpPr>
          <p:spPr>
            <a:xfrm>
              <a:off x="2772504" y="549685"/>
              <a:ext cx="361800" cy="415200"/>
            </a:xfrm>
            <a:prstGeom prst="rect">
              <a:avLst/>
            </a:prstGeom>
            <a:solidFill>
              <a:srgbClr val="4E67C8"/>
            </a:solidFill>
            <a:ln cap="flat" cmpd="sng" w="25400">
              <a:solidFill>
                <a:srgbClr val="384B9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01" name="Google Shape;701;p57"/>
            <p:cNvSpPr/>
            <p:nvPr/>
          </p:nvSpPr>
          <p:spPr>
            <a:xfrm>
              <a:off x="2531370" y="666566"/>
              <a:ext cx="195600" cy="202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02" name="Google Shape;702;p57"/>
            <p:cNvSpPr/>
            <p:nvPr/>
          </p:nvSpPr>
          <p:spPr>
            <a:xfrm>
              <a:off x="1607025" y="537473"/>
              <a:ext cx="370500" cy="417000"/>
            </a:xfrm>
            <a:prstGeom prst="rect">
              <a:avLst/>
            </a:prstGeom>
            <a:solidFill>
              <a:srgbClr val="4E67C8"/>
            </a:solidFill>
            <a:ln cap="flat" cmpd="sng" w="25400">
              <a:solidFill>
                <a:srgbClr val="384B9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03" name="Google Shape;703;p57"/>
            <p:cNvSpPr/>
            <p:nvPr/>
          </p:nvSpPr>
          <p:spPr>
            <a:xfrm>
              <a:off x="604051" y="547940"/>
              <a:ext cx="361800" cy="415200"/>
            </a:xfrm>
            <a:prstGeom prst="rect">
              <a:avLst/>
            </a:prstGeom>
            <a:solidFill>
              <a:srgbClr val="4E67C8"/>
            </a:solidFill>
            <a:ln cap="flat" cmpd="sng" w="25400">
              <a:solidFill>
                <a:srgbClr val="384B9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04" name="Google Shape;704;p57"/>
            <p:cNvSpPr/>
            <p:nvPr/>
          </p:nvSpPr>
          <p:spPr>
            <a:xfrm>
              <a:off x="2038620" y="654355"/>
              <a:ext cx="174600" cy="214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05" name="Google Shape;705;p57"/>
            <p:cNvSpPr/>
            <p:nvPr/>
          </p:nvSpPr>
          <p:spPr>
            <a:xfrm>
              <a:off x="2239564" y="450248"/>
              <a:ext cx="180000" cy="655800"/>
            </a:xfrm>
            <a:prstGeom prst="roundRect">
              <a:avLst>
                <a:gd fmla="val 34445" name="adj"/>
              </a:avLst>
            </a:prstGeom>
            <a:solidFill>
              <a:srgbClr val="DBF6B8"/>
            </a:solidFill>
            <a:ln cap="flat" cmpd="sng" w="25400">
              <a:solidFill>
                <a:srgbClr val="81D3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06" name="Google Shape;706;p57"/>
            <p:cNvSpPr/>
            <p:nvPr/>
          </p:nvSpPr>
          <p:spPr>
            <a:xfrm>
              <a:off x="4462183" y="677033"/>
              <a:ext cx="270900" cy="261600"/>
            </a:xfrm>
            <a:prstGeom prst="ellipse">
              <a:avLst/>
            </a:prstGeom>
            <a:solidFill>
              <a:srgbClr val="F9B2A6"/>
            </a:solidFill>
            <a:ln cap="flat" cmpd="sng" w="25400">
              <a:solidFill>
                <a:srgbClr val="F1412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707" name="Google Shape;707;p57"/>
          <p:cNvSpPr txBox="1"/>
          <p:nvPr/>
        </p:nvSpPr>
        <p:spPr>
          <a:xfrm>
            <a:off x="2749375" y="4741538"/>
            <a:ext cx="5067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30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0</a:t>
            </a:r>
            <a:endParaRPr/>
          </a:p>
        </p:txBody>
      </p:sp>
      <p:sp>
        <p:nvSpPr>
          <p:cNvPr id="708" name="Google Shape;708;p57"/>
          <p:cNvSpPr txBox="1"/>
          <p:nvPr/>
        </p:nvSpPr>
        <p:spPr>
          <a:xfrm>
            <a:off x="4020021" y="4645046"/>
            <a:ext cx="4959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30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709" name="Google Shape;709;p57"/>
          <p:cNvSpPr txBox="1"/>
          <p:nvPr/>
        </p:nvSpPr>
        <p:spPr>
          <a:xfrm>
            <a:off x="5339496" y="4651301"/>
            <a:ext cx="5049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30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710" name="Google Shape;710;p57"/>
          <p:cNvSpPr txBox="1"/>
          <p:nvPr/>
        </p:nvSpPr>
        <p:spPr>
          <a:xfrm>
            <a:off x="6777935" y="4645046"/>
            <a:ext cx="4959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30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3</a:t>
            </a:r>
            <a:endParaRPr/>
          </a:p>
        </p:txBody>
      </p:sp>
      <p:sp>
        <p:nvSpPr>
          <p:cNvPr id="711" name="Google Shape;711;p57"/>
          <p:cNvSpPr txBox="1"/>
          <p:nvPr/>
        </p:nvSpPr>
        <p:spPr>
          <a:xfrm>
            <a:off x="3126250" y="4393715"/>
            <a:ext cx="10443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(;w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)</a:t>
            </a:r>
            <a:endParaRPr/>
          </a:p>
        </p:txBody>
      </p:sp>
      <p:sp>
        <p:nvSpPr>
          <p:cNvPr id="712" name="Google Shape;712;p57"/>
          <p:cNvSpPr txBox="1"/>
          <p:nvPr/>
        </p:nvSpPr>
        <p:spPr>
          <a:xfrm>
            <a:off x="4376766" y="4359967"/>
            <a:ext cx="10551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(;w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)</a:t>
            </a:r>
            <a:endParaRPr/>
          </a:p>
        </p:txBody>
      </p:sp>
      <p:sp>
        <p:nvSpPr>
          <p:cNvPr id="713" name="Google Shape;713;p57"/>
          <p:cNvSpPr txBox="1"/>
          <p:nvPr/>
        </p:nvSpPr>
        <p:spPr>
          <a:xfrm>
            <a:off x="5815021" y="4334679"/>
            <a:ext cx="10377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3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(;w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3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)</a:t>
            </a:r>
            <a:endParaRPr/>
          </a:p>
        </p:txBody>
      </p:sp>
      <p:sp>
        <p:nvSpPr>
          <p:cNvPr id="714" name="Google Shape;714;p57"/>
          <p:cNvSpPr txBox="1"/>
          <p:nvPr/>
        </p:nvSpPr>
        <p:spPr>
          <a:xfrm>
            <a:off x="7192071" y="4393719"/>
            <a:ext cx="10551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4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(;w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4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)</a:t>
            </a:r>
            <a:endParaRPr/>
          </a:p>
        </p:txBody>
      </p:sp>
      <p:sp>
        <p:nvSpPr>
          <p:cNvPr id="715" name="Google Shape;715;p57"/>
          <p:cNvSpPr txBox="1"/>
          <p:nvPr/>
        </p:nvSpPr>
        <p:spPr>
          <a:xfrm>
            <a:off x="8443734" y="4165723"/>
            <a:ext cx="3951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z</a:t>
            </a:r>
            <a:endParaRPr/>
          </a:p>
        </p:txBody>
      </p:sp>
      <p:sp>
        <p:nvSpPr>
          <p:cNvPr id="716" name="Google Shape;716;p57"/>
          <p:cNvSpPr txBox="1"/>
          <p:nvPr/>
        </p:nvSpPr>
        <p:spPr>
          <a:xfrm>
            <a:off x="7261825" y="4883575"/>
            <a:ext cx="21105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Montserrat"/>
                <a:ea typeface="Montserrat"/>
                <a:cs typeface="Montserrat"/>
                <a:sym typeface="Montserrat"/>
              </a:rPr>
              <a:t>слайд В. Лемпицкого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17" name="Google Shape;717;p57"/>
          <p:cNvPicPr preferRelativeResize="0"/>
          <p:nvPr/>
        </p:nvPicPr>
        <p:blipFill rotWithShape="1">
          <a:blip r:embed="rId10">
            <a:alphaModFix amt="22000"/>
          </a:blip>
          <a:srcRect b="12799" l="0" r="0" t="16638"/>
          <a:stretch/>
        </p:blipFill>
        <p:spPr>
          <a:xfrm>
            <a:off x="7584700" y="4246875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58"/>
          <p:cNvSpPr txBox="1"/>
          <p:nvPr>
            <p:ph type="title"/>
          </p:nvPr>
        </p:nvSpPr>
        <p:spPr>
          <a:xfrm>
            <a:off x="2809400" y="330200"/>
            <a:ext cx="587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Слой нейронной сети</a:t>
            </a:r>
            <a:endParaRPr/>
          </a:p>
        </p:txBody>
      </p:sp>
      <p:sp>
        <p:nvSpPr>
          <p:cNvPr id="723" name="Google Shape;723;p58"/>
          <p:cNvSpPr txBox="1"/>
          <p:nvPr>
            <p:ph idx="1" type="body"/>
          </p:nvPr>
        </p:nvSpPr>
        <p:spPr>
          <a:xfrm>
            <a:off x="2809500" y="1037625"/>
            <a:ext cx="6028500" cy="20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Чтобы определить слой, необходимо задать: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forward performance: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backward performance:</a:t>
            </a:r>
            <a:br>
              <a:rPr lang="ru"/>
            </a:br>
            <a:br>
              <a:rPr lang="ru"/>
            </a:br>
            <a:r>
              <a:rPr lang="ru"/>
              <a:t>В случае, если слой реализует простую функцию, то для backward пользуемся правилом 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24" name="Google Shape;724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78022" y="1467708"/>
            <a:ext cx="1233933" cy="25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5" name="Google Shape;725;p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39746" y="1777629"/>
            <a:ext cx="1934226" cy="253019"/>
          </a:xfrm>
          <a:prstGeom prst="rect">
            <a:avLst/>
          </a:prstGeom>
          <a:noFill/>
          <a:ln>
            <a:noFill/>
          </a:ln>
        </p:spPr>
      </p:pic>
      <p:pic>
        <p:nvPicPr>
          <p:cNvPr id="726" name="Google Shape;726;p5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91325" y="3253750"/>
            <a:ext cx="1599645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7" name="Google Shape;727;p58"/>
          <p:cNvPicPr preferRelativeResize="0"/>
          <p:nvPr/>
        </p:nvPicPr>
        <p:blipFill rotWithShape="1">
          <a:blip r:embed="rId6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59"/>
          <p:cNvSpPr txBox="1"/>
          <p:nvPr>
            <p:ph type="title"/>
          </p:nvPr>
        </p:nvSpPr>
        <p:spPr>
          <a:xfrm>
            <a:off x="3221400" y="1640200"/>
            <a:ext cx="4669200" cy="167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Back propagation через линейный слой</a:t>
            </a:r>
            <a:endParaRPr sz="2800"/>
          </a:p>
        </p:txBody>
      </p:sp>
      <p:pic>
        <p:nvPicPr>
          <p:cNvPr id="733" name="Google Shape;733;p59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60"/>
          <p:cNvSpPr txBox="1"/>
          <p:nvPr>
            <p:ph type="title"/>
          </p:nvPr>
        </p:nvSpPr>
        <p:spPr>
          <a:xfrm>
            <a:off x="2861800" y="-50800"/>
            <a:ext cx="647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Back propagation через линейный слой</a:t>
            </a:r>
            <a:endParaRPr sz="2800"/>
          </a:p>
        </p:txBody>
      </p:sp>
      <p:pic>
        <p:nvPicPr>
          <p:cNvPr id="739" name="Google Shape;739;p60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40" name="Google Shape;740;p60"/>
          <p:cNvGrpSpPr/>
          <p:nvPr/>
        </p:nvGrpSpPr>
        <p:grpSpPr>
          <a:xfrm>
            <a:off x="3582686" y="961162"/>
            <a:ext cx="2732575" cy="2520459"/>
            <a:chOff x="2515886" y="1265962"/>
            <a:chExt cx="2732575" cy="2520459"/>
          </a:xfrm>
        </p:grpSpPr>
        <p:grpSp>
          <p:nvGrpSpPr>
            <p:cNvPr id="741" name="Google Shape;741;p60"/>
            <p:cNvGrpSpPr/>
            <p:nvPr/>
          </p:nvGrpSpPr>
          <p:grpSpPr>
            <a:xfrm>
              <a:off x="2515886" y="1265962"/>
              <a:ext cx="2164578" cy="2520459"/>
              <a:chOff x="1370500" y="902900"/>
              <a:chExt cx="2787250" cy="3488525"/>
            </a:xfrm>
          </p:grpSpPr>
          <p:pic>
            <p:nvPicPr>
              <p:cNvPr id="742" name="Google Shape;742;p60"/>
              <p:cNvPicPr preferRelativeResize="0"/>
              <p:nvPr/>
            </p:nvPicPr>
            <p:blipFill rotWithShape="1">
              <a:blip r:embed="rId4">
                <a:alphaModFix/>
              </a:blip>
              <a:srcRect b="3752" l="0" r="54111" t="4487"/>
              <a:stretch/>
            </p:blipFill>
            <p:spPr>
              <a:xfrm>
                <a:off x="1370500" y="902900"/>
                <a:ext cx="2587575" cy="3488525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743" name="Google Shape;743;p60"/>
              <p:cNvGrpSpPr/>
              <p:nvPr/>
            </p:nvGrpSpPr>
            <p:grpSpPr>
              <a:xfrm>
                <a:off x="2343811" y="1164425"/>
                <a:ext cx="450764" cy="2978379"/>
                <a:chOff x="2343811" y="1164425"/>
                <a:chExt cx="450764" cy="2978379"/>
              </a:xfrm>
            </p:grpSpPr>
            <p:pic>
              <p:nvPicPr>
                <p:cNvPr descr="x_1" id="744" name="Google Shape;744;p60"/>
                <p:cNvPicPr preferRelativeResize="0"/>
                <p:nvPr/>
              </p:nvPicPr>
              <p:blipFill>
                <a:blip r:embed="rId5">
                  <a:alphaModFix/>
                </a:blip>
                <a:stretch>
                  <a:fillRect/>
                </a:stretch>
              </p:blipFill>
              <p:spPr>
                <a:xfrm>
                  <a:off x="2597625" y="1164425"/>
                  <a:ext cx="182925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2" id="745" name="Google Shape;745;p60"/>
                <p:cNvPicPr preferRelativeResize="0"/>
                <p:nvPr/>
              </p:nvPicPr>
              <p:blipFill>
                <a:blip r:embed="rId6">
                  <a:alphaModFix/>
                </a:blip>
                <a:stretch>
                  <a:fillRect/>
                </a:stretch>
              </p:blipFill>
              <p:spPr>
                <a:xfrm>
                  <a:off x="2597625" y="1308050"/>
                  <a:ext cx="182925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3" id="746" name="Google Shape;746;p60"/>
                <p:cNvPicPr preferRelativeResize="0"/>
                <p:nvPr/>
              </p:nvPicPr>
              <p:blipFill>
                <a:blip r:embed="rId7">
                  <a:alphaModFix/>
                </a:blip>
                <a:stretch>
                  <a:fillRect/>
                </a:stretch>
              </p:blipFill>
              <p:spPr>
                <a:xfrm>
                  <a:off x="2594363" y="1459139"/>
                  <a:ext cx="189452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4" id="747" name="Google Shape;747;p60"/>
                <p:cNvPicPr preferRelativeResize="0"/>
                <p:nvPr/>
              </p:nvPicPr>
              <p:blipFill>
                <a:blip r:embed="rId8">
                  <a:alphaModFix/>
                </a:blip>
                <a:stretch>
                  <a:fillRect/>
                </a:stretch>
              </p:blipFill>
              <p:spPr>
                <a:xfrm>
                  <a:off x="2594375" y="1625158"/>
                  <a:ext cx="189452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n" id="748" name="Google Shape;748;p60"/>
                <p:cNvPicPr preferRelativeResize="0"/>
                <p:nvPr/>
              </p:nvPicPr>
              <p:blipFill>
                <a:blip r:embed="rId9">
                  <a:alphaModFix/>
                </a:blip>
                <a:stretch>
                  <a:fillRect/>
                </a:stretch>
              </p:blipFill>
              <p:spPr>
                <a:xfrm>
                  <a:off x="2550600" y="4038279"/>
                  <a:ext cx="229955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{n-1}" id="749" name="Google Shape;749;p60"/>
                <p:cNvPicPr preferRelativeResize="0"/>
                <p:nvPr/>
              </p:nvPicPr>
              <p:blipFill>
                <a:blip r:embed="rId10">
                  <a:alphaModFix/>
                </a:blip>
                <a:stretch>
                  <a:fillRect/>
                </a:stretch>
              </p:blipFill>
              <p:spPr>
                <a:xfrm>
                  <a:off x="2347064" y="3876993"/>
                  <a:ext cx="444231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{n-2}" id="750" name="Google Shape;750;p60"/>
                <p:cNvPicPr preferRelativeResize="0"/>
                <p:nvPr/>
              </p:nvPicPr>
              <p:blipFill>
                <a:blip r:embed="rId11">
                  <a:alphaModFix/>
                </a:blip>
                <a:stretch>
                  <a:fillRect/>
                </a:stretch>
              </p:blipFill>
              <p:spPr>
                <a:xfrm>
                  <a:off x="2343811" y="3715725"/>
                  <a:ext cx="450764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751" name="Google Shape;751;p60"/>
              <p:cNvSpPr/>
              <p:nvPr/>
            </p:nvSpPr>
            <p:spPr>
              <a:xfrm>
                <a:off x="3836750" y="1157000"/>
                <a:ext cx="321000" cy="1494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descr="\sigma(\langle w^1, x\rangle)" id="752" name="Google Shape;752;p60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541107" y="1590250"/>
              <a:ext cx="548802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2, x\rangle)" id="753" name="Google Shape;753;p60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4541106" y="1719662"/>
              <a:ext cx="548802" cy="1455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k, x\rangle)" id="754" name="Google Shape;754;p60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4541107" y="3266803"/>
              <a:ext cx="556946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k-1}, x\rangle)" id="755" name="Google Shape;755;p60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4541107" y="3142784"/>
              <a:ext cx="707341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k-2}, x\rangle)" id="756" name="Google Shape;756;p60"/>
            <p:cNvPicPr preferRelativeResize="0"/>
            <p:nvPr/>
          </p:nvPicPr>
          <p:blipFill>
            <a:blip r:embed="rId16">
              <a:alphaModFix/>
            </a:blip>
            <a:stretch>
              <a:fillRect/>
            </a:stretch>
          </p:blipFill>
          <p:spPr>
            <a:xfrm>
              <a:off x="4541098" y="3013953"/>
              <a:ext cx="707362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3}, x\rangle)" id="757" name="Google Shape;757;p60"/>
            <p:cNvPicPr preferRelativeResize="0"/>
            <p:nvPr/>
          </p:nvPicPr>
          <p:blipFill>
            <a:blip r:embed="rId17">
              <a:alphaModFix/>
            </a:blip>
            <a:stretch>
              <a:fillRect/>
            </a:stretch>
          </p:blipFill>
          <p:spPr>
            <a:xfrm>
              <a:off x="4540198" y="1838289"/>
              <a:ext cx="548815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4}, x\rangle)" id="758" name="Google Shape;758;p60"/>
            <p:cNvPicPr preferRelativeResize="0"/>
            <p:nvPr/>
          </p:nvPicPr>
          <p:blipFill>
            <a:blip r:embed="rId18">
              <a:alphaModFix/>
            </a:blip>
            <a:stretch>
              <a:fillRect/>
            </a:stretch>
          </p:blipFill>
          <p:spPr>
            <a:xfrm>
              <a:off x="4540198" y="1956925"/>
              <a:ext cx="548815" cy="14559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59" name="Google Shape;759;p60"/>
          <p:cNvSpPr txBox="1"/>
          <p:nvPr/>
        </p:nvSpPr>
        <p:spPr>
          <a:xfrm>
            <a:off x="3328150" y="3843100"/>
            <a:ext cx="470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линейный слой + поэлементная сигмоида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61"/>
          <p:cNvSpPr/>
          <p:nvPr/>
        </p:nvSpPr>
        <p:spPr>
          <a:xfrm>
            <a:off x="5760917" y="8272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65" name="Google Shape;765;p61"/>
          <p:cNvSpPr/>
          <p:nvPr/>
        </p:nvSpPr>
        <p:spPr>
          <a:xfrm>
            <a:off x="5760917" y="14865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66" name="Google Shape;766;p61"/>
          <p:cNvSpPr/>
          <p:nvPr/>
        </p:nvSpPr>
        <p:spPr>
          <a:xfrm>
            <a:off x="7168726" y="8272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67" name="Google Shape;767;p61"/>
          <p:cNvSpPr/>
          <p:nvPr/>
        </p:nvSpPr>
        <p:spPr>
          <a:xfrm>
            <a:off x="7168726" y="14865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768" name="Google Shape;768;p61"/>
          <p:cNvCxnSpPr>
            <a:stCxn id="764" idx="6"/>
            <a:endCxn id="766" idx="2"/>
          </p:cNvCxnSpPr>
          <p:nvPr/>
        </p:nvCxnSpPr>
        <p:spPr>
          <a:xfrm>
            <a:off x="6044417" y="9593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69" name="Google Shape;769;p61"/>
          <p:cNvCxnSpPr>
            <a:stCxn id="764" idx="5"/>
            <a:endCxn id="767" idx="1"/>
          </p:cNvCxnSpPr>
          <p:nvPr/>
        </p:nvCxnSpPr>
        <p:spPr>
          <a:xfrm>
            <a:off x="6002899" y="1052831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70" name="Google Shape;770;p61"/>
          <p:cNvCxnSpPr>
            <a:stCxn id="765" idx="6"/>
            <a:endCxn id="767" idx="2"/>
          </p:cNvCxnSpPr>
          <p:nvPr/>
        </p:nvCxnSpPr>
        <p:spPr>
          <a:xfrm>
            <a:off x="6044417" y="16186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71" name="Google Shape;771;p61"/>
          <p:cNvCxnSpPr>
            <a:stCxn id="765" idx="7"/>
            <a:endCxn id="766" idx="3"/>
          </p:cNvCxnSpPr>
          <p:nvPr/>
        </p:nvCxnSpPr>
        <p:spPr>
          <a:xfrm flipH="1" rot="10800000">
            <a:off x="6002899" y="1052743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72" name="Google Shape;772;p61"/>
          <p:cNvCxnSpPr>
            <a:stCxn id="766" idx="6"/>
          </p:cNvCxnSpPr>
          <p:nvPr/>
        </p:nvCxnSpPr>
        <p:spPr>
          <a:xfrm>
            <a:off x="7454026" y="959387"/>
            <a:ext cx="519600" cy="5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73" name="Google Shape;773;p61"/>
          <p:cNvCxnSpPr>
            <a:stCxn id="767" idx="6"/>
          </p:cNvCxnSpPr>
          <p:nvPr/>
        </p:nvCxnSpPr>
        <p:spPr>
          <a:xfrm>
            <a:off x="7454026" y="1618687"/>
            <a:ext cx="519600" cy="8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774" name="Google Shape;774;p61"/>
          <p:cNvSpPr txBox="1"/>
          <p:nvPr/>
        </p:nvSpPr>
        <p:spPr>
          <a:xfrm>
            <a:off x="5726535" y="423651"/>
            <a:ext cx="352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775" name="Google Shape;775;p61"/>
          <p:cNvSpPr txBox="1"/>
          <p:nvPr/>
        </p:nvSpPr>
        <p:spPr>
          <a:xfrm>
            <a:off x="5714725" y="1101858"/>
            <a:ext cx="358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776" name="Google Shape;776;p61"/>
          <p:cNvSpPr txBox="1"/>
          <p:nvPr/>
        </p:nvSpPr>
        <p:spPr>
          <a:xfrm>
            <a:off x="6417953" y="642343"/>
            <a:ext cx="2520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endParaRPr/>
          </a:p>
        </p:txBody>
      </p:sp>
      <p:sp>
        <p:nvSpPr>
          <p:cNvPr id="777" name="Google Shape;777;p61"/>
          <p:cNvSpPr txBox="1"/>
          <p:nvPr/>
        </p:nvSpPr>
        <p:spPr>
          <a:xfrm>
            <a:off x="7344436" y="557314"/>
            <a:ext cx="355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778" name="Google Shape;778;p61"/>
          <p:cNvSpPr txBox="1"/>
          <p:nvPr/>
        </p:nvSpPr>
        <p:spPr>
          <a:xfrm>
            <a:off x="7344436" y="1223717"/>
            <a:ext cx="361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779" name="Google Shape;779;p61"/>
          <p:cNvSpPr txBox="1"/>
          <p:nvPr/>
        </p:nvSpPr>
        <p:spPr>
          <a:xfrm>
            <a:off x="8587325" y="1045850"/>
            <a:ext cx="252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2100">
                <a:latin typeface="Montserrat"/>
                <a:ea typeface="Montserrat"/>
                <a:cs typeface="Montserrat"/>
                <a:sym typeface="Montserrat"/>
              </a:rPr>
              <a:t>L</a:t>
            </a:r>
            <a:endParaRPr i="1" sz="2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0" name="Google Shape;780;p61"/>
          <p:cNvSpPr txBox="1"/>
          <p:nvPr/>
        </p:nvSpPr>
        <p:spPr>
          <a:xfrm>
            <a:off x="5892825" y="688825"/>
            <a:ext cx="419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1" name="Google Shape;781;p61"/>
          <p:cNvSpPr txBox="1"/>
          <p:nvPr/>
        </p:nvSpPr>
        <p:spPr>
          <a:xfrm>
            <a:off x="7740577" y="759950"/>
            <a:ext cx="596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3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2" name="Google Shape;782;p61"/>
          <p:cNvSpPr/>
          <p:nvPr/>
        </p:nvSpPr>
        <p:spPr>
          <a:xfrm>
            <a:off x="8300900" y="1187351"/>
            <a:ext cx="181800" cy="21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83" name="Google Shape;783;p61"/>
          <p:cNvPicPr preferRelativeResize="0"/>
          <p:nvPr/>
        </p:nvPicPr>
        <p:blipFill rotWithShape="1">
          <a:blip r:embed="rId3">
            <a:alphaModFix/>
          </a:blip>
          <a:srcRect b="1127" l="0" r="0" t="0"/>
          <a:stretch/>
        </p:blipFill>
        <p:spPr>
          <a:xfrm>
            <a:off x="2880575" y="561475"/>
            <a:ext cx="1884250" cy="139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4" name="Google Shape;784;p61"/>
          <p:cNvPicPr preferRelativeResize="0"/>
          <p:nvPr/>
        </p:nvPicPr>
        <p:blipFill rotWithShape="1">
          <a:blip r:embed="rId4">
            <a:alphaModFix/>
          </a:blip>
          <a:srcRect b="50876" l="0" r="29323" t="0"/>
          <a:stretch/>
        </p:blipFill>
        <p:spPr>
          <a:xfrm>
            <a:off x="5525774" y="1852176"/>
            <a:ext cx="1695525" cy="614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785" name="Google Shape;785;p61"/>
          <p:cNvPicPr preferRelativeResize="0"/>
          <p:nvPr/>
        </p:nvPicPr>
        <p:blipFill rotWithShape="1">
          <a:blip r:embed="rId5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786" name="Google Shape;786;p61"/>
          <p:cNvSpPr txBox="1"/>
          <p:nvPr>
            <p:ph type="title"/>
          </p:nvPr>
        </p:nvSpPr>
        <p:spPr>
          <a:xfrm>
            <a:off x="2709400" y="-50800"/>
            <a:ext cx="647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Back propagation через линейный слой</a:t>
            </a:r>
            <a:endParaRPr sz="28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62"/>
          <p:cNvSpPr txBox="1"/>
          <p:nvPr>
            <p:ph type="title"/>
          </p:nvPr>
        </p:nvSpPr>
        <p:spPr>
          <a:xfrm>
            <a:off x="2709400" y="-50800"/>
            <a:ext cx="647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Back propagation через линейный слой</a:t>
            </a:r>
            <a:endParaRPr sz="2800"/>
          </a:p>
        </p:txBody>
      </p:sp>
      <p:sp>
        <p:nvSpPr>
          <p:cNvPr id="792" name="Google Shape;792;p62"/>
          <p:cNvSpPr/>
          <p:nvPr/>
        </p:nvSpPr>
        <p:spPr>
          <a:xfrm>
            <a:off x="5760917" y="8272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93" name="Google Shape;793;p62"/>
          <p:cNvSpPr/>
          <p:nvPr/>
        </p:nvSpPr>
        <p:spPr>
          <a:xfrm>
            <a:off x="5760917" y="14865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94" name="Google Shape;794;p62"/>
          <p:cNvSpPr/>
          <p:nvPr/>
        </p:nvSpPr>
        <p:spPr>
          <a:xfrm>
            <a:off x="7168726" y="8272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95" name="Google Shape;795;p62"/>
          <p:cNvSpPr/>
          <p:nvPr/>
        </p:nvSpPr>
        <p:spPr>
          <a:xfrm>
            <a:off x="7168726" y="14865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796" name="Google Shape;796;p62"/>
          <p:cNvCxnSpPr>
            <a:stCxn id="792" idx="6"/>
            <a:endCxn id="794" idx="2"/>
          </p:cNvCxnSpPr>
          <p:nvPr/>
        </p:nvCxnSpPr>
        <p:spPr>
          <a:xfrm>
            <a:off x="6044417" y="9593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97" name="Google Shape;797;p62"/>
          <p:cNvCxnSpPr>
            <a:stCxn id="792" idx="5"/>
            <a:endCxn id="795" idx="1"/>
          </p:cNvCxnSpPr>
          <p:nvPr/>
        </p:nvCxnSpPr>
        <p:spPr>
          <a:xfrm>
            <a:off x="6002899" y="1052831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98" name="Google Shape;798;p62"/>
          <p:cNvCxnSpPr>
            <a:stCxn id="793" idx="6"/>
            <a:endCxn id="795" idx="2"/>
          </p:cNvCxnSpPr>
          <p:nvPr/>
        </p:nvCxnSpPr>
        <p:spPr>
          <a:xfrm>
            <a:off x="6044417" y="16186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99" name="Google Shape;799;p62"/>
          <p:cNvCxnSpPr>
            <a:stCxn id="793" idx="7"/>
            <a:endCxn id="794" idx="3"/>
          </p:cNvCxnSpPr>
          <p:nvPr/>
        </p:nvCxnSpPr>
        <p:spPr>
          <a:xfrm flipH="1" rot="10800000">
            <a:off x="6002899" y="1052743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00" name="Google Shape;800;p62"/>
          <p:cNvCxnSpPr>
            <a:stCxn id="794" idx="6"/>
          </p:cNvCxnSpPr>
          <p:nvPr/>
        </p:nvCxnSpPr>
        <p:spPr>
          <a:xfrm>
            <a:off x="7454026" y="959387"/>
            <a:ext cx="519600" cy="5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01" name="Google Shape;801;p62"/>
          <p:cNvCxnSpPr>
            <a:stCxn id="795" idx="6"/>
          </p:cNvCxnSpPr>
          <p:nvPr/>
        </p:nvCxnSpPr>
        <p:spPr>
          <a:xfrm>
            <a:off x="7454026" y="1618687"/>
            <a:ext cx="519600" cy="8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802" name="Google Shape;802;p62"/>
          <p:cNvSpPr txBox="1"/>
          <p:nvPr/>
        </p:nvSpPr>
        <p:spPr>
          <a:xfrm>
            <a:off x="5726535" y="423651"/>
            <a:ext cx="352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803" name="Google Shape;803;p62"/>
          <p:cNvSpPr txBox="1"/>
          <p:nvPr/>
        </p:nvSpPr>
        <p:spPr>
          <a:xfrm>
            <a:off x="5714725" y="1101858"/>
            <a:ext cx="358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804" name="Google Shape;804;p62"/>
          <p:cNvSpPr txBox="1"/>
          <p:nvPr/>
        </p:nvSpPr>
        <p:spPr>
          <a:xfrm>
            <a:off x="6417953" y="642343"/>
            <a:ext cx="2520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endParaRPr/>
          </a:p>
        </p:txBody>
      </p:sp>
      <p:sp>
        <p:nvSpPr>
          <p:cNvPr id="805" name="Google Shape;805;p62"/>
          <p:cNvSpPr txBox="1"/>
          <p:nvPr/>
        </p:nvSpPr>
        <p:spPr>
          <a:xfrm>
            <a:off x="7344436" y="557314"/>
            <a:ext cx="355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806" name="Google Shape;806;p62"/>
          <p:cNvSpPr txBox="1"/>
          <p:nvPr/>
        </p:nvSpPr>
        <p:spPr>
          <a:xfrm>
            <a:off x="7344436" y="1223717"/>
            <a:ext cx="361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807" name="Google Shape;807;p62"/>
          <p:cNvSpPr txBox="1"/>
          <p:nvPr/>
        </p:nvSpPr>
        <p:spPr>
          <a:xfrm>
            <a:off x="8587325" y="1045850"/>
            <a:ext cx="252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2100">
                <a:latin typeface="Montserrat"/>
                <a:ea typeface="Montserrat"/>
                <a:cs typeface="Montserrat"/>
                <a:sym typeface="Montserrat"/>
              </a:rPr>
              <a:t>L</a:t>
            </a:r>
            <a:endParaRPr i="1" sz="2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8" name="Google Shape;808;p62"/>
          <p:cNvSpPr txBox="1"/>
          <p:nvPr/>
        </p:nvSpPr>
        <p:spPr>
          <a:xfrm>
            <a:off x="5892825" y="688825"/>
            <a:ext cx="419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9" name="Google Shape;809;p62"/>
          <p:cNvSpPr txBox="1"/>
          <p:nvPr/>
        </p:nvSpPr>
        <p:spPr>
          <a:xfrm>
            <a:off x="7740577" y="759950"/>
            <a:ext cx="596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3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0" name="Google Shape;810;p62"/>
          <p:cNvSpPr/>
          <p:nvPr/>
        </p:nvSpPr>
        <p:spPr>
          <a:xfrm>
            <a:off x="8300900" y="1187351"/>
            <a:ext cx="181800" cy="21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11" name="Google Shape;811;p62"/>
          <p:cNvPicPr preferRelativeResize="0"/>
          <p:nvPr/>
        </p:nvPicPr>
        <p:blipFill rotWithShape="1">
          <a:blip r:embed="rId3">
            <a:alphaModFix/>
          </a:blip>
          <a:srcRect b="1127" l="0" r="0" t="0"/>
          <a:stretch/>
        </p:blipFill>
        <p:spPr>
          <a:xfrm>
            <a:off x="2880575" y="561475"/>
            <a:ext cx="1884250" cy="139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2" name="Google Shape;812;p62"/>
          <p:cNvPicPr preferRelativeResize="0"/>
          <p:nvPr/>
        </p:nvPicPr>
        <p:blipFill rotWithShape="1">
          <a:blip r:embed="rId4">
            <a:alphaModFix/>
          </a:blip>
          <a:srcRect b="50876" l="0" r="29323" t="0"/>
          <a:stretch/>
        </p:blipFill>
        <p:spPr>
          <a:xfrm>
            <a:off x="5525774" y="1852176"/>
            <a:ext cx="1695525" cy="614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813" name="Google Shape;813;p62"/>
          <p:cNvPicPr preferRelativeResize="0"/>
          <p:nvPr/>
        </p:nvPicPr>
        <p:blipFill rotWithShape="1">
          <a:blip r:embed="rId4">
            <a:alphaModFix/>
          </a:blip>
          <a:srcRect b="0" l="25650" r="0" t="48559"/>
          <a:stretch/>
        </p:blipFill>
        <p:spPr>
          <a:xfrm>
            <a:off x="7344425" y="1812850"/>
            <a:ext cx="1799575" cy="648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814" name="Google Shape;814;p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39075" y="2677474"/>
            <a:ext cx="1804925" cy="684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815" name="Google Shape;815;p62"/>
          <p:cNvPicPr preferRelativeResize="0"/>
          <p:nvPr/>
        </p:nvPicPr>
        <p:blipFill rotWithShape="1">
          <a:blip r:embed="rId6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63"/>
          <p:cNvSpPr txBox="1"/>
          <p:nvPr>
            <p:ph type="title"/>
          </p:nvPr>
        </p:nvSpPr>
        <p:spPr>
          <a:xfrm>
            <a:off x="2709400" y="-50800"/>
            <a:ext cx="647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Back propagation через линейный слой</a:t>
            </a:r>
            <a:endParaRPr sz="2800"/>
          </a:p>
        </p:txBody>
      </p:sp>
      <p:sp>
        <p:nvSpPr>
          <p:cNvPr id="821" name="Google Shape;821;p63"/>
          <p:cNvSpPr/>
          <p:nvPr/>
        </p:nvSpPr>
        <p:spPr>
          <a:xfrm>
            <a:off x="5760917" y="8272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22" name="Google Shape;822;p63"/>
          <p:cNvSpPr/>
          <p:nvPr/>
        </p:nvSpPr>
        <p:spPr>
          <a:xfrm>
            <a:off x="5760917" y="14865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23" name="Google Shape;823;p63"/>
          <p:cNvSpPr/>
          <p:nvPr/>
        </p:nvSpPr>
        <p:spPr>
          <a:xfrm>
            <a:off x="7168726" y="8272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24" name="Google Shape;824;p63"/>
          <p:cNvSpPr/>
          <p:nvPr/>
        </p:nvSpPr>
        <p:spPr>
          <a:xfrm>
            <a:off x="7168726" y="14865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825" name="Google Shape;825;p63"/>
          <p:cNvCxnSpPr>
            <a:stCxn id="821" idx="6"/>
            <a:endCxn id="823" idx="2"/>
          </p:cNvCxnSpPr>
          <p:nvPr/>
        </p:nvCxnSpPr>
        <p:spPr>
          <a:xfrm>
            <a:off x="6044417" y="9593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26" name="Google Shape;826;p63"/>
          <p:cNvCxnSpPr>
            <a:stCxn id="821" idx="5"/>
            <a:endCxn id="824" idx="1"/>
          </p:cNvCxnSpPr>
          <p:nvPr/>
        </p:nvCxnSpPr>
        <p:spPr>
          <a:xfrm>
            <a:off x="6002899" y="1052831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27" name="Google Shape;827;p63"/>
          <p:cNvCxnSpPr>
            <a:stCxn id="822" idx="6"/>
            <a:endCxn id="824" idx="2"/>
          </p:cNvCxnSpPr>
          <p:nvPr/>
        </p:nvCxnSpPr>
        <p:spPr>
          <a:xfrm>
            <a:off x="6044417" y="16186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28" name="Google Shape;828;p63"/>
          <p:cNvCxnSpPr>
            <a:stCxn id="822" idx="7"/>
            <a:endCxn id="823" idx="3"/>
          </p:cNvCxnSpPr>
          <p:nvPr/>
        </p:nvCxnSpPr>
        <p:spPr>
          <a:xfrm flipH="1" rot="10800000">
            <a:off x="6002899" y="1052743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29" name="Google Shape;829;p63"/>
          <p:cNvCxnSpPr>
            <a:stCxn id="823" idx="6"/>
          </p:cNvCxnSpPr>
          <p:nvPr/>
        </p:nvCxnSpPr>
        <p:spPr>
          <a:xfrm>
            <a:off x="7454026" y="959387"/>
            <a:ext cx="519600" cy="5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30" name="Google Shape;830;p63"/>
          <p:cNvCxnSpPr>
            <a:stCxn id="824" idx="6"/>
          </p:cNvCxnSpPr>
          <p:nvPr/>
        </p:nvCxnSpPr>
        <p:spPr>
          <a:xfrm>
            <a:off x="7454026" y="1618687"/>
            <a:ext cx="519600" cy="8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831" name="Google Shape;831;p63"/>
          <p:cNvSpPr txBox="1"/>
          <p:nvPr/>
        </p:nvSpPr>
        <p:spPr>
          <a:xfrm>
            <a:off x="5726535" y="423651"/>
            <a:ext cx="352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832" name="Google Shape;832;p63"/>
          <p:cNvSpPr txBox="1"/>
          <p:nvPr/>
        </p:nvSpPr>
        <p:spPr>
          <a:xfrm>
            <a:off x="5714725" y="1101858"/>
            <a:ext cx="358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833" name="Google Shape;833;p63"/>
          <p:cNvSpPr txBox="1"/>
          <p:nvPr/>
        </p:nvSpPr>
        <p:spPr>
          <a:xfrm>
            <a:off x="6417953" y="642343"/>
            <a:ext cx="2520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endParaRPr/>
          </a:p>
        </p:txBody>
      </p:sp>
      <p:sp>
        <p:nvSpPr>
          <p:cNvPr id="834" name="Google Shape;834;p63"/>
          <p:cNvSpPr txBox="1"/>
          <p:nvPr/>
        </p:nvSpPr>
        <p:spPr>
          <a:xfrm>
            <a:off x="7344436" y="557314"/>
            <a:ext cx="355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835" name="Google Shape;835;p63"/>
          <p:cNvSpPr txBox="1"/>
          <p:nvPr/>
        </p:nvSpPr>
        <p:spPr>
          <a:xfrm>
            <a:off x="7344436" y="1223717"/>
            <a:ext cx="361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836" name="Google Shape;836;p63"/>
          <p:cNvSpPr txBox="1"/>
          <p:nvPr/>
        </p:nvSpPr>
        <p:spPr>
          <a:xfrm>
            <a:off x="8587325" y="1045850"/>
            <a:ext cx="252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2100">
                <a:latin typeface="Montserrat"/>
                <a:ea typeface="Montserrat"/>
                <a:cs typeface="Montserrat"/>
                <a:sym typeface="Montserrat"/>
              </a:rPr>
              <a:t>L</a:t>
            </a:r>
            <a:endParaRPr i="1" sz="2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7" name="Google Shape;837;p63"/>
          <p:cNvSpPr txBox="1"/>
          <p:nvPr/>
        </p:nvSpPr>
        <p:spPr>
          <a:xfrm>
            <a:off x="5892825" y="688825"/>
            <a:ext cx="419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8" name="Google Shape;838;p63"/>
          <p:cNvSpPr txBox="1"/>
          <p:nvPr/>
        </p:nvSpPr>
        <p:spPr>
          <a:xfrm>
            <a:off x="7740577" y="759950"/>
            <a:ext cx="596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3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9" name="Google Shape;839;p63"/>
          <p:cNvSpPr/>
          <p:nvPr/>
        </p:nvSpPr>
        <p:spPr>
          <a:xfrm>
            <a:off x="8300900" y="1187351"/>
            <a:ext cx="181800" cy="21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40" name="Google Shape;840;p63"/>
          <p:cNvPicPr preferRelativeResize="0"/>
          <p:nvPr/>
        </p:nvPicPr>
        <p:blipFill rotWithShape="1">
          <a:blip r:embed="rId3">
            <a:alphaModFix/>
          </a:blip>
          <a:srcRect b="1127" l="0" r="0" t="0"/>
          <a:stretch/>
        </p:blipFill>
        <p:spPr>
          <a:xfrm>
            <a:off x="2880575" y="561475"/>
            <a:ext cx="1884250" cy="139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1" name="Google Shape;841;p63"/>
          <p:cNvPicPr preferRelativeResize="0"/>
          <p:nvPr/>
        </p:nvPicPr>
        <p:blipFill rotWithShape="1">
          <a:blip r:embed="rId4">
            <a:alphaModFix/>
          </a:blip>
          <a:srcRect b="50876" l="0" r="29323" t="0"/>
          <a:stretch/>
        </p:blipFill>
        <p:spPr>
          <a:xfrm>
            <a:off x="5525774" y="1852176"/>
            <a:ext cx="1695525" cy="614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842" name="Google Shape;842;p63"/>
          <p:cNvPicPr preferRelativeResize="0"/>
          <p:nvPr/>
        </p:nvPicPr>
        <p:blipFill rotWithShape="1">
          <a:blip r:embed="rId4">
            <a:alphaModFix/>
          </a:blip>
          <a:srcRect b="0" l="25650" r="0" t="48559"/>
          <a:stretch/>
        </p:blipFill>
        <p:spPr>
          <a:xfrm>
            <a:off x="7344425" y="1812850"/>
            <a:ext cx="1799575" cy="648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843" name="Google Shape;843;p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39075" y="2677474"/>
            <a:ext cx="1804925" cy="684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844" name="Google Shape;844;p6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80575" y="2457425"/>
            <a:ext cx="2991432" cy="111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5" name="Google Shape;845;p63"/>
          <p:cNvPicPr preferRelativeResize="0"/>
          <p:nvPr/>
        </p:nvPicPr>
        <p:blipFill rotWithShape="1">
          <a:blip r:embed="rId7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64"/>
          <p:cNvSpPr txBox="1"/>
          <p:nvPr>
            <p:ph type="title"/>
          </p:nvPr>
        </p:nvSpPr>
        <p:spPr>
          <a:xfrm>
            <a:off x="2709400" y="-50800"/>
            <a:ext cx="647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Back propagation через линейный слой</a:t>
            </a:r>
            <a:endParaRPr sz="2800"/>
          </a:p>
        </p:txBody>
      </p:sp>
      <p:sp>
        <p:nvSpPr>
          <p:cNvPr id="851" name="Google Shape;851;p64"/>
          <p:cNvSpPr/>
          <p:nvPr/>
        </p:nvSpPr>
        <p:spPr>
          <a:xfrm>
            <a:off x="5760917" y="8272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52" name="Google Shape;852;p64"/>
          <p:cNvSpPr/>
          <p:nvPr/>
        </p:nvSpPr>
        <p:spPr>
          <a:xfrm>
            <a:off x="5760917" y="14865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53" name="Google Shape;853;p64"/>
          <p:cNvSpPr/>
          <p:nvPr/>
        </p:nvSpPr>
        <p:spPr>
          <a:xfrm>
            <a:off x="7168726" y="8272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54" name="Google Shape;854;p64"/>
          <p:cNvSpPr/>
          <p:nvPr/>
        </p:nvSpPr>
        <p:spPr>
          <a:xfrm>
            <a:off x="7168726" y="14865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855" name="Google Shape;855;p64"/>
          <p:cNvCxnSpPr>
            <a:stCxn id="851" idx="6"/>
            <a:endCxn id="853" idx="2"/>
          </p:cNvCxnSpPr>
          <p:nvPr/>
        </p:nvCxnSpPr>
        <p:spPr>
          <a:xfrm>
            <a:off x="6044417" y="9593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56" name="Google Shape;856;p64"/>
          <p:cNvCxnSpPr>
            <a:stCxn id="851" idx="5"/>
            <a:endCxn id="854" idx="1"/>
          </p:cNvCxnSpPr>
          <p:nvPr/>
        </p:nvCxnSpPr>
        <p:spPr>
          <a:xfrm>
            <a:off x="6002899" y="1052831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57" name="Google Shape;857;p64"/>
          <p:cNvCxnSpPr>
            <a:stCxn id="852" idx="6"/>
            <a:endCxn id="854" idx="2"/>
          </p:cNvCxnSpPr>
          <p:nvPr/>
        </p:nvCxnSpPr>
        <p:spPr>
          <a:xfrm>
            <a:off x="6044417" y="16186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58" name="Google Shape;858;p64"/>
          <p:cNvCxnSpPr>
            <a:stCxn id="852" idx="7"/>
            <a:endCxn id="853" idx="3"/>
          </p:cNvCxnSpPr>
          <p:nvPr/>
        </p:nvCxnSpPr>
        <p:spPr>
          <a:xfrm flipH="1" rot="10800000">
            <a:off x="6002899" y="1052743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59" name="Google Shape;859;p64"/>
          <p:cNvCxnSpPr>
            <a:stCxn id="853" idx="6"/>
          </p:cNvCxnSpPr>
          <p:nvPr/>
        </p:nvCxnSpPr>
        <p:spPr>
          <a:xfrm>
            <a:off x="7454026" y="959387"/>
            <a:ext cx="519600" cy="5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60" name="Google Shape;860;p64"/>
          <p:cNvCxnSpPr>
            <a:stCxn id="854" idx="6"/>
          </p:cNvCxnSpPr>
          <p:nvPr/>
        </p:nvCxnSpPr>
        <p:spPr>
          <a:xfrm>
            <a:off x="7454026" y="1618687"/>
            <a:ext cx="519600" cy="8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861" name="Google Shape;861;p64"/>
          <p:cNvSpPr txBox="1"/>
          <p:nvPr/>
        </p:nvSpPr>
        <p:spPr>
          <a:xfrm>
            <a:off x="5726535" y="423651"/>
            <a:ext cx="352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862" name="Google Shape;862;p64"/>
          <p:cNvSpPr txBox="1"/>
          <p:nvPr/>
        </p:nvSpPr>
        <p:spPr>
          <a:xfrm>
            <a:off x="5714725" y="1101858"/>
            <a:ext cx="358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863" name="Google Shape;863;p64"/>
          <p:cNvSpPr txBox="1"/>
          <p:nvPr/>
        </p:nvSpPr>
        <p:spPr>
          <a:xfrm>
            <a:off x="6417953" y="642343"/>
            <a:ext cx="2520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endParaRPr/>
          </a:p>
        </p:txBody>
      </p:sp>
      <p:sp>
        <p:nvSpPr>
          <p:cNvPr id="864" name="Google Shape;864;p64"/>
          <p:cNvSpPr txBox="1"/>
          <p:nvPr/>
        </p:nvSpPr>
        <p:spPr>
          <a:xfrm>
            <a:off x="7344436" y="557314"/>
            <a:ext cx="355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865" name="Google Shape;865;p64"/>
          <p:cNvSpPr txBox="1"/>
          <p:nvPr/>
        </p:nvSpPr>
        <p:spPr>
          <a:xfrm>
            <a:off x="7344436" y="1223717"/>
            <a:ext cx="361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866" name="Google Shape;866;p64"/>
          <p:cNvSpPr txBox="1"/>
          <p:nvPr/>
        </p:nvSpPr>
        <p:spPr>
          <a:xfrm>
            <a:off x="8587325" y="1045850"/>
            <a:ext cx="252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2100">
                <a:latin typeface="Montserrat"/>
                <a:ea typeface="Montserrat"/>
                <a:cs typeface="Montserrat"/>
                <a:sym typeface="Montserrat"/>
              </a:rPr>
              <a:t>L</a:t>
            </a:r>
            <a:endParaRPr i="1" sz="2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7" name="Google Shape;867;p64"/>
          <p:cNvSpPr txBox="1"/>
          <p:nvPr/>
        </p:nvSpPr>
        <p:spPr>
          <a:xfrm>
            <a:off x="5892825" y="688825"/>
            <a:ext cx="419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8" name="Google Shape;868;p64"/>
          <p:cNvSpPr txBox="1"/>
          <p:nvPr/>
        </p:nvSpPr>
        <p:spPr>
          <a:xfrm>
            <a:off x="7740577" y="759950"/>
            <a:ext cx="596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3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9" name="Google Shape;869;p64"/>
          <p:cNvSpPr/>
          <p:nvPr/>
        </p:nvSpPr>
        <p:spPr>
          <a:xfrm>
            <a:off x="8300900" y="1187351"/>
            <a:ext cx="181800" cy="21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70" name="Google Shape;870;p64"/>
          <p:cNvPicPr preferRelativeResize="0"/>
          <p:nvPr/>
        </p:nvPicPr>
        <p:blipFill rotWithShape="1">
          <a:blip r:embed="rId3">
            <a:alphaModFix/>
          </a:blip>
          <a:srcRect b="1127" l="0" r="0" t="0"/>
          <a:stretch/>
        </p:blipFill>
        <p:spPr>
          <a:xfrm>
            <a:off x="2880575" y="561475"/>
            <a:ext cx="1884250" cy="139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1" name="Google Shape;871;p64"/>
          <p:cNvPicPr preferRelativeResize="0"/>
          <p:nvPr/>
        </p:nvPicPr>
        <p:blipFill rotWithShape="1">
          <a:blip r:embed="rId4">
            <a:alphaModFix/>
          </a:blip>
          <a:srcRect b="50876" l="0" r="29323" t="0"/>
          <a:stretch/>
        </p:blipFill>
        <p:spPr>
          <a:xfrm>
            <a:off x="5525774" y="1852176"/>
            <a:ext cx="1695525" cy="614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872" name="Google Shape;872;p64"/>
          <p:cNvPicPr preferRelativeResize="0"/>
          <p:nvPr/>
        </p:nvPicPr>
        <p:blipFill rotWithShape="1">
          <a:blip r:embed="rId4">
            <a:alphaModFix/>
          </a:blip>
          <a:srcRect b="0" l="25650" r="0" t="48559"/>
          <a:stretch/>
        </p:blipFill>
        <p:spPr>
          <a:xfrm>
            <a:off x="7344425" y="1812850"/>
            <a:ext cx="1799575" cy="648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873" name="Google Shape;873;p6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39075" y="2677474"/>
            <a:ext cx="1804925" cy="684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874" name="Google Shape;874;p6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80575" y="2457425"/>
            <a:ext cx="2991432" cy="111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5" name="Google Shape;875;p6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806250" y="3802800"/>
            <a:ext cx="4023126" cy="132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6" name="Google Shape;876;p64"/>
          <p:cNvPicPr preferRelativeResize="0"/>
          <p:nvPr/>
        </p:nvPicPr>
        <p:blipFill rotWithShape="1">
          <a:blip r:embed="rId8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65"/>
          <p:cNvSpPr txBox="1"/>
          <p:nvPr>
            <p:ph type="title"/>
          </p:nvPr>
        </p:nvSpPr>
        <p:spPr>
          <a:xfrm>
            <a:off x="2709400" y="-50800"/>
            <a:ext cx="647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Back propagation через линейный слой</a:t>
            </a:r>
            <a:endParaRPr sz="2800"/>
          </a:p>
        </p:txBody>
      </p:sp>
      <p:sp>
        <p:nvSpPr>
          <p:cNvPr id="882" name="Google Shape;882;p65"/>
          <p:cNvSpPr/>
          <p:nvPr/>
        </p:nvSpPr>
        <p:spPr>
          <a:xfrm>
            <a:off x="5760917" y="8272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83" name="Google Shape;883;p65"/>
          <p:cNvSpPr/>
          <p:nvPr/>
        </p:nvSpPr>
        <p:spPr>
          <a:xfrm>
            <a:off x="5760917" y="14865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84" name="Google Shape;884;p65"/>
          <p:cNvSpPr/>
          <p:nvPr/>
        </p:nvSpPr>
        <p:spPr>
          <a:xfrm>
            <a:off x="7168726" y="8272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85" name="Google Shape;885;p65"/>
          <p:cNvSpPr/>
          <p:nvPr/>
        </p:nvSpPr>
        <p:spPr>
          <a:xfrm>
            <a:off x="7168726" y="14865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886" name="Google Shape;886;p65"/>
          <p:cNvCxnSpPr>
            <a:stCxn id="882" idx="6"/>
            <a:endCxn id="884" idx="2"/>
          </p:cNvCxnSpPr>
          <p:nvPr/>
        </p:nvCxnSpPr>
        <p:spPr>
          <a:xfrm>
            <a:off x="6044417" y="9593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87" name="Google Shape;887;p65"/>
          <p:cNvCxnSpPr>
            <a:stCxn id="882" idx="5"/>
            <a:endCxn id="885" idx="1"/>
          </p:cNvCxnSpPr>
          <p:nvPr/>
        </p:nvCxnSpPr>
        <p:spPr>
          <a:xfrm>
            <a:off x="6002899" y="1052831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88" name="Google Shape;888;p65"/>
          <p:cNvCxnSpPr>
            <a:stCxn id="883" idx="6"/>
            <a:endCxn id="885" idx="2"/>
          </p:cNvCxnSpPr>
          <p:nvPr/>
        </p:nvCxnSpPr>
        <p:spPr>
          <a:xfrm>
            <a:off x="6044417" y="16186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89" name="Google Shape;889;p65"/>
          <p:cNvCxnSpPr>
            <a:stCxn id="883" idx="7"/>
            <a:endCxn id="884" idx="3"/>
          </p:cNvCxnSpPr>
          <p:nvPr/>
        </p:nvCxnSpPr>
        <p:spPr>
          <a:xfrm flipH="1" rot="10800000">
            <a:off x="6002899" y="1052743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90" name="Google Shape;890;p65"/>
          <p:cNvCxnSpPr>
            <a:stCxn id="884" idx="6"/>
          </p:cNvCxnSpPr>
          <p:nvPr/>
        </p:nvCxnSpPr>
        <p:spPr>
          <a:xfrm>
            <a:off x="7454026" y="959387"/>
            <a:ext cx="519600" cy="5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91" name="Google Shape;891;p65"/>
          <p:cNvCxnSpPr>
            <a:stCxn id="885" idx="6"/>
          </p:cNvCxnSpPr>
          <p:nvPr/>
        </p:nvCxnSpPr>
        <p:spPr>
          <a:xfrm>
            <a:off x="7454026" y="1618687"/>
            <a:ext cx="519600" cy="8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892" name="Google Shape;892;p65"/>
          <p:cNvSpPr txBox="1"/>
          <p:nvPr/>
        </p:nvSpPr>
        <p:spPr>
          <a:xfrm>
            <a:off x="5726535" y="423651"/>
            <a:ext cx="352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893" name="Google Shape;893;p65"/>
          <p:cNvSpPr txBox="1"/>
          <p:nvPr/>
        </p:nvSpPr>
        <p:spPr>
          <a:xfrm>
            <a:off x="5714725" y="1101858"/>
            <a:ext cx="358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894" name="Google Shape;894;p65"/>
          <p:cNvSpPr txBox="1"/>
          <p:nvPr/>
        </p:nvSpPr>
        <p:spPr>
          <a:xfrm>
            <a:off x="6417953" y="642343"/>
            <a:ext cx="2520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endParaRPr/>
          </a:p>
        </p:txBody>
      </p:sp>
      <p:sp>
        <p:nvSpPr>
          <p:cNvPr id="895" name="Google Shape;895;p65"/>
          <p:cNvSpPr txBox="1"/>
          <p:nvPr/>
        </p:nvSpPr>
        <p:spPr>
          <a:xfrm>
            <a:off x="7344436" y="557314"/>
            <a:ext cx="355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896" name="Google Shape;896;p65"/>
          <p:cNvSpPr txBox="1"/>
          <p:nvPr/>
        </p:nvSpPr>
        <p:spPr>
          <a:xfrm>
            <a:off x="7344436" y="1223717"/>
            <a:ext cx="361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897" name="Google Shape;897;p65"/>
          <p:cNvSpPr txBox="1"/>
          <p:nvPr/>
        </p:nvSpPr>
        <p:spPr>
          <a:xfrm>
            <a:off x="8587325" y="1045850"/>
            <a:ext cx="252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2100">
                <a:latin typeface="Montserrat"/>
                <a:ea typeface="Montserrat"/>
                <a:cs typeface="Montserrat"/>
                <a:sym typeface="Montserrat"/>
              </a:rPr>
              <a:t>L</a:t>
            </a:r>
            <a:endParaRPr i="1" sz="2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8" name="Google Shape;898;p65"/>
          <p:cNvSpPr txBox="1"/>
          <p:nvPr/>
        </p:nvSpPr>
        <p:spPr>
          <a:xfrm>
            <a:off x="5892825" y="688825"/>
            <a:ext cx="419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9" name="Google Shape;899;p65"/>
          <p:cNvSpPr txBox="1"/>
          <p:nvPr/>
        </p:nvSpPr>
        <p:spPr>
          <a:xfrm>
            <a:off x="7740577" y="759950"/>
            <a:ext cx="596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3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0" name="Google Shape;900;p65"/>
          <p:cNvSpPr/>
          <p:nvPr/>
        </p:nvSpPr>
        <p:spPr>
          <a:xfrm>
            <a:off x="8300900" y="1187351"/>
            <a:ext cx="181800" cy="21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01" name="Google Shape;901;p65"/>
          <p:cNvPicPr preferRelativeResize="0"/>
          <p:nvPr/>
        </p:nvPicPr>
        <p:blipFill rotWithShape="1">
          <a:blip r:embed="rId3">
            <a:alphaModFix/>
          </a:blip>
          <a:srcRect b="1127" l="0" r="0" t="0"/>
          <a:stretch/>
        </p:blipFill>
        <p:spPr>
          <a:xfrm>
            <a:off x="2880575" y="561475"/>
            <a:ext cx="1884250" cy="139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2" name="Google Shape;902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0575" y="2457425"/>
            <a:ext cx="2991432" cy="111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3" name="Google Shape;903;p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06250" y="3802800"/>
            <a:ext cx="4023126" cy="132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4" name="Google Shape;904;p6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49150" y="4286825"/>
            <a:ext cx="355500" cy="592500"/>
          </a:xfrm>
          <a:prstGeom prst="rect">
            <a:avLst/>
          </a:prstGeom>
          <a:noFill/>
          <a:ln>
            <a:noFill/>
          </a:ln>
        </p:spPr>
      </p:pic>
      <p:sp>
        <p:nvSpPr>
          <p:cNvPr id="905" name="Google Shape;905;p65"/>
          <p:cNvSpPr/>
          <p:nvPr/>
        </p:nvSpPr>
        <p:spPr>
          <a:xfrm>
            <a:off x="3232400" y="4132250"/>
            <a:ext cx="252000" cy="9384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6" name="Google Shape;906;p65"/>
          <p:cNvSpPr/>
          <p:nvPr/>
        </p:nvSpPr>
        <p:spPr>
          <a:xfrm>
            <a:off x="3453300" y="4132250"/>
            <a:ext cx="352200" cy="938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141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07" name="Google Shape;907;p65"/>
          <p:cNvPicPr preferRelativeResize="0"/>
          <p:nvPr/>
        </p:nvPicPr>
        <p:blipFill rotWithShape="1">
          <a:blip r:embed="rId7">
            <a:alphaModFix/>
          </a:blip>
          <a:srcRect b="50876" l="0" r="29323" t="0"/>
          <a:stretch/>
        </p:blipFill>
        <p:spPr>
          <a:xfrm>
            <a:off x="5525774" y="1852176"/>
            <a:ext cx="1695525" cy="614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908" name="Google Shape;908;p65"/>
          <p:cNvPicPr preferRelativeResize="0"/>
          <p:nvPr/>
        </p:nvPicPr>
        <p:blipFill rotWithShape="1">
          <a:blip r:embed="rId7">
            <a:alphaModFix/>
          </a:blip>
          <a:srcRect b="0" l="25650" r="0" t="48559"/>
          <a:stretch/>
        </p:blipFill>
        <p:spPr>
          <a:xfrm>
            <a:off x="7344425" y="1812850"/>
            <a:ext cx="1799575" cy="648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909" name="Google Shape;909;p6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339075" y="2677474"/>
            <a:ext cx="1804925" cy="684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910" name="Google Shape;910;p65"/>
          <p:cNvPicPr preferRelativeResize="0"/>
          <p:nvPr/>
        </p:nvPicPr>
        <p:blipFill rotWithShape="1">
          <a:blip r:embed="rId9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1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2" name="Google Shape;112;p21"/>
          <p:cNvGrpSpPr/>
          <p:nvPr/>
        </p:nvGrpSpPr>
        <p:grpSpPr>
          <a:xfrm>
            <a:off x="4059986" y="698460"/>
            <a:ext cx="4072046" cy="2187305"/>
            <a:chOff x="1370502" y="902900"/>
            <a:chExt cx="5994473" cy="3488525"/>
          </a:xfrm>
        </p:grpSpPr>
        <p:pic>
          <p:nvPicPr>
            <p:cNvPr id="113" name="Google Shape;113;p21"/>
            <p:cNvPicPr preferRelativeResize="0"/>
            <p:nvPr/>
          </p:nvPicPr>
          <p:blipFill rotWithShape="1">
            <a:blip r:embed="rId4">
              <a:alphaModFix/>
            </a:blip>
            <a:srcRect b="3752" l="0" r="0" t="4487"/>
            <a:stretch/>
          </p:blipFill>
          <p:spPr>
            <a:xfrm>
              <a:off x="1370502" y="902900"/>
              <a:ext cx="5638874" cy="34885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4" name="Google Shape;114;p21"/>
            <p:cNvSpPr/>
            <p:nvPr/>
          </p:nvSpPr>
          <p:spPr>
            <a:xfrm>
              <a:off x="4071575" y="3959125"/>
              <a:ext cx="3293400" cy="432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x_1" id="115" name="Google Shape;115;p2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597625" y="1164425"/>
              <a:ext cx="18292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2" id="116" name="Google Shape;116;p21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597625" y="1308050"/>
              <a:ext cx="18292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3" id="117" name="Google Shape;117;p21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2594363" y="1459139"/>
              <a:ext cx="189452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4" id="118" name="Google Shape;118;p21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2594375" y="1625158"/>
              <a:ext cx="189452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n" id="119" name="Google Shape;119;p21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2550600" y="4038279"/>
              <a:ext cx="22995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{n-1}" id="120" name="Google Shape;120;p21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2347064" y="3876993"/>
              <a:ext cx="444231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{n-2}" id="121" name="Google Shape;121;p21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2343811" y="3715725"/>
              <a:ext cx="450764" cy="1045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2" name="Google Shape;122;p21"/>
          <p:cNvSpPr/>
          <p:nvPr/>
        </p:nvSpPr>
        <p:spPr>
          <a:xfrm rot="-2700000">
            <a:off x="3859381" y="2958547"/>
            <a:ext cx="1163756" cy="640214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1"/>
          <p:cNvSpPr/>
          <p:nvPr/>
        </p:nvSpPr>
        <p:spPr>
          <a:xfrm rot="-8100627">
            <a:off x="6912102" y="2889452"/>
            <a:ext cx="1163968" cy="640214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1"/>
          <p:cNvSpPr txBox="1"/>
          <p:nvPr/>
        </p:nvSpPr>
        <p:spPr>
          <a:xfrm>
            <a:off x="2818950" y="3767325"/>
            <a:ext cx="22917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ld Standard TT"/>
                <a:ea typeface="Old Standard TT"/>
                <a:cs typeface="Old Standard TT"/>
                <a:sym typeface="Old Standard TT"/>
              </a:rPr>
              <a:t>Описание модели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25" name="Google Shape;125;p21"/>
          <p:cNvSpPr txBox="1"/>
          <p:nvPr/>
        </p:nvSpPr>
        <p:spPr>
          <a:xfrm>
            <a:off x="6856125" y="3767325"/>
            <a:ext cx="22917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ld Standard TT"/>
                <a:ea typeface="Old Standard TT"/>
                <a:cs typeface="Old Standard TT"/>
                <a:sym typeface="Old Standard TT"/>
              </a:rPr>
              <a:t>Обучение модели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26" name="Google Shape;126;p21"/>
          <p:cNvSpPr/>
          <p:nvPr/>
        </p:nvSpPr>
        <p:spPr>
          <a:xfrm>
            <a:off x="3181275" y="3803701"/>
            <a:ext cx="1564200" cy="342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66"/>
          <p:cNvSpPr txBox="1"/>
          <p:nvPr>
            <p:ph type="title"/>
          </p:nvPr>
        </p:nvSpPr>
        <p:spPr>
          <a:xfrm>
            <a:off x="2709400" y="-50800"/>
            <a:ext cx="647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Back propagation через линейный слой</a:t>
            </a:r>
            <a:endParaRPr sz="2800"/>
          </a:p>
        </p:txBody>
      </p:sp>
      <p:sp>
        <p:nvSpPr>
          <p:cNvPr id="916" name="Google Shape;916;p66"/>
          <p:cNvSpPr/>
          <p:nvPr/>
        </p:nvSpPr>
        <p:spPr>
          <a:xfrm>
            <a:off x="5760917" y="8272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17" name="Google Shape;917;p66"/>
          <p:cNvSpPr/>
          <p:nvPr/>
        </p:nvSpPr>
        <p:spPr>
          <a:xfrm>
            <a:off x="5760917" y="14865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18" name="Google Shape;918;p66"/>
          <p:cNvSpPr/>
          <p:nvPr/>
        </p:nvSpPr>
        <p:spPr>
          <a:xfrm>
            <a:off x="7168726" y="8272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19" name="Google Shape;919;p66"/>
          <p:cNvSpPr/>
          <p:nvPr/>
        </p:nvSpPr>
        <p:spPr>
          <a:xfrm>
            <a:off x="7168726" y="14865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920" name="Google Shape;920;p66"/>
          <p:cNvCxnSpPr>
            <a:stCxn id="916" idx="6"/>
            <a:endCxn id="918" idx="2"/>
          </p:cNvCxnSpPr>
          <p:nvPr/>
        </p:nvCxnSpPr>
        <p:spPr>
          <a:xfrm>
            <a:off x="6044417" y="9593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21" name="Google Shape;921;p66"/>
          <p:cNvCxnSpPr>
            <a:stCxn id="916" idx="5"/>
            <a:endCxn id="919" idx="1"/>
          </p:cNvCxnSpPr>
          <p:nvPr/>
        </p:nvCxnSpPr>
        <p:spPr>
          <a:xfrm>
            <a:off x="6002899" y="1052831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22" name="Google Shape;922;p66"/>
          <p:cNvCxnSpPr>
            <a:stCxn id="917" idx="6"/>
            <a:endCxn id="919" idx="2"/>
          </p:cNvCxnSpPr>
          <p:nvPr/>
        </p:nvCxnSpPr>
        <p:spPr>
          <a:xfrm>
            <a:off x="6044417" y="16186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23" name="Google Shape;923;p66"/>
          <p:cNvCxnSpPr>
            <a:stCxn id="917" idx="7"/>
            <a:endCxn id="918" idx="3"/>
          </p:cNvCxnSpPr>
          <p:nvPr/>
        </p:nvCxnSpPr>
        <p:spPr>
          <a:xfrm flipH="1" rot="10800000">
            <a:off x="6002899" y="1052743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24" name="Google Shape;924;p66"/>
          <p:cNvCxnSpPr>
            <a:stCxn id="918" idx="6"/>
          </p:cNvCxnSpPr>
          <p:nvPr/>
        </p:nvCxnSpPr>
        <p:spPr>
          <a:xfrm>
            <a:off x="7454026" y="959387"/>
            <a:ext cx="519600" cy="5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25" name="Google Shape;925;p66"/>
          <p:cNvCxnSpPr>
            <a:stCxn id="919" idx="6"/>
          </p:cNvCxnSpPr>
          <p:nvPr/>
        </p:nvCxnSpPr>
        <p:spPr>
          <a:xfrm>
            <a:off x="7454026" y="1618687"/>
            <a:ext cx="519600" cy="8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926" name="Google Shape;926;p66"/>
          <p:cNvSpPr txBox="1"/>
          <p:nvPr/>
        </p:nvSpPr>
        <p:spPr>
          <a:xfrm>
            <a:off x="5726535" y="423651"/>
            <a:ext cx="352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927" name="Google Shape;927;p66"/>
          <p:cNvSpPr txBox="1"/>
          <p:nvPr/>
        </p:nvSpPr>
        <p:spPr>
          <a:xfrm>
            <a:off x="5714725" y="1101858"/>
            <a:ext cx="358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928" name="Google Shape;928;p66"/>
          <p:cNvSpPr txBox="1"/>
          <p:nvPr/>
        </p:nvSpPr>
        <p:spPr>
          <a:xfrm>
            <a:off x="6417953" y="642343"/>
            <a:ext cx="2520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endParaRPr/>
          </a:p>
        </p:txBody>
      </p:sp>
      <p:sp>
        <p:nvSpPr>
          <p:cNvPr id="929" name="Google Shape;929;p66"/>
          <p:cNvSpPr txBox="1"/>
          <p:nvPr/>
        </p:nvSpPr>
        <p:spPr>
          <a:xfrm>
            <a:off x="7344436" y="557314"/>
            <a:ext cx="355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930" name="Google Shape;930;p66"/>
          <p:cNvSpPr txBox="1"/>
          <p:nvPr/>
        </p:nvSpPr>
        <p:spPr>
          <a:xfrm>
            <a:off x="7344436" y="1223717"/>
            <a:ext cx="361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931" name="Google Shape;931;p66"/>
          <p:cNvSpPr txBox="1"/>
          <p:nvPr/>
        </p:nvSpPr>
        <p:spPr>
          <a:xfrm>
            <a:off x="8587325" y="1045850"/>
            <a:ext cx="252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2100">
                <a:latin typeface="Montserrat"/>
                <a:ea typeface="Montserrat"/>
                <a:cs typeface="Montserrat"/>
                <a:sym typeface="Montserrat"/>
              </a:rPr>
              <a:t>L</a:t>
            </a:r>
            <a:endParaRPr i="1" sz="2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2" name="Google Shape;932;p66"/>
          <p:cNvSpPr txBox="1"/>
          <p:nvPr/>
        </p:nvSpPr>
        <p:spPr>
          <a:xfrm>
            <a:off x="5892825" y="688825"/>
            <a:ext cx="419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3" name="Google Shape;933;p66"/>
          <p:cNvSpPr txBox="1"/>
          <p:nvPr/>
        </p:nvSpPr>
        <p:spPr>
          <a:xfrm>
            <a:off x="7740577" y="759950"/>
            <a:ext cx="596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3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4" name="Google Shape;934;p66"/>
          <p:cNvSpPr/>
          <p:nvPr/>
        </p:nvSpPr>
        <p:spPr>
          <a:xfrm>
            <a:off x="8300900" y="1187351"/>
            <a:ext cx="181800" cy="21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35" name="Google Shape;935;p66"/>
          <p:cNvPicPr preferRelativeResize="0"/>
          <p:nvPr/>
        </p:nvPicPr>
        <p:blipFill rotWithShape="1">
          <a:blip r:embed="rId3">
            <a:alphaModFix/>
          </a:blip>
          <a:srcRect b="1127" l="0" r="0" t="0"/>
          <a:stretch/>
        </p:blipFill>
        <p:spPr>
          <a:xfrm>
            <a:off x="2880575" y="561475"/>
            <a:ext cx="1884250" cy="139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6" name="Google Shape;936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0575" y="2457425"/>
            <a:ext cx="2991432" cy="111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7" name="Google Shape;937;p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06250" y="3802800"/>
            <a:ext cx="4023126" cy="132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8" name="Google Shape;938;p6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49150" y="4286825"/>
            <a:ext cx="355500" cy="59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9" name="Google Shape;939;p66"/>
          <p:cNvPicPr preferRelativeResize="0"/>
          <p:nvPr/>
        </p:nvPicPr>
        <p:blipFill rotWithShape="1">
          <a:blip r:embed="rId7">
            <a:alphaModFix/>
          </a:blip>
          <a:srcRect b="0" l="0" r="457" t="0"/>
          <a:stretch/>
        </p:blipFill>
        <p:spPr>
          <a:xfrm>
            <a:off x="6829950" y="4388900"/>
            <a:ext cx="2274256" cy="530660"/>
          </a:xfrm>
          <a:prstGeom prst="rect">
            <a:avLst/>
          </a:prstGeom>
          <a:noFill/>
          <a:ln>
            <a:noFill/>
          </a:ln>
        </p:spPr>
      </p:pic>
      <p:sp>
        <p:nvSpPr>
          <p:cNvPr id="940" name="Google Shape;940;p66"/>
          <p:cNvSpPr/>
          <p:nvPr/>
        </p:nvSpPr>
        <p:spPr>
          <a:xfrm>
            <a:off x="3232400" y="4132250"/>
            <a:ext cx="252000" cy="9384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1" name="Google Shape;941;p66"/>
          <p:cNvSpPr/>
          <p:nvPr/>
        </p:nvSpPr>
        <p:spPr>
          <a:xfrm>
            <a:off x="5586900" y="4132250"/>
            <a:ext cx="1207800" cy="938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141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2" name="Google Shape;942;p66"/>
          <p:cNvSpPr/>
          <p:nvPr/>
        </p:nvSpPr>
        <p:spPr>
          <a:xfrm>
            <a:off x="3453300" y="4132250"/>
            <a:ext cx="352200" cy="938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141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43" name="Google Shape;943;p66"/>
          <p:cNvPicPr preferRelativeResize="0"/>
          <p:nvPr/>
        </p:nvPicPr>
        <p:blipFill rotWithShape="1">
          <a:blip r:embed="rId8">
            <a:alphaModFix/>
          </a:blip>
          <a:srcRect b="50876" l="0" r="29323" t="0"/>
          <a:stretch/>
        </p:blipFill>
        <p:spPr>
          <a:xfrm>
            <a:off x="5525774" y="1852176"/>
            <a:ext cx="1695525" cy="614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944" name="Google Shape;944;p66"/>
          <p:cNvPicPr preferRelativeResize="0"/>
          <p:nvPr/>
        </p:nvPicPr>
        <p:blipFill rotWithShape="1">
          <a:blip r:embed="rId8">
            <a:alphaModFix/>
          </a:blip>
          <a:srcRect b="0" l="25650" r="0" t="48559"/>
          <a:stretch/>
        </p:blipFill>
        <p:spPr>
          <a:xfrm>
            <a:off x="7344425" y="1812850"/>
            <a:ext cx="1799575" cy="648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945" name="Google Shape;945;p6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339075" y="2677474"/>
            <a:ext cx="1804925" cy="684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946" name="Google Shape;946;p66"/>
          <p:cNvPicPr preferRelativeResize="0"/>
          <p:nvPr/>
        </p:nvPicPr>
        <p:blipFill rotWithShape="1">
          <a:blip r:embed="rId10">
            <a:alphaModFix amt="9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0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p67"/>
          <p:cNvSpPr txBox="1"/>
          <p:nvPr>
            <p:ph type="title"/>
          </p:nvPr>
        </p:nvSpPr>
        <p:spPr>
          <a:xfrm>
            <a:off x="2709400" y="-50800"/>
            <a:ext cx="647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Back propagation через линейный слой</a:t>
            </a:r>
            <a:endParaRPr sz="2800"/>
          </a:p>
        </p:txBody>
      </p:sp>
      <p:sp>
        <p:nvSpPr>
          <p:cNvPr id="952" name="Google Shape;952;p67"/>
          <p:cNvSpPr/>
          <p:nvPr/>
        </p:nvSpPr>
        <p:spPr>
          <a:xfrm>
            <a:off x="5760917" y="8272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53" name="Google Shape;953;p67"/>
          <p:cNvSpPr/>
          <p:nvPr/>
        </p:nvSpPr>
        <p:spPr>
          <a:xfrm>
            <a:off x="5760917" y="14865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54" name="Google Shape;954;p67"/>
          <p:cNvSpPr/>
          <p:nvPr/>
        </p:nvSpPr>
        <p:spPr>
          <a:xfrm>
            <a:off x="7168726" y="8272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55" name="Google Shape;955;p67"/>
          <p:cNvSpPr/>
          <p:nvPr/>
        </p:nvSpPr>
        <p:spPr>
          <a:xfrm>
            <a:off x="7168726" y="14865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956" name="Google Shape;956;p67"/>
          <p:cNvCxnSpPr>
            <a:stCxn id="952" idx="6"/>
            <a:endCxn id="954" idx="2"/>
          </p:cNvCxnSpPr>
          <p:nvPr/>
        </p:nvCxnSpPr>
        <p:spPr>
          <a:xfrm>
            <a:off x="6044417" y="9593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57" name="Google Shape;957;p67"/>
          <p:cNvCxnSpPr>
            <a:stCxn id="952" idx="5"/>
            <a:endCxn id="955" idx="1"/>
          </p:cNvCxnSpPr>
          <p:nvPr/>
        </p:nvCxnSpPr>
        <p:spPr>
          <a:xfrm>
            <a:off x="6002899" y="1052831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58" name="Google Shape;958;p67"/>
          <p:cNvCxnSpPr>
            <a:stCxn id="953" idx="6"/>
            <a:endCxn id="955" idx="2"/>
          </p:cNvCxnSpPr>
          <p:nvPr/>
        </p:nvCxnSpPr>
        <p:spPr>
          <a:xfrm>
            <a:off x="6044417" y="16186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59" name="Google Shape;959;p67"/>
          <p:cNvCxnSpPr>
            <a:stCxn id="953" idx="7"/>
            <a:endCxn id="954" idx="3"/>
          </p:cNvCxnSpPr>
          <p:nvPr/>
        </p:nvCxnSpPr>
        <p:spPr>
          <a:xfrm flipH="1" rot="10800000">
            <a:off x="6002899" y="1052743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60" name="Google Shape;960;p67"/>
          <p:cNvCxnSpPr>
            <a:stCxn id="954" idx="6"/>
          </p:cNvCxnSpPr>
          <p:nvPr/>
        </p:nvCxnSpPr>
        <p:spPr>
          <a:xfrm>
            <a:off x="7454026" y="959387"/>
            <a:ext cx="519600" cy="5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61" name="Google Shape;961;p67"/>
          <p:cNvCxnSpPr>
            <a:stCxn id="955" idx="6"/>
          </p:cNvCxnSpPr>
          <p:nvPr/>
        </p:nvCxnSpPr>
        <p:spPr>
          <a:xfrm>
            <a:off x="7454026" y="1618687"/>
            <a:ext cx="519600" cy="8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962" name="Google Shape;962;p67"/>
          <p:cNvSpPr txBox="1"/>
          <p:nvPr/>
        </p:nvSpPr>
        <p:spPr>
          <a:xfrm>
            <a:off x="5726535" y="423651"/>
            <a:ext cx="352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963" name="Google Shape;963;p67"/>
          <p:cNvSpPr txBox="1"/>
          <p:nvPr/>
        </p:nvSpPr>
        <p:spPr>
          <a:xfrm>
            <a:off x="5714725" y="1101858"/>
            <a:ext cx="358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964" name="Google Shape;964;p67"/>
          <p:cNvSpPr txBox="1"/>
          <p:nvPr/>
        </p:nvSpPr>
        <p:spPr>
          <a:xfrm>
            <a:off x="6417953" y="642343"/>
            <a:ext cx="2520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endParaRPr/>
          </a:p>
        </p:txBody>
      </p:sp>
      <p:sp>
        <p:nvSpPr>
          <p:cNvPr id="965" name="Google Shape;965;p67"/>
          <p:cNvSpPr txBox="1"/>
          <p:nvPr/>
        </p:nvSpPr>
        <p:spPr>
          <a:xfrm>
            <a:off x="7344436" y="557314"/>
            <a:ext cx="355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966" name="Google Shape;966;p67"/>
          <p:cNvSpPr txBox="1"/>
          <p:nvPr/>
        </p:nvSpPr>
        <p:spPr>
          <a:xfrm>
            <a:off x="7344436" y="1223717"/>
            <a:ext cx="361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967" name="Google Shape;967;p67"/>
          <p:cNvSpPr txBox="1"/>
          <p:nvPr/>
        </p:nvSpPr>
        <p:spPr>
          <a:xfrm>
            <a:off x="8587325" y="1045850"/>
            <a:ext cx="252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2100">
                <a:latin typeface="Montserrat"/>
                <a:ea typeface="Montserrat"/>
                <a:cs typeface="Montserrat"/>
                <a:sym typeface="Montserrat"/>
              </a:rPr>
              <a:t>L</a:t>
            </a:r>
            <a:endParaRPr i="1" sz="2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8" name="Google Shape;968;p67"/>
          <p:cNvSpPr txBox="1"/>
          <p:nvPr/>
        </p:nvSpPr>
        <p:spPr>
          <a:xfrm>
            <a:off x="5892825" y="688825"/>
            <a:ext cx="419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9" name="Google Shape;969;p67"/>
          <p:cNvSpPr txBox="1"/>
          <p:nvPr/>
        </p:nvSpPr>
        <p:spPr>
          <a:xfrm>
            <a:off x="7740577" y="759950"/>
            <a:ext cx="596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3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0" name="Google Shape;970;p67"/>
          <p:cNvSpPr/>
          <p:nvPr/>
        </p:nvSpPr>
        <p:spPr>
          <a:xfrm>
            <a:off x="8300900" y="1187351"/>
            <a:ext cx="181800" cy="21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71" name="Google Shape;971;p67"/>
          <p:cNvPicPr preferRelativeResize="0"/>
          <p:nvPr/>
        </p:nvPicPr>
        <p:blipFill rotWithShape="1">
          <a:blip r:embed="rId3">
            <a:alphaModFix/>
          </a:blip>
          <a:srcRect b="1127" l="0" r="0" t="0"/>
          <a:stretch/>
        </p:blipFill>
        <p:spPr>
          <a:xfrm>
            <a:off x="2880575" y="561475"/>
            <a:ext cx="1884250" cy="139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2" name="Google Shape;972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0575" y="2457425"/>
            <a:ext cx="2991432" cy="111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3" name="Google Shape;973;p6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92050" y="3777651"/>
            <a:ext cx="3680150" cy="134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4" name="Google Shape;974;p67"/>
          <p:cNvPicPr preferRelativeResize="0"/>
          <p:nvPr/>
        </p:nvPicPr>
        <p:blipFill rotWithShape="1">
          <a:blip r:embed="rId6">
            <a:alphaModFix/>
          </a:blip>
          <a:srcRect b="50876" l="0" r="29323" t="0"/>
          <a:stretch/>
        </p:blipFill>
        <p:spPr>
          <a:xfrm>
            <a:off x="5525774" y="1852176"/>
            <a:ext cx="1695525" cy="614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975" name="Google Shape;975;p67"/>
          <p:cNvPicPr preferRelativeResize="0"/>
          <p:nvPr/>
        </p:nvPicPr>
        <p:blipFill rotWithShape="1">
          <a:blip r:embed="rId6">
            <a:alphaModFix/>
          </a:blip>
          <a:srcRect b="0" l="25650" r="0" t="48559"/>
          <a:stretch/>
        </p:blipFill>
        <p:spPr>
          <a:xfrm>
            <a:off x="7344425" y="1812850"/>
            <a:ext cx="1799575" cy="648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976" name="Google Shape;976;p6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339075" y="2677474"/>
            <a:ext cx="1804925" cy="684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977" name="Google Shape;977;p67"/>
          <p:cNvPicPr preferRelativeResize="0"/>
          <p:nvPr/>
        </p:nvPicPr>
        <p:blipFill rotWithShape="1">
          <a:blip r:embed="rId8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p68"/>
          <p:cNvSpPr txBox="1"/>
          <p:nvPr>
            <p:ph type="title"/>
          </p:nvPr>
        </p:nvSpPr>
        <p:spPr>
          <a:xfrm>
            <a:off x="2880650" y="330200"/>
            <a:ext cx="618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Реализация полносвязного слоя</a:t>
            </a:r>
            <a:endParaRPr/>
          </a:p>
        </p:txBody>
      </p:sp>
      <p:pic>
        <p:nvPicPr>
          <p:cNvPr id="983" name="Google Shape;983;p68"/>
          <p:cNvPicPr preferRelativeResize="0"/>
          <p:nvPr/>
        </p:nvPicPr>
        <p:blipFill rotWithShape="1">
          <a:blip r:embed="rId3">
            <a:alphaModFix/>
          </a:blip>
          <a:srcRect b="0" l="9327" r="6638" t="0"/>
          <a:stretch/>
        </p:blipFill>
        <p:spPr>
          <a:xfrm>
            <a:off x="2880650" y="1106750"/>
            <a:ext cx="6246926" cy="3756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84" name="Google Shape;984;p68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8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p69"/>
          <p:cNvSpPr txBox="1"/>
          <p:nvPr>
            <p:ph idx="1" type="body"/>
          </p:nvPr>
        </p:nvSpPr>
        <p:spPr>
          <a:xfrm>
            <a:off x="3455550" y="1887000"/>
            <a:ext cx="5629200" cy="25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Вопрос.</a:t>
            </a:r>
            <a:r>
              <a:rPr lang="ru"/>
              <a:t> Как устроен back propagation через слой сигмоиды?</a:t>
            </a:r>
            <a:endParaRPr/>
          </a:p>
        </p:txBody>
      </p:sp>
      <p:pic>
        <p:nvPicPr>
          <p:cNvPr id="990" name="Google Shape;990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86850" y="2782062"/>
            <a:ext cx="2170224" cy="77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4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p70"/>
          <p:cNvSpPr txBox="1"/>
          <p:nvPr>
            <p:ph type="title"/>
          </p:nvPr>
        </p:nvSpPr>
        <p:spPr>
          <a:xfrm>
            <a:off x="3425375" y="306325"/>
            <a:ext cx="313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Recap</a:t>
            </a:r>
            <a:endParaRPr/>
          </a:p>
        </p:txBody>
      </p:sp>
      <p:sp>
        <p:nvSpPr>
          <p:cNvPr id="996" name="Google Shape;996;p70"/>
          <p:cNvSpPr txBox="1"/>
          <p:nvPr>
            <p:ph idx="1" type="body"/>
          </p:nvPr>
        </p:nvSpPr>
        <p:spPr>
          <a:xfrm>
            <a:off x="3251200" y="1037625"/>
            <a:ext cx="4623300" cy="38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Модель нейрона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Полносвязная нейронная сеть для классификации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Скрытые слои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Последний слой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Обучение нейронных сетей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Loss function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Back Propagation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Разбор BackProp для полносвязного слоя</a:t>
            </a:r>
            <a:endParaRPr/>
          </a:p>
        </p:txBody>
      </p:sp>
      <p:pic>
        <p:nvPicPr>
          <p:cNvPr id="997" name="Google Shape;997;p70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3999300" y="1940850"/>
            <a:ext cx="4045200" cy="85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100"/>
              <a:t>Один нейрон</a:t>
            </a:r>
            <a:endParaRPr sz="3100"/>
          </a:p>
        </p:txBody>
      </p:sp>
      <p:pic>
        <p:nvPicPr>
          <p:cNvPr id="132" name="Google Shape;132;p22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2933075" y="330200"/>
            <a:ext cx="528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Модель нейрона</a:t>
            </a:r>
            <a:endParaRPr/>
          </a:p>
        </p:txBody>
      </p:sp>
      <p:pic>
        <p:nvPicPr>
          <p:cNvPr id="138" name="Google Shape;13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3637" y="1670635"/>
            <a:ext cx="4195948" cy="212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3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2933075" y="330200"/>
            <a:ext cx="528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Модель нейрона</a:t>
            </a:r>
            <a:endParaRPr/>
          </a:p>
        </p:txBody>
      </p:sp>
      <p:pic>
        <p:nvPicPr>
          <p:cNvPr id="145" name="Google Shape;14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3637" y="1670635"/>
            <a:ext cx="4195948" cy="212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4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7" name="Google Shape;147;p24"/>
          <p:cNvGrpSpPr/>
          <p:nvPr/>
        </p:nvGrpSpPr>
        <p:grpSpPr>
          <a:xfrm>
            <a:off x="2925113" y="1223411"/>
            <a:ext cx="2762175" cy="2112901"/>
            <a:chOff x="395500" y="1223424"/>
            <a:chExt cx="2762175" cy="2112901"/>
          </a:xfrm>
        </p:grpSpPr>
        <p:cxnSp>
          <p:nvCxnSpPr>
            <p:cNvPr id="148" name="Google Shape;148;p24"/>
            <p:cNvCxnSpPr/>
            <p:nvPr/>
          </p:nvCxnSpPr>
          <p:spPr>
            <a:xfrm>
              <a:off x="2022875" y="1515300"/>
              <a:ext cx="873600" cy="3435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49" name="Google Shape;149;p24"/>
            <p:cNvCxnSpPr/>
            <p:nvPr/>
          </p:nvCxnSpPr>
          <p:spPr>
            <a:xfrm>
              <a:off x="2022875" y="1619800"/>
              <a:ext cx="813600" cy="8136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50" name="Google Shape;150;p24"/>
            <p:cNvCxnSpPr/>
            <p:nvPr/>
          </p:nvCxnSpPr>
          <p:spPr>
            <a:xfrm>
              <a:off x="2045275" y="1761625"/>
              <a:ext cx="1112400" cy="1574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151" name="Google Shape;151;p24"/>
            <p:cNvGrpSpPr/>
            <p:nvPr/>
          </p:nvGrpSpPr>
          <p:grpSpPr>
            <a:xfrm>
              <a:off x="395500" y="1223424"/>
              <a:ext cx="1537800" cy="517801"/>
              <a:chOff x="413600" y="1223424"/>
              <a:chExt cx="1537800" cy="517801"/>
            </a:xfrm>
          </p:grpSpPr>
          <p:sp>
            <p:nvSpPr>
              <p:cNvPr id="152" name="Google Shape;152;p24"/>
              <p:cNvSpPr txBox="1"/>
              <p:nvPr/>
            </p:nvSpPr>
            <p:spPr>
              <a:xfrm>
                <a:off x="413600" y="1223424"/>
                <a:ext cx="1537800" cy="33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">
                    <a:latin typeface="Old Standard TT"/>
                    <a:ea typeface="Old Standard TT"/>
                    <a:cs typeface="Old Standard TT"/>
                    <a:sym typeface="Old Standard TT"/>
                  </a:rPr>
                  <a:t>входы нейрона:</a:t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pic>
            <p:nvPicPr>
              <p:cNvPr descr="x = (x_1, x_2, \ldots, x_n)" id="153" name="Google Shape;153;p24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454100" y="1559125"/>
                <a:ext cx="1456801" cy="1821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2933075" y="330200"/>
            <a:ext cx="528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Модель нейрона</a:t>
            </a:r>
            <a:endParaRPr/>
          </a:p>
        </p:txBody>
      </p:sp>
      <p:pic>
        <p:nvPicPr>
          <p:cNvPr id="159" name="Google Shape;15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3637" y="1670635"/>
            <a:ext cx="4195948" cy="21269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0" name="Google Shape;160;p25"/>
          <p:cNvGrpSpPr/>
          <p:nvPr/>
        </p:nvGrpSpPr>
        <p:grpSpPr>
          <a:xfrm>
            <a:off x="2925113" y="1223411"/>
            <a:ext cx="2762175" cy="2112901"/>
            <a:chOff x="395500" y="1223424"/>
            <a:chExt cx="2762175" cy="2112901"/>
          </a:xfrm>
        </p:grpSpPr>
        <p:cxnSp>
          <p:nvCxnSpPr>
            <p:cNvPr id="161" name="Google Shape;161;p25"/>
            <p:cNvCxnSpPr/>
            <p:nvPr/>
          </p:nvCxnSpPr>
          <p:spPr>
            <a:xfrm>
              <a:off x="2022875" y="1515300"/>
              <a:ext cx="873600" cy="3435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2" name="Google Shape;162;p25"/>
            <p:cNvCxnSpPr/>
            <p:nvPr/>
          </p:nvCxnSpPr>
          <p:spPr>
            <a:xfrm>
              <a:off x="2022875" y="1619800"/>
              <a:ext cx="813600" cy="8136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3" name="Google Shape;163;p25"/>
            <p:cNvCxnSpPr/>
            <p:nvPr/>
          </p:nvCxnSpPr>
          <p:spPr>
            <a:xfrm>
              <a:off x="2045275" y="1761625"/>
              <a:ext cx="1112400" cy="1574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164" name="Google Shape;164;p25"/>
            <p:cNvGrpSpPr/>
            <p:nvPr/>
          </p:nvGrpSpPr>
          <p:grpSpPr>
            <a:xfrm>
              <a:off x="395500" y="1223424"/>
              <a:ext cx="1537800" cy="517801"/>
              <a:chOff x="413600" y="1223424"/>
              <a:chExt cx="1537800" cy="517801"/>
            </a:xfrm>
          </p:grpSpPr>
          <p:sp>
            <p:nvSpPr>
              <p:cNvPr id="165" name="Google Shape;165;p25"/>
              <p:cNvSpPr txBox="1"/>
              <p:nvPr/>
            </p:nvSpPr>
            <p:spPr>
              <a:xfrm>
                <a:off x="413600" y="1223424"/>
                <a:ext cx="1537800" cy="33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">
                    <a:latin typeface="Old Standard TT"/>
                    <a:ea typeface="Old Standard TT"/>
                    <a:cs typeface="Old Standard TT"/>
                    <a:sym typeface="Old Standard TT"/>
                  </a:rPr>
                  <a:t>входы нейрона:</a:t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pic>
            <p:nvPicPr>
              <p:cNvPr descr="x = (x_1, x_2, \ldots, x_n)" id="166" name="Google Shape;166;p25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454100" y="1559125"/>
                <a:ext cx="1456801" cy="1821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67" name="Google Shape;167;p25"/>
          <p:cNvGrpSpPr/>
          <p:nvPr/>
        </p:nvGrpSpPr>
        <p:grpSpPr>
          <a:xfrm>
            <a:off x="3249788" y="1670638"/>
            <a:ext cx="2822500" cy="2013116"/>
            <a:chOff x="720175" y="1670651"/>
            <a:chExt cx="2822500" cy="2013116"/>
          </a:xfrm>
        </p:grpSpPr>
        <p:cxnSp>
          <p:nvCxnSpPr>
            <p:cNvPr id="168" name="Google Shape;168;p25"/>
            <p:cNvCxnSpPr/>
            <p:nvPr/>
          </p:nvCxnSpPr>
          <p:spPr>
            <a:xfrm flipH="1" rot="10800000">
              <a:off x="2185300" y="3125150"/>
              <a:ext cx="1230600" cy="25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9" name="Google Shape;169;p25"/>
            <p:cNvCxnSpPr/>
            <p:nvPr/>
          </p:nvCxnSpPr>
          <p:spPr>
            <a:xfrm flipH="1" rot="10800000">
              <a:off x="2148025" y="2573050"/>
              <a:ext cx="1096200" cy="663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70" name="Google Shape;170;p25"/>
            <p:cNvSpPr/>
            <p:nvPr/>
          </p:nvSpPr>
          <p:spPr>
            <a:xfrm>
              <a:off x="2088300" y="1670651"/>
              <a:ext cx="1454375" cy="1424835"/>
            </a:xfrm>
            <a:custGeom>
              <a:rect b="b" l="l" r="r" t="t"/>
              <a:pathLst>
                <a:path extrusionOk="0" h="48043" w="58175">
                  <a:moveTo>
                    <a:pt x="58175" y="7768"/>
                  </a:moveTo>
                  <a:cubicBezTo>
                    <a:pt x="51732" y="3470"/>
                    <a:pt x="43272" y="3541"/>
                    <a:pt x="35800" y="1503"/>
                  </a:cubicBezTo>
                  <a:cubicBezTo>
                    <a:pt x="28868" y="-387"/>
                    <a:pt x="20067" y="-1019"/>
                    <a:pt x="14320" y="3293"/>
                  </a:cubicBezTo>
                  <a:cubicBezTo>
                    <a:pt x="1792" y="12692"/>
                    <a:pt x="3068" y="32685"/>
                    <a:pt x="0" y="48043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triangle"/>
              <a:tailEnd len="med" w="med" type="none"/>
            </a:ln>
          </p:spPr>
        </p:sp>
        <p:grpSp>
          <p:nvGrpSpPr>
            <p:cNvPr id="171" name="Google Shape;171;p25"/>
            <p:cNvGrpSpPr/>
            <p:nvPr/>
          </p:nvGrpSpPr>
          <p:grpSpPr>
            <a:xfrm>
              <a:off x="720175" y="3125150"/>
              <a:ext cx="1565360" cy="558617"/>
              <a:chOff x="720175" y="3125150"/>
              <a:chExt cx="1565360" cy="558617"/>
            </a:xfrm>
          </p:grpSpPr>
          <p:sp>
            <p:nvSpPr>
              <p:cNvPr id="172" name="Google Shape;172;p25"/>
              <p:cNvSpPr txBox="1"/>
              <p:nvPr/>
            </p:nvSpPr>
            <p:spPr>
              <a:xfrm>
                <a:off x="857700" y="3125150"/>
                <a:ext cx="1290300" cy="39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">
                    <a:latin typeface="Old Standard TT"/>
                    <a:ea typeface="Old Standard TT"/>
                    <a:cs typeface="Old Standard TT"/>
                    <a:sym typeface="Old Standard TT"/>
                  </a:rPr>
                  <a:t>веса нейрона:</a:t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pic>
            <p:nvPicPr>
              <p:cNvPr descr="w = (w_1, w_2, \ldots, w_n)" id="173" name="Google Shape;173;p25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720175" y="3501667"/>
                <a:ext cx="1565360" cy="1821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174" name="Google Shape;174;p25"/>
          <p:cNvPicPr preferRelativeResize="0"/>
          <p:nvPr/>
        </p:nvPicPr>
        <p:blipFill rotWithShape="1">
          <a:blip r:embed="rId6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LS lectur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