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1" r:id="rId1"/>
  </p:sldMasterIdLst>
  <p:sldIdLst>
    <p:sldId id="256" r:id="rId2"/>
    <p:sldId id="257" r:id="rId3"/>
    <p:sldId id="258" r:id="rId4"/>
    <p:sldId id="259" r:id="rId5"/>
    <p:sldId id="261" r:id="rId6"/>
    <p:sldId id="260" r:id="rId7"/>
    <p:sldId id="263" r:id="rId8"/>
    <p:sldId id="275" r:id="rId9"/>
    <p:sldId id="276" r:id="rId10"/>
    <p:sldId id="277" r:id="rId11"/>
    <p:sldId id="278" r:id="rId12"/>
    <p:sldId id="271" r:id="rId13"/>
    <p:sldId id="279" r:id="rId14"/>
    <p:sldId id="272" r:id="rId15"/>
    <p:sldId id="264" r:id="rId16"/>
    <p:sldId id="265" r:id="rId17"/>
    <p:sldId id="266"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24"/>
    <p:restoredTop sz="94719"/>
  </p:normalViewPr>
  <p:slideViewPr>
    <p:cSldViewPr snapToGrid="0" snapToObjects="1">
      <p:cViewPr varScale="1">
        <p:scale>
          <a:sx n="120" d="100"/>
          <a:sy n="120" d="100"/>
        </p:scale>
        <p:origin x="15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A48B6-B1A3-4F47-973C-5DF1839DEAA4}" type="doc">
      <dgm:prSet loTypeId="urn:microsoft.com/office/officeart/2016/7/layout/RepeatingBendingProcessNew" loCatId="process" qsTypeId="urn:microsoft.com/office/officeart/2005/8/quickstyle/simple1" qsCatId="simple" csTypeId="urn:microsoft.com/office/officeart/2005/8/colors/accent3_2" csCatId="accent3" phldr="1"/>
      <dgm:spPr/>
      <dgm:t>
        <a:bodyPr/>
        <a:lstStyle/>
        <a:p>
          <a:endParaRPr lang="en-US"/>
        </a:p>
      </dgm:t>
    </dgm:pt>
    <dgm:pt modelId="{0A713437-7AC2-4998-A561-34585EDB8282}">
      <dgm:prSet/>
      <dgm:spPr/>
      <dgm:t>
        <a:bodyPr/>
        <a:lstStyle/>
        <a:p>
          <a:r>
            <a:rPr lang="en-US" b="0" dirty="0"/>
            <a:t>1. NFL Overview</a:t>
          </a:r>
          <a:endParaRPr lang="en-US" dirty="0"/>
        </a:p>
      </dgm:t>
    </dgm:pt>
    <dgm:pt modelId="{1CA7A2DE-7AD5-43EE-927E-10579D48D7FC}" type="parTrans" cxnId="{8F0EC756-4240-4AA9-8EFA-FABB87F2AD53}">
      <dgm:prSet/>
      <dgm:spPr/>
      <dgm:t>
        <a:bodyPr/>
        <a:lstStyle/>
        <a:p>
          <a:endParaRPr lang="en-US"/>
        </a:p>
      </dgm:t>
    </dgm:pt>
    <dgm:pt modelId="{6847B20C-5CE6-4A9D-B02D-4F9AF1E5D2A4}" type="sibTrans" cxnId="{8F0EC756-4240-4AA9-8EFA-FABB87F2AD53}">
      <dgm:prSet/>
      <dgm:spPr/>
      <dgm:t>
        <a:bodyPr/>
        <a:lstStyle/>
        <a:p>
          <a:endParaRPr lang="en-US"/>
        </a:p>
      </dgm:t>
    </dgm:pt>
    <dgm:pt modelId="{B1070CC9-CCFE-41BB-97D7-EFA83173CFF6}">
      <dgm:prSet/>
      <dgm:spPr/>
      <dgm:t>
        <a:bodyPr/>
        <a:lstStyle/>
        <a:p>
          <a:r>
            <a:rPr lang="en-US" b="0" dirty="0"/>
            <a:t>2. Team Breakdown</a:t>
          </a:r>
          <a:endParaRPr lang="en-US" dirty="0"/>
        </a:p>
      </dgm:t>
    </dgm:pt>
    <dgm:pt modelId="{92EE675A-BC7C-4ECC-95F5-FD254E8D755C}" type="parTrans" cxnId="{B945DA3C-44B6-43F9-97B6-A8A3EC68EC88}">
      <dgm:prSet/>
      <dgm:spPr/>
      <dgm:t>
        <a:bodyPr/>
        <a:lstStyle/>
        <a:p>
          <a:endParaRPr lang="en-US"/>
        </a:p>
      </dgm:t>
    </dgm:pt>
    <dgm:pt modelId="{80EF30F5-5CD7-41FD-A23E-711AE0CC378C}" type="sibTrans" cxnId="{B945DA3C-44B6-43F9-97B6-A8A3EC68EC88}">
      <dgm:prSet/>
      <dgm:spPr/>
      <dgm:t>
        <a:bodyPr/>
        <a:lstStyle/>
        <a:p>
          <a:endParaRPr lang="en-US"/>
        </a:p>
      </dgm:t>
    </dgm:pt>
    <dgm:pt modelId="{F0DBFA42-B667-424B-BDFE-D7A82885967A}">
      <dgm:prSet/>
      <dgm:spPr/>
      <dgm:t>
        <a:bodyPr/>
        <a:lstStyle/>
        <a:p>
          <a:r>
            <a:rPr lang="en-US" b="0" dirty="0"/>
            <a:t>3. Round Breakdown</a:t>
          </a:r>
          <a:endParaRPr lang="en-US" dirty="0"/>
        </a:p>
      </dgm:t>
    </dgm:pt>
    <dgm:pt modelId="{9684B884-58A1-450D-9E18-5A5B81E99851}" type="parTrans" cxnId="{FF9E9DF4-B7FF-47A9-9151-8338D49DDFE3}">
      <dgm:prSet/>
      <dgm:spPr/>
      <dgm:t>
        <a:bodyPr/>
        <a:lstStyle/>
        <a:p>
          <a:endParaRPr lang="en-US"/>
        </a:p>
      </dgm:t>
    </dgm:pt>
    <dgm:pt modelId="{238E2D7D-3693-48C6-8B63-795244006E92}" type="sibTrans" cxnId="{FF9E9DF4-B7FF-47A9-9151-8338D49DDFE3}">
      <dgm:prSet/>
      <dgm:spPr/>
      <dgm:t>
        <a:bodyPr/>
        <a:lstStyle/>
        <a:p>
          <a:endParaRPr lang="en-US"/>
        </a:p>
      </dgm:t>
    </dgm:pt>
    <dgm:pt modelId="{68901C45-9516-4839-9625-98B927B1ACC7}">
      <dgm:prSet/>
      <dgm:spPr/>
      <dgm:t>
        <a:bodyPr/>
        <a:lstStyle/>
        <a:p>
          <a:r>
            <a:rPr lang="en-US" b="0" dirty="0"/>
            <a:t>4. Positional Breakdown</a:t>
          </a:r>
          <a:endParaRPr lang="en-US" dirty="0"/>
        </a:p>
      </dgm:t>
    </dgm:pt>
    <dgm:pt modelId="{CBF4F549-0983-4696-83B2-4EABE32322B8}" type="parTrans" cxnId="{7FC900E6-FE86-41B2-94B3-0DF029063937}">
      <dgm:prSet/>
      <dgm:spPr/>
      <dgm:t>
        <a:bodyPr/>
        <a:lstStyle/>
        <a:p>
          <a:endParaRPr lang="en-US"/>
        </a:p>
      </dgm:t>
    </dgm:pt>
    <dgm:pt modelId="{049EFC43-512E-4A1C-9C8F-3D17FDFB3BAB}" type="sibTrans" cxnId="{7FC900E6-FE86-41B2-94B3-0DF029063937}">
      <dgm:prSet/>
      <dgm:spPr/>
      <dgm:t>
        <a:bodyPr/>
        <a:lstStyle/>
        <a:p>
          <a:endParaRPr lang="en-US"/>
        </a:p>
      </dgm:t>
    </dgm:pt>
    <dgm:pt modelId="{963F7202-D8D7-401E-BAE4-10AA950C2599}">
      <dgm:prSet/>
      <dgm:spPr/>
      <dgm:t>
        <a:bodyPr/>
        <a:lstStyle/>
        <a:p>
          <a:r>
            <a:rPr lang="en-US" b="0" dirty="0"/>
            <a:t>5. Year-to-Year Breakdown</a:t>
          </a:r>
          <a:endParaRPr lang="en-US" dirty="0"/>
        </a:p>
      </dgm:t>
    </dgm:pt>
    <dgm:pt modelId="{07E36AC2-8D57-4E17-BCE8-3A82FB5CDE61}" type="parTrans" cxnId="{1E872DD1-D0C5-4286-BF0A-FC46F5D72551}">
      <dgm:prSet/>
      <dgm:spPr/>
      <dgm:t>
        <a:bodyPr/>
        <a:lstStyle/>
        <a:p>
          <a:endParaRPr lang="en-US"/>
        </a:p>
      </dgm:t>
    </dgm:pt>
    <dgm:pt modelId="{6FF7CA31-392B-4133-B6A5-6D6DD663F82E}" type="sibTrans" cxnId="{1E872DD1-D0C5-4286-BF0A-FC46F5D72551}">
      <dgm:prSet/>
      <dgm:spPr/>
      <dgm:t>
        <a:bodyPr/>
        <a:lstStyle/>
        <a:p>
          <a:endParaRPr lang="en-US"/>
        </a:p>
      </dgm:t>
    </dgm:pt>
    <dgm:pt modelId="{E2E843C3-4C02-4963-87BA-C78A94BEDCDB}">
      <dgm:prSet/>
      <dgm:spPr/>
      <dgm:t>
        <a:bodyPr/>
        <a:lstStyle/>
        <a:p>
          <a:r>
            <a:rPr lang="en-US" b="0" dirty="0"/>
            <a:t>6. Draft Hit-Rate vs. Winning Percentage</a:t>
          </a:r>
          <a:endParaRPr lang="en-US" dirty="0"/>
        </a:p>
      </dgm:t>
    </dgm:pt>
    <dgm:pt modelId="{3BE7BFC4-BA13-4459-88CD-6F8A158D2EE5}" type="parTrans" cxnId="{EDFA985D-F51D-4DC3-AFC2-7676B7972FCE}">
      <dgm:prSet/>
      <dgm:spPr/>
      <dgm:t>
        <a:bodyPr/>
        <a:lstStyle/>
        <a:p>
          <a:endParaRPr lang="en-US"/>
        </a:p>
      </dgm:t>
    </dgm:pt>
    <dgm:pt modelId="{0D747D34-E04D-4250-A2D0-A2C49063AA0A}" type="sibTrans" cxnId="{EDFA985D-F51D-4DC3-AFC2-7676B7972FCE}">
      <dgm:prSet/>
      <dgm:spPr/>
      <dgm:t>
        <a:bodyPr/>
        <a:lstStyle/>
        <a:p>
          <a:endParaRPr lang="en-US"/>
        </a:p>
      </dgm:t>
    </dgm:pt>
    <dgm:pt modelId="{9F4E5926-76B3-E54C-9680-FF2AC6E13975}" type="pres">
      <dgm:prSet presAssocID="{BC2A48B6-B1A3-4F47-973C-5DF1839DEAA4}" presName="Name0" presStyleCnt="0">
        <dgm:presLayoutVars>
          <dgm:dir/>
          <dgm:resizeHandles val="exact"/>
        </dgm:presLayoutVars>
      </dgm:prSet>
      <dgm:spPr/>
    </dgm:pt>
    <dgm:pt modelId="{5C2F1FA0-289B-7D42-AB31-B94B092034C9}" type="pres">
      <dgm:prSet presAssocID="{0A713437-7AC2-4998-A561-34585EDB8282}" presName="node" presStyleLbl="node1" presStyleIdx="0" presStyleCnt="6">
        <dgm:presLayoutVars>
          <dgm:bulletEnabled val="1"/>
        </dgm:presLayoutVars>
      </dgm:prSet>
      <dgm:spPr/>
    </dgm:pt>
    <dgm:pt modelId="{6DDA43D8-275E-2945-B78C-46E001B326D0}" type="pres">
      <dgm:prSet presAssocID="{6847B20C-5CE6-4A9D-B02D-4F9AF1E5D2A4}" presName="sibTrans" presStyleLbl="sibTrans1D1" presStyleIdx="0" presStyleCnt="5"/>
      <dgm:spPr/>
    </dgm:pt>
    <dgm:pt modelId="{93CE9450-9DCE-174F-820E-F1832FFBA410}" type="pres">
      <dgm:prSet presAssocID="{6847B20C-5CE6-4A9D-B02D-4F9AF1E5D2A4}" presName="connectorText" presStyleLbl="sibTrans1D1" presStyleIdx="0" presStyleCnt="5"/>
      <dgm:spPr/>
    </dgm:pt>
    <dgm:pt modelId="{D0E043D7-CF21-1D4E-A5CB-EA9E141579BF}" type="pres">
      <dgm:prSet presAssocID="{B1070CC9-CCFE-41BB-97D7-EFA83173CFF6}" presName="node" presStyleLbl="node1" presStyleIdx="1" presStyleCnt="6">
        <dgm:presLayoutVars>
          <dgm:bulletEnabled val="1"/>
        </dgm:presLayoutVars>
      </dgm:prSet>
      <dgm:spPr/>
    </dgm:pt>
    <dgm:pt modelId="{54F18B17-9118-FE4A-BA33-519EB7841EE6}" type="pres">
      <dgm:prSet presAssocID="{80EF30F5-5CD7-41FD-A23E-711AE0CC378C}" presName="sibTrans" presStyleLbl="sibTrans1D1" presStyleIdx="1" presStyleCnt="5"/>
      <dgm:spPr/>
    </dgm:pt>
    <dgm:pt modelId="{C84616E3-EAFB-3044-B470-0098FC219D0C}" type="pres">
      <dgm:prSet presAssocID="{80EF30F5-5CD7-41FD-A23E-711AE0CC378C}" presName="connectorText" presStyleLbl="sibTrans1D1" presStyleIdx="1" presStyleCnt="5"/>
      <dgm:spPr/>
    </dgm:pt>
    <dgm:pt modelId="{BA218868-C26F-D146-8320-532E9E551260}" type="pres">
      <dgm:prSet presAssocID="{F0DBFA42-B667-424B-BDFE-D7A82885967A}" presName="node" presStyleLbl="node1" presStyleIdx="2" presStyleCnt="6">
        <dgm:presLayoutVars>
          <dgm:bulletEnabled val="1"/>
        </dgm:presLayoutVars>
      </dgm:prSet>
      <dgm:spPr/>
    </dgm:pt>
    <dgm:pt modelId="{92AF89A0-C4C3-8144-934E-C51CA165307C}" type="pres">
      <dgm:prSet presAssocID="{238E2D7D-3693-48C6-8B63-795244006E92}" presName="sibTrans" presStyleLbl="sibTrans1D1" presStyleIdx="2" presStyleCnt="5"/>
      <dgm:spPr/>
    </dgm:pt>
    <dgm:pt modelId="{2AEA9332-86B6-F042-AF0A-C9A7D2A2928D}" type="pres">
      <dgm:prSet presAssocID="{238E2D7D-3693-48C6-8B63-795244006E92}" presName="connectorText" presStyleLbl="sibTrans1D1" presStyleIdx="2" presStyleCnt="5"/>
      <dgm:spPr/>
    </dgm:pt>
    <dgm:pt modelId="{D7F603A9-202E-F74B-A7F7-9A8BE6D0CB7E}" type="pres">
      <dgm:prSet presAssocID="{68901C45-9516-4839-9625-98B927B1ACC7}" presName="node" presStyleLbl="node1" presStyleIdx="3" presStyleCnt="6">
        <dgm:presLayoutVars>
          <dgm:bulletEnabled val="1"/>
        </dgm:presLayoutVars>
      </dgm:prSet>
      <dgm:spPr/>
    </dgm:pt>
    <dgm:pt modelId="{FDA47EE5-72A6-F14A-8AEE-8B245783673D}" type="pres">
      <dgm:prSet presAssocID="{049EFC43-512E-4A1C-9C8F-3D17FDFB3BAB}" presName="sibTrans" presStyleLbl="sibTrans1D1" presStyleIdx="3" presStyleCnt="5"/>
      <dgm:spPr/>
    </dgm:pt>
    <dgm:pt modelId="{BA87C0D8-7217-2A44-B9A4-7F64376938AE}" type="pres">
      <dgm:prSet presAssocID="{049EFC43-512E-4A1C-9C8F-3D17FDFB3BAB}" presName="connectorText" presStyleLbl="sibTrans1D1" presStyleIdx="3" presStyleCnt="5"/>
      <dgm:spPr/>
    </dgm:pt>
    <dgm:pt modelId="{079F0819-B0EE-D24F-9D88-BCDAF62EAAD3}" type="pres">
      <dgm:prSet presAssocID="{963F7202-D8D7-401E-BAE4-10AA950C2599}" presName="node" presStyleLbl="node1" presStyleIdx="4" presStyleCnt="6">
        <dgm:presLayoutVars>
          <dgm:bulletEnabled val="1"/>
        </dgm:presLayoutVars>
      </dgm:prSet>
      <dgm:spPr/>
    </dgm:pt>
    <dgm:pt modelId="{E5AB2563-E0A7-1B4D-9DF6-726E85077CB7}" type="pres">
      <dgm:prSet presAssocID="{6FF7CA31-392B-4133-B6A5-6D6DD663F82E}" presName="sibTrans" presStyleLbl="sibTrans1D1" presStyleIdx="4" presStyleCnt="5"/>
      <dgm:spPr/>
    </dgm:pt>
    <dgm:pt modelId="{18F8C171-AA49-194B-AA50-1E22AD4DDCD2}" type="pres">
      <dgm:prSet presAssocID="{6FF7CA31-392B-4133-B6A5-6D6DD663F82E}" presName="connectorText" presStyleLbl="sibTrans1D1" presStyleIdx="4" presStyleCnt="5"/>
      <dgm:spPr/>
    </dgm:pt>
    <dgm:pt modelId="{9342A58D-72D4-5B4F-8A2C-E65577B6B631}" type="pres">
      <dgm:prSet presAssocID="{E2E843C3-4C02-4963-87BA-C78A94BEDCDB}" presName="node" presStyleLbl="node1" presStyleIdx="5" presStyleCnt="6">
        <dgm:presLayoutVars>
          <dgm:bulletEnabled val="1"/>
        </dgm:presLayoutVars>
      </dgm:prSet>
      <dgm:spPr/>
    </dgm:pt>
  </dgm:ptLst>
  <dgm:cxnLst>
    <dgm:cxn modelId="{8AF6FC00-F795-0C49-A6C7-1DE88CC681A0}" type="presOf" srcId="{0A713437-7AC2-4998-A561-34585EDB8282}" destId="{5C2F1FA0-289B-7D42-AB31-B94B092034C9}" srcOrd="0" destOrd="0" presId="urn:microsoft.com/office/officeart/2016/7/layout/RepeatingBendingProcessNew"/>
    <dgm:cxn modelId="{2D086A02-DCD5-3F49-A4B3-DCAC5F09A79F}" type="presOf" srcId="{6847B20C-5CE6-4A9D-B02D-4F9AF1E5D2A4}" destId="{93CE9450-9DCE-174F-820E-F1832FFBA410}" srcOrd="1" destOrd="0" presId="urn:microsoft.com/office/officeart/2016/7/layout/RepeatingBendingProcessNew"/>
    <dgm:cxn modelId="{79CFB003-656D-9747-A450-7E3B382CB0DA}" type="presOf" srcId="{6FF7CA31-392B-4133-B6A5-6D6DD663F82E}" destId="{18F8C171-AA49-194B-AA50-1E22AD4DDCD2}" srcOrd="1" destOrd="0" presId="urn:microsoft.com/office/officeart/2016/7/layout/RepeatingBendingProcessNew"/>
    <dgm:cxn modelId="{290FEB1E-ACC5-4243-A252-11278CAF1958}" type="presOf" srcId="{238E2D7D-3693-48C6-8B63-795244006E92}" destId="{92AF89A0-C4C3-8144-934E-C51CA165307C}" srcOrd="0" destOrd="0" presId="urn:microsoft.com/office/officeart/2016/7/layout/RepeatingBendingProcessNew"/>
    <dgm:cxn modelId="{FD6AC42A-0DDB-0F4D-B764-1848161C6E6A}" type="presOf" srcId="{F0DBFA42-B667-424B-BDFE-D7A82885967A}" destId="{BA218868-C26F-D146-8320-532E9E551260}" srcOrd="0" destOrd="0" presId="urn:microsoft.com/office/officeart/2016/7/layout/RepeatingBendingProcessNew"/>
    <dgm:cxn modelId="{AB753239-C761-F448-8A19-FE536901BC98}" type="presOf" srcId="{963F7202-D8D7-401E-BAE4-10AA950C2599}" destId="{079F0819-B0EE-D24F-9D88-BCDAF62EAAD3}" srcOrd="0" destOrd="0" presId="urn:microsoft.com/office/officeart/2016/7/layout/RepeatingBendingProcessNew"/>
    <dgm:cxn modelId="{B945DA3C-44B6-43F9-97B6-A8A3EC68EC88}" srcId="{BC2A48B6-B1A3-4F47-973C-5DF1839DEAA4}" destId="{B1070CC9-CCFE-41BB-97D7-EFA83173CFF6}" srcOrd="1" destOrd="0" parTransId="{92EE675A-BC7C-4ECC-95F5-FD254E8D755C}" sibTransId="{80EF30F5-5CD7-41FD-A23E-711AE0CC378C}"/>
    <dgm:cxn modelId="{6C76803D-4583-6A4E-91C3-67F6C7641A72}" type="presOf" srcId="{238E2D7D-3693-48C6-8B63-795244006E92}" destId="{2AEA9332-86B6-F042-AF0A-C9A7D2A2928D}" srcOrd="1" destOrd="0" presId="urn:microsoft.com/office/officeart/2016/7/layout/RepeatingBendingProcessNew"/>
    <dgm:cxn modelId="{8F0EC756-4240-4AA9-8EFA-FABB87F2AD53}" srcId="{BC2A48B6-B1A3-4F47-973C-5DF1839DEAA4}" destId="{0A713437-7AC2-4998-A561-34585EDB8282}" srcOrd="0" destOrd="0" parTransId="{1CA7A2DE-7AD5-43EE-927E-10579D48D7FC}" sibTransId="{6847B20C-5CE6-4A9D-B02D-4F9AF1E5D2A4}"/>
    <dgm:cxn modelId="{EDFA985D-F51D-4DC3-AFC2-7676B7972FCE}" srcId="{BC2A48B6-B1A3-4F47-973C-5DF1839DEAA4}" destId="{E2E843C3-4C02-4963-87BA-C78A94BEDCDB}" srcOrd="5" destOrd="0" parTransId="{3BE7BFC4-BA13-4459-88CD-6F8A158D2EE5}" sibTransId="{0D747D34-E04D-4250-A2D0-A2C49063AA0A}"/>
    <dgm:cxn modelId="{8847BC6E-F635-2E46-BCAD-E6876AAEF62E}" type="presOf" srcId="{049EFC43-512E-4A1C-9C8F-3D17FDFB3BAB}" destId="{FDA47EE5-72A6-F14A-8AEE-8B245783673D}" srcOrd="0" destOrd="0" presId="urn:microsoft.com/office/officeart/2016/7/layout/RepeatingBendingProcessNew"/>
    <dgm:cxn modelId="{EB38906F-3CAA-9447-9857-065F324005DC}" type="presOf" srcId="{049EFC43-512E-4A1C-9C8F-3D17FDFB3BAB}" destId="{BA87C0D8-7217-2A44-B9A4-7F64376938AE}" srcOrd="1" destOrd="0" presId="urn:microsoft.com/office/officeart/2016/7/layout/RepeatingBendingProcessNew"/>
    <dgm:cxn modelId="{C5847073-9FF2-C143-9E99-17A4CC94B39C}" type="presOf" srcId="{6847B20C-5CE6-4A9D-B02D-4F9AF1E5D2A4}" destId="{6DDA43D8-275E-2945-B78C-46E001B326D0}" srcOrd="0" destOrd="0" presId="urn:microsoft.com/office/officeart/2016/7/layout/RepeatingBendingProcessNew"/>
    <dgm:cxn modelId="{3736627B-48C7-7648-B8D9-FAAB72F0F2E2}" type="presOf" srcId="{68901C45-9516-4839-9625-98B927B1ACC7}" destId="{D7F603A9-202E-F74B-A7F7-9A8BE6D0CB7E}" srcOrd="0" destOrd="0" presId="urn:microsoft.com/office/officeart/2016/7/layout/RepeatingBendingProcessNew"/>
    <dgm:cxn modelId="{6C5EE380-8DBC-3348-AE54-755985E8ADC5}" type="presOf" srcId="{80EF30F5-5CD7-41FD-A23E-711AE0CC378C}" destId="{C84616E3-EAFB-3044-B470-0098FC219D0C}" srcOrd="1" destOrd="0" presId="urn:microsoft.com/office/officeart/2016/7/layout/RepeatingBendingProcessNew"/>
    <dgm:cxn modelId="{1C8BB983-2ECE-934C-872C-BD9C75EA9371}" type="presOf" srcId="{B1070CC9-CCFE-41BB-97D7-EFA83173CFF6}" destId="{D0E043D7-CF21-1D4E-A5CB-EA9E141579BF}" srcOrd="0" destOrd="0" presId="urn:microsoft.com/office/officeart/2016/7/layout/RepeatingBendingProcessNew"/>
    <dgm:cxn modelId="{ECF99298-C50C-FD42-A666-6802212259F3}" type="presOf" srcId="{80EF30F5-5CD7-41FD-A23E-711AE0CC378C}" destId="{54F18B17-9118-FE4A-BA33-519EB7841EE6}" srcOrd="0" destOrd="0" presId="urn:microsoft.com/office/officeart/2016/7/layout/RepeatingBendingProcessNew"/>
    <dgm:cxn modelId="{1EA3309D-94FD-EA4B-90D0-9D31E87136F3}" type="presOf" srcId="{E2E843C3-4C02-4963-87BA-C78A94BEDCDB}" destId="{9342A58D-72D4-5B4F-8A2C-E65577B6B631}" srcOrd="0" destOrd="0" presId="urn:microsoft.com/office/officeart/2016/7/layout/RepeatingBendingProcessNew"/>
    <dgm:cxn modelId="{38495FB4-BA99-584A-A43C-F686F8327349}" type="presOf" srcId="{BC2A48B6-B1A3-4F47-973C-5DF1839DEAA4}" destId="{9F4E5926-76B3-E54C-9680-FF2AC6E13975}" srcOrd="0" destOrd="0" presId="urn:microsoft.com/office/officeart/2016/7/layout/RepeatingBendingProcessNew"/>
    <dgm:cxn modelId="{3F75EABA-AFD4-164A-B7B6-0930FD6591FF}" type="presOf" srcId="{6FF7CA31-392B-4133-B6A5-6D6DD663F82E}" destId="{E5AB2563-E0A7-1B4D-9DF6-726E85077CB7}" srcOrd="0" destOrd="0" presId="urn:microsoft.com/office/officeart/2016/7/layout/RepeatingBendingProcessNew"/>
    <dgm:cxn modelId="{1E872DD1-D0C5-4286-BF0A-FC46F5D72551}" srcId="{BC2A48B6-B1A3-4F47-973C-5DF1839DEAA4}" destId="{963F7202-D8D7-401E-BAE4-10AA950C2599}" srcOrd="4" destOrd="0" parTransId="{07E36AC2-8D57-4E17-BCE8-3A82FB5CDE61}" sibTransId="{6FF7CA31-392B-4133-B6A5-6D6DD663F82E}"/>
    <dgm:cxn modelId="{7FC900E6-FE86-41B2-94B3-0DF029063937}" srcId="{BC2A48B6-B1A3-4F47-973C-5DF1839DEAA4}" destId="{68901C45-9516-4839-9625-98B927B1ACC7}" srcOrd="3" destOrd="0" parTransId="{CBF4F549-0983-4696-83B2-4EABE32322B8}" sibTransId="{049EFC43-512E-4A1C-9C8F-3D17FDFB3BAB}"/>
    <dgm:cxn modelId="{FF9E9DF4-B7FF-47A9-9151-8338D49DDFE3}" srcId="{BC2A48B6-B1A3-4F47-973C-5DF1839DEAA4}" destId="{F0DBFA42-B667-424B-BDFE-D7A82885967A}" srcOrd="2" destOrd="0" parTransId="{9684B884-58A1-450D-9E18-5A5B81E99851}" sibTransId="{238E2D7D-3693-48C6-8B63-795244006E92}"/>
    <dgm:cxn modelId="{11AA8FA5-A1C9-D74F-B7E9-39DE8103BAEC}" type="presParOf" srcId="{9F4E5926-76B3-E54C-9680-FF2AC6E13975}" destId="{5C2F1FA0-289B-7D42-AB31-B94B092034C9}" srcOrd="0" destOrd="0" presId="urn:microsoft.com/office/officeart/2016/7/layout/RepeatingBendingProcessNew"/>
    <dgm:cxn modelId="{3B2CCE6D-E2E7-4A4C-BBC9-56768F34C269}" type="presParOf" srcId="{9F4E5926-76B3-E54C-9680-FF2AC6E13975}" destId="{6DDA43D8-275E-2945-B78C-46E001B326D0}" srcOrd="1" destOrd="0" presId="urn:microsoft.com/office/officeart/2016/7/layout/RepeatingBendingProcessNew"/>
    <dgm:cxn modelId="{6499D8A4-D22B-7942-982C-A9A79A3055A6}" type="presParOf" srcId="{6DDA43D8-275E-2945-B78C-46E001B326D0}" destId="{93CE9450-9DCE-174F-820E-F1832FFBA410}" srcOrd="0" destOrd="0" presId="urn:microsoft.com/office/officeart/2016/7/layout/RepeatingBendingProcessNew"/>
    <dgm:cxn modelId="{CB64552C-44D1-5443-A6AE-F3C398F8FCFD}" type="presParOf" srcId="{9F4E5926-76B3-E54C-9680-FF2AC6E13975}" destId="{D0E043D7-CF21-1D4E-A5CB-EA9E141579BF}" srcOrd="2" destOrd="0" presId="urn:microsoft.com/office/officeart/2016/7/layout/RepeatingBendingProcessNew"/>
    <dgm:cxn modelId="{1D592D3D-40AD-6E4D-925E-2ED76D1B462C}" type="presParOf" srcId="{9F4E5926-76B3-E54C-9680-FF2AC6E13975}" destId="{54F18B17-9118-FE4A-BA33-519EB7841EE6}" srcOrd="3" destOrd="0" presId="urn:microsoft.com/office/officeart/2016/7/layout/RepeatingBendingProcessNew"/>
    <dgm:cxn modelId="{E87F186D-49BA-284A-A595-8C32B78D509D}" type="presParOf" srcId="{54F18B17-9118-FE4A-BA33-519EB7841EE6}" destId="{C84616E3-EAFB-3044-B470-0098FC219D0C}" srcOrd="0" destOrd="0" presId="urn:microsoft.com/office/officeart/2016/7/layout/RepeatingBendingProcessNew"/>
    <dgm:cxn modelId="{27A851A1-F821-E44B-885E-32A03D2720AC}" type="presParOf" srcId="{9F4E5926-76B3-E54C-9680-FF2AC6E13975}" destId="{BA218868-C26F-D146-8320-532E9E551260}" srcOrd="4" destOrd="0" presId="urn:microsoft.com/office/officeart/2016/7/layout/RepeatingBendingProcessNew"/>
    <dgm:cxn modelId="{A03F2205-8CFF-7C41-8CF2-6B622F3642F7}" type="presParOf" srcId="{9F4E5926-76B3-E54C-9680-FF2AC6E13975}" destId="{92AF89A0-C4C3-8144-934E-C51CA165307C}" srcOrd="5" destOrd="0" presId="urn:microsoft.com/office/officeart/2016/7/layout/RepeatingBendingProcessNew"/>
    <dgm:cxn modelId="{AD8C7DD6-03FC-7B4A-ACE5-E1A33E9DE014}" type="presParOf" srcId="{92AF89A0-C4C3-8144-934E-C51CA165307C}" destId="{2AEA9332-86B6-F042-AF0A-C9A7D2A2928D}" srcOrd="0" destOrd="0" presId="urn:microsoft.com/office/officeart/2016/7/layout/RepeatingBendingProcessNew"/>
    <dgm:cxn modelId="{7A1A7405-9C88-4840-866D-83B60C7B517D}" type="presParOf" srcId="{9F4E5926-76B3-E54C-9680-FF2AC6E13975}" destId="{D7F603A9-202E-F74B-A7F7-9A8BE6D0CB7E}" srcOrd="6" destOrd="0" presId="urn:microsoft.com/office/officeart/2016/7/layout/RepeatingBendingProcessNew"/>
    <dgm:cxn modelId="{73300AE6-8078-2343-9BD7-9FF0765B290E}" type="presParOf" srcId="{9F4E5926-76B3-E54C-9680-FF2AC6E13975}" destId="{FDA47EE5-72A6-F14A-8AEE-8B245783673D}" srcOrd="7" destOrd="0" presId="urn:microsoft.com/office/officeart/2016/7/layout/RepeatingBendingProcessNew"/>
    <dgm:cxn modelId="{301D5945-3D21-AF45-807F-8C5D53066208}" type="presParOf" srcId="{FDA47EE5-72A6-F14A-8AEE-8B245783673D}" destId="{BA87C0D8-7217-2A44-B9A4-7F64376938AE}" srcOrd="0" destOrd="0" presId="urn:microsoft.com/office/officeart/2016/7/layout/RepeatingBendingProcessNew"/>
    <dgm:cxn modelId="{150CC27A-7BEE-B44C-884F-D22C5CC66C17}" type="presParOf" srcId="{9F4E5926-76B3-E54C-9680-FF2AC6E13975}" destId="{079F0819-B0EE-D24F-9D88-BCDAF62EAAD3}" srcOrd="8" destOrd="0" presId="urn:microsoft.com/office/officeart/2016/7/layout/RepeatingBendingProcessNew"/>
    <dgm:cxn modelId="{3F4771D4-C4EB-DD42-9CAF-19E4FDAFE90D}" type="presParOf" srcId="{9F4E5926-76B3-E54C-9680-FF2AC6E13975}" destId="{E5AB2563-E0A7-1B4D-9DF6-726E85077CB7}" srcOrd="9" destOrd="0" presId="urn:microsoft.com/office/officeart/2016/7/layout/RepeatingBendingProcessNew"/>
    <dgm:cxn modelId="{7AF41637-8C8B-6348-989F-8E44A60D1BFC}" type="presParOf" srcId="{E5AB2563-E0A7-1B4D-9DF6-726E85077CB7}" destId="{18F8C171-AA49-194B-AA50-1E22AD4DDCD2}" srcOrd="0" destOrd="0" presId="urn:microsoft.com/office/officeart/2016/7/layout/RepeatingBendingProcessNew"/>
    <dgm:cxn modelId="{240E2223-3F88-1C4D-A7F6-E14C5250FA14}" type="presParOf" srcId="{9F4E5926-76B3-E54C-9680-FF2AC6E13975}" destId="{9342A58D-72D4-5B4F-8A2C-E65577B6B631}" srcOrd="10" destOrd="0" presId="urn:microsoft.com/office/officeart/2016/7/layout/RepeatingBendingProcessNew"/>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43D8-275E-2945-B78C-46E001B326D0}">
      <dsp:nvSpPr>
        <dsp:cNvPr id="0" name=""/>
        <dsp:cNvSpPr/>
      </dsp:nvSpPr>
      <dsp:spPr>
        <a:xfrm>
          <a:off x="2408390" y="647109"/>
          <a:ext cx="498466" cy="91440"/>
        </a:xfrm>
        <a:custGeom>
          <a:avLst/>
          <a:gdLst/>
          <a:ahLst/>
          <a:cxnLst/>
          <a:rect l="0" t="0" r="0" b="0"/>
          <a:pathLst>
            <a:path>
              <a:moveTo>
                <a:pt x="0" y="45720"/>
              </a:moveTo>
              <a:lnTo>
                <a:pt x="498466"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4396" y="690184"/>
        <a:ext cx="26453" cy="5290"/>
      </dsp:txXfrm>
    </dsp:sp>
    <dsp:sp modelId="{5C2F1FA0-289B-7D42-AB31-B94B092034C9}">
      <dsp:nvSpPr>
        <dsp:cNvPr id="0" name=""/>
        <dsp:cNvSpPr/>
      </dsp:nvSpPr>
      <dsp:spPr>
        <a:xfrm>
          <a:off x="109902" y="2743"/>
          <a:ext cx="2300287" cy="13801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16" tIns="118315" rIns="112716" bIns="118315" numCol="1" spcCol="1270" anchor="ctr" anchorCtr="0">
          <a:noAutofit/>
        </a:bodyPr>
        <a:lstStyle/>
        <a:p>
          <a:pPr marL="0" lvl="0" indent="0" algn="ctr" defTabSz="977900">
            <a:lnSpc>
              <a:spcPct val="90000"/>
            </a:lnSpc>
            <a:spcBef>
              <a:spcPct val="0"/>
            </a:spcBef>
            <a:spcAft>
              <a:spcPct val="35000"/>
            </a:spcAft>
            <a:buNone/>
          </a:pPr>
          <a:r>
            <a:rPr lang="en-US" sz="2200" b="0" kern="1200" dirty="0"/>
            <a:t>1. NFL Overview</a:t>
          </a:r>
          <a:endParaRPr lang="en-US" sz="2200" kern="1200" dirty="0"/>
        </a:p>
      </dsp:txBody>
      <dsp:txXfrm>
        <a:off x="109902" y="2743"/>
        <a:ext cx="2300287" cy="1380172"/>
      </dsp:txXfrm>
    </dsp:sp>
    <dsp:sp modelId="{54F18B17-9118-FE4A-BA33-519EB7841EE6}">
      <dsp:nvSpPr>
        <dsp:cNvPr id="0" name=""/>
        <dsp:cNvSpPr/>
      </dsp:nvSpPr>
      <dsp:spPr>
        <a:xfrm>
          <a:off x="5237743" y="647109"/>
          <a:ext cx="498466" cy="91440"/>
        </a:xfrm>
        <a:custGeom>
          <a:avLst/>
          <a:gdLst/>
          <a:ahLst/>
          <a:cxnLst/>
          <a:rect l="0" t="0" r="0" b="0"/>
          <a:pathLst>
            <a:path>
              <a:moveTo>
                <a:pt x="0" y="45720"/>
              </a:moveTo>
              <a:lnTo>
                <a:pt x="498466"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3750" y="690184"/>
        <a:ext cx="26453" cy="5290"/>
      </dsp:txXfrm>
    </dsp:sp>
    <dsp:sp modelId="{D0E043D7-CF21-1D4E-A5CB-EA9E141579BF}">
      <dsp:nvSpPr>
        <dsp:cNvPr id="0" name=""/>
        <dsp:cNvSpPr/>
      </dsp:nvSpPr>
      <dsp:spPr>
        <a:xfrm>
          <a:off x="2939256" y="2743"/>
          <a:ext cx="2300287" cy="13801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16" tIns="118315" rIns="112716" bIns="118315" numCol="1" spcCol="1270" anchor="ctr" anchorCtr="0">
          <a:noAutofit/>
        </a:bodyPr>
        <a:lstStyle/>
        <a:p>
          <a:pPr marL="0" lvl="0" indent="0" algn="ctr" defTabSz="977900">
            <a:lnSpc>
              <a:spcPct val="90000"/>
            </a:lnSpc>
            <a:spcBef>
              <a:spcPct val="0"/>
            </a:spcBef>
            <a:spcAft>
              <a:spcPct val="35000"/>
            </a:spcAft>
            <a:buNone/>
          </a:pPr>
          <a:r>
            <a:rPr lang="en-US" sz="2200" b="0" kern="1200" dirty="0"/>
            <a:t>2. Team Breakdown</a:t>
          </a:r>
          <a:endParaRPr lang="en-US" sz="2200" kern="1200" dirty="0"/>
        </a:p>
      </dsp:txBody>
      <dsp:txXfrm>
        <a:off x="2939256" y="2743"/>
        <a:ext cx="2300287" cy="1380172"/>
      </dsp:txXfrm>
    </dsp:sp>
    <dsp:sp modelId="{92AF89A0-C4C3-8144-934E-C51CA165307C}">
      <dsp:nvSpPr>
        <dsp:cNvPr id="0" name=""/>
        <dsp:cNvSpPr/>
      </dsp:nvSpPr>
      <dsp:spPr>
        <a:xfrm>
          <a:off x="1260046" y="1381115"/>
          <a:ext cx="5658707" cy="498466"/>
        </a:xfrm>
        <a:custGeom>
          <a:avLst/>
          <a:gdLst/>
          <a:ahLst/>
          <a:cxnLst/>
          <a:rect l="0" t="0" r="0" b="0"/>
          <a:pathLst>
            <a:path>
              <a:moveTo>
                <a:pt x="5658707" y="0"/>
              </a:moveTo>
              <a:lnTo>
                <a:pt x="5658707" y="266333"/>
              </a:lnTo>
              <a:lnTo>
                <a:pt x="0" y="266333"/>
              </a:lnTo>
              <a:lnTo>
                <a:pt x="0" y="498466"/>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47315" y="1627703"/>
        <a:ext cx="284169" cy="5290"/>
      </dsp:txXfrm>
    </dsp:sp>
    <dsp:sp modelId="{BA218868-C26F-D146-8320-532E9E551260}">
      <dsp:nvSpPr>
        <dsp:cNvPr id="0" name=""/>
        <dsp:cNvSpPr/>
      </dsp:nvSpPr>
      <dsp:spPr>
        <a:xfrm>
          <a:off x="5768609" y="2743"/>
          <a:ext cx="2300287" cy="13801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16" tIns="118315" rIns="112716" bIns="118315" numCol="1" spcCol="1270" anchor="ctr" anchorCtr="0">
          <a:noAutofit/>
        </a:bodyPr>
        <a:lstStyle/>
        <a:p>
          <a:pPr marL="0" lvl="0" indent="0" algn="ctr" defTabSz="977900">
            <a:lnSpc>
              <a:spcPct val="90000"/>
            </a:lnSpc>
            <a:spcBef>
              <a:spcPct val="0"/>
            </a:spcBef>
            <a:spcAft>
              <a:spcPct val="35000"/>
            </a:spcAft>
            <a:buNone/>
          </a:pPr>
          <a:r>
            <a:rPr lang="en-US" sz="2200" b="0" kern="1200" dirty="0"/>
            <a:t>3. Round Breakdown</a:t>
          </a:r>
          <a:endParaRPr lang="en-US" sz="2200" kern="1200" dirty="0"/>
        </a:p>
      </dsp:txBody>
      <dsp:txXfrm>
        <a:off x="5768609" y="2743"/>
        <a:ext cx="2300287" cy="1380172"/>
      </dsp:txXfrm>
    </dsp:sp>
    <dsp:sp modelId="{FDA47EE5-72A6-F14A-8AEE-8B245783673D}">
      <dsp:nvSpPr>
        <dsp:cNvPr id="0" name=""/>
        <dsp:cNvSpPr/>
      </dsp:nvSpPr>
      <dsp:spPr>
        <a:xfrm>
          <a:off x="2408390" y="2556348"/>
          <a:ext cx="498466" cy="91440"/>
        </a:xfrm>
        <a:custGeom>
          <a:avLst/>
          <a:gdLst/>
          <a:ahLst/>
          <a:cxnLst/>
          <a:rect l="0" t="0" r="0" b="0"/>
          <a:pathLst>
            <a:path>
              <a:moveTo>
                <a:pt x="0" y="45720"/>
              </a:moveTo>
              <a:lnTo>
                <a:pt x="498466"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4396" y="2599422"/>
        <a:ext cx="26453" cy="5290"/>
      </dsp:txXfrm>
    </dsp:sp>
    <dsp:sp modelId="{D7F603A9-202E-F74B-A7F7-9A8BE6D0CB7E}">
      <dsp:nvSpPr>
        <dsp:cNvPr id="0" name=""/>
        <dsp:cNvSpPr/>
      </dsp:nvSpPr>
      <dsp:spPr>
        <a:xfrm>
          <a:off x="109902" y="1911982"/>
          <a:ext cx="2300287" cy="13801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16" tIns="118315" rIns="112716" bIns="118315" numCol="1" spcCol="1270" anchor="ctr" anchorCtr="0">
          <a:noAutofit/>
        </a:bodyPr>
        <a:lstStyle/>
        <a:p>
          <a:pPr marL="0" lvl="0" indent="0" algn="ctr" defTabSz="977900">
            <a:lnSpc>
              <a:spcPct val="90000"/>
            </a:lnSpc>
            <a:spcBef>
              <a:spcPct val="0"/>
            </a:spcBef>
            <a:spcAft>
              <a:spcPct val="35000"/>
            </a:spcAft>
            <a:buNone/>
          </a:pPr>
          <a:r>
            <a:rPr lang="en-US" sz="2200" b="0" kern="1200" dirty="0"/>
            <a:t>4. Positional Breakdown</a:t>
          </a:r>
          <a:endParaRPr lang="en-US" sz="2200" kern="1200" dirty="0"/>
        </a:p>
      </dsp:txBody>
      <dsp:txXfrm>
        <a:off x="109902" y="1911982"/>
        <a:ext cx="2300287" cy="1380172"/>
      </dsp:txXfrm>
    </dsp:sp>
    <dsp:sp modelId="{E5AB2563-E0A7-1B4D-9DF6-726E85077CB7}">
      <dsp:nvSpPr>
        <dsp:cNvPr id="0" name=""/>
        <dsp:cNvSpPr/>
      </dsp:nvSpPr>
      <dsp:spPr>
        <a:xfrm>
          <a:off x="5237743" y="2556348"/>
          <a:ext cx="498466" cy="91440"/>
        </a:xfrm>
        <a:custGeom>
          <a:avLst/>
          <a:gdLst/>
          <a:ahLst/>
          <a:cxnLst/>
          <a:rect l="0" t="0" r="0" b="0"/>
          <a:pathLst>
            <a:path>
              <a:moveTo>
                <a:pt x="0" y="45720"/>
              </a:moveTo>
              <a:lnTo>
                <a:pt x="498466"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73750" y="2599422"/>
        <a:ext cx="26453" cy="5290"/>
      </dsp:txXfrm>
    </dsp:sp>
    <dsp:sp modelId="{079F0819-B0EE-D24F-9D88-BCDAF62EAAD3}">
      <dsp:nvSpPr>
        <dsp:cNvPr id="0" name=""/>
        <dsp:cNvSpPr/>
      </dsp:nvSpPr>
      <dsp:spPr>
        <a:xfrm>
          <a:off x="2939256" y="1911982"/>
          <a:ext cx="2300287" cy="13801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16" tIns="118315" rIns="112716" bIns="118315" numCol="1" spcCol="1270" anchor="ctr" anchorCtr="0">
          <a:noAutofit/>
        </a:bodyPr>
        <a:lstStyle/>
        <a:p>
          <a:pPr marL="0" lvl="0" indent="0" algn="ctr" defTabSz="977900">
            <a:lnSpc>
              <a:spcPct val="90000"/>
            </a:lnSpc>
            <a:spcBef>
              <a:spcPct val="0"/>
            </a:spcBef>
            <a:spcAft>
              <a:spcPct val="35000"/>
            </a:spcAft>
            <a:buNone/>
          </a:pPr>
          <a:r>
            <a:rPr lang="en-US" sz="2200" b="0" kern="1200" dirty="0"/>
            <a:t>5. Year-to-Year Breakdown</a:t>
          </a:r>
          <a:endParaRPr lang="en-US" sz="2200" kern="1200" dirty="0"/>
        </a:p>
      </dsp:txBody>
      <dsp:txXfrm>
        <a:off x="2939256" y="1911982"/>
        <a:ext cx="2300287" cy="1380172"/>
      </dsp:txXfrm>
    </dsp:sp>
    <dsp:sp modelId="{9342A58D-72D4-5B4F-8A2C-E65577B6B631}">
      <dsp:nvSpPr>
        <dsp:cNvPr id="0" name=""/>
        <dsp:cNvSpPr/>
      </dsp:nvSpPr>
      <dsp:spPr>
        <a:xfrm>
          <a:off x="5768609" y="1911982"/>
          <a:ext cx="2300287" cy="13801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716" tIns="118315" rIns="112716" bIns="118315" numCol="1" spcCol="1270" anchor="ctr" anchorCtr="0">
          <a:noAutofit/>
        </a:bodyPr>
        <a:lstStyle/>
        <a:p>
          <a:pPr marL="0" lvl="0" indent="0" algn="ctr" defTabSz="977900">
            <a:lnSpc>
              <a:spcPct val="90000"/>
            </a:lnSpc>
            <a:spcBef>
              <a:spcPct val="0"/>
            </a:spcBef>
            <a:spcAft>
              <a:spcPct val="35000"/>
            </a:spcAft>
            <a:buNone/>
          </a:pPr>
          <a:r>
            <a:rPr lang="en-US" sz="2200" b="0" kern="1200" dirty="0"/>
            <a:t>6. Draft Hit-Rate vs. Winning Percentage</a:t>
          </a:r>
          <a:endParaRPr lang="en-US" sz="2200" kern="1200" dirty="0"/>
        </a:p>
      </dsp:txBody>
      <dsp:txXfrm>
        <a:off x="5768609" y="1911982"/>
        <a:ext cx="2300287" cy="138017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7/1/24</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1FF6DA9-008F-8B48-92A6-B652298478BF}" type="slidenum">
              <a:rPr lang="en-US" smtClean="0"/>
              <a:t>‹#›</a:t>
            </a:fld>
            <a:endParaRPr lang="en-US"/>
          </a:p>
        </p:txBody>
      </p:sp>
    </p:spTree>
    <p:extLst>
      <p:ext uri="{BB962C8B-B14F-4D97-AF65-F5344CB8AC3E}">
        <p14:creationId xmlns:p14="http://schemas.microsoft.com/office/powerpoint/2010/main" val="374695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256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92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8610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5BCAD085-E8A6-8845-BD4E-CB4CCA059FC4}" type="datetimeFigureOut">
              <a:rPr lang="en-US" smtClean="0"/>
              <a:t>7/1/24</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6277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46031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28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BCAD085-E8A6-8845-BD4E-CB4CCA059FC4}" type="datetimeFigureOut">
              <a:rPr lang="en-US" smtClean="0"/>
              <a:t>7/1/24</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09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5528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5BCAD085-E8A6-8845-BD4E-CB4CCA059FC4}" type="datetimeFigureOut">
              <a:rPr lang="en-US" smtClean="0"/>
              <a:t>7/1/24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55280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5BCAD085-E8A6-8845-BD4E-CB4CCA059FC4}" type="datetimeFigureOut">
              <a:rPr lang="en-US" smtClean="0"/>
              <a:t>7/1/24</a:t>
            </a:fld>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082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BCAD085-E8A6-8845-BD4E-CB4CCA059FC4}" type="datetimeFigureOut">
              <a:rPr lang="en-US" smtClean="0"/>
              <a:t>7/1/24</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36255380"/>
      </p:ext>
    </p:extLst>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jpeg"/><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hyperlink" Target="https://www.statmuse.com/nfl/ask/nfl-teams-winning-percentage-the-last-5-years" TargetMode="External"/><Relationship Id="rId5" Type="http://schemas.openxmlformats.org/officeDocument/2006/relationships/hyperlink" Target="https://www.kaggle.com/datasets/nicholasliusontag/nfl-contract-and-draft-data" TargetMode="External"/><Relationship Id="rId4" Type="http://schemas.openxmlformats.org/officeDocument/2006/relationships/hyperlink" Target="https://pypi.org/project/nfl-data-p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2.wdp"/><Relationship Id="rId7" Type="http://schemas.openxmlformats.org/officeDocument/2006/relationships/diagramLayout" Target="../diagrams/layou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EF1ACE3-5D4E-D8B6-6040-623BAD1E73F7}"/>
              </a:ext>
            </a:extLst>
          </p:cNvPr>
          <p:cNvPicPr>
            <a:picLocks noChangeAspect="1"/>
          </p:cNvPicPr>
          <p:nvPr/>
        </p:nvPicPr>
        <p:blipFill rotWithShape="1">
          <a:blip r:embed="rId2"/>
          <a:srcRect l="24546" t="9091" r="-1" b="-1"/>
          <a:stretch/>
        </p:blipFill>
        <p:spPr>
          <a:xfrm>
            <a:off x="20" y="10"/>
            <a:ext cx="9143980" cy="6857989"/>
          </a:xfrm>
          <a:prstGeom prst="rect">
            <a:avLst/>
          </a:prstGeom>
        </p:spPr>
      </p:pic>
      <p:sp>
        <p:nvSpPr>
          <p:cNvPr id="34" name="Rectangle 33">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2531684"/>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2669517"/>
            <a:ext cx="7667244"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5484434"/>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5253661"/>
            <a:ext cx="810678" cy="1080902"/>
            <a:chOff x="9685338" y="4460675"/>
            <a:chExt cx="1080904" cy="1080902"/>
          </a:xfrm>
        </p:grpSpPr>
        <p:sp>
          <p:nvSpPr>
            <p:cNvPr id="43" name="Oval 42">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2612367"/>
            <a:ext cx="7475220" cy="3017156"/>
          </a:xfrm>
        </p:spPr>
        <p:txBody>
          <a:bodyPr>
            <a:normAutofit/>
          </a:bodyPr>
          <a:lstStyle/>
          <a:p>
            <a:r>
              <a:rPr lang="en-US" sz="4500" b="1" dirty="0">
                <a:latin typeface="Arial"/>
              </a:rPr>
              <a:t>Analyzing the 2016-2019 NFL Draft Trends</a:t>
            </a:r>
          </a:p>
        </p:txBody>
      </p:sp>
      <p:sp>
        <p:nvSpPr>
          <p:cNvPr id="3" name="Subtitle 2"/>
          <p:cNvSpPr>
            <a:spLocks noGrp="1"/>
          </p:cNvSpPr>
          <p:nvPr>
            <p:ph type="subTitle" idx="1"/>
          </p:nvPr>
        </p:nvSpPr>
        <p:spPr>
          <a:xfrm>
            <a:off x="802386" y="5565117"/>
            <a:ext cx="5918454" cy="620015"/>
          </a:xfrm>
          <a:ln>
            <a:noFill/>
          </a:ln>
        </p:spPr>
        <p:txBody>
          <a:bodyPr>
            <a:normAutofit/>
          </a:bodyPr>
          <a:lstStyle/>
          <a:p>
            <a:r>
              <a:rPr lang="en-US" b="0">
                <a:solidFill>
                  <a:schemeClr val="bg1"/>
                </a:solidFill>
                <a:latin typeface="Arial"/>
              </a:rPr>
              <a:t>Team Members: Luis Llamas, Jack Thomas, Christian Fincher, Santiago Cardenas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Financial graphs on a dark display">
            <a:extLst>
              <a:ext uri="{FF2B5EF4-FFF2-40B4-BE49-F238E27FC236}">
                <a16:creationId xmlns:a16="http://schemas.microsoft.com/office/drawing/2014/main" id="{4443FFDD-1299-EE52-442E-91133E023FB4}"/>
              </a:ext>
            </a:extLst>
          </p:cNvPr>
          <p:cNvPicPr>
            <a:picLocks noChangeAspect="1"/>
          </p:cNvPicPr>
          <p:nvPr/>
        </p:nvPicPr>
        <p:blipFill rotWithShape="1">
          <a:blip r:embed="rId2">
            <a:duotone>
              <a:schemeClr val="accent5">
                <a:shade val="45000"/>
                <a:satMod val="135000"/>
              </a:schemeClr>
              <a:prstClr val="white"/>
            </a:duotone>
          </a:blip>
          <a:srcRect l="5429" r="11238"/>
          <a:stretch/>
        </p:blipFill>
        <p:spPr>
          <a:xfrm>
            <a:off x="20" y="1"/>
            <a:ext cx="9143980" cy="6857999"/>
          </a:xfrm>
          <a:prstGeom prst="rect">
            <a:avLst/>
          </a:prstGeom>
        </p:spPr>
      </p:pic>
      <p:sp>
        <p:nvSpPr>
          <p:cNvPr id="11" name="Rectangle 10">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 y="0"/>
            <a:ext cx="9141714"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1812" y="181357"/>
            <a:ext cx="7543800" cy="1609344"/>
          </a:xfrm>
        </p:spPr>
        <p:txBody>
          <a:bodyPr>
            <a:normAutofit/>
          </a:bodyPr>
          <a:lstStyle/>
          <a:p>
            <a:r>
              <a:rPr lang="en-US" b="1" dirty="0">
                <a:latin typeface="Arial"/>
              </a:rPr>
              <a:t>Position breakdown</a:t>
            </a:r>
          </a:p>
        </p:txBody>
      </p:sp>
      <p:grpSp>
        <p:nvGrpSpPr>
          <p:cNvPr id="13" name="Group 12">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 name="Oval 13">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0" name="Picture 9" descr="A graph of blue bars&#10;&#10;Description automatically generated">
            <a:extLst>
              <a:ext uri="{FF2B5EF4-FFF2-40B4-BE49-F238E27FC236}">
                <a16:creationId xmlns:a16="http://schemas.microsoft.com/office/drawing/2014/main" id="{55810337-F535-1703-7E81-AEA27EF2DFD0}"/>
              </a:ext>
            </a:extLst>
          </p:cNvPr>
          <p:cNvPicPr>
            <a:picLocks noChangeAspect="1"/>
          </p:cNvPicPr>
          <p:nvPr/>
        </p:nvPicPr>
        <p:blipFill>
          <a:blip r:embed="rId5"/>
          <a:stretch>
            <a:fillRect/>
          </a:stretch>
        </p:blipFill>
        <p:spPr>
          <a:xfrm>
            <a:off x="975787" y="1886712"/>
            <a:ext cx="7490986" cy="4050792"/>
          </a:xfrm>
          <a:prstGeom prst="rect">
            <a:avLst/>
          </a:prstGeom>
        </p:spPr>
      </p:pic>
      <p:sp>
        <p:nvSpPr>
          <p:cNvPr id="4" name="Content Placeholder 3">
            <a:extLst>
              <a:ext uri="{FF2B5EF4-FFF2-40B4-BE49-F238E27FC236}">
                <a16:creationId xmlns:a16="http://schemas.microsoft.com/office/drawing/2014/main" id="{5F5002D6-1C84-40DF-FC78-E3E82419638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011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Financial graphs on a dark display">
            <a:extLst>
              <a:ext uri="{FF2B5EF4-FFF2-40B4-BE49-F238E27FC236}">
                <a16:creationId xmlns:a16="http://schemas.microsoft.com/office/drawing/2014/main" id="{4443FFDD-1299-EE52-442E-91133E023FB4}"/>
              </a:ext>
            </a:extLst>
          </p:cNvPr>
          <p:cNvPicPr>
            <a:picLocks noChangeAspect="1"/>
          </p:cNvPicPr>
          <p:nvPr/>
        </p:nvPicPr>
        <p:blipFill rotWithShape="1">
          <a:blip r:embed="rId2">
            <a:duotone>
              <a:schemeClr val="accent5">
                <a:shade val="45000"/>
                <a:satMod val="135000"/>
              </a:schemeClr>
              <a:prstClr val="white"/>
            </a:duotone>
          </a:blip>
          <a:srcRect l="5429" r="11238"/>
          <a:stretch/>
        </p:blipFill>
        <p:spPr>
          <a:xfrm>
            <a:off x="20" y="1"/>
            <a:ext cx="9143980" cy="6857999"/>
          </a:xfrm>
          <a:prstGeom prst="rect">
            <a:avLst/>
          </a:prstGeom>
        </p:spPr>
      </p:pic>
      <p:sp>
        <p:nvSpPr>
          <p:cNvPr id="11" name="Rectangle 10">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 y="0"/>
            <a:ext cx="9141714"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1812" y="181357"/>
            <a:ext cx="7543800" cy="1609344"/>
          </a:xfrm>
        </p:spPr>
        <p:txBody>
          <a:bodyPr>
            <a:normAutofit/>
          </a:bodyPr>
          <a:lstStyle/>
          <a:p>
            <a:r>
              <a:rPr lang="en-US" b="1" dirty="0">
                <a:latin typeface="Arial"/>
              </a:rPr>
              <a:t>Hit Rate % by Team</a:t>
            </a:r>
          </a:p>
        </p:txBody>
      </p:sp>
      <p:grpSp>
        <p:nvGrpSpPr>
          <p:cNvPr id="13" name="Group 12">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 name="Oval 13">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Content Placeholder 3">
            <a:extLst>
              <a:ext uri="{FF2B5EF4-FFF2-40B4-BE49-F238E27FC236}">
                <a16:creationId xmlns:a16="http://schemas.microsoft.com/office/drawing/2014/main" id="{ECFD57C7-10C5-A542-123F-6F7C04B2BD73}"/>
              </a:ext>
            </a:extLst>
          </p:cNvPr>
          <p:cNvSpPr>
            <a:spLocks noGrp="1"/>
          </p:cNvSpPr>
          <p:nvPr>
            <p:ph idx="1"/>
          </p:nvPr>
        </p:nvSpPr>
        <p:spPr/>
        <p:txBody>
          <a:bodyPr/>
          <a:lstStyle/>
          <a:p>
            <a:endParaRPr lang="en-US" dirty="0"/>
          </a:p>
        </p:txBody>
      </p:sp>
      <p:pic>
        <p:nvPicPr>
          <p:cNvPr id="6" name="Picture 5" descr="A screenshot of a computer screen&#10;&#10;Description automatically generated">
            <a:extLst>
              <a:ext uri="{FF2B5EF4-FFF2-40B4-BE49-F238E27FC236}">
                <a16:creationId xmlns:a16="http://schemas.microsoft.com/office/drawing/2014/main" id="{2210112F-B17B-0E4F-CC24-D90CA3077722}"/>
              </a:ext>
            </a:extLst>
          </p:cNvPr>
          <p:cNvPicPr>
            <a:picLocks noChangeAspect="1"/>
          </p:cNvPicPr>
          <p:nvPr/>
        </p:nvPicPr>
        <p:blipFill>
          <a:blip r:embed="rId5"/>
          <a:stretch>
            <a:fillRect/>
          </a:stretch>
        </p:blipFill>
        <p:spPr>
          <a:xfrm>
            <a:off x="1796010" y="1790701"/>
            <a:ext cx="4358783" cy="4426536"/>
          </a:xfrm>
          <a:prstGeom prst="rect">
            <a:avLst/>
          </a:prstGeom>
        </p:spPr>
      </p:pic>
    </p:spTree>
    <p:extLst>
      <p:ext uri="{BB962C8B-B14F-4D97-AF65-F5344CB8AC3E}">
        <p14:creationId xmlns:p14="http://schemas.microsoft.com/office/powerpoint/2010/main" val="212803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4443FFDD-1299-EE52-442E-91133E023FB4}"/>
              </a:ext>
            </a:extLst>
          </p:cNvPr>
          <p:cNvPicPr>
            <a:picLocks noChangeAspect="1"/>
          </p:cNvPicPr>
          <p:nvPr/>
        </p:nvPicPr>
        <p:blipFill rotWithShape="1">
          <a:blip r:embed="rId2">
            <a:duotone>
              <a:schemeClr val="accent5">
                <a:shade val="45000"/>
                <a:satMod val="135000"/>
              </a:schemeClr>
              <a:prstClr val="white"/>
            </a:duotone>
          </a:blip>
          <a:srcRect l="5429" r="11238"/>
          <a:stretch/>
        </p:blipFill>
        <p:spPr>
          <a:xfrm>
            <a:off x="20" y="1"/>
            <a:ext cx="9143980" cy="6857999"/>
          </a:xfrm>
          <a:prstGeom prst="rect">
            <a:avLst/>
          </a:prstGeom>
        </p:spPr>
      </p:pic>
      <p:sp>
        <p:nvSpPr>
          <p:cNvPr id="2" name="Title 1"/>
          <p:cNvSpPr>
            <a:spLocks noGrp="1"/>
          </p:cNvSpPr>
          <p:nvPr>
            <p:ph type="title"/>
          </p:nvPr>
        </p:nvSpPr>
        <p:spPr>
          <a:xfrm>
            <a:off x="802386" y="484632"/>
            <a:ext cx="7543800" cy="1609344"/>
          </a:xfrm>
        </p:spPr>
        <p:txBody>
          <a:bodyPr>
            <a:normAutofit/>
          </a:bodyPr>
          <a:lstStyle/>
          <a:p>
            <a:r>
              <a:rPr lang="en-US" b="1" dirty="0">
                <a:latin typeface="Arial"/>
              </a:rPr>
              <a:t>Draft Hit Rate vs. Player Position by Team</a:t>
            </a:r>
          </a:p>
        </p:txBody>
      </p:sp>
      <p:pic>
        <p:nvPicPr>
          <p:cNvPr id="12" name="Content Placeholder 11" descr="A graph of different colored bars&#10;&#10;Description automatically generated">
            <a:extLst>
              <a:ext uri="{FF2B5EF4-FFF2-40B4-BE49-F238E27FC236}">
                <a16:creationId xmlns:a16="http://schemas.microsoft.com/office/drawing/2014/main" id="{9F38E67F-54FA-A273-8F3F-C96C87645B1E}"/>
              </a:ext>
            </a:extLst>
          </p:cNvPr>
          <p:cNvPicPr>
            <a:picLocks noGrp="1" noChangeAspect="1"/>
          </p:cNvPicPr>
          <p:nvPr>
            <p:ph idx="1"/>
          </p:nvPr>
        </p:nvPicPr>
        <p:blipFill>
          <a:blip r:embed="rId3"/>
          <a:stretch>
            <a:fillRect/>
          </a:stretch>
        </p:blipFill>
        <p:spPr>
          <a:xfrm>
            <a:off x="685800" y="2448911"/>
            <a:ext cx="7245145" cy="3598260"/>
          </a:xfrm>
        </p:spPr>
      </p:pic>
    </p:spTree>
    <p:extLst>
      <p:ext uri="{BB962C8B-B14F-4D97-AF65-F5344CB8AC3E}">
        <p14:creationId xmlns:p14="http://schemas.microsoft.com/office/powerpoint/2010/main" val="2268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4443FFDD-1299-EE52-442E-91133E023FB4}"/>
              </a:ext>
            </a:extLst>
          </p:cNvPr>
          <p:cNvPicPr>
            <a:picLocks noChangeAspect="1"/>
          </p:cNvPicPr>
          <p:nvPr/>
        </p:nvPicPr>
        <p:blipFill rotWithShape="1">
          <a:blip r:embed="rId2">
            <a:duotone>
              <a:schemeClr val="accent5">
                <a:shade val="45000"/>
                <a:satMod val="135000"/>
              </a:schemeClr>
              <a:prstClr val="white"/>
            </a:duotone>
          </a:blip>
          <a:srcRect l="5429" r="11238"/>
          <a:stretch/>
        </p:blipFill>
        <p:spPr>
          <a:xfrm>
            <a:off x="20" y="1"/>
            <a:ext cx="9143980" cy="6857999"/>
          </a:xfrm>
          <a:prstGeom prst="rect">
            <a:avLst/>
          </a:prstGeom>
        </p:spPr>
      </p:pic>
      <p:sp>
        <p:nvSpPr>
          <p:cNvPr id="2" name="Title 1"/>
          <p:cNvSpPr>
            <a:spLocks noGrp="1"/>
          </p:cNvSpPr>
          <p:nvPr>
            <p:ph type="title"/>
          </p:nvPr>
        </p:nvSpPr>
        <p:spPr>
          <a:xfrm>
            <a:off x="802386" y="484632"/>
            <a:ext cx="7543800" cy="1609344"/>
          </a:xfrm>
        </p:spPr>
        <p:txBody>
          <a:bodyPr>
            <a:normAutofit/>
          </a:bodyPr>
          <a:lstStyle/>
          <a:p>
            <a:r>
              <a:rPr lang="en-US" b="1" dirty="0">
                <a:latin typeface="Arial"/>
              </a:rPr>
              <a:t>Draft Hit Rate vs. Win %</a:t>
            </a:r>
          </a:p>
        </p:txBody>
      </p:sp>
      <p:pic>
        <p:nvPicPr>
          <p:cNvPr id="7" name="Content Placeholder 6" descr="A screenshot of a screen with numbers and letters&#10;&#10;Description automatically generated">
            <a:extLst>
              <a:ext uri="{FF2B5EF4-FFF2-40B4-BE49-F238E27FC236}">
                <a16:creationId xmlns:a16="http://schemas.microsoft.com/office/drawing/2014/main" id="{08C69531-520C-D1AE-9595-83A883403FF6}"/>
              </a:ext>
            </a:extLst>
          </p:cNvPr>
          <p:cNvPicPr>
            <a:picLocks noGrp="1" noChangeAspect="1"/>
          </p:cNvPicPr>
          <p:nvPr>
            <p:ph idx="1"/>
          </p:nvPr>
        </p:nvPicPr>
        <p:blipFill>
          <a:blip r:embed="rId3"/>
          <a:stretch>
            <a:fillRect/>
          </a:stretch>
        </p:blipFill>
        <p:spPr>
          <a:xfrm>
            <a:off x="2250374" y="1679465"/>
            <a:ext cx="3961240" cy="4928971"/>
          </a:xfrm>
        </p:spPr>
      </p:pic>
    </p:spTree>
    <p:extLst>
      <p:ext uri="{BB962C8B-B14F-4D97-AF65-F5344CB8AC3E}">
        <p14:creationId xmlns:p14="http://schemas.microsoft.com/office/powerpoint/2010/main" val="2100202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4443FFDD-1299-EE52-442E-91133E023FB4}"/>
              </a:ext>
            </a:extLst>
          </p:cNvPr>
          <p:cNvPicPr>
            <a:picLocks noChangeAspect="1"/>
          </p:cNvPicPr>
          <p:nvPr/>
        </p:nvPicPr>
        <p:blipFill rotWithShape="1">
          <a:blip r:embed="rId2">
            <a:duotone>
              <a:schemeClr val="accent5">
                <a:shade val="45000"/>
                <a:satMod val="135000"/>
              </a:schemeClr>
              <a:prstClr val="white"/>
            </a:duotone>
          </a:blip>
          <a:srcRect l="5429" r="11238"/>
          <a:stretch/>
        </p:blipFill>
        <p:spPr>
          <a:xfrm>
            <a:off x="20" y="1"/>
            <a:ext cx="9143980" cy="6857999"/>
          </a:xfrm>
          <a:prstGeom prst="rect">
            <a:avLst/>
          </a:prstGeom>
        </p:spPr>
      </p:pic>
      <p:sp>
        <p:nvSpPr>
          <p:cNvPr id="2" name="Title 1"/>
          <p:cNvSpPr>
            <a:spLocks noGrp="1"/>
          </p:cNvSpPr>
          <p:nvPr>
            <p:ph type="title"/>
          </p:nvPr>
        </p:nvSpPr>
        <p:spPr>
          <a:xfrm>
            <a:off x="800100" y="33370"/>
            <a:ext cx="7543800" cy="1609344"/>
          </a:xfrm>
        </p:spPr>
        <p:txBody>
          <a:bodyPr>
            <a:normAutofit/>
          </a:bodyPr>
          <a:lstStyle/>
          <a:p>
            <a:r>
              <a:rPr lang="en-US" b="1" dirty="0">
                <a:latin typeface="Arial"/>
              </a:rPr>
              <a:t>Draft Hit Rate vs Win %</a:t>
            </a:r>
          </a:p>
        </p:txBody>
      </p:sp>
      <p:pic>
        <p:nvPicPr>
          <p:cNvPr id="4" name="Content Placeholder 3">
            <a:extLst>
              <a:ext uri="{FF2B5EF4-FFF2-40B4-BE49-F238E27FC236}">
                <a16:creationId xmlns:a16="http://schemas.microsoft.com/office/drawing/2014/main" id="{FCFA9251-96F8-8D6F-D5E6-B4DBF6E85C25}"/>
              </a:ext>
            </a:extLst>
          </p:cNvPr>
          <p:cNvPicPr>
            <a:picLocks noGrp="1" noChangeAspect="1"/>
          </p:cNvPicPr>
          <p:nvPr>
            <p:ph idx="1"/>
          </p:nvPr>
        </p:nvPicPr>
        <p:blipFill>
          <a:blip r:embed="rId3"/>
          <a:stretch>
            <a:fillRect/>
          </a:stretch>
        </p:blipFill>
        <p:spPr>
          <a:xfrm>
            <a:off x="1358964" y="1274580"/>
            <a:ext cx="6426071" cy="5149971"/>
          </a:xfrm>
          <a:prstGeom prst="rect">
            <a:avLst/>
          </a:prstGeom>
        </p:spPr>
      </p:pic>
    </p:spTree>
    <p:extLst>
      <p:ext uri="{BB962C8B-B14F-4D97-AF65-F5344CB8AC3E}">
        <p14:creationId xmlns:p14="http://schemas.microsoft.com/office/powerpoint/2010/main" val="364963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Content Placeholder 3">
            <a:extLst>
              <a:ext uri="{FF2B5EF4-FFF2-40B4-BE49-F238E27FC236}">
                <a16:creationId xmlns:a16="http://schemas.microsoft.com/office/drawing/2014/main" id="{176DA6E0-DA8B-3CC9-1A56-EF300499E789}"/>
              </a:ext>
            </a:extLst>
          </p:cNvPr>
          <p:cNvPicPr>
            <a:picLocks noChangeAspect="1"/>
          </p:cNvPicPr>
          <p:nvPr/>
        </p:nvPicPr>
        <p:blipFill>
          <a:blip r:embed="rId2"/>
          <a:stretch>
            <a:fillRect/>
          </a:stretch>
        </p:blipFill>
        <p:spPr>
          <a:xfrm>
            <a:off x="4692650" y="545474"/>
            <a:ext cx="3712972" cy="2979659"/>
          </a:xfrm>
          <a:prstGeom prst="rect">
            <a:avLst/>
          </a:prstGeom>
        </p:spPr>
      </p:pic>
      <p:sp>
        <p:nvSpPr>
          <p:cNvPr id="39" name="Rectangle 3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83745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981573"/>
            <a:ext cx="7667244"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964092" y="4162031"/>
            <a:ext cx="3407762" cy="1767141"/>
          </a:xfrm>
        </p:spPr>
        <p:txBody>
          <a:bodyPr>
            <a:normAutofit/>
          </a:bodyPr>
          <a:lstStyle/>
          <a:p>
            <a:pPr algn="r"/>
            <a:r>
              <a:rPr lang="en-US" b="1" dirty="0">
                <a:latin typeface="Arial"/>
              </a:rPr>
              <a:t>Key Findings</a:t>
            </a:r>
          </a:p>
        </p:txBody>
      </p:sp>
      <p:sp>
        <p:nvSpPr>
          <p:cNvPr id="3" name="Content Placeholder 2"/>
          <p:cNvSpPr>
            <a:spLocks noGrp="1"/>
          </p:cNvSpPr>
          <p:nvPr>
            <p:ph idx="1"/>
          </p:nvPr>
        </p:nvSpPr>
        <p:spPr>
          <a:xfrm>
            <a:off x="4663440" y="4170410"/>
            <a:ext cx="3524415" cy="1767141"/>
          </a:xfrm>
        </p:spPr>
        <p:txBody>
          <a:bodyPr anchor="ctr">
            <a:normAutofit/>
          </a:bodyPr>
          <a:lstStyle/>
          <a:p>
            <a:r>
              <a:rPr lang="en-US" sz="1600" b="0">
                <a:latin typeface="Arial"/>
              </a:rPr>
              <a:t>- Summarize major findings</a:t>
            </a:r>
          </a:p>
          <a:p>
            <a:r>
              <a:rPr lang="en-US" sz="1600" b="0">
                <a:latin typeface="Arial"/>
              </a:rPr>
              <a:t>- Insights gained from the analysis</a:t>
            </a:r>
          </a:p>
          <a:p>
            <a:r>
              <a:rPr lang="en-US" sz="1600" b="0">
                <a:latin typeface="Arial"/>
              </a:rPr>
              <a:t>- Patterns and trends identified</a:t>
            </a:r>
            <a:endParaRPr lang="en-US" sz="1600" b="0" dirty="0">
              <a:latin typeface="Arial"/>
            </a:endParaRPr>
          </a:p>
        </p:txBody>
      </p:sp>
      <p:sp>
        <p:nvSpPr>
          <p:cNvPr id="43" name="Rectangle 4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128670"/>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Oval 4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7" name="Oval 4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B96D821A-CD5F-5A95-96D7-4D3B11088A0C}"/>
              </a:ext>
            </a:extLst>
          </p:cNvPr>
          <p:cNvSpPr txBox="1"/>
          <p:nvPr/>
        </p:nvSpPr>
        <p:spPr>
          <a:xfrm>
            <a:off x="964092" y="648646"/>
            <a:ext cx="3487259"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We found there is a low positive correlation of 0.11 for our graph.</a:t>
            </a:r>
          </a:p>
          <a:p>
            <a:pPr marL="285750" indent="-285750">
              <a:buFont typeface="Arial" panose="020B0604020202020204" pitchFamily="34" charset="0"/>
              <a:buChar char="•"/>
            </a:pPr>
            <a:r>
              <a:rPr lang="en-US" sz="1600" dirty="0"/>
              <a:t>Majority of teams on the top half of draft hit rates tend to have better win percentages per season</a:t>
            </a:r>
          </a:p>
          <a:p>
            <a:pPr marL="285750" indent="-285750">
              <a:buFont typeface="Arial" panose="020B0604020202020204" pitchFamily="34" charset="0"/>
              <a:buChar char="•"/>
            </a:pPr>
            <a:r>
              <a:rPr lang="en-US" sz="1600" dirty="0"/>
              <a:t>Argument to be made that those who do not sign players to the second contract can have successful seasons (&gt;50%)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6710" y="484632"/>
            <a:ext cx="5057883" cy="1609344"/>
          </a:xfrm>
        </p:spPr>
        <p:txBody>
          <a:bodyPr>
            <a:normAutofit/>
          </a:bodyPr>
          <a:lstStyle/>
          <a:p>
            <a:r>
              <a:rPr lang="en-US" b="1">
                <a:latin typeface="Arial"/>
              </a:rPr>
              <a:t>Conclusion</a:t>
            </a:r>
          </a:p>
        </p:txBody>
      </p:sp>
      <p:sp>
        <p:nvSpPr>
          <p:cNvPr id="3" name="Content Placeholder 2"/>
          <p:cNvSpPr>
            <a:spLocks noGrp="1"/>
          </p:cNvSpPr>
          <p:nvPr>
            <p:ph idx="1"/>
          </p:nvPr>
        </p:nvSpPr>
        <p:spPr>
          <a:xfrm>
            <a:off x="286709" y="2121408"/>
            <a:ext cx="5057884" cy="4050792"/>
          </a:xfrm>
        </p:spPr>
        <p:txBody>
          <a:bodyPr>
            <a:normAutofit/>
          </a:bodyPr>
          <a:lstStyle/>
          <a:p>
            <a:r>
              <a:rPr lang="en-US" sz="1600" b="0" dirty="0">
                <a:latin typeface="Arial"/>
              </a:rPr>
              <a:t>It can be determined based on the data that most teams who have a higher hit rate do </a:t>
            </a:r>
            <a:r>
              <a:rPr lang="en-US" sz="1600" b="0">
                <a:latin typeface="Arial"/>
              </a:rPr>
              <a:t>not always see </a:t>
            </a:r>
            <a:r>
              <a:rPr lang="en-US" sz="1600" b="0" dirty="0">
                <a:latin typeface="Arial"/>
              </a:rPr>
              <a:t>higher win rates which can equate to better output on the field</a:t>
            </a:r>
          </a:p>
          <a:p>
            <a:pPr lvl="1"/>
            <a:r>
              <a:rPr lang="en-US" sz="1400" dirty="0">
                <a:latin typeface="Arial"/>
              </a:rPr>
              <a:t>There is a high turnover of drafted players who do not received a second contract with their respective team</a:t>
            </a:r>
            <a:endParaRPr lang="en-US" sz="1400" b="0" dirty="0">
              <a:latin typeface="Arial"/>
            </a:endParaRPr>
          </a:p>
          <a:p>
            <a:r>
              <a:rPr lang="en-US" sz="1600" b="0" dirty="0">
                <a:latin typeface="Arial"/>
              </a:rPr>
              <a:t>There are examples of successful teams both for and against the premise tha</a:t>
            </a:r>
            <a:r>
              <a:rPr lang="en-US" sz="1600" dirty="0">
                <a:latin typeface="Arial"/>
              </a:rPr>
              <a:t>t you need to sign your own players to ultimately see the higher win rate and/or more</a:t>
            </a:r>
            <a:endParaRPr lang="en-US" sz="1600" b="0" dirty="0">
              <a:latin typeface="Arial"/>
            </a:endParaRPr>
          </a:p>
          <a:p>
            <a:r>
              <a:rPr lang="en-US" sz="1600" dirty="0">
                <a:latin typeface="Arial"/>
              </a:rPr>
              <a:t>Overall, it can be stated that there should be consideration to keep the players that best fit the respective team's system. Although, teams have shown being more conservative on their extensions and bringing in talent on the market can show consistent win percentages</a:t>
            </a:r>
            <a:endParaRPr lang="en-US" sz="1600" b="0" dirty="0">
              <a:latin typeface="Arial"/>
            </a:endParaRPr>
          </a:p>
        </p:txBody>
      </p:sp>
      <p:pic>
        <p:nvPicPr>
          <p:cNvPr id="5" name="Picture 4" descr="Magnifying glass showing decling performance">
            <a:extLst>
              <a:ext uri="{FF2B5EF4-FFF2-40B4-BE49-F238E27FC236}">
                <a16:creationId xmlns:a16="http://schemas.microsoft.com/office/drawing/2014/main" id="{B2591630-E9FE-21A6-7E80-5489497F3F63}"/>
              </a:ext>
            </a:extLst>
          </p:cNvPr>
          <p:cNvPicPr>
            <a:picLocks noChangeAspect="1"/>
          </p:cNvPicPr>
          <p:nvPr/>
        </p:nvPicPr>
        <p:blipFill rotWithShape="1">
          <a:blip r:embed="rId4"/>
          <a:srcRect l="17758" r="48321" b="-1"/>
          <a:stretch/>
        </p:blipFill>
        <p:spPr>
          <a:xfrm>
            <a:off x="5658955" y="10"/>
            <a:ext cx="3485045"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997E6D15-7B76-A41F-2309-F7A877B6474B}"/>
              </a:ext>
            </a:extLst>
          </p:cNvPr>
          <p:cNvPicPr>
            <a:picLocks noChangeAspect="1"/>
          </p:cNvPicPr>
          <p:nvPr/>
        </p:nvPicPr>
        <p:blipFill rotWithShape="1">
          <a:blip r:embed="rId2"/>
          <a:srcRect l="11000" r="-1" b="-1"/>
          <a:stretch/>
        </p:blipFill>
        <p:spPr>
          <a:xfrm>
            <a:off x="20" y="171119"/>
            <a:ext cx="9143980" cy="6857989"/>
          </a:xfrm>
          <a:prstGeom prst="rect">
            <a:avLst/>
          </a:prstGeom>
        </p:spPr>
      </p:pic>
      <p:sp>
        <p:nvSpPr>
          <p:cNvPr id="22" name="Rectangle 21">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2386" y="484632"/>
            <a:ext cx="7543800" cy="1609344"/>
          </a:xfrm>
        </p:spPr>
        <p:txBody>
          <a:bodyPr anchor="ctr">
            <a:normAutofit/>
          </a:bodyPr>
          <a:lstStyle/>
          <a:p>
            <a:r>
              <a:rPr lang="en-US" b="1">
                <a:solidFill>
                  <a:schemeClr val="tx1"/>
                </a:solidFill>
                <a:latin typeface="Arial"/>
              </a:rPr>
              <a:t>Future Work</a:t>
            </a:r>
          </a:p>
        </p:txBody>
      </p:sp>
      <p:sp>
        <p:nvSpPr>
          <p:cNvPr id="3" name="Content Placeholder 2"/>
          <p:cNvSpPr>
            <a:spLocks noGrp="1"/>
          </p:cNvSpPr>
          <p:nvPr>
            <p:ph idx="1"/>
          </p:nvPr>
        </p:nvSpPr>
        <p:spPr>
          <a:xfrm>
            <a:off x="802386" y="2121408"/>
            <a:ext cx="7543800" cy="4050792"/>
          </a:xfrm>
        </p:spPr>
        <p:txBody>
          <a:bodyPr>
            <a:normAutofit/>
          </a:bodyPr>
          <a:lstStyle/>
          <a:p>
            <a:r>
              <a:rPr lang="en-US" b="0" dirty="0">
                <a:latin typeface="Arial"/>
              </a:rPr>
              <a:t>- Potential extensions of the project</a:t>
            </a:r>
          </a:p>
          <a:p>
            <a:pPr lvl="1"/>
            <a:r>
              <a:rPr lang="en-US" dirty="0">
                <a:latin typeface="Arial"/>
              </a:rPr>
              <a:t>Diving deeper into positional analysis to provide further reasoning behind achieving second contract.</a:t>
            </a:r>
          </a:p>
          <a:p>
            <a:pPr lvl="1"/>
            <a:r>
              <a:rPr lang="en-US" b="0" dirty="0">
                <a:latin typeface="Arial"/>
              </a:rPr>
              <a:t>Perform</a:t>
            </a:r>
            <a:r>
              <a:rPr lang="en-US" dirty="0">
                <a:latin typeface="Arial"/>
              </a:rPr>
              <a:t>ing analysis behind 1</a:t>
            </a:r>
            <a:r>
              <a:rPr lang="en-US" baseline="30000" dirty="0">
                <a:latin typeface="Arial"/>
              </a:rPr>
              <a:t>st</a:t>
            </a:r>
            <a:r>
              <a:rPr lang="en-US" dirty="0">
                <a:latin typeface="Arial"/>
              </a:rPr>
              <a:t> round picks to 7</a:t>
            </a:r>
            <a:r>
              <a:rPr lang="en-US" baseline="30000" dirty="0">
                <a:latin typeface="Arial"/>
              </a:rPr>
              <a:t>th</a:t>
            </a:r>
            <a:r>
              <a:rPr lang="en-US" dirty="0">
                <a:latin typeface="Arial"/>
              </a:rPr>
              <a:t> round picks, for example determine cases where a 7</a:t>
            </a:r>
            <a:r>
              <a:rPr lang="en-US" baseline="30000" dirty="0">
                <a:latin typeface="Arial"/>
              </a:rPr>
              <a:t>th</a:t>
            </a:r>
            <a:r>
              <a:rPr lang="en-US" dirty="0">
                <a:latin typeface="Arial"/>
              </a:rPr>
              <a:t> round draftee performed better than a 1</a:t>
            </a:r>
            <a:r>
              <a:rPr lang="en-US" baseline="30000" dirty="0">
                <a:latin typeface="Arial"/>
              </a:rPr>
              <a:t>st</a:t>
            </a:r>
            <a:r>
              <a:rPr lang="en-US" dirty="0">
                <a:latin typeface="Arial"/>
              </a:rPr>
              <a:t> </a:t>
            </a:r>
            <a:endParaRPr lang="en-US" b="0" dirty="0">
              <a:latin typeface="Arial"/>
            </a:endParaRPr>
          </a:p>
          <a:p>
            <a:r>
              <a:rPr lang="en-US" b="0" dirty="0">
                <a:latin typeface="Arial"/>
              </a:rPr>
              <a:t>- Additional data sources or analyses to consider:</a:t>
            </a:r>
          </a:p>
          <a:p>
            <a:pPr lvl="1"/>
            <a:r>
              <a:rPr lang="en-US" dirty="0">
                <a:latin typeface="Arial"/>
              </a:rPr>
              <a:t>Analysis on the performance across year-by-year, by player</a:t>
            </a:r>
          </a:p>
          <a:p>
            <a:pPr lvl="1"/>
            <a:r>
              <a:rPr lang="en-US" b="0" dirty="0">
                <a:latin typeface="Arial"/>
              </a:rPr>
              <a:t>Analysis on contract increases by player</a:t>
            </a:r>
            <a:r>
              <a:rPr lang="en-US" dirty="0">
                <a:latin typeface="Arial"/>
              </a:rPr>
              <a:t> and position for second contract</a:t>
            </a:r>
            <a:endParaRPr lang="en-US" b="0" dirty="0">
              <a:latin typeface="Arial"/>
            </a:endParaRPr>
          </a:p>
          <a:p>
            <a:r>
              <a:rPr lang="en-US" b="0" dirty="0">
                <a:latin typeface="Arial"/>
              </a:rPr>
              <a:t>- Improvements for future research</a:t>
            </a:r>
          </a:p>
          <a:p>
            <a:pPr lvl="1"/>
            <a:r>
              <a:rPr lang="en-US" dirty="0">
                <a:latin typeface="Arial"/>
              </a:rPr>
              <a:t>Get the definitive source (NFL) for the data for improved data analysis</a:t>
            </a:r>
          </a:p>
        </p:txBody>
      </p:sp>
      <p:grpSp>
        <p:nvGrpSpPr>
          <p:cNvPr id="24" name="Group 23">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25" name="Oval 24">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2386" y="798394"/>
            <a:ext cx="3547838" cy="1637730"/>
          </a:xfrm>
        </p:spPr>
        <p:txBody>
          <a:bodyPr>
            <a:normAutofit/>
          </a:bodyPr>
          <a:lstStyle/>
          <a:p>
            <a:r>
              <a:rPr lang="en-US" sz="3500" b="1" dirty="0">
                <a:latin typeface="Arial"/>
              </a:rPr>
              <a:t>Questions and Answers</a:t>
            </a:r>
          </a:p>
        </p:txBody>
      </p:sp>
      <p:sp>
        <p:nvSpPr>
          <p:cNvPr id="3" name="Content Placeholder 2"/>
          <p:cNvSpPr>
            <a:spLocks noGrp="1"/>
          </p:cNvSpPr>
          <p:nvPr>
            <p:ph idx="1"/>
          </p:nvPr>
        </p:nvSpPr>
        <p:spPr>
          <a:xfrm>
            <a:off x="802386" y="2578608"/>
            <a:ext cx="3547838" cy="3593592"/>
          </a:xfrm>
        </p:spPr>
        <p:txBody>
          <a:bodyPr>
            <a:normAutofit/>
          </a:bodyPr>
          <a:lstStyle/>
          <a:p>
            <a:pPr marL="0" indent="0">
              <a:buNone/>
            </a:pPr>
            <a:endParaRPr lang="en-US" sz="1600" b="0" dirty="0">
              <a:latin typeface="Arial"/>
            </a:endParaRPr>
          </a:p>
        </p:txBody>
      </p:sp>
      <p:pic>
        <p:nvPicPr>
          <p:cNvPr id="5" name="Picture 4" descr="Many question marks on black background">
            <a:extLst>
              <a:ext uri="{FF2B5EF4-FFF2-40B4-BE49-F238E27FC236}">
                <a16:creationId xmlns:a16="http://schemas.microsoft.com/office/drawing/2014/main" id="{80A0542C-A22E-F3E6-E06C-F1DCEDB97C8A}"/>
              </a:ext>
            </a:extLst>
          </p:cNvPr>
          <p:cNvPicPr>
            <a:picLocks noChangeAspect="1"/>
          </p:cNvPicPr>
          <p:nvPr/>
        </p:nvPicPr>
        <p:blipFill rotWithShape="1">
          <a:blip r:embed="rId2"/>
          <a:srcRect l="58112" r="2" b="2"/>
          <a:stretch/>
        </p:blipFill>
        <p:spPr>
          <a:xfrm>
            <a:off x="4434843" y="10"/>
            <a:ext cx="470915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9" name="Freeform: Shape 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4842" y="0"/>
            <a:ext cx="4709158"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6710" y="484632"/>
            <a:ext cx="5057883" cy="1609344"/>
          </a:xfrm>
        </p:spPr>
        <p:txBody>
          <a:bodyPr>
            <a:normAutofit/>
          </a:bodyPr>
          <a:lstStyle/>
          <a:p>
            <a:r>
              <a:rPr lang="en-US" b="1">
                <a:latin typeface="Arial"/>
              </a:rPr>
              <a:t>Project Overview</a:t>
            </a:r>
          </a:p>
        </p:txBody>
      </p:sp>
      <p:sp>
        <p:nvSpPr>
          <p:cNvPr id="3" name="Content Placeholder 2"/>
          <p:cNvSpPr>
            <a:spLocks noGrp="1"/>
          </p:cNvSpPr>
          <p:nvPr>
            <p:ph idx="1"/>
          </p:nvPr>
        </p:nvSpPr>
        <p:spPr>
          <a:xfrm>
            <a:off x="286709" y="2121408"/>
            <a:ext cx="5057884" cy="4050792"/>
          </a:xfrm>
        </p:spPr>
        <p:txBody>
          <a:bodyPr>
            <a:normAutofit/>
          </a:bodyPr>
          <a:lstStyle/>
          <a:p>
            <a:r>
              <a:rPr lang="en-US" sz="1600" b="0" dirty="0">
                <a:latin typeface="Arial"/>
              </a:rPr>
              <a:t>This project aims to identify and analyze the factors influencing the likelihood of NFL players receiving a second contract with the same team. The analysis focuses on the draft classes in a four-year span (from 2016 -2019) and considers how player position, round drafted, team drafting, and the draftee’s impact towards receiving a second contract.</a:t>
            </a:r>
          </a:p>
          <a:p>
            <a:r>
              <a:rPr lang="en-US" sz="1600" b="0" dirty="0">
                <a:latin typeface="Arial"/>
              </a:rPr>
              <a:t>Also determining how a dr</a:t>
            </a:r>
            <a:r>
              <a:rPr lang="en-US" sz="1600" dirty="0">
                <a:latin typeface="Arial"/>
              </a:rPr>
              <a:t>aft team’s “hit-rate” is measured across winning average across that four-year span after the second contract is awarded to the players.</a:t>
            </a:r>
            <a:endParaRPr lang="en-US" sz="1600" b="0" dirty="0">
              <a:latin typeface="Arial"/>
            </a:endParaRPr>
          </a:p>
        </p:txBody>
      </p:sp>
      <p:pic>
        <p:nvPicPr>
          <p:cNvPr id="5" name="Picture 4" descr="Digital financial graph">
            <a:extLst>
              <a:ext uri="{FF2B5EF4-FFF2-40B4-BE49-F238E27FC236}">
                <a16:creationId xmlns:a16="http://schemas.microsoft.com/office/drawing/2014/main" id="{D811513E-320B-D59C-5109-404D36790443}"/>
              </a:ext>
            </a:extLst>
          </p:cNvPr>
          <p:cNvPicPr>
            <a:picLocks noChangeAspect="1"/>
          </p:cNvPicPr>
          <p:nvPr/>
        </p:nvPicPr>
        <p:blipFill rotWithShape="1">
          <a:blip r:embed="rId4"/>
          <a:srcRect l="43656" r="27760"/>
          <a:stretch/>
        </p:blipFill>
        <p:spPr>
          <a:xfrm>
            <a:off x="5658955" y="10"/>
            <a:ext cx="3485045" cy="6857990"/>
          </a:xfrm>
          <a:prstGeom prst="rect">
            <a:avLst/>
          </a:prstGeom>
        </p:spPr>
      </p:pic>
      <p:grpSp>
        <p:nvGrpSpPr>
          <p:cNvPr id="38" name="Group 37">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39" name="Oval 38">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6710" y="484632"/>
            <a:ext cx="5057883" cy="1609344"/>
          </a:xfrm>
        </p:spPr>
        <p:txBody>
          <a:bodyPr>
            <a:normAutofit/>
          </a:bodyPr>
          <a:lstStyle/>
          <a:p>
            <a:r>
              <a:rPr lang="en-US" b="1">
                <a:latin typeface="Arial"/>
              </a:rPr>
              <a:t>Team Members and Roles</a:t>
            </a:r>
          </a:p>
        </p:txBody>
      </p:sp>
      <p:sp>
        <p:nvSpPr>
          <p:cNvPr id="54" name="Content Placeholder 2"/>
          <p:cNvSpPr>
            <a:spLocks noGrp="1"/>
          </p:cNvSpPr>
          <p:nvPr>
            <p:ph idx="1"/>
          </p:nvPr>
        </p:nvSpPr>
        <p:spPr>
          <a:xfrm>
            <a:off x="286709" y="2121408"/>
            <a:ext cx="5057884" cy="4050792"/>
          </a:xfrm>
        </p:spPr>
        <p:txBody>
          <a:bodyPr>
            <a:normAutofit/>
          </a:bodyPr>
          <a:lstStyle/>
          <a:p>
            <a:r>
              <a:rPr lang="en-US" sz="1600" b="0" dirty="0">
                <a:latin typeface="Arial"/>
              </a:rPr>
              <a:t>Luis Llamas: Set up the GitHub repository, create </a:t>
            </a:r>
            <a:r>
              <a:rPr lang="en-US" sz="1600" b="0" dirty="0" err="1">
                <a:latin typeface="Arial"/>
              </a:rPr>
              <a:t>README.md</a:t>
            </a:r>
            <a:r>
              <a:rPr lang="en-US" sz="1600" b="0" dirty="0">
                <a:latin typeface="Arial"/>
              </a:rPr>
              <a:t>, and PPT presentation</a:t>
            </a:r>
          </a:p>
          <a:p>
            <a:r>
              <a:rPr lang="en-US" sz="1600" b="0" dirty="0">
                <a:latin typeface="Arial"/>
              </a:rPr>
              <a:t>Santiago Cardenas: Data collection and preprocessing</a:t>
            </a:r>
          </a:p>
          <a:p>
            <a:r>
              <a:rPr lang="en-US" sz="1600" b="0" dirty="0">
                <a:latin typeface="Arial"/>
              </a:rPr>
              <a:t>Christian Fincher: Statistical analysis and report writing</a:t>
            </a:r>
          </a:p>
          <a:p>
            <a:r>
              <a:rPr lang="en-US" sz="1600" b="0" dirty="0">
                <a:latin typeface="Arial"/>
              </a:rPr>
              <a:t>Jack Thomas: Data analysis and visualization</a:t>
            </a:r>
          </a:p>
        </p:txBody>
      </p:sp>
      <p:pic>
        <p:nvPicPr>
          <p:cNvPr id="16" name="Picture 15" descr="A person reaching for a paper on a table full of paper and sticky notes">
            <a:extLst>
              <a:ext uri="{FF2B5EF4-FFF2-40B4-BE49-F238E27FC236}">
                <a16:creationId xmlns:a16="http://schemas.microsoft.com/office/drawing/2014/main" id="{FAA46FE0-C135-3D7B-E777-D4D7A45F7215}"/>
              </a:ext>
            </a:extLst>
          </p:cNvPr>
          <p:cNvPicPr>
            <a:picLocks noChangeAspect="1"/>
          </p:cNvPicPr>
          <p:nvPr/>
        </p:nvPicPr>
        <p:blipFill rotWithShape="1">
          <a:blip r:embed="rId4"/>
          <a:srcRect l="33069" r="33010" b="-1"/>
          <a:stretch/>
        </p:blipFill>
        <p:spPr>
          <a:xfrm>
            <a:off x="5658955" y="10"/>
            <a:ext cx="3485045" cy="6857990"/>
          </a:xfrm>
          <a:prstGeom prst="rect">
            <a:avLst/>
          </a:prstGeom>
        </p:spPr>
      </p:pic>
      <p:grpSp>
        <p:nvGrpSpPr>
          <p:cNvPr id="37" name="Group 36">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38" name="Oval 37">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descr="Magnifying glass showing decling performance">
            <a:extLst>
              <a:ext uri="{FF2B5EF4-FFF2-40B4-BE49-F238E27FC236}">
                <a16:creationId xmlns:a16="http://schemas.microsoft.com/office/drawing/2014/main" id="{68D775BD-0CEB-43D3-9EF9-4350E1C2263F}"/>
              </a:ext>
            </a:extLst>
          </p:cNvPr>
          <p:cNvPicPr>
            <a:picLocks noChangeAspect="1"/>
          </p:cNvPicPr>
          <p:nvPr/>
        </p:nvPicPr>
        <p:blipFill rotWithShape="1">
          <a:blip r:embed="rId2">
            <a:duotone>
              <a:schemeClr val="accent5">
                <a:shade val="45000"/>
                <a:satMod val="135000"/>
              </a:schemeClr>
              <a:prstClr val="white"/>
            </a:duotone>
          </a:blip>
          <a:srcRect r="10999" b="-2"/>
          <a:stretch/>
        </p:blipFill>
        <p:spPr>
          <a:xfrm>
            <a:off x="20" y="1"/>
            <a:ext cx="9143980" cy="6857999"/>
          </a:xfrm>
          <a:prstGeom prst="rect">
            <a:avLst/>
          </a:prstGeom>
        </p:spPr>
      </p:pic>
      <p:sp>
        <p:nvSpPr>
          <p:cNvPr id="26" name="Rectangle 25">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 y="0"/>
            <a:ext cx="9141714"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2386" y="484632"/>
            <a:ext cx="7543800" cy="1609344"/>
          </a:xfrm>
        </p:spPr>
        <p:txBody>
          <a:bodyPr>
            <a:normAutofit/>
          </a:bodyPr>
          <a:lstStyle/>
          <a:p>
            <a:r>
              <a:rPr lang="en-US" b="1">
                <a:latin typeface="Arial"/>
              </a:rPr>
              <a:t>Data Sources</a:t>
            </a:r>
          </a:p>
        </p:txBody>
      </p:sp>
      <p:sp>
        <p:nvSpPr>
          <p:cNvPr id="3" name="Content Placeholder 2"/>
          <p:cNvSpPr>
            <a:spLocks noGrp="1"/>
          </p:cNvSpPr>
          <p:nvPr>
            <p:ph idx="1"/>
          </p:nvPr>
        </p:nvSpPr>
        <p:spPr>
          <a:xfrm>
            <a:off x="802386" y="2121408"/>
            <a:ext cx="7543800" cy="4050792"/>
          </a:xfrm>
        </p:spPr>
        <p:txBody>
          <a:bodyPr>
            <a:normAutofit/>
          </a:bodyPr>
          <a:lstStyle/>
          <a:p>
            <a:r>
              <a:rPr lang="en-US" b="0" dirty="0">
                <a:latin typeface="Arial"/>
              </a:rPr>
              <a:t>1. </a:t>
            </a:r>
            <a:r>
              <a:rPr lang="en-US" b="0" dirty="0" err="1">
                <a:latin typeface="Arial"/>
              </a:rPr>
              <a:t>nfldatapy</a:t>
            </a:r>
            <a:r>
              <a:rPr lang="en-US" b="0" dirty="0">
                <a:latin typeface="Arial"/>
              </a:rPr>
              <a:t>: Provides data on NFL draft picks, player statistics, and contract details</a:t>
            </a:r>
          </a:p>
          <a:p>
            <a:pPr lvl="1"/>
            <a:r>
              <a:rPr lang="en-US" dirty="0">
                <a:latin typeface="Arial"/>
              </a:rPr>
              <a:t>Source: </a:t>
            </a:r>
            <a:r>
              <a:rPr lang="en-US" dirty="0">
                <a:latin typeface="Arial"/>
                <a:hlinkClick r:id="rId4"/>
              </a:rPr>
              <a:t>Link</a:t>
            </a:r>
            <a:endParaRPr lang="en-US" b="0" dirty="0">
              <a:latin typeface="Arial"/>
            </a:endParaRPr>
          </a:p>
          <a:p>
            <a:r>
              <a:rPr lang="en-US" b="0" dirty="0">
                <a:latin typeface="Arial"/>
              </a:rPr>
              <a:t>2. NFL Contract and Draft Data from Kaggle: Contains NFL contracts and draft pick data for players between 2000 and 2023</a:t>
            </a:r>
          </a:p>
          <a:p>
            <a:pPr lvl="1"/>
            <a:r>
              <a:rPr lang="en-US" dirty="0">
                <a:latin typeface="Arial"/>
              </a:rPr>
              <a:t>Source: </a:t>
            </a:r>
            <a:r>
              <a:rPr lang="en-US" dirty="0">
                <a:latin typeface="Arial"/>
                <a:hlinkClick r:id="rId5"/>
              </a:rPr>
              <a:t>Link</a:t>
            </a:r>
            <a:endParaRPr lang="en-US" b="0" dirty="0">
              <a:latin typeface="Arial"/>
            </a:endParaRPr>
          </a:p>
          <a:p>
            <a:r>
              <a:rPr lang="en-US" b="0" dirty="0">
                <a:latin typeface="Arial"/>
              </a:rPr>
              <a:t>3. NFL Records created by Jack Thomas</a:t>
            </a:r>
          </a:p>
          <a:p>
            <a:pPr lvl="1"/>
            <a:r>
              <a:rPr lang="en-US" b="0" dirty="0">
                <a:latin typeface="Arial"/>
              </a:rPr>
              <a:t>Source: </a:t>
            </a:r>
            <a:r>
              <a:rPr lang="en-US" b="0" dirty="0">
                <a:latin typeface="Arial"/>
                <a:hlinkClick r:id="rId6"/>
              </a:rPr>
              <a:t>Link</a:t>
            </a:r>
            <a:endParaRPr lang="en-US" b="0" dirty="0">
              <a:latin typeface="Arial"/>
            </a:endParaRPr>
          </a:p>
        </p:txBody>
      </p:sp>
      <p:grpSp>
        <p:nvGrpSpPr>
          <p:cNvPr id="28" name="Group 27">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29" name="Oval 28">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4C1F311E-D269-AE4B-72EE-85A86B4974B4}"/>
              </a:ext>
            </a:extLst>
          </p:cNvPr>
          <p:cNvPicPr>
            <a:picLocks noChangeAspect="1"/>
          </p:cNvPicPr>
          <p:nvPr/>
        </p:nvPicPr>
        <p:blipFill rotWithShape="1">
          <a:blip r:embed="rId2"/>
          <a:srcRect l="11000" r="-1" b="-1"/>
          <a:stretch/>
        </p:blipFill>
        <p:spPr>
          <a:xfrm>
            <a:off x="20" y="1"/>
            <a:ext cx="9143980" cy="6857999"/>
          </a:xfrm>
          <a:prstGeom prst="rect">
            <a:avLst/>
          </a:prstGeom>
        </p:spPr>
      </p:pic>
      <p:sp>
        <p:nvSpPr>
          <p:cNvPr id="32" name="Rectangle 31">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2386" y="484632"/>
            <a:ext cx="7543800" cy="1609344"/>
          </a:xfrm>
        </p:spPr>
        <p:txBody>
          <a:bodyPr anchor="ctr">
            <a:normAutofit/>
          </a:bodyPr>
          <a:lstStyle/>
          <a:p>
            <a:r>
              <a:rPr lang="en-US" b="1">
                <a:solidFill>
                  <a:schemeClr val="tx1"/>
                </a:solidFill>
                <a:latin typeface="Arial"/>
              </a:rPr>
              <a:t>Data Standardization and Analysis</a:t>
            </a:r>
          </a:p>
        </p:txBody>
      </p:sp>
      <p:sp>
        <p:nvSpPr>
          <p:cNvPr id="3" name="Content Placeholder 2"/>
          <p:cNvSpPr>
            <a:spLocks noGrp="1"/>
          </p:cNvSpPr>
          <p:nvPr>
            <p:ph idx="1"/>
          </p:nvPr>
        </p:nvSpPr>
        <p:spPr>
          <a:xfrm>
            <a:off x="802386" y="2121408"/>
            <a:ext cx="7543800" cy="4050792"/>
          </a:xfrm>
        </p:spPr>
        <p:txBody>
          <a:bodyPr>
            <a:normAutofit/>
          </a:bodyPr>
          <a:lstStyle/>
          <a:p>
            <a:r>
              <a:rPr lang="en-US" dirty="0">
                <a:latin typeface="Arial"/>
              </a:rPr>
              <a:t>Cleaning: Dictionaries to standardize team names to current city and acronym usages.</a:t>
            </a:r>
            <a:r>
              <a:rPr lang="en-US" b="0" dirty="0">
                <a:latin typeface="Arial"/>
              </a:rPr>
              <a:t> Removing the duplicate names of players that appear.</a:t>
            </a:r>
          </a:p>
          <a:p>
            <a:r>
              <a:rPr lang="en-US" b="0" dirty="0">
                <a:latin typeface="Arial"/>
              </a:rPr>
              <a:t>Identify Second Contracts: New column indicating second contracts</a:t>
            </a:r>
          </a:p>
          <a:p>
            <a:r>
              <a:rPr lang="en-US" b="0" dirty="0">
                <a:latin typeface="Arial"/>
              </a:rPr>
              <a:t>Player Records: Ensure unique counting of players</a:t>
            </a:r>
          </a:p>
          <a:p>
            <a:r>
              <a:rPr lang="en-US" dirty="0">
                <a:latin typeface="Arial"/>
              </a:rPr>
              <a:t>Rounds: Including all seven rounds in the NFL draft</a:t>
            </a:r>
            <a:endParaRPr lang="en-US" b="0" dirty="0">
              <a:latin typeface="Arial"/>
            </a:endParaRPr>
          </a:p>
        </p:txBody>
      </p:sp>
      <p:grpSp>
        <p:nvGrpSpPr>
          <p:cNvPr id="34" name="Group 33">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25" name="Oval 24">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9144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2386" y="4846002"/>
            <a:ext cx="7543800" cy="1522993"/>
          </a:xfrm>
        </p:spPr>
        <p:txBody>
          <a:bodyPr>
            <a:normAutofit/>
          </a:bodyPr>
          <a:lstStyle/>
          <a:p>
            <a:r>
              <a:rPr lang="en-US" sz="5200" b="1" dirty="0">
                <a:latin typeface="Arial"/>
              </a:rPr>
              <a:t>Key Aspects to Explore</a:t>
            </a:r>
          </a:p>
        </p:txBody>
      </p:sp>
      <p:grpSp>
        <p:nvGrpSpPr>
          <p:cNvPr id="18" name="Group 17">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9" name="Oval 18">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0" name="Oval 19">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graphicFrame>
        <p:nvGraphicFramePr>
          <p:cNvPr id="5" name="Content Placeholder 2">
            <a:extLst>
              <a:ext uri="{FF2B5EF4-FFF2-40B4-BE49-F238E27FC236}">
                <a16:creationId xmlns:a16="http://schemas.microsoft.com/office/drawing/2014/main" id="{4E76ECB8-CCBD-DECD-E21F-5134D5AD5C7B}"/>
              </a:ext>
            </a:extLst>
          </p:cNvPr>
          <p:cNvGraphicFramePr>
            <a:graphicFrameLocks noGrp="1"/>
          </p:cNvGraphicFramePr>
          <p:nvPr>
            <p:ph idx="1"/>
            <p:extLst>
              <p:ext uri="{D42A27DB-BD31-4B8C-83A1-F6EECF244321}">
                <p14:modId xmlns:p14="http://schemas.microsoft.com/office/powerpoint/2010/main" val="831417599"/>
              </p:ext>
            </p:extLst>
          </p:nvPr>
        </p:nvGraphicFramePr>
        <p:xfrm>
          <a:off x="482599" y="633637"/>
          <a:ext cx="8178800" cy="32948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Financial graphs on a dark display">
            <a:extLst>
              <a:ext uri="{FF2B5EF4-FFF2-40B4-BE49-F238E27FC236}">
                <a16:creationId xmlns:a16="http://schemas.microsoft.com/office/drawing/2014/main" id="{4443FFDD-1299-EE52-442E-91133E023FB4}"/>
              </a:ext>
            </a:extLst>
          </p:cNvPr>
          <p:cNvPicPr>
            <a:picLocks noChangeAspect="1"/>
          </p:cNvPicPr>
          <p:nvPr/>
        </p:nvPicPr>
        <p:blipFill rotWithShape="1">
          <a:blip r:embed="rId2">
            <a:duotone>
              <a:schemeClr val="accent5">
                <a:shade val="45000"/>
                <a:satMod val="135000"/>
              </a:schemeClr>
              <a:prstClr val="white"/>
            </a:duotone>
          </a:blip>
          <a:srcRect l="5429" r="11238"/>
          <a:stretch/>
        </p:blipFill>
        <p:spPr>
          <a:xfrm>
            <a:off x="20" y="1"/>
            <a:ext cx="9143980" cy="6857999"/>
          </a:xfrm>
          <a:prstGeom prst="rect">
            <a:avLst/>
          </a:prstGeom>
        </p:spPr>
      </p:pic>
      <p:sp>
        <p:nvSpPr>
          <p:cNvPr id="11" name="Rectangle 10">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 y="0"/>
            <a:ext cx="9141714"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1812" y="181357"/>
            <a:ext cx="7543800" cy="1609344"/>
          </a:xfrm>
        </p:spPr>
        <p:txBody>
          <a:bodyPr>
            <a:normAutofit/>
          </a:bodyPr>
          <a:lstStyle/>
          <a:p>
            <a:r>
              <a:rPr lang="en-US" b="1" dirty="0">
                <a:latin typeface="Arial"/>
              </a:rPr>
              <a:t>Draft Overview (2016-2019)</a:t>
            </a:r>
          </a:p>
        </p:txBody>
      </p:sp>
      <p:grpSp>
        <p:nvGrpSpPr>
          <p:cNvPr id="13" name="Group 12">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 name="Oval 13">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7" name="Content Placeholder 16" descr="A graph of blue squares&#10;&#10;Description automatically generated">
            <a:extLst>
              <a:ext uri="{FF2B5EF4-FFF2-40B4-BE49-F238E27FC236}">
                <a16:creationId xmlns:a16="http://schemas.microsoft.com/office/drawing/2014/main" id="{FC089E46-115C-5E49-9C4C-4DB403D99A53}"/>
              </a:ext>
            </a:extLst>
          </p:cNvPr>
          <p:cNvPicPr>
            <a:picLocks noGrp="1" noChangeAspect="1"/>
          </p:cNvPicPr>
          <p:nvPr>
            <p:ph idx="1"/>
          </p:nvPr>
        </p:nvPicPr>
        <p:blipFill>
          <a:blip r:embed="rId5"/>
          <a:stretch>
            <a:fillRect/>
          </a:stretch>
        </p:blipFill>
        <p:spPr>
          <a:xfrm>
            <a:off x="245406" y="1790701"/>
            <a:ext cx="4676069" cy="2875892"/>
          </a:xfrm>
        </p:spPr>
      </p:pic>
      <p:pic>
        <p:nvPicPr>
          <p:cNvPr id="19" name="Picture 18" descr="A pie chart with numbers and a blue circle&#10;&#10;Description automatically generated">
            <a:extLst>
              <a:ext uri="{FF2B5EF4-FFF2-40B4-BE49-F238E27FC236}">
                <a16:creationId xmlns:a16="http://schemas.microsoft.com/office/drawing/2014/main" id="{35A09BD7-8CB2-4F8D-86DC-ABEF61803F3D}"/>
              </a:ext>
            </a:extLst>
          </p:cNvPr>
          <p:cNvPicPr>
            <a:picLocks noChangeAspect="1"/>
          </p:cNvPicPr>
          <p:nvPr/>
        </p:nvPicPr>
        <p:blipFill>
          <a:blip r:embed="rId6"/>
          <a:stretch>
            <a:fillRect/>
          </a:stretch>
        </p:blipFill>
        <p:spPr>
          <a:xfrm>
            <a:off x="4841703" y="1790700"/>
            <a:ext cx="4052490" cy="28758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Financial graphs on a dark display">
            <a:extLst>
              <a:ext uri="{FF2B5EF4-FFF2-40B4-BE49-F238E27FC236}">
                <a16:creationId xmlns:a16="http://schemas.microsoft.com/office/drawing/2014/main" id="{4443FFDD-1299-EE52-442E-91133E023FB4}"/>
              </a:ext>
            </a:extLst>
          </p:cNvPr>
          <p:cNvPicPr>
            <a:picLocks noChangeAspect="1"/>
          </p:cNvPicPr>
          <p:nvPr/>
        </p:nvPicPr>
        <p:blipFill rotWithShape="1">
          <a:blip r:embed="rId2">
            <a:duotone>
              <a:schemeClr val="accent5">
                <a:shade val="45000"/>
                <a:satMod val="135000"/>
              </a:schemeClr>
              <a:prstClr val="white"/>
            </a:duotone>
          </a:blip>
          <a:srcRect l="5429" r="11238"/>
          <a:stretch/>
        </p:blipFill>
        <p:spPr>
          <a:xfrm>
            <a:off x="20" y="1"/>
            <a:ext cx="9143980" cy="6857999"/>
          </a:xfrm>
          <a:prstGeom prst="rect">
            <a:avLst/>
          </a:prstGeom>
        </p:spPr>
      </p:pic>
      <p:sp>
        <p:nvSpPr>
          <p:cNvPr id="11" name="Rectangle 10">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 y="0"/>
            <a:ext cx="9141714"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1812" y="181357"/>
            <a:ext cx="7543800" cy="1609344"/>
          </a:xfrm>
        </p:spPr>
        <p:txBody>
          <a:bodyPr>
            <a:normAutofit/>
          </a:bodyPr>
          <a:lstStyle/>
          <a:p>
            <a:r>
              <a:rPr lang="en-US" b="1" dirty="0">
                <a:latin typeface="Arial"/>
              </a:rPr>
              <a:t>Team Breakdown</a:t>
            </a:r>
          </a:p>
        </p:txBody>
      </p:sp>
      <p:grpSp>
        <p:nvGrpSpPr>
          <p:cNvPr id="13" name="Group 12">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 name="Oval 13">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0" name="Picture 9" descr="A graph of blue bars&#10;&#10;Description automatically generated with medium confidence">
            <a:extLst>
              <a:ext uri="{FF2B5EF4-FFF2-40B4-BE49-F238E27FC236}">
                <a16:creationId xmlns:a16="http://schemas.microsoft.com/office/drawing/2014/main" id="{DE9078BD-1D94-A677-B886-A4D10A8186CC}"/>
              </a:ext>
            </a:extLst>
          </p:cNvPr>
          <p:cNvPicPr>
            <a:picLocks noChangeAspect="1"/>
          </p:cNvPicPr>
          <p:nvPr/>
        </p:nvPicPr>
        <p:blipFill>
          <a:blip r:embed="rId5"/>
          <a:stretch>
            <a:fillRect/>
          </a:stretch>
        </p:blipFill>
        <p:spPr>
          <a:xfrm>
            <a:off x="484811" y="2121406"/>
            <a:ext cx="8387487" cy="3417545"/>
          </a:xfrm>
          <a:prstGeom prst="rect">
            <a:avLst/>
          </a:prstGeom>
        </p:spPr>
      </p:pic>
      <p:sp>
        <p:nvSpPr>
          <p:cNvPr id="12" name="Content Placeholder 11">
            <a:extLst>
              <a:ext uri="{FF2B5EF4-FFF2-40B4-BE49-F238E27FC236}">
                <a16:creationId xmlns:a16="http://schemas.microsoft.com/office/drawing/2014/main" id="{ECA9F610-7EF3-7863-123B-1C9D96AA54DE}"/>
              </a:ext>
            </a:extLst>
          </p:cNvPr>
          <p:cNvSpPr>
            <a:spLocks noGrp="1"/>
          </p:cNvSpPr>
          <p:nvPr>
            <p:ph idx="1"/>
          </p:nvPr>
        </p:nvSpPr>
        <p:spPr>
          <a:xfrm>
            <a:off x="685800" y="1790701"/>
            <a:ext cx="7772400" cy="4381499"/>
          </a:xfrm>
        </p:spPr>
        <p:txBody>
          <a:bodyPr/>
          <a:lstStyle/>
          <a:p>
            <a:endParaRPr lang="en-US" dirty="0"/>
          </a:p>
        </p:txBody>
      </p:sp>
    </p:spTree>
    <p:extLst>
      <p:ext uri="{BB962C8B-B14F-4D97-AF65-F5344CB8AC3E}">
        <p14:creationId xmlns:p14="http://schemas.microsoft.com/office/powerpoint/2010/main" val="17859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Financial graphs on a dark display">
            <a:extLst>
              <a:ext uri="{FF2B5EF4-FFF2-40B4-BE49-F238E27FC236}">
                <a16:creationId xmlns:a16="http://schemas.microsoft.com/office/drawing/2014/main" id="{4443FFDD-1299-EE52-442E-91133E023FB4}"/>
              </a:ext>
            </a:extLst>
          </p:cNvPr>
          <p:cNvPicPr>
            <a:picLocks noChangeAspect="1"/>
          </p:cNvPicPr>
          <p:nvPr/>
        </p:nvPicPr>
        <p:blipFill rotWithShape="1">
          <a:blip r:embed="rId2">
            <a:duotone>
              <a:schemeClr val="accent5">
                <a:shade val="45000"/>
                <a:satMod val="135000"/>
              </a:schemeClr>
              <a:prstClr val="white"/>
            </a:duotone>
          </a:blip>
          <a:srcRect l="5429" r="11238"/>
          <a:stretch/>
        </p:blipFill>
        <p:spPr>
          <a:xfrm>
            <a:off x="20" y="1"/>
            <a:ext cx="9143980" cy="6857999"/>
          </a:xfrm>
          <a:prstGeom prst="rect">
            <a:avLst/>
          </a:prstGeom>
        </p:spPr>
      </p:pic>
      <p:sp>
        <p:nvSpPr>
          <p:cNvPr id="11" name="Rectangle 10">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 y="0"/>
            <a:ext cx="9141714"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1812" y="181357"/>
            <a:ext cx="7543800" cy="1609344"/>
          </a:xfrm>
        </p:spPr>
        <p:txBody>
          <a:bodyPr>
            <a:normAutofit/>
          </a:bodyPr>
          <a:lstStyle/>
          <a:p>
            <a:r>
              <a:rPr lang="en-US" b="1" dirty="0">
                <a:latin typeface="Arial"/>
              </a:rPr>
              <a:t>Round (1-7) Breakdown</a:t>
            </a:r>
          </a:p>
        </p:txBody>
      </p:sp>
      <p:grpSp>
        <p:nvGrpSpPr>
          <p:cNvPr id="13" name="Group 12">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 name="Oval 13">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0" name="Picture 9" descr="A graph of blue bars&#10;&#10;Description automatically generated">
            <a:extLst>
              <a:ext uri="{FF2B5EF4-FFF2-40B4-BE49-F238E27FC236}">
                <a16:creationId xmlns:a16="http://schemas.microsoft.com/office/drawing/2014/main" id="{E175B6AA-A543-2675-8AAF-25C2F4EDDAA0}"/>
              </a:ext>
            </a:extLst>
          </p:cNvPr>
          <p:cNvPicPr>
            <a:picLocks noChangeAspect="1"/>
          </p:cNvPicPr>
          <p:nvPr/>
        </p:nvPicPr>
        <p:blipFill>
          <a:blip r:embed="rId5"/>
          <a:stretch>
            <a:fillRect/>
          </a:stretch>
        </p:blipFill>
        <p:spPr>
          <a:xfrm>
            <a:off x="1132413" y="1471780"/>
            <a:ext cx="7433872" cy="4050792"/>
          </a:xfrm>
          <a:prstGeom prst="rect">
            <a:avLst/>
          </a:prstGeom>
        </p:spPr>
      </p:pic>
      <p:sp>
        <p:nvSpPr>
          <p:cNvPr id="4" name="Content Placeholder 3">
            <a:extLst>
              <a:ext uri="{FF2B5EF4-FFF2-40B4-BE49-F238E27FC236}">
                <a16:creationId xmlns:a16="http://schemas.microsoft.com/office/drawing/2014/main" id="{D21732ED-DF64-F0AA-7D66-5764020F7F3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679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3216</TotalTime>
  <Words>642</Words>
  <Application>Microsoft Macintosh PowerPoint</Application>
  <PresentationFormat>On-screen Show (4:3)</PresentationFormat>
  <Paragraphs>59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Rockwell</vt:lpstr>
      <vt:lpstr>Rockwell Condensed</vt:lpstr>
      <vt:lpstr>Rockwell Extra Bold</vt:lpstr>
      <vt:lpstr>Wingdings</vt:lpstr>
      <vt:lpstr>Wood Type</vt:lpstr>
      <vt:lpstr>Analyzing the 2016-2019 NFL Draft Trends</vt:lpstr>
      <vt:lpstr>Project Overview</vt:lpstr>
      <vt:lpstr>Team Members and Roles</vt:lpstr>
      <vt:lpstr>Data Sources</vt:lpstr>
      <vt:lpstr>Data Standardization and Analysis</vt:lpstr>
      <vt:lpstr>Key Aspects to Explore</vt:lpstr>
      <vt:lpstr>Draft Overview (2016-2019)</vt:lpstr>
      <vt:lpstr>Team Breakdown</vt:lpstr>
      <vt:lpstr>Round (1-7) Breakdown</vt:lpstr>
      <vt:lpstr>Position breakdown</vt:lpstr>
      <vt:lpstr>Hit Rate % by Team</vt:lpstr>
      <vt:lpstr>Draft Hit Rate vs. Player Position by Team</vt:lpstr>
      <vt:lpstr>Draft Hit Rate vs. Win %</vt:lpstr>
      <vt:lpstr>Draft Hit Rate vs Win %</vt:lpstr>
      <vt:lpstr>Key Findings</vt:lpstr>
      <vt:lpstr>Conclusion</vt:lpstr>
      <vt:lpstr>Future Work</vt:lpstr>
      <vt:lpstr>Questions and Answers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Christian Fincher</cp:lastModifiedBy>
  <cp:revision>9</cp:revision>
  <dcterms:created xsi:type="dcterms:W3CDTF">2013-01-27T09:14:16Z</dcterms:created>
  <dcterms:modified xsi:type="dcterms:W3CDTF">2024-07-04T03:52:53Z</dcterms:modified>
  <cp:category/>
</cp:coreProperties>
</file>