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2" r:id="rId9"/>
    <p:sldId id="273" r:id="rId10"/>
    <p:sldId id="271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721"/>
  </p:normalViewPr>
  <p:slideViewPr>
    <p:cSldViewPr snapToGrid="0" snapToObjects="1">
      <p:cViewPr>
        <p:scale>
          <a:sx n="126" d="100"/>
          <a:sy n="126" d="100"/>
        </p:scale>
        <p:origin x="37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A48B6-B1A3-4F47-973C-5DF1839DEA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713437-7AC2-4998-A561-34585EDB8282}">
      <dgm:prSet/>
      <dgm:spPr/>
      <dgm:t>
        <a:bodyPr/>
        <a:lstStyle/>
        <a:p>
          <a:r>
            <a:rPr lang="en-US" b="0" dirty="0"/>
            <a:t>1. NFL Overview</a:t>
          </a:r>
          <a:endParaRPr lang="en-US" dirty="0"/>
        </a:p>
      </dgm:t>
    </dgm:pt>
    <dgm:pt modelId="{1CA7A2DE-7AD5-43EE-927E-10579D48D7FC}" type="parTrans" cxnId="{8F0EC756-4240-4AA9-8EFA-FABB87F2AD53}">
      <dgm:prSet/>
      <dgm:spPr/>
      <dgm:t>
        <a:bodyPr/>
        <a:lstStyle/>
        <a:p>
          <a:endParaRPr lang="en-US"/>
        </a:p>
      </dgm:t>
    </dgm:pt>
    <dgm:pt modelId="{6847B20C-5CE6-4A9D-B02D-4F9AF1E5D2A4}" type="sibTrans" cxnId="{8F0EC756-4240-4AA9-8EFA-FABB87F2AD53}">
      <dgm:prSet/>
      <dgm:spPr/>
      <dgm:t>
        <a:bodyPr/>
        <a:lstStyle/>
        <a:p>
          <a:endParaRPr lang="en-US"/>
        </a:p>
      </dgm:t>
    </dgm:pt>
    <dgm:pt modelId="{B1070CC9-CCFE-41BB-97D7-EFA83173CFF6}">
      <dgm:prSet/>
      <dgm:spPr/>
      <dgm:t>
        <a:bodyPr/>
        <a:lstStyle/>
        <a:p>
          <a:r>
            <a:rPr lang="en-US" b="0" dirty="0"/>
            <a:t>2. Team Breakdown</a:t>
          </a:r>
          <a:endParaRPr lang="en-US" dirty="0"/>
        </a:p>
      </dgm:t>
    </dgm:pt>
    <dgm:pt modelId="{92EE675A-BC7C-4ECC-95F5-FD254E8D755C}" type="parTrans" cxnId="{B945DA3C-44B6-43F9-97B6-A8A3EC68EC88}">
      <dgm:prSet/>
      <dgm:spPr/>
      <dgm:t>
        <a:bodyPr/>
        <a:lstStyle/>
        <a:p>
          <a:endParaRPr lang="en-US"/>
        </a:p>
      </dgm:t>
    </dgm:pt>
    <dgm:pt modelId="{80EF30F5-5CD7-41FD-A23E-711AE0CC378C}" type="sibTrans" cxnId="{B945DA3C-44B6-43F9-97B6-A8A3EC68EC88}">
      <dgm:prSet/>
      <dgm:spPr/>
      <dgm:t>
        <a:bodyPr/>
        <a:lstStyle/>
        <a:p>
          <a:endParaRPr lang="en-US"/>
        </a:p>
      </dgm:t>
    </dgm:pt>
    <dgm:pt modelId="{F0DBFA42-B667-424B-BDFE-D7A82885967A}">
      <dgm:prSet/>
      <dgm:spPr/>
      <dgm:t>
        <a:bodyPr/>
        <a:lstStyle/>
        <a:p>
          <a:r>
            <a:rPr lang="en-US" b="0" dirty="0"/>
            <a:t>3. Round Breakdown</a:t>
          </a:r>
          <a:endParaRPr lang="en-US" dirty="0"/>
        </a:p>
      </dgm:t>
    </dgm:pt>
    <dgm:pt modelId="{9684B884-58A1-450D-9E18-5A5B81E99851}" type="parTrans" cxnId="{FF9E9DF4-B7FF-47A9-9151-8338D49DDFE3}">
      <dgm:prSet/>
      <dgm:spPr/>
      <dgm:t>
        <a:bodyPr/>
        <a:lstStyle/>
        <a:p>
          <a:endParaRPr lang="en-US"/>
        </a:p>
      </dgm:t>
    </dgm:pt>
    <dgm:pt modelId="{238E2D7D-3693-48C6-8B63-795244006E92}" type="sibTrans" cxnId="{FF9E9DF4-B7FF-47A9-9151-8338D49DDFE3}">
      <dgm:prSet/>
      <dgm:spPr/>
      <dgm:t>
        <a:bodyPr/>
        <a:lstStyle/>
        <a:p>
          <a:endParaRPr lang="en-US"/>
        </a:p>
      </dgm:t>
    </dgm:pt>
    <dgm:pt modelId="{68901C45-9516-4839-9625-98B927B1ACC7}">
      <dgm:prSet/>
      <dgm:spPr/>
      <dgm:t>
        <a:bodyPr/>
        <a:lstStyle/>
        <a:p>
          <a:r>
            <a:rPr lang="en-US" b="0" dirty="0"/>
            <a:t>4. Positional Breakdown</a:t>
          </a:r>
          <a:endParaRPr lang="en-US" dirty="0"/>
        </a:p>
      </dgm:t>
    </dgm:pt>
    <dgm:pt modelId="{CBF4F549-0983-4696-83B2-4EABE32322B8}" type="parTrans" cxnId="{7FC900E6-FE86-41B2-94B3-0DF029063937}">
      <dgm:prSet/>
      <dgm:spPr/>
      <dgm:t>
        <a:bodyPr/>
        <a:lstStyle/>
        <a:p>
          <a:endParaRPr lang="en-US"/>
        </a:p>
      </dgm:t>
    </dgm:pt>
    <dgm:pt modelId="{049EFC43-512E-4A1C-9C8F-3D17FDFB3BAB}" type="sibTrans" cxnId="{7FC900E6-FE86-41B2-94B3-0DF029063937}">
      <dgm:prSet/>
      <dgm:spPr/>
      <dgm:t>
        <a:bodyPr/>
        <a:lstStyle/>
        <a:p>
          <a:endParaRPr lang="en-US"/>
        </a:p>
      </dgm:t>
    </dgm:pt>
    <dgm:pt modelId="{963F7202-D8D7-401E-BAE4-10AA950C2599}">
      <dgm:prSet/>
      <dgm:spPr/>
      <dgm:t>
        <a:bodyPr/>
        <a:lstStyle/>
        <a:p>
          <a:r>
            <a:rPr lang="en-US" b="0" dirty="0"/>
            <a:t>5. Year-to-Year Breakdown</a:t>
          </a:r>
          <a:endParaRPr lang="en-US" dirty="0"/>
        </a:p>
      </dgm:t>
    </dgm:pt>
    <dgm:pt modelId="{07E36AC2-8D57-4E17-BCE8-3A82FB5CDE61}" type="parTrans" cxnId="{1E872DD1-D0C5-4286-BF0A-FC46F5D72551}">
      <dgm:prSet/>
      <dgm:spPr/>
      <dgm:t>
        <a:bodyPr/>
        <a:lstStyle/>
        <a:p>
          <a:endParaRPr lang="en-US"/>
        </a:p>
      </dgm:t>
    </dgm:pt>
    <dgm:pt modelId="{6FF7CA31-392B-4133-B6A5-6D6DD663F82E}" type="sibTrans" cxnId="{1E872DD1-D0C5-4286-BF0A-FC46F5D72551}">
      <dgm:prSet/>
      <dgm:spPr/>
      <dgm:t>
        <a:bodyPr/>
        <a:lstStyle/>
        <a:p>
          <a:endParaRPr lang="en-US"/>
        </a:p>
      </dgm:t>
    </dgm:pt>
    <dgm:pt modelId="{E2E843C3-4C02-4963-87BA-C78A94BEDCDB}">
      <dgm:prSet/>
      <dgm:spPr/>
      <dgm:t>
        <a:bodyPr/>
        <a:lstStyle/>
        <a:p>
          <a:r>
            <a:rPr lang="en-US" b="0" dirty="0"/>
            <a:t>6. Draft Hit-Rate vs. Winning Percentage</a:t>
          </a:r>
          <a:endParaRPr lang="en-US" dirty="0"/>
        </a:p>
      </dgm:t>
    </dgm:pt>
    <dgm:pt modelId="{3BE7BFC4-BA13-4459-88CD-6F8A158D2EE5}" type="parTrans" cxnId="{EDFA985D-F51D-4DC3-AFC2-7676B7972FCE}">
      <dgm:prSet/>
      <dgm:spPr/>
      <dgm:t>
        <a:bodyPr/>
        <a:lstStyle/>
        <a:p>
          <a:endParaRPr lang="en-US"/>
        </a:p>
      </dgm:t>
    </dgm:pt>
    <dgm:pt modelId="{0D747D34-E04D-4250-A2D0-A2C49063AA0A}" type="sibTrans" cxnId="{EDFA985D-F51D-4DC3-AFC2-7676B7972FCE}">
      <dgm:prSet/>
      <dgm:spPr/>
      <dgm:t>
        <a:bodyPr/>
        <a:lstStyle/>
        <a:p>
          <a:endParaRPr lang="en-US"/>
        </a:p>
      </dgm:t>
    </dgm:pt>
    <dgm:pt modelId="{9F4E5926-76B3-E54C-9680-FF2AC6E13975}" type="pres">
      <dgm:prSet presAssocID="{BC2A48B6-B1A3-4F47-973C-5DF1839DEAA4}" presName="Name0" presStyleCnt="0">
        <dgm:presLayoutVars>
          <dgm:dir/>
          <dgm:resizeHandles val="exact"/>
        </dgm:presLayoutVars>
      </dgm:prSet>
      <dgm:spPr/>
    </dgm:pt>
    <dgm:pt modelId="{5C2F1FA0-289B-7D42-AB31-B94B092034C9}" type="pres">
      <dgm:prSet presAssocID="{0A713437-7AC2-4998-A561-34585EDB8282}" presName="node" presStyleLbl="node1" presStyleIdx="0" presStyleCnt="6">
        <dgm:presLayoutVars>
          <dgm:bulletEnabled val="1"/>
        </dgm:presLayoutVars>
      </dgm:prSet>
      <dgm:spPr/>
    </dgm:pt>
    <dgm:pt modelId="{6DDA43D8-275E-2945-B78C-46E001B326D0}" type="pres">
      <dgm:prSet presAssocID="{6847B20C-5CE6-4A9D-B02D-4F9AF1E5D2A4}" presName="sibTrans" presStyleLbl="sibTrans1D1" presStyleIdx="0" presStyleCnt="5"/>
      <dgm:spPr/>
    </dgm:pt>
    <dgm:pt modelId="{93CE9450-9DCE-174F-820E-F1832FFBA410}" type="pres">
      <dgm:prSet presAssocID="{6847B20C-5CE6-4A9D-B02D-4F9AF1E5D2A4}" presName="connectorText" presStyleLbl="sibTrans1D1" presStyleIdx="0" presStyleCnt="5"/>
      <dgm:spPr/>
    </dgm:pt>
    <dgm:pt modelId="{D0E043D7-CF21-1D4E-A5CB-EA9E141579BF}" type="pres">
      <dgm:prSet presAssocID="{B1070CC9-CCFE-41BB-97D7-EFA83173CFF6}" presName="node" presStyleLbl="node1" presStyleIdx="1" presStyleCnt="6">
        <dgm:presLayoutVars>
          <dgm:bulletEnabled val="1"/>
        </dgm:presLayoutVars>
      </dgm:prSet>
      <dgm:spPr/>
    </dgm:pt>
    <dgm:pt modelId="{54F18B17-9118-FE4A-BA33-519EB7841EE6}" type="pres">
      <dgm:prSet presAssocID="{80EF30F5-5CD7-41FD-A23E-711AE0CC378C}" presName="sibTrans" presStyleLbl="sibTrans1D1" presStyleIdx="1" presStyleCnt="5"/>
      <dgm:spPr/>
    </dgm:pt>
    <dgm:pt modelId="{C84616E3-EAFB-3044-B470-0098FC219D0C}" type="pres">
      <dgm:prSet presAssocID="{80EF30F5-5CD7-41FD-A23E-711AE0CC378C}" presName="connectorText" presStyleLbl="sibTrans1D1" presStyleIdx="1" presStyleCnt="5"/>
      <dgm:spPr/>
    </dgm:pt>
    <dgm:pt modelId="{BA218868-C26F-D146-8320-532E9E551260}" type="pres">
      <dgm:prSet presAssocID="{F0DBFA42-B667-424B-BDFE-D7A82885967A}" presName="node" presStyleLbl="node1" presStyleIdx="2" presStyleCnt="6">
        <dgm:presLayoutVars>
          <dgm:bulletEnabled val="1"/>
        </dgm:presLayoutVars>
      </dgm:prSet>
      <dgm:spPr/>
    </dgm:pt>
    <dgm:pt modelId="{92AF89A0-C4C3-8144-934E-C51CA165307C}" type="pres">
      <dgm:prSet presAssocID="{238E2D7D-3693-48C6-8B63-795244006E92}" presName="sibTrans" presStyleLbl="sibTrans1D1" presStyleIdx="2" presStyleCnt="5"/>
      <dgm:spPr/>
    </dgm:pt>
    <dgm:pt modelId="{2AEA9332-86B6-F042-AF0A-C9A7D2A2928D}" type="pres">
      <dgm:prSet presAssocID="{238E2D7D-3693-48C6-8B63-795244006E92}" presName="connectorText" presStyleLbl="sibTrans1D1" presStyleIdx="2" presStyleCnt="5"/>
      <dgm:spPr/>
    </dgm:pt>
    <dgm:pt modelId="{D7F603A9-202E-F74B-A7F7-9A8BE6D0CB7E}" type="pres">
      <dgm:prSet presAssocID="{68901C45-9516-4839-9625-98B927B1ACC7}" presName="node" presStyleLbl="node1" presStyleIdx="3" presStyleCnt="6">
        <dgm:presLayoutVars>
          <dgm:bulletEnabled val="1"/>
        </dgm:presLayoutVars>
      </dgm:prSet>
      <dgm:spPr/>
    </dgm:pt>
    <dgm:pt modelId="{FDA47EE5-72A6-F14A-8AEE-8B245783673D}" type="pres">
      <dgm:prSet presAssocID="{049EFC43-512E-4A1C-9C8F-3D17FDFB3BAB}" presName="sibTrans" presStyleLbl="sibTrans1D1" presStyleIdx="3" presStyleCnt="5"/>
      <dgm:spPr/>
    </dgm:pt>
    <dgm:pt modelId="{BA87C0D8-7217-2A44-B9A4-7F64376938AE}" type="pres">
      <dgm:prSet presAssocID="{049EFC43-512E-4A1C-9C8F-3D17FDFB3BAB}" presName="connectorText" presStyleLbl="sibTrans1D1" presStyleIdx="3" presStyleCnt="5"/>
      <dgm:spPr/>
    </dgm:pt>
    <dgm:pt modelId="{079F0819-B0EE-D24F-9D88-BCDAF62EAAD3}" type="pres">
      <dgm:prSet presAssocID="{963F7202-D8D7-401E-BAE4-10AA950C2599}" presName="node" presStyleLbl="node1" presStyleIdx="4" presStyleCnt="6">
        <dgm:presLayoutVars>
          <dgm:bulletEnabled val="1"/>
        </dgm:presLayoutVars>
      </dgm:prSet>
      <dgm:spPr/>
    </dgm:pt>
    <dgm:pt modelId="{E5AB2563-E0A7-1B4D-9DF6-726E85077CB7}" type="pres">
      <dgm:prSet presAssocID="{6FF7CA31-392B-4133-B6A5-6D6DD663F82E}" presName="sibTrans" presStyleLbl="sibTrans1D1" presStyleIdx="4" presStyleCnt="5"/>
      <dgm:spPr/>
    </dgm:pt>
    <dgm:pt modelId="{18F8C171-AA49-194B-AA50-1E22AD4DDCD2}" type="pres">
      <dgm:prSet presAssocID="{6FF7CA31-392B-4133-B6A5-6D6DD663F82E}" presName="connectorText" presStyleLbl="sibTrans1D1" presStyleIdx="4" presStyleCnt="5"/>
      <dgm:spPr/>
    </dgm:pt>
    <dgm:pt modelId="{9342A58D-72D4-5B4F-8A2C-E65577B6B631}" type="pres">
      <dgm:prSet presAssocID="{E2E843C3-4C02-4963-87BA-C78A94BEDCDB}" presName="node" presStyleLbl="node1" presStyleIdx="5" presStyleCnt="6">
        <dgm:presLayoutVars>
          <dgm:bulletEnabled val="1"/>
        </dgm:presLayoutVars>
      </dgm:prSet>
      <dgm:spPr/>
    </dgm:pt>
  </dgm:ptLst>
  <dgm:cxnLst>
    <dgm:cxn modelId="{8AF6FC00-F795-0C49-A6C7-1DE88CC681A0}" type="presOf" srcId="{0A713437-7AC2-4998-A561-34585EDB8282}" destId="{5C2F1FA0-289B-7D42-AB31-B94B092034C9}" srcOrd="0" destOrd="0" presId="urn:microsoft.com/office/officeart/2016/7/layout/RepeatingBendingProcessNew"/>
    <dgm:cxn modelId="{2D086A02-DCD5-3F49-A4B3-DCAC5F09A79F}" type="presOf" srcId="{6847B20C-5CE6-4A9D-B02D-4F9AF1E5D2A4}" destId="{93CE9450-9DCE-174F-820E-F1832FFBA410}" srcOrd="1" destOrd="0" presId="urn:microsoft.com/office/officeart/2016/7/layout/RepeatingBendingProcessNew"/>
    <dgm:cxn modelId="{79CFB003-656D-9747-A450-7E3B382CB0DA}" type="presOf" srcId="{6FF7CA31-392B-4133-B6A5-6D6DD663F82E}" destId="{18F8C171-AA49-194B-AA50-1E22AD4DDCD2}" srcOrd="1" destOrd="0" presId="urn:microsoft.com/office/officeart/2016/7/layout/RepeatingBendingProcessNew"/>
    <dgm:cxn modelId="{290FEB1E-ACC5-4243-A252-11278CAF1958}" type="presOf" srcId="{238E2D7D-3693-48C6-8B63-795244006E92}" destId="{92AF89A0-C4C3-8144-934E-C51CA165307C}" srcOrd="0" destOrd="0" presId="urn:microsoft.com/office/officeart/2016/7/layout/RepeatingBendingProcessNew"/>
    <dgm:cxn modelId="{FD6AC42A-0DDB-0F4D-B764-1848161C6E6A}" type="presOf" srcId="{F0DBFA42-B667-424B-BDFE-D7A82885967A}" destId="{BA218868-C26F-D146-8320-532E9E551260}" srcOrd="0" destOrd="0" presId="urn:microsoft.com/office/officeart/2016/7/layout/RepeatingBendingProcessNew"/>
    <dgm:cxn modelId="{AB753239-C761-F448-8A19-FE536901BC98}" type="presOf" srcId="{963F7202-D8D7-401E-BAE4-10AA950C2599}" destId="{079F0819-B0EE-D24F-9D88-BCDAF62EAAD3}" srcOrd="0" destOrd="0" presId="urn:microsoft.com/office/officeart/2016/7/layout/RepeatingBendingProcessNew"/>
    <dgm:cxn modelId="{B945DA3C-44B6-43F9-97B6-A8A3EC68EC88}" srcId="{BC2A48B6-B1A3-4F47-973C-5DF1839DEAA4}" destId="{B1070CC9-CCFE-41BB-97D7-EFA83173CFF6}" srcOrd="1" destOrd="0" parTransId="{92EE675A-BC7C-4ECC-95F5-FD254E8D755C}" sibTransId="{80EF30F5-5CD7-41FD-A23E-711AE0CC378C}"/>
    <dgm:cxn modelId="{6C76803D-4583-6A4E-91C3-67F6C7641A72}" type="presOf" srcId="{238E2D7D-3693-48C6-8B63-795244006E92}" destId="{2AEA9332-86B6-F042-AF0A-C9A7D2A2928D}" srcOrd="1" destOrd="0" presId="urn:microsoft.com/office/officeart/2016/7/layout/RepeatingBendingProcessNew"/>
    <dgm:cxn modelId="{8F0EC756-4240-4AA9-8EFA-FABB87F2AD53}" srcId="{BC2A48B6-B1A3-4F47-973C-5DF1839DEAA4}" destId="{0A713437-7AC2-4998-A561-34585EDB8282}" srcOrd="0" destOrd="0" parTransId="{1CA7A2DE-7AD5-43EE-927E-10579D48D7FC}" sibTransId="{6847B20C-5CE6-4A9D-B02D-4F9AF1E5D2A4}"/>
    <dgm:cxn modelId="{EDFA985D-F51D-4DC3-AFC2-7676B7972FCE}" srcId="{BC2A48B6-B1A3-4F47-973C-5DF1839DEAA4}" destId="{E2E843C3-4C02-4963-87BA-C78A94BEDCDB}" srcOrd="5" destOrd="0" parTransId="{3BE7BFC4-BA13-4459-88CD-6F8A158D2EE5}" sibTransId="{0D747D34-E04D-4250-A2D0-A2C49063AA0A}"/>
    <dgm:cxn modelId="{8847BC6E-F635-2E46-BCAD-E6876AAEF62E}" type="presOf" srcId="{049EFC43-512E-4A1C-9C8F-3D17FDFB3BAB}" destId="{FDA47EE5-72A6-F14A-8AEE-8B245783673D}" srcOrd="0" destOrd="0" presId="urn:microsoft.com/office/officeart/2016/7/layout/RepeatingBendingProcessNew"/>
    <dgm:cxn modelId="{EB38906F-3CAA-9447-9857-065F324005DC}" type="presOf" srcId="{049EFC43-512E-4A1C-9C8F-3D17FDFB3BAB}" destId="{BA87C0D8-7217-2A44-B9A4-7F64376938AE}" srcOrd="1" destOrd="0" presId="urn:microsoft.com/office/officeart/2016/7/layout/RepeatingBendingProcessNew"/>
    <dgm:cxn modelId="{C5847073-9FF2-C143-9E99-17A4CC94B39C}" type="presOf" srcId="{6847B20C-5CE6-4A9D-B02D-4F9AF1E5D2A4}" destId="{6DDA43D8-275E-2945-B78C-46E001B326D0}" srcOrd="0" destOrd="0" presId="urn:microsoft.com/office/officeart/2016/7/layout/RepeatingBendingProcessNew"/>
    <dgm:cxn modelId="{3736627B-48C7-7648-B8D9-FAAB72F0F2E2}" type="presOf" srcId="{68901C45-9516-4839-9625-98B927B1ACC7}" destId="{D7F603A9-202E-F74B-A7F7-9A8BE6D0CB7E}" srcOrd="0" destOrd="0" presId="urn:microsoft.com/office/officeart/2016/7/layout/RepeatingBendingProcessNew"/>
    <dgm:cxn modelId="{6C5EE380-8DBC-3348-AE54-755985E8ADC5}" type="presOf" srcId="{80EF30F5-5CD7-41FD-A23E-711AE0CC378C}" destId="{C84616E3-EAFB-3044-B470-0098FC219D0C}" srcOrd="1" destOrd="0" presId="urn:microsoft.com/office/officeart/2016/7/layout/RepeatingBendingProcessNew"/>
    <dgm:cxn modelId="{1C8BB983-2ECE-934C-872C-BD9C75EA9371}" type="presOf" srcId="{B1070CC9-CCFE-41BB-97D7-EFA83173CFF6}" destId="{D0E043D7-CF21-1D4E-A5CB-EA9E141579BF}" srcOrd="0" destOrd="0" presId="urn:microsoft.com/office/officeart/2016/7/layout/RepeatingBendingProcessNew"/>
    <dgm:cxn modelId="{ECF99298-C50C-FD42-A666-6802212259F3}" type="presOf" srcId="{80EF30F5-5CD7-41FD-A23E-711AE0CC378C}" destId="{54F18B17-9118-FE4A-BA33-519EB7841EE6}" srcOrd="0" destOrd="0" presId="urn:microsoft.com/office/officeart/2016/7/layout/RepeatingBendingProcessNew"/>
    <dgm:cxn modelId="{1EA3309D-94FD-EA4B-90D0-9D31E87136F3}" type="presOf" srcId="{E2E843C3-4C02-4963-87BA-C78A94BEDCDB}" destId="{9342A58D-72D4-5B4F-8A2C-E65577B6B631}" srcOrd="0" destOrd="0" presId="urn:microsoft.com/office/officeart/2016/7/layout/RepeatingBendingProcessNew"/>
    <dgm:cxn modelId="{38495FB4-BA99-584A-A43C-F686F8327349}" type="presOf" srcId="{BC2A48B6-B1A3-4F47-973C-5DF1839DEAA4}" destId="{9F4E5926-76B3-E54C-9680-FF2AC6E13975}" srcOrd="0" destOrd="0" presId="urn:microsoft.com/office/officeart/2016/7/layout/RepeatingBendingProcessNew"/>
    <dgm:cxn modelId="{3F75EABA-AFD4-164A-B7B6-0930FD6591FF}" type="presOf" srcId="{6FF7CA31-392B-4133-B6A5-6D6DD663F82E}" destId="{E5AB2563-E0A7-1B4D-9DF6-726E85077CB7}" srcOrd="0" destOrd="0" presId="urn:microsoft.com/office/officeart/2016/7/layout/RepeatingBendingProcessNew"/>
    <dgm:cxn modelId="{1E872DD1-D0C5-4286-BF0A-FC46F5D72551}" srcId="{BC2A48B6-B1A3-4F47-973C-5DF1839DEAA4}" destId="{963F7202-D8D7-401E-BAE4-10AA950C2599}" srcOrd="4" destOrd="0" parTransId="{07E36AC2-8D57-4E17-BCE8-3A82FB5CDE61}" sibTransId="{6FF7CA31-392B-4133-B6A5-6D6DD663F82E}"/>
    <dgm:cxn modelId="{7FC900E6-FE86-41B2-94B3-0DF029063937}" srcId="{BC2A48B6-B1A3-4F47-973C-5DF1839DEAA4}" destId="{68901C45-9516-4839-9625-98B927B1ACC7}" srcOrd="3" destOrd="0" parTransId="{CBF4F549-0983-4696-83B2-4EABE32322B8}" sibTransId="{049EFC43-512E-4A1C-9C8F-3D17FDFB3BAB}"/>
    <dgm:cxn modelId="{FF9E9DF4-B7FF-47A9-9151-8338D49DDFE3}" srcId="{BC2A48B6-B1A3-4F47-973C-5DF1839DEAA4}" destId="{F0DBFA42-B667-424B-BDFE-D7A82885967A}" srcOrd="2" destOrd="0" parTransId="{9684B884-58A1-450D-9E18-5A5B81E99851}" sibTransId="{238E2D7D-3693-48C6-8B63-795244006E92}"/>
    <dgm:cxn modelId="{11AA8FA5-A1C9-D74F-B7E9-39DE8103BAEC}" type="presParOf" srcId="{9F4E5926-76B3-E54C-9680-FF2AC6E13975}" destId="{5C2F1FA0-289B-7D42-AB31-B94B092034C9}" srcOrd="0" destOrd="0" presId="urn:microsoft.com/office/officeart/2016/7/layout/RepeatingBendingProcessNew"/>
    <dgm:cxn modelId="{3B2CCE6D-E2E7-4A4C-BBC9-56768F34C269}" type="presParOf" srcId="{9F4E5926-76B3-E54C-9680-FF2AC6E13975}" destId="{6DDA43D8-275E-2945-B78C-46E001B326D0}" srcOrd="1" destOrd="0" presId="urn:microsoft.com/office/officeart/2016/7/layout/RepeatingBendingProcessNew"/>
    <dgm:cxn modelId="{6499D8A4-D22B-7942-982C-A9A79A3055A6}" type="presParOf" srcId="{6DDA43D8-275E-2945-B78C-46E001B326D0}" destId="{93CE9450-9DCE-174F-820E-F1832FFBA410}" srcOrd="0" destOrd="0" presId="urn:microsoft.com/office/officeart/2016/7/layout/RepeatingBendingProcessNew"/>
    <dgm:cxn modelId="{CB64552C-44D1-5443-A6AE-F3C398F8FCFD}" type="presParOf" srcId="{9F4E5926-76B3-E54C-9680-FF2AC6E13975}" destId="{D0E043D7-CF21-1D4E-A5CB-EA9E141579BF}" srcOrd="2" destOrd="0" presId="urn:microsoft.com/office/officeart/2016/7/layout/RepeatingBendingProcessNew"/>
    <dgm:cxn modelId="{1D592D3D-40AD-6E4D-925E-2ED76D1B462C}" type="presParOf" srcId="{9F4E5926-76B3-E54C-9680-FF2AC6E13975}" destId="{54F18B17-9118-FE4A-BA33-519EB7841EE6}" srcOrd="3" destOrd="0" presId="urn:microsoft.com/office/officeart/2016/7/layout/RepeatingBendingProcessNew"/>
    <dgm:cxn modelId="{E87F186D-49BA-284A-A595-8C32B78D509D}" type="presParOf" srcId="{54F18B17-9118-FE4A-BA33-519EB7841EE6}" destId="{C84616E3-EAFB-3044-B470-0098FC219D0C}" srcOrd="0" destOrd="0" presId="urn:microsoft.com/office/officeart/2016/7/layout/RepeatingBendingProcessNew"/>
    <dgm:cxn modelId="{27A851A1-F821-E44B-885E-32A03D2720AC}" type="presParOf" srcId="{9F4E5926-76B3-E54C-9680-FF2AC6E13975}" destId="{BA218868-C26F-D146-8320-532E9E551260}" srcOrd="4" destOrd="0" presId="urn:microsoft.com/office/officeart/2016/7/layout/RepeatingBendingProcessNew"/>
    <dgm:cxn modelId="{A03F2205-8CFF-7C41-8CF2-6B622F3642F7}" type="presParOf" srcId="{9F4E5926-76B3-E54C-9680-FF2AC6E13975}" destId="{92AF89A0-C4C3-8144-934E-C51CA165307C}" srcOrd="5" destOrd="0" presId="urn:microsoft.com/office/officeart/2016/7/layout/RepeatingBendingProcessNew"/>
    <dgm:cxn modelId="{AD8C7DD6-03FC-7B4A-ACE5-E1A33E9DE014}" type="presParOf" srcId="{92AF89A0-C4C3-8144-934E-C51CA165307C}" destId="{2AEA9332-86B6-F042-AF0A-C9A7D2A2928D}" srcOrd="0" destOrd="0" presId="urn:microsoft.com/office/officeart/2016/7/layout/RepeatingBendingProcessNew"/>
    <dgm:cxn modelId="{7A1A7405-9C88-4840-866D-83B60C7B517D}" type="presParOf" srcId="{9F4E5926-76B3-E54C-9680-FF2AC6E13975}" destId="{D7F603A9-202E-F74B-A7F7-9A8BE6D0CB7E}" srcOrd="6" destOrd="0" presId="urn:microsoft.com/office/officeart/2016/7/layout/RepeatingBendingProcessNew"/>
    <dgm:cxn modelId="{73300AE6-8078-2343-9BD7-9FF0765B290E}" type="presParOf" srcId="{9F4E5926-76B3-E54C-9680-FF2AC6E13975}" destId="{FDA47EE5-72A6-F14A-8AEE-8B245783673D}" srcOrd="7" destOrd="0" presId="urn:microsoft.com/office/officeart/2016/7/layout/RepeatingBendingProcessNew"/>
    <dgm:cxn modelId="{301D5945-3D21-AF45-807F-8C5D53066208}" type="presParOf" srcId="{FDA47EE5-72A6-F14A-8AEE-8B245783673D}" destId="{BA87C0D8-7217-2A44-B9A4-7F64376938AE}" srcOrd="0" destOrd="0" presId="urn:microsoft.com/office/officeart/2016/7/layout/RepeatingBendingProcessNew"/>
    <dgm:cxn modelId="{150CC27A-7BEE-B44C-884F-D22C5CC66C17}" type="presParOf" srcId="{9F4E5926-76B3-E54C-9680-FF2AC6E13975}" destId="{079F0819-B0EE-D24F-9D88-BCDAF62EAAD3}" srcOrd="8" destOrd="0" presId="urn:microsoft.com/office/officeart/2016/7/layout/RepeatingBendingProcessNew"/>
    <dgm:cxn modelId="{3F4771D4-C4EB-DD42-9CAF-19E4FDAFE90D}" type="presParOf" srcId="{9F4E5926-76B3-E54C-9680-FF2AC6E13975}" destId="{E5AB2563-E0A7-1B4D-9DF6-726E85077CB7}" srcOrd="9" destOrd="0" presId="urn:microsoft.com/office/officeart/2016/7/layout/RepeatingBendingProcessNew"/>
    <dgm:cxn modelId="{7AF41637-8C8B-6348-989F-8E44A60D1BFC}" type="presParOf" srcId="{E5AB2563-E0A7-1B4D-9DF6-726E85077CB7}" destId="{18F8C171-AA49-194B-AA50-1E22AD4DDCD2}" srcOrd="0" destOrd="0" presId="urn:microsoft.com/office/officeart/2016/7/layout/RepeatingBendingProcessNew"/>
    <dgm:cxn modelId="{240E2223-3F88-1C4D-A7F6-E14C5250FA14}" type="presParOf" srcId="{9F4E5926-76B3-E54C-9680-FF2AC6E13975}" destId="{9342A58D-72D4-5B4F-8A2C-E65577B6B63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A43D8-275E-2945-B78C-46E001B326D0}">
      <dsp:nvSpPr>
        <dsp:cNvPr id="0" name=""/>
        <dsp:cNvSpPr/>
      </dsp:nvSpPr>
      <dsp:spPr>
        <a:xfrm>
          <a:off x="2408390" y="647109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4396" y="690184"/>
        <a:ext cx="26453" cy="5290"/>
      </dsp:txXfrm>
    </dsp:sp>
    <dsp:sp modelId="{5C2F1FA0-289B-7D42-AB31-B94B092034C9}">
      <dsp:nvSpPr>
        <dsp:cNvPr id="0" name=""/>
        <dsp:cNvSpPr/>
      </dsp:nvSpPr>
      <dsp:spPr>
        <a:xfrm>
          <a:off x="109902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1. NFL Overview</a:t>
          </a:r>
          <a:endParaRPr lang="en-US" sz="2200" kern="1200" dirty="0"/>
        </a:p>
      </dsp:txBody>
      <dsp:txXfrm>
        <a:off x="109902" y="2743"/>
        <a:ext cx="2300287" cy="1380172"/>
      </dsp:txXfrm>
    </dsp:sp>
    <dsp:sp modelId="{54F18B17-9118-FE4A-BA33-519EB7841EE6}">
      <dsp:nvSpPr>
        <dsp:cNvPr id="0" name=""/>
        <dsp:cNvSpPr/>
      </dsp:nvSpPr>
      <dsp:spPr>
        <a:xfrm>
          <a:off x="5237743" y="647109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750" y="690184"/>
        <a:ext cx="26453" cy="5290"/>
      </dsp:txXfrm>
    </dsp:sp>
    <dsp:sp modelId="{D0E043D7-CF21-1D4E-A5CB-EA9E141579BF}">
      <dsp:nvSpPr>
        <dsp:cNvPr id="0" name=""/>
        <dsp:cNvSpPr/>
      </dsp:nvSpPr>
      <dsp:spPr>
        <a:xfrm>
          <a:off x="2939256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2. Team Breakdown</a:t>
          </a:r>
          <a:endParaRPr lang="en-US" sz="2200" kern="1200" dirty="0"/>
        </a:p>
      </dsp:txBody>
      <dsp:txXfrm>
        <a:off x="2939256" y="2743"/>
        <a:ext cx="2300287" cy="1380172"/>
      </dsp:txXfrm>
    </dsp:sp>
    <dsp:sp modelId="{92AF89A0-C4C3-8144-934E-C51CA165307C}">
      <dsp:nvSpPr>
        <dsp:cNvPr id="0" name=""/>
        <dsp:cNvSpPr/>
      </dsp:nvSpPr>
      <dsp:spPr>
        <a:xfrm>
          <a:off x="1260046" y="1381115"/>
          <a:ext cx="5658707" cy="498466"/>
        </a:xfrm>
        <a:custGeom>
          <a:avLst/>
          <a:gdLst/>
          <a:ahLst/>
          <a:cxnLst/>
          <a:rect l="0" t="0" r="0" b="0"/>
          <a:pathLst>
            <a:path>
              <a:moveTo>
                <a:pt x="5658707" y="0"/>
              </a:moveTo>
              <a:lnTo>
                <a:pt x="5658707" y="266333"/>
              </a:lnTo>
              <a:lnTo>
                <a:pt x="0" y="266333"/>
              </a:lnTo>
              <a:lnTo>
                <a:pt x="0" y="49846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315" y="1627703"/>
        <a:ext cx="284169" cy="5290"/>
      </dsp:txXfrm>
    </dsp:sp>
    <dsp:sp modelId="{BA218868-C26F-D146-8320-532E9E551260}">
      <dsp:nvSpPr>
        <dsp:cNvPr id="0" name=""/>
        <dsp:cNvSpPr/>
      </dsp:nvSpPr>
      <dsp:spPr>
        <a:xfrm>
          <a:off x="5768609" y="2743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3. Round Breakdown</a:t>
          </a:r>
          <a:endParaRPr lang="en-US" sz="2200" kern="1200" dirty="0"/>
        </a:p>
      </dsp:txBody>
      <dsp:txXfrm>
        <a:off x="5768609" y="2743"/>
        <a:ext cx="2300287" cy="1380172"/>
      </dsp:txXfrm>
    </dsp:sp>
    <dsp:sp modelId="{FDA47EE5-72A6-F14A-8AEE-8B245783673D}">
      <dsp:nvSpPr>
        <dsp:cNvPr id="0" name=""/>
        <dsp:cNvSpPr/>
      </dsp:nvSpPr>
      <dsp:spPr>
        <a:xfrm>
          <a:off x="2408390" y="2556348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4396" y="2599422"/>
        <a:ext cx="26453" cy="5290"/>
      </dsp:txXfrm>
    </dsp:sp>
    <dsp:sp modelId="{D7F603A9-202E-F74B-A7F7-9A8BE6D0CB7E}">
      <dsp:nvSpPr>
        <dsp:cNvPr id="0" name=""/>
        <dsp:cNvSpPr/>
      </dsp:nvSpPr>
      <dsp:spPr>
        <a:xfrm>
          <a:off x="109902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4. Positional Breakdown</a:t>
          </a:r>
          <a:endParaRPr lang="en-US" sz="2200" kern="1200" dirty="0"/>
        </a:p>
      </dsp:txBody>
      <dsp:txXfrm>
        <a:off x="109902" y="1911982"/>
        <a:ext cx="2300287" cy="1380172"/>
      </dsp:txXfrm>
    </dsp:sp>
    <dsp:sp modelId="{E5AB2563-E0A7-1B4D-9DF6-726E85077CB7}">
      <dsp:nvSpPr>
        <dsp:cNvPr id="0" name=""/>
        <dsp:cNvSpPr/>
      </dsp:nvSpPr>
      <dsp:spPr>
        <a:xfrm>
          <a:off x="5237743" y="2556348"/>
          <a:ext cx="498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4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750" y="2599422"/>
        <a:ext cx="26453" cy="5290"/>
      </dsp:txXfrm>
    </dsp:sp>
    <dsp:sp modelId="{079F0819-B0EE-D24F-9D88-BCDAF62EAAD3}">
      <dsp:nvSpPr>
        <dsp:cNvPr id="0" name=""/>
        <dsp:cNvSpPr/>
      </dsp:nvSpPr>
      <dsp:spPr>
        <a:xfrm>
          <a:off x="2939256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5. Year-to-Year Breakdown</a:t>
          </a:r>
          <a:endParaRPr lang="en-US" sz="2200" kern="1200" dirty="0"/>
        </a:p>
      </dsp:txBody>
      <dsp:txXfrm>
        <a:off x="2939256" y="1911982"/>
        <a:ext cx="2300287" cy="1380172"/>
      </dsp:txXfrm>
    </dsp:sp>
    <dsp:sp modelId="{9342A58D-72D4-5B4F-8A2C-E65577B6B631}">
      <dsp:nvSpPr>
        <dsp:cNvPr id="0" name=""/>
        <dsp:cNvSpPr/>
      </dsp:nvSpPr>
      <dsp:spPr>
        <a:xfrm>
          <a:off x="5768609" y="1911982"/>
          <a:ext cx="2300287" cy="1380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16" tIns="118315" rIns="112716" bIns="11831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6. Draft Hit-Rate vs. Winning Percentage</a:t>
          </a:r>
          <a:endParaRPr lang="en-US" sz="2200" kern="1200" dirty="0"/>
        </a:p>
      </dsp:txBody>
      <dsp:txXfrm>
        <a:off x="5768609" y="1911982"/>
        <a:ext cx="2300287" cy="138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03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8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muse.com/nfl/ask/nfl-teams-winning-percentage-the-last-5-years" TargetMode="External"/><Relationship Id="rId5" Type="http://schemas.openxmlformats.org/officeDocument/2006/relationships/hyperlink" Target="https://www.kaggle.com/datasets/nicholasliusontag/nfl-contract-and-draft-data" TargetMode="External"/><Relationship Id="rId4" Type="http://schemas.openxmlformats.org/officeDocument/2006/relationships/hyperlink" Target="https://pypi.org/project/nfl-data-p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F1ACE3-5D4E-D8B6-6040-623BAD1E7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6" t="9091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531684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2669517"/>
            <a:ext cx="7667244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484434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5253661"/>
            <a:ext cx="810678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612367"/>
            <a:ext cx="7475220" cy="3017156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Arial"/>
              </a:rPr>
              <a:t>Analyzing the 2016-2019 NFL Draft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5565117"/>
            <a:ext cx="5918454" cy="6200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>
                <a:solidFill>
                  <a:schemeClr val="bg1"/>
                </a:solidFill>
                <a:latin typeface="Arial"/>
              </a:rPr>
              <a:t>Team Members: Luis Llamas, Jack Thomas, Christian Fincher, Santiago Cardenas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542300-C33E-6FCB-248F-F09E8354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766831"/>
            <a:ext cx="7772400" cy="3858241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C71FED-4286-41AC-8EB7-2104F696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277631"/>
            <a:ext cx="2451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DA6E0-DA8B-3CC9-1A56-EF300499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545474"/>
            <a:ext cx="3712972" cy="297965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Arial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0" y="4170410"/>
            <a:ext cx="3524415" cy="1767141"/>
          </a:xfrm>
        </p:spPr>
        <p:txBody>
          <a:bodyPr anchor="ctr">
            <a:normAutofit/>
          </a:bodyPr>
          <a:lstStyle/>
          <a:p>
            <a:r>
              <a:rPr lang="en-US" sz="1600" b="0">
                <a:latin typeface="Arial"/>
              </a:rPr>
              <a:t>- Summarize major findings</a:t>
            </a:r>
          </a:p>
          <a:p>
            <a:r>
              <a:rPr lang="en-US" sz="1600" b="0">
                <a:latin typeface="Arial"/>
              </a:rPr>
              <a:t>- Insights gained from the analysis</a:t>
            </a:r>
          </a:p>
          <a:p>
            <a:r>
              <a:rPr lang="en-US" sz="1600" b="0">
                <a:latin typeface="Arial"/>
              </a:rPr>
              <a:t>- Patterns and trends identified</a:t>
            </a:r>
            <a:endParaRPr lang="en-US" sz="1600" b="0" dirty="0">
              <a:latin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>
                <a:latin typeface="Arial"/>
              </a:rPr>
              <a:t>- Summary of the project and findings</a:t>
            </a:r>
          </a:p>
          <a:p>
            <a:r>
              <a:rPr lang="en-US" sz="1600" b="0">
                <a:latin typeface="Arial"/>
              </a:rPr>
              <a:t>- Implications of the results</a:t>
            </a:r>
          </a:p>
          <a:p>
            <a:r>
              <a:rPr lang="en-US" sz="1600" b="0">
                <a:latin typeface="Arial"/>
              </a:rPr>
              <a:t>- Recommendations based on the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2591630-E9FE-21A6-7E80-5489497F3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8" r="48321" b="-1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97E6D15-7B76-A41F-2309-F7A877B6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71119"/>
            <a:ext cx="9143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</a:rPr>
              <a:t>- Potential extensions of the project</a:t>
            </a:r>
          </a:p>
          <a:p>
            <a:pPr lvl="1"/>
            <a:r>
              <a:rPr lang="en-US" dirty="0">
                <a:latin typeface="Arial"/>
              </a:rPr>
              <a:t>Diving deeper into positional analysis to provide further reasoning behind achieving second contract.</a:t>
            </a:r>
          </a:p>
          <a:p>
            <a:pPr lvl="1"/>
            <a:r>
              <a:rPr lang="en-US" b="0" dirty="0">
                <a:latin typeface="Arial"/>
              </a:rPr>
              <a:t>Perform</a:t>
            </a:r>
            <a:r>
              <a:rPr lang="en-US" dirty="0">
                <a:latin typeface="Arial"/>
              </a:rPr>
              <a:t>ing analysis behind 1</a:t>
            </a:r>
            <a:r>
              <a:rPr lang="en-US" baseline="30000" dirty="0">
                <a:latin typeface="Arial"/>
              </a:rPr>
              <a:t>st</a:t>
            </a:r>
            <a:r>
              <a:rPr lang="en-US" dirty="0">
                <a:latin typeface="Arial"/>
              </a:rPr>
              <a:t> round picks to 7</a:t>
            </a:r>
            <a:r>
              <a:rPr lang="en-US" baseline="30000" dirty="0">
                <a:latin typeface="Arial"/>
              </a:rPr>
              <a:t>th</a:t>
            </a:r>
            <a:r>
              <a:rPr lang="en-US" dirty="0">
                <a:latin typeface="Arial"/>
              </a:rPr>
              <a:t> round picks, determine cases where a 7</a:t>
            </a:r>
            <a:r>
              <a:rPr lang="en-US" baseline="30000" dirty="0">
                <a:latin typeface="Arial"/>
              </a:rPr>
              <a:t>th</a:t>
            </a:r>
            <a:r>
              <a:rPr lang="en-US" dirty="0">
                <a:latin typeface="Arial"/>
              </a:rPr>
              <a:t> round draftee performed better than a first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- Additional data sources or analyses to consider:</a:t>
            </a:r>
          </a:p>
          <a:p>
            <a:pPr lvl="1"/>
            <a:r>
              <a:rPr lang="en-US" dirty="0">
                <a:latin typeface="Arial"/>
              </a:rPr>
              <a:t>Analysis on the performance across year-by-year, by player</a:t>
            </a:r>
          </a:p>
          <a:p>
            <a:pPr lvl="1"/>
            <a:r>
              <a:rPr lang="en-US" b="0" dirty="0">
                <a:latin typeface="Arial"/>
              </a:rPr>
              <a:t>Analysis on contract increases by player</a:t>
            </a:r>
            <a:r>
              <a:rPr lang="en-US" dirty="0">
                <a:latin typeface="Arial"/>
              </a:rPr>
              <a:t> and position for second contract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- Improvements for future research</a:t>
            </a:r>
          </a:p>
          <a:p>
            <a:pPr lvl="1"/>
            <a:r>
              <a:rPr lang="en-US" dirty="0">
                <a:latin typeface="Arial"/>
              </a:rPr>
              <a:t>Get the definitive source (NFL) for the data for improved data analysis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798394"/>
            <a:ext cx="3547838" cy="163773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Arial"/>
              </a:rP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578608"/>
            <a:ext cx="3547838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dirty="0">
              <a:latin typeface="Arial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0A0542C-A22E-F3E6-E06C-F1DCEDB9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12" r="2" b="2"/>
          <a:stretch/>
        </p:blipFill>
        <p:spPr>
          <a:xfrm>
            <a:off x="4434843" y="10"/>
            <a:ext cx="470915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2" y="0"/>
            <a:ext cx="4709158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 dirty="0">
                <a:latin typeface="Arial"/>
              </a:rPr>
              <a:t>This project aims to identify and analyze the factors influencing the likelihood of NFL players receiving a second contract with the same team. The analysis focuses on the draft classes in a four-year span (from 2016 -2019) and considers how player position, round drafted, team drafting, and the draftee’s impact towards receiving a second contract.</a:t>
            </a:r>
          </a:p>
          <a:p>
            <a:r>
              <a:rPr lang="en-US" sz="1600" b="0" dirty="0">
                <a:latin typeface="Arial"/>
              </a:rPr>
              <a:t>Also determining how a dr</a:t>
            </a:r>
            <a:r>
              <a:rPr lang="en-US" sz="1600" dirty="0">
                <a:latin typeface="Arial"/>
              </a:rPr>
              <a:t>aft team’s “hit-rate” is measured across winning average across that four-year span after the second contract is awarded to the players.</a:t>
            </a:r>
            <a:endParaRPr lang="en-US" sz="1600" b="0" dirty="0">
              <a:latin typeface="Arial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811513E-320B-D59C-5109-404D36790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6" r="27760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Team Members and Roles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b="0" dirty="0">
                <a:latin typeface="Arial"/>
              </a:rPr>
              <a:t>Luis Llamas: Set up the GitHub repository, create </a:t>
            </a:r>
            <a:r>
              <a:rPr lang="en-US" sz="1600" b="0" dirty="0" err="1">
                <a:latin typeface="Arial"/>
              </a:rPr>
              <a:t>README.md</a:t>
            </a:r>
            <a:r>
              <a:rPr lang="en-US" sz="1600" b="0" dirty="0">
                <a:latin typeface="Arial"/>
              </a:rPr>
              <a:t>, and PPT presentation</a:t>
            </a:r>
          </a:p>
          <a:p>
            <a:r>
              <a:rPr lang="en-US" sz="1600" b="0" dirty="0">
                <a:latin typeface="Arial"/>
              </a:rPr>
              <a:t>Santiago Cardenas: Data collection and preprocessing</a:t>
            </a:r>
          </a:p>
          <a:p>
            <a:r>
              <a:rPr lang="en-US" sz="1600" b="0" dirty="0">
                <a:latin typeface="Arial"/>
              </a:rPr>
              <a:t>Christian Fincher: Statistical analysis and report writing</a:t>
            </a:r>
          </a:p>
          <a:p>
            <a:r>
              <a:rPr lang="en-US" sz="1600" b="0" dirty="0">
                <a:latin typeface="Arial"/>
              </a:rPr>
              <a:t>Jack Thomas: Data analysis and visualization</a:t>
            </a:r>
          </a:p>
        </p:txBody>
      </p:sp>
      <p:pic>
        <p:nvPicPr>
          <p:cNvPr id="16" name="Picture 15" descr="A person reaching for a paper on a table full of paper and sticky notes">
            <a:extLst>
              <a:ext uri="{FF2B5EF4-FFF2-40B4-BE49-F238E27FC236}">
                <a16:creationId xmlns:a16="http://schemas.microsoft.com/office/drawing/2014/main" id="{FAA46FE0-C135-3D7B-E777-D4D7A45F7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69" r="33010" b="-1"/>
          <a:stretch/>
        </p:blipFill>
        <p:spPr>
          <a:xfrm>
            <a:off x="5658955" y="10"/>
            <a:ext cx="3485045" cy="685799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Magnifying glass showing decling performance">
            <a:extLst>
              <a:ext uri="{FF2B5EF4-FFF2-40B4-BE49-F238E27FC236}">
                <a16:creationId xmlns:a16="http://schemas.microsoft.com/office/drawing/2014/main" id="{68D775BD-0CEB-43D3-9EF9-4350E1C22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</a:rPr>
              <a:t>1. </a:t>
            </a:r>
            <a:r>
              <a:rPr lang="en-US" b="0" dirty="0" err="1">
                <a:latin typeface="Arial"/>
              </a:rPr>
              <a:t>nfldatapy</a:t>
            </a:r>
            <a:r>
              <a:rPr lang="en-US" b="0" dirty="0">
                <a:latin typeface="Arial"/>
              </a:rPr>
              <a:t>: Provides data on NFL draft picks, player statistics, and contract details</a:t>
            </a:r>
          </a:p>
          <a:p>
            <a:pPr lvl="1"/>
            <a:r>
              <a:rPr lang="en-US" dirty="0">
                <a:latin typeface="Arial"/>
              </a:rPr>
              <a:t>Source: </a:t>
            </a:r>
            <a:r>
              <a:rPr lang="en-US" dirty="0">
                <a:latin typeface="Arial"/>
                <a:hlinkClick r:id="rId4"/>
              </a:rPr>
              <a:t>Link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2. NFL Contract and Draft Data from Kaggle: Contains NFL contracts and draft pick data for players between 2000 and 2023</a:t>
            </a:r>
          </a:p>
          <a:p>
            <a:pPr lvl="1"/>
            <a:r>
              <a:rPr lang="en-US" dirty="0">
                <a:latin typeface="Arial"/>
              </a:rPr>
              <a:t>Source: </a:t>
            </a:r>
            <a:r>
              <a:rPr lang="en-US" dirty="0">
                <a:latin typeface="Arial"/>
                <a:hlinkClick r:id="rId5"/>
              </a:rPr>
              <a:t>Link</a:t>
            </a:r>
            <a:endParaRPr lang="en-US" b="0" dirty="0">
              <a:latin typeface="Arial"/>
            </a:endParaRPr>
          </a:p>
          <a:p>
            <a:r>
              <a:rPr lang="en-US" b="0" dirty="0">
                <a:latin typeface="Arial"/>
              </a:rPr>
              <a:t>3. NFL Records created by Jack Thomas</a:t>
            </a:r>
          </a:p>
          <a:p>
            <a:pPr lvl="1"/>
            <a:r>
              <a:rPr lang="en-US" b="0" dirty="0">
                <a:latin typeface="Arial"/>
              </a:rPr>
              <a:t>Source: </a:t>
            </a:r>
            <a:r>
              <a:rPr lang="en-US" b="0" dirty="0">
                <a:latin typeface="Arial"/>
                <a:hlinkClick r:id="rId6"/>
              </a:rPr>
              <a:t>Link</a:t>
            </a:r>
            <a:endParaRPr lang="en-US" b="0" dirty="0">
              <a:latin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C1F311E-D269-AE4B-72EE-85A86B497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</a:rPr>
              <a:t>Data Standardization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</a:rPr>
              <a:t>Cleaning: Dictionaries to standardize team names to current city and acronym usages.</a:t>
            </a:r>
            <a:r>
              <a:rPr lang="en-US" b="0" dirty="0">
                <a:latin typeface="Arial"/>
              </a:rPr>
              <a:t> Removing the duplicate names of players that appear.</a:t>
            </a:r>
          </a:p>
          <a:p>
            <a:r>
              <a:rPr lang="en-US" b="0" dirty="0">
                <a:latin typeface="Arial"/>
              </a:rPr>
              <a:t>Identify Second Contracts: New column indicating second contracts</a:t>
            </a:r>
          </a:p>
          <a:p>
            <a:r>
              <a:rPr lang="en-US" b="0" dirty="0">
                <a:latin typeface="Arial"/>
              </a:rPr>
              <a:t>Player Records: Ensure unique counting of players</a:t>
            </a:r>
          </a:p>
          <a:p>
            <a:r>
              <a:rPr lang="en-US" dirty="0">
                <a:latin typeface="Arial"/>
              </a:rPr>
              <a:t>Rounds: Including all seven rounds in the NFL draft</a:t>
            </a:r>
            <a:endParaRPr lang="en-US" b="0" dirty="0">
              <a:latin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002"/>
            <a:ext cx="7543800" cy="15229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rial"/>
              </a:rPr>
              <a:t>Key Aspects to Explore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6ECB8-CCBD-DECD-E21F-5134D5AD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417599"/>
              </p:ext>
            </p:extLst>
          </p:nvPr>
        </p:nvGraphicFramePr>
        <p:xfrm>
          <a:off x="482599" y="633637"/>
          <a:ext cx="8178800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181357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5592B73-F3A3-3B82-3711-704D228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39505" y="1350764"/>
            <a:ext cx="4264989" cy="5306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3370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A9251-96F8-8D6F-D5E6-B4DBF6E85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8964" y="1274580"/>
            <a:ext cx="6426071" cy="5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43FFDD-1299-EE52-442E-91133E02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</a:rPr>
              <a:t>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196A76-3411-0291-8047-19CD5080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04" y="1900052"/>
            <a:ext cx="8537992" cy="46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93</TotalTime>
  <Words>438</Words>
  <Application>Microsoft Macintosh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Analyzing the 2016-2019 NFL Draft Trends</vt:lpstr>
      <vt:lpstr>Project Overview</vt:lpstr>
      <vt:lpstr>Team Members and Roles</vt:lpstr>
      <vt:lpstr>Data Sources</vt:lpstr>
      <vt:lpstr>Data Standardization and Analysis</vt:lpstr>
      <vt:lpstr>Key Aspects to Explore</vt:lpstr>
      <vt:lpstr>Visualizations</vt:lpstr>
      <vt:lpstr>Visualizations</vt:lpstr>
      <vt:lpstr>Visualizations</vt:lpstr>
      <vt:lpstr>Visualizations 2</vt:lpstr>
      <vt:lpstr>Key Findings</vt:lpstr>
      <vt:lpstr>Conclusion</vt:lpstr>
      <vt:lpstr>Future Work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 Fincher</cp:lastModifiedBy>
  <cp:revision>5</cp:revision>
  <dcterms:created xsi:type="dcterms:W3CDTF">2013-01-27T09:14:16Z</dcterms:created>
  <dcterms:modified xsi:type="dcterms:W3CDTF">2024-06-28T01:23:10Z</dcterms:modified>
  <cp:category/>
</cp:coreProperties>
</file>