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61" r:id="rId4"/>
    <p:sldId id="272" r:id="rId5"/>
    <p:sldId id="274" r:id="rId6"/>
    <p:sldId id="273" r:id="rId7"/>
    <p:sldId id="275" r:id="rId8"/>
    <p:sldId id="276" r:id="rId9"/>
    <p:sldId id="260" r:id="rId10"/>
  </p:sldIdLst>
  <p:sldSz cx="12192000" cy="6858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dkybubbalech.pythonanywhere.com/" TargetMode="External"/><Relationship Id="rId2" Type="http://schemas.openxmlformats.org/officeDocument/2006/relationships/hyperlink" Target="https://github.com/maslovmd/BKP_Data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Прогнозирование конечных свойств новых материалов (композиционных материалов)</a:t>
            </a:r>
            <a:endParaRPr lang="ru-RU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/>
              <a:t>Маслов Михаил Дмитриевич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План выступления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Постановка задачи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34" name="Google Shape;149;p4">
            <a:extLst>
              <a:ext uri="{FF2B5EF4-FFF2-40B4-BE49-F238E27FC236}">
                <a16:creationId xmlns:a16="http://schemas.microsoft.com/office/drawing/2014/main" id="{E8524630-6F6B-4695-AB3F-DEBB05B7CD3C}"/>
              </a:ext>
            </a:extLst>
          </p:cNvPr>
          <p:cNvSpPr txBox="1"/>
          <p:nvPr/>
        </p:nvSpPr>
        <p:spPr>
          <a:xfrm>
            <a:off x="8474032" y="1234446"/>
            <a:ext cx="3157806" cy="5199606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algn="just"/>
            <a:r>
              <a:rPr lang="ru-RU" dirty="0"/>
              <a:t>Актуальность данной темы подтверждается важностью сокращения расходов и ускорением разработки новых материалов для достижения эффективности в деятельности предприятий строительной отрасли и освоении новых территорий. К примеру, перспективной территории Арктики, где предполагаются работы по освоению и разработке месторождений полезных ископаемых, включая международные проекты, что само по себе предполагает колоссальный бюджет. Так, созданные прогнозные модели помогут сократить количество проводимых испытаний, а также пополнить базу данных материалов возможными новыми характеристиками материалов, и цифровыми двойниками новых композитов.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lang="ru-RU" sz="1600" b="1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Разведочный анализ и предобработка данных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Разработка и тестирование моделей машинного обучения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rPr>
              <a:t>Разработка веб-приложения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Commit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на </a:t>
            </a:r>
            <a:r>
              <a:rPr lang="ru-RU" sz="1600" b="1" dirty="0" err="1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GitHub</a:t>
            </a:r>
            <a:r>
              <a:rPr lang="ru-RU" sz="1600" b="1" dirty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и размещение на веб-хостинг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3781187" cy="4352701"/>
          </a:xfrm>
        </p:spPr>
        <p:txBody>
          <a:bodyPr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Ознакомление с датасетом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ru-RU" sz="2200" dirty="0"/>
              <a:t>Выбор методов проведения исследования</a:t>
            </a:r>
          </a:p>
          <a:p>
            <a:pPr marL="990600" lvl="1" indent="-457200" algn="just"/>
            <a:r>
              <a:rPr lang="ru-RU" sz="1900" dirty="0"/>
              <a:t>Линейная регрессия</a:t>
            </a:r>
          </a:p>
          <a:p>
            <a:pPr marL="990600" lvl="1" indent="-457200" algn="just"/>
            <a:r>
              <a:rPr lang="ru-RU" sz="1900" dirty="0"/>
              <a:t> «Случайный лес»</a:t>
            </a:r>
          </a:p>
          <a:p>
            <a:pPr marL="990600" lvl="1" indent="-457200" algn="just"/>
            <a:r>
              <a:rPr lang="ru-RU" sz="1900" dirty="0"/>
              <a:t>Градиентный </a:t>
            </a:r>
            <a:r>
              <a:rPr lang="ru-RU" sz="1900" dirty="0" err="1"/>
              <a:t>Бустинг</a:t>
            </a:r>
            <a:endParaRPr lang="ru-RU" sz="1900" dirty="0"/>
          </a:p>
          <a:p>
            <a:pPr marL="990600" lvl="1" indent="-457200" algn="just"/>
            <a:r>
              <a:rPr lang="ru-RU" sz="1900" dirty="0"/>
              <a:t>Метод Опорных Векторов</a:t>
            </a:r>
          </a:p>
          <a:p>
            <a:pPr marL="990600" lvl="1" indent="-457200" algn="just"/>
            <a:r>
              <a:rPr lang="ru-RU" sz="1900" dirty="0"/>
              <a:t>Многослойный перцептрон</a:t>
            </a:r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  <a:p>
            <a:pPr marL="533400" indent="-457200" algn="just">
              <a:buFont typeface="+mj-lt"/>
              <a:buAutoNum type="arabicPeriod"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 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3DDFF-4688-76E6-D742-0A8674B8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24" y="1934380"/>
            <a:ext cx="3601212" cy="241631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C0BFEA4-7419-453F-97A9-A498D792B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176" y="4350699"/>
            <a:ext cx="3485960" cy="20484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010FD-3589-75F2-50CD-7A07A3D26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136" y="4350699"/>
            <a:ext cx="2962275" cy="2308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FBA518-A349-AF95-F2C3-60D0AB50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136" y="1965556"/>
            <a:ext cx="2768984" cy="230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461150" y="2048680"/>
            <a:ext cx="4376026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Корреляционный анализ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Оценка формы облаков рассеяния</a:t>
            </a:r>
          </a:p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Проверка плотности распределения</a:t>
            </a: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5A8999A3-76FB-4548-86BA-DAD9E574E77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2600" dirty="0"/>
              <a:t>Разведочный анализ</a:t>
            </a:r>
          </a:p>
        </p:txBody>
      </p:sp>
      <p:sp>
        <p:nvSpPr>
          <p:cNvPr id="13" name="Google Shape;176;p7">
            <a:extLst>
              <a:ext uri="{FF2B5EF4-FFF2-40B4-BE49-F238E27FC236}">
                <a16:creationId xmlns:a16="http://schemas.microsoft.com/office/drawing/2014/main" id="{0B3AFC7A-2E2A-4CB1-9002-1A72FF0BB58D}"/>
              </a:ext>
            </a:extLst>
          </p:cNvPr>
          <p:cNvSpPr txBox="1"/>
          <p:nvPr/>
        </p:nvSpPr>
        <p:spPr>
          <a:xfrm>
            <a:off x="8162905" y="3001637"/>
            <a:ext cx="3497460" cy="143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700" b="1" baseline="30000" dirty="0">
                <a:solidFill>
                  <a:srgbClr val="000000"/>
                </a:solidFill>
                <a:latin typeface="+mn-lt"/>
                <a:ea typeface="Montserrat"/>
                <a:cs typeface="Montserrat"/>
                <a:sym typeface="Montserrat"/>
              </a:rPr>
              <a:t>Рисунок</a:t>
            </a:r>
            <a:endParaRPr sz="1500" baseline="30000" dirty="0">
              <a:solidFill>
                <a:srgbClr val="000000"/>
              </a:solidFill>
              <a:latin typeface="+mn-l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и предобработка данных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968037-F338-AF98-D2E8-438DD012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984" y="0"/>
            <a:ext cx="3098220" cy="322783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24C89E-3EE3-D7CC-DD54-C4B7FCDE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603" y="3227832"/>
            <a:ext cx="3536397" cy="35954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2787F-85D8-2650-E101-D291700C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50" y="1583437"/>
            <a:ext cx="3953616" cy="51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3F81-DC43-3463-DA2A-5DB118B49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F233A98C-C147-AC54-74EB-F62C81F85B1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7A33351A-7CAD-E59D-E605-8B066895E410}"/>
              </a:ext>
            </a:extLst>
          </p:cNvPr>
          <p:cNvSpPr txBox="1"/>
          <p:nvPr/>
        </p:nvSpPr>
        <p:spPr>
          <a:xfrm>
            <a:off x="461150" y="2048680"/>
            <a:ext cx="4376026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Контроль и очистка датасета от выбросов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Масштабирование данных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Проверка сохранения формы данных и неизменности корреляционной зависимости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AE59F114-FA96-BBD2-B4DA-7F6943F9ABE9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E5DAB"/>
              </a:buClr>
              <a:buSzPts val="3200"/>
              <a:buFont typeface="Noto Sans Symbols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1BE29"/>
                </a:solidFill>
                <a:effectLst/>
                <a:uLnTx/>
                <a:uFillTx/>
                <a:ea typeface="Open Sans"/>
                <a:sym typeface="Open Sans"/>
              </a:rPr>
              <a:t>Предобработка данных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02C2FBF-C1A5-997D-D5C3-E2A5B03C521E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2C5F034-EFED-763F-7FD8-FC184E312DD6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2800" b="0" i="0" u="none" strike="noStrike" kern="0" cap="none" spc="180" normalizeH="0" baseline="0" noProof="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Разведочный анализ и предобработка данных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ED0AD65C-D6A6-9165-9CB9-F4153C58EEAE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37342B98-B815-FE1D-351B-EA5946C54BD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65CAB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0355CA-99E0-A5B1-5833-FDCB6501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67" y="3922554"/>
            <a:ext cx="3310653" cy="29354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335140-78AB-F245-26B3-DB4655085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267" y="3242956"/>
            <a:ext cx="3514760" cy="349519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402073-E0F0-468F-D692-DF6B4BBDC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444" y="0"/>
            <a:ext cx="3108583" cy="3217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AF12C6-3CD4-6514-1976-7511C566F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3" y="4527343"/>
            <a:ext cx="4782203" cy="23518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0EBFE5-9279-24B4-EA2D-C34A8084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410" y="1928827"/>
            <a:ext cx="3826333" cy="18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08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623" y="1795028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1 – Модуль упругости при растяжении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C4FB7F-80E5-439C-8598-169F703070B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69879" y="1795028"/>
            <a:ext cx="5508000" cy="4507045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/>
              <a:t>2 – Прочность при растяжении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sz="2600" dirty="0"/>
              <a:t>Сравнение параметров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и тестирование моделей машинного обучения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924BE9F-3A30-3C66-AE23-79EDCB623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31397"/>
              </p:ext>
            </p:extLst>
          </p:nvPr>
        </p:nvGraphicFramePr>
        <p:xfrm>
          <a:off x="594498" y="2231995"/>
          <a:ext cx="11160040" cy="4567816"/>
        </p:xfrm>
        <a:graphic>
          <a:graphicData uri="http://schemas.openxmlformats.org/drawingml/2006/table">
            <a:tbl>
              <a:tblPr/>
              <a:tblGrid>
                <a:gridCol w="1116004">
                  <a:extLst>
                    <a:ext uri="{9D8B030D-6E8A-4147-A177-3AD203B41FA5}">
                      <a16:colId xmlns:a16="http://schemas.microsoft.com/office/drawing/2014/main" val="265133518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2567863116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1359895989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905868564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190042389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3731883997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2684296299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3285002673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3352692547"/>
                    </a:ext>
                  </a:extLst>
                </a:gridCol>
                <a:gridCol w="1116004">
                  <a:extLst>
                    <a:ext uri="{9D8B030D-6E8A-4147-A177-3AD203B41FA5}">
                      <a16:colId xmlns:a16="http://schemas.microsoft.com/office/drawing/2014/main" val="554458204"/>
                    </a:ext>
                  </a:extLst>
                </a:gridCol>
              </a:tblGrid>
              <a:tr h="23139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MAE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MSE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RMSE train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MAE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MSE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RMSE test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172478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0.017761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0.154297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0.036366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0.190700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-0.026243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0.169520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0.042833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0.206960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49940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0.627365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0.096330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0.013796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0.117458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-0.040132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0.169388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0.043412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0.208356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06487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0.188023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0.139788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0.030063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0.173386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-0.029195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0.169313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0.042956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0.207258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837027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0.010552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0.154069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0.036633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0.191398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-0.026280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0.168836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0.042834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0.206964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575082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0.017607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0.147792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0.034306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0.185219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-0.005456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0.155191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0.037238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0.192972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455513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0.703969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0.082464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0.010338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0.101675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-0.028212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0.157050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0.038081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0.195143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938646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0.218386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0.132207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0.027295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0.165211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-0.001203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0.155306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0.037081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0.192563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57431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0.013447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0.147819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0.034451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0.185611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-0.022893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0.156749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0.037884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0.194638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230335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2-УН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 Regression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0.017527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0.147845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0.034309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0.185227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-0.004113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0.155074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0.037188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0.192843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452777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2-УН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0.705071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0.082302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0.010299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0.101485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-0.029210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0.157208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0.038118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0.195238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172838"/>
                  </a:ext>
                </a:extLst>
              </a:tr>
              <a:tr h="34158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2-УН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0.218386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0.132207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0.027295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0.165211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0.001839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0.155044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0.036968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0.192270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11411"/>
                  </a:ext>
                </a:extLst>
              </a:tr>
              <a:tr h="231397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2-УН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0.013754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0.147917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0.034441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0.185582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-0.014068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0.156340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0.037557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0.193796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91132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BE8C5C03-196E-30AF-FE8B-34CBE5259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55512"/>
              </p:ext>
            </p:extLst>
          </p:nvPr>
        </p:nvGraphicFramePr>
        <p:xfrm>
          <a:off x="7178039" y="58189"/>
          <a:ext cx="4717338" cy="1736839"/>
        </p:xfrm>
        <a:graphic>
          <a:graphicData uri="http://schemas.openxmlformats.org/drawingml/2006/table">
            <a:tbl>
              <a:tblPr/>
              <a:tblGrid>
                <a:gridCol w="2358669">
                  <a:extLst>
                    <a:ext uri="{9D8B030D-6E8A-4147-A177-3AD203B41FA5}">
                      <a16:colId xmlns:a16="http://schemas.microsoft.com/office/drawing/2014/main" val="437978484"/>
                    </a:ext>
                  </a:extLst>
                </a:gridCol>
                <a:gridCol w="2358669">
                  <a:extLst>
                    <a:ext uri="{9D8B030D-6E8A-4147-A177-3AD203B41FA5}">
                      <a16:colId xmlns:a16="http://schemas.microsoft.com/office/drawing/2014/main" val="2494046879"/>
                    </a:ext>
                  </a:extLst>
                </a:gridCol>
              </a:tblGrid>
              <a:tr h="23511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Наилучшие параметры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98923"/>
                  </a:ext>
                </a:extLst>
              </a:tr>
              <a:tr h="4626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{'max_depth': 10, 'n_estimators': 100}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000351"/>
                  </a:ext>
                </a:extLst>
              </a:tr>
              <a:tr h="690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{'learning_rate': 0.05, 'max_depth': 3, 'n_estimators': 50}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411199"/>
                  </a:ext>
                </a:extLst>
              </a:tr>
              <a:tr h="3488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{'C': 0.1, '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kernel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': '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linear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'}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B9AE-869C-82D0-2C88-C7A4BE45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D2FF2F90-1FFE-FD8F-00C6-B9ED3DFEB4E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F48C9EC-D8AE-5BE7-6FCB-C6CF952BA257}"/>
              </a:ext>
            </a:extLst>
          </p:cNvPr>
          <p:cNvSpPr txBox="1"/>
          <p:nvPr/>
        </p:nvSpPr>
        <p:spPr>
          <a:xfrm>
            <a:off x="461150" y="2048680"/>
            <a:ext cx="4376026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tabLst/>
              <a:defRPr/>
            </a:pPr>
            <a:r>
              <a:rPr lang="ru-RU" sz="20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Архитектура: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Входной слой: 128 нейронов с активацией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ReLU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BatchNormalization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для стабилизации обучения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Dropout (30%)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для регуляризации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Скрытый слой: 64 нейрона с активацией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ReLU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BatchNormalization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и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Dropout (20%)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Скрытый слой: 32 нейрона с активацией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ReLU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Выходной слой: 1 нейрон (регрессия)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Оптимизатор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adam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Функция потери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MSE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FBB7FF77-779A-C606-115F-8ED0069213E0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E5DAB"/>
              </a:buClr>
              <a:buSzPts val="3200"/>
              <a:buFont typeface="Noto Sans Symbols"/>
              <a:buNone/>
              <a:tabLst/>
              <a:defRPr/>
            </a:pPr>
            <a:r>
              <a:rPr lang="en-US" sz="2600" dirty="0"/>
              <a:t>MLP</a:t>
            </a:r>
            <a:endParaRPr kumimoji="0" lang="ru-RU" sz="2600" b="0" i="0" u="none" strike="noStrike" kern="0" cap="none" spc="0" normalizeH="0" baseline="0" noProof="0" dirty="0">
              <a:ln>
                <a:noFill/>
              </a:ln>
              <a:solidFill>
                <a:srgbClr val="F1BE29"/>
              </a:solidFill>
              <a:effectLst/>
              <a:uLnTx/>
              <a:uFillTx/>
              <a:ea typeface="Open Sans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166CD6A-E0BD-4355-8E39-BD52F7EE86C7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F319D87-3042-BD90-2D34-A5CD27A1A515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2800" b="0" i="0" u="none" strike="noStrike" kern="0" cap="none" spc="180" normalizeH="0" baseline="0" noProof="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Разработка и тестирование моделей машинного обучения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9430B824-3962-578F-A78E-5FD5A6E6C98B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5C259C6E-6B01-FE73-E8AA-3676F9E59DA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65CAB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3D2B8B-59EA-ECB3-A27E-B4074E29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471" y="3170924"/>
            <a:ext cx="4436900" cy="33944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4291B6-122F-A4AF-E0F4-C7D26BCF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99" y="-1"/>
            <a:ext cx="4174912" cy="317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12217-5003-B84E-B6DE-9FAEFFC12C91}"/>
              </a:ext>
            </a:extLst>
          </p:cNvPr>
          <p:cNvSpPr txBox="1"/>
          <p:nvPr/>
        </p:nvSpPr>
        <p:spPr>
          <a:xfrm>
            <a:off x="4837176" y="2240413"/>
            <a:ext cx="609447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MAE – 0.786625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MSE – 0.951334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R</a:t>
            </a:r>
            <a:r>
              <a:rPr lang="ru-RU" sz="1800" baseline="30000" dirty="0">
                <a:effectLst/>
                <a:latin typeface="+mn-lt"/>
                <a:ea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+mn-lt"/>
                <a:ea typeface="Times New Roman" panose="02020603050405020304" pitchFamily="18" charset="0"/>
              </a:rPr>
              <a:t>  –  -0.224622</a:t>
            </a:r>
          </a:p>
        </p:txBody>
      </p:sp>
    </p:spTree>
    <p:extLst>
      <p:ext uri="{BB962C8B-B14F-4D97-AF65-F5344CB8AC3E}">
        <p14:creationId xmlns:p14="http://schemas.microsoft.com/office/powerpoint/2010/main" val="292747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D9798-EB33-6168-0AC6-BB563E472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F5D5D7D4-AA96-678A-68E4-4246A241BCF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Open Sans"/>
                <a:cs typeface="Open Sans"/>
                <a:sym typeface="Open San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6943E20B-C2A6-626B-26DC-CBE64FF9B485}"/>
              </a:ext>
            </a:extLst>
          </p:cNvPr>
          <p:cNvSpPr txBox="1"/>
          <p:nvPr/>
        </p:nvSpPr>
        <p:spPr>
          <a:xfrm>
            <a:off x="461150" y="2048680"/>
            <a:ext cx="4924666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Репозиторий: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+mn-lt"/>
                <a:ea typeface="Open Sans"/>
                <a:cs typeface="ALS Sector Regular" panose="02000000000000000000" pitchFamily="2" charset="0"/>
                <a:sym typeface="Open Sans"/>
                <a:hlinkClick r:id="rId2"/>
              </a:rPr>
              <a:t>https://github.com/maslovmd/BKP_DataScience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 pitchFamily="34" charset="0"/>
              <a:buChar char="•"/>
              <a:tabLst/>
              <a:defRPr/>
            </a:pPr>
            <a:r>
              <a:rPr lang="ru-RU" sz="2200" dirty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Веб-сайт:</a:t>
            </a:r>
          </a:p>
          <a:p>
            <a:pPr lvl="0">
              <a:lnSpc>
                <a:spcPct val="90000"/>
              </a:lnSpc>
              <a:buSzPts val="2700"/>
            </a:pPr>
            <a:r>
              <a:rPr lang="en-US" sz="1800" dirty="0">
                <a:hlinkClick r:id="rId3"/>
              </a:rPr>
              <a:t>https://cladkybubbalech.pythonanywhere.com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272727"/>
              </a:solidFill>
              <a:effectLst/>
              <a:uLnTx/>
              <a:uFillTx/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F0740BBA-803C-354A-29EB-9A4ED252CE75}"/>
              </a:ext>
            </a:extLst>
          </p:cNvPr>
          <p:cNvSpPr txBox="1">
            <a:spLocks/>
          </p:cNvSpPr>
          <p:nvPr/>
        </p:nvSpPr>
        <p:spPr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 baseline="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E5DAB"/>
              </a:buClr>
              <a:buSzPts val="3200"/>
              <a:buFont typeface="Noto Sans Symbols"/>
              <a:buNone/>
              <a:tabLst/>
              <a:defRPr/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1BE29"/>
                </a:solidFill>
                <a:effectLst/>
                <a:uLnTx/>
                <a:uFillTx/>
                <a:ea typeface="Open Sans"/>
                <a:sym typeface="Open Sans"/>
              </a:rPr>
              <a:t>Ссылки: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7E59ACC-BAF6-7208-7E2D-313687F6EDA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E1D4670-6D64-B182-0F1D-6D9DCD91841B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ru-RU" sz="2800" b="0" i="0" u="none" strike="noStrike" kern="0" cap="none" spc="180" normalizeH="0" baseline="0" noProof="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Commit</a:t>
              </a:r>
              <a:r>
                <a:rPr kumimoji="0" lang="ru-RU" sz="2800" b="0" i="0" u="none" strike="noStrike" kern="0" cap="none" spc="180" normalizeH="0" baseline="0" noProof="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 на </a:t>
              </a:r>
              <a:r>
                <a:rPr kumimoji="0" lang="ru-RU" sz="2800" b="0" i="0" u="none" strike="noStrike" kern="0" cap="none" spc="180" normalizeH="0" baseline="0" noProof="0" dirty="0" err="1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GitHub</a:t>
              </a:r>
              <a:r>
                <a:rPr kumimoji="0" lang="ru-RU" sz="2800" b="0" i="0" u="none" strike="noStrike" kern="0" cap="none" spc="180" normalizeH="0" baseline="0" noProof="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effectLst/>
                  <a:uLnTx/>
                  <a:uFillTx/>
                  <a:latin typeface="ALS Sector Bold" pitchFamily="2" charset="0"/>
                  <a:ea typeface="+mn-ea"/>
                  <a:cs typeface="ALS Sector Bold" pitchFamily="2" charset="0"/>
                  <a:sym typeface="Arial"/>
                </a:rPr>
                <a:t> и размещение на веб-хостинг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B511DC97-4603-EA38-E84E-D2944476089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69C4B615-1A5E-37EE-F49A-831A1F05700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65CAB"/>
                </a:solidFill>
                <a:effectLst/>
                <a:uLnTx/>
                <a:uFillTx/>
                <a:latin typeface="ALS Sector Regular" panose="02000000000000000000" pitchFamily="2" charset="0"/>
                <a:ea typeface="+mn-ea"/>
                <a:cs typeface="+mn-cs"/>
                <a:sym typeface="Arial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4C40E2-AC98-D35D-EC40-56356619B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37" y="3905093"/>
            <a:ext cx="5038344" cy="2804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1B6102-FE39-2F73-7925-2821400FB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790" y="0"/>
            <a:ext cx="4266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3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524</Words>
  <Application>Microsoft Office PowerPoint</Application>
  <PresentationFormat>Широкоэкранный</PresentationFormat>
  <Paragraphs>204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Times New Roman</vt:lpstr>
      <vt:lpstr>ALS Sector Bold</vt:lpstr>
      <vt:lpstr>Symbol</vt:lpstr>
      <vt:lpstr>Noto Sans Symbols</vt:lpstr>
      <vt:lpstr>Arial</vt:lpstr>
      <vt:lpstr>Open Sans</vt:lpstr>
      <vt:lpstr>ALS Sector Regular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My+Office</cp:lastModifiedBy>
  <cp:revision>98</cp:revision>
  <dcterms:created xsi:type="dcterms:W3CDTF">2021-02-24T09:03:25Z</dcterms:created>
  <dcterms:modified xsi:type="dcterms:W3CDTF">2025-07-11T11:45:34Z</dcterms:modified>
</cp:coreProperties>
</file>