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Lst>
  <p:sldSz cx="18288000" cy="10287000"/>
  <p:notesSz cx="6858000" cy="9144000"/>
  <p:embeddedFontLst>
    <p:embeddedFont>
      <p:font typeface="Hammersmith One" charset="1" panose="020107030305010605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Open Sans" charset="1" panose="020B0606030504020204"/>
      <p:regular r:id="rId11"/>
    </p:embeddedFont>
    <p:embeddedFont>
      <p:font typeface="Open Sans Bold" charset="1" panose="020B0806030504020204"/>
      <p:regular r:id="rId12"/>
    </p:embeddedFont>
    <p:embeddedFont>
      <p:font typeface="Open Sans Italics" charset="1" panose="020B0606030504020204"/>
      <p:regular r:id="rId13"/>
    </p:embeddedFont>
    <p:embeddedFont>
      <p:font typeface="Open Sans Bold Italics" charset="1" panose="020B0806030504020204"/>
      <p:regular r:id="rId14"/>
    </p:embeddedFont>
    <p:embeddedFont>
      <p:font typeface="Open Sans Light" charset="1" panose="020B0306030504020204"/>
      <p:regular r:id="rId15"/>
    </p:embeddedFont>
    <p:embeddedFont>
      <p:font typeface="Open Sans Light Italics" charset="1" panose="020B0306030504020204"/>
      <p:regular r:id="rId16"/>
    </p:embeddedFont>
    <p:embeddedFont>
      <p:font typeface="Open Sans Ultra-Bold" charset="1" panose="00000000000000000000"/>
      <p:regular r:id="rId17"/>
    </p:embeddedFont>
    <p:embeddedFont>
      <p:font typeface="Open Sans Ultra-Bold Italic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slides/slide13.xml" Type="http://schemas.openxmlformats.org/officeDocument/2006/relationships/slide"/><Relationship Id="rId32" Target="slides/slide14.xml" Type="http://schemas.openxmlformats.org/officeDocument/2006/relationships/slide"/><Relationship Id="rId33" Target="slides/slide15.xml" Type="http://schemas.openxmlformats.org/officeDocument/2006/relationships/slide"/><Relationship Id="rId34" Target="slides/slide16.xml" Type="http://schemas.openxmlformats.org/officeDocument/2006/relationships/slide"/><Relationship Id="rId35"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341009" y="1096558"/>
            <a:ext cx="4967806" cy="1580825"/>
          </a:xfrm>
          <a:prstGeom prst="rect">
            <a:avLst/>
          </a:prstGeom>
        </p:spPr>
        <p:txBody>
          <a:bodyPr anchor="t" rtlCol="false" tIns="0" lIns="0" bIns="0" rIns="0">
            <a:spAutoFit/>
          </a:bodyPr>
          <a:lstStyle/>
          <a:p>
            <a:pPr>
              <a:lnSpc>
                <a:spcPts val="4201"/>
              </a:lnSpc>
            </a:pPr>
            <a:r>
              <a:rPr lang="en-US" sz="3001">
                <a:solidFill>
                  <a:srgbClr val="000000"/>
                </a:solidFill>
                <a:latin typeface="Hammersmith One Bold"/>
              </a:rPr>
              <a:t>Nama: M Fadhly Noor Rizqi</a:t>
            </a:r>
          </a:p>
          <a:p>
            <a:pPr>
              <a:lnSpc>
                <a:spcPts val="4201"/>
              </a:lnSpc>
            </a:pPr>
            <a:r>
              <a:rPr lang="en-US" sz="3001">
                <a:solidFill>
                  <a:srgbClr val="000000"/>
                </a:solidFill>
                <a:latin typeface="Hammersmith One Bold"/>
              </a:rPr>
              <a:t>NIM: 201011400094</a:t>
            </a:r>
          </a:p>
          <a:p>
            <a:pPr>
              <a:lnSpc>
                <a:spcPts val="4201"/>
              </a:lnSpc>
            </a:pPr>
            <a:r>
              <a:rPr lang="en-US" sz="3001">
                <a:solidFill>
                  <a:srgbClr val="000000"/>
                </a:solidFill>
                <a:latin typeface="Hammersmith One Bold"/>
              </a:rPr>
              <a:t>Kelas: 07TPLE005</a:t>
            </a:r>
          </a:p>
        </p:txBody>
      </p:sp>
      <p:grpSp>
        <p:nvGrpSpPr>
          <p:cNvPr name="Group 3" id="3"/>
          <p:cNvGrpSpPr/>
          <p:nvPr/>
        </p:nvGrpSpPr>
        <p:grpSpPr>
          <a:xfrm rot="0">
            <a:off x="9341009" y="3203266"/>
            <a:ext cx="8994640" cy="4212116"/>
            <a:chOff x="0" y="0"/>
            <a:chExt cx="11992853" cy="5616155"/>
          </a:xfrm>
        </p:grpSpPr>
        <p:sp>
          <p:nvSpPr>
            <p:cNvPr name="TextBox 4" id="4"/>
            <p:cNvSpPr txBox="true"/>
            <p:nvPr/>
          </p:nvSpPr>
          <p:spPr>
            <a:xfrm rot="0">
              <a:off x="0" y="57150"/>
              <a:ext cx="11992853" cy="4615954"/>
            </a:xfrm>
            <a:prstGeom prst="rect">
              <a:avLst/>
            </a:prstGeom>
          </p:spPr>
          <p:txBody>
            <a:bodyPr anchor="t" rtlCol="false" tIns="0" lIns="0" bIns="0" rIns="0">
              <a:spAutoFit/>
            </a:bodyPr>
            <a:lstStyle/>
            <a:p>
              <a:pPr>
                <a:lnSpc>
                  <a:spcPts val="5400"/>
                </a:lnSpc>
              </a:pPr>
              <a:r>
                <a:rPr lang="en-US" sz="5000" spc="-50">
                  <a:solidFill>
                    <a:srgbClr val="000000"/>
                  </a:solidFill>
                  <a:latin typeface="Hammersmith One Bold"/>
                </a:rPr>
                <a:t>Penguasaan Kualitas Perangkat Lunak Python.</a:t>
              </a:r>
            </a:p>
            <a:p>
              <a:pPr>
                <a:lnSpc>
                  <a:spcPts val="5400"/>
                </a:lnSpc>
              </a:pPr>
            </a:p>
            <a:p>
              <a:pPr marL="0" indent="0" lvl="0">
                <a:lnSpc>
                  <a:spcPts val="5400"/>
                </a:lnSpc>
                <a:spcBef>
                  <a:spcPct val="0"/>
                </a:spcBef>
              </a:pPr>
              <a:r>
                <a:rPr lang="en-US" sz="5000" spc="-50">
                  <a:solidFill>
                    <a:srgbClr val="000000"/>
                  </a:solidFill>
                  <a:latin typeface="Hammersmith One Bold"/>
                </a:rPr>
                <a:t>Whitebox Testing, Unit Testing, dan CI/CD</a:t>
              </a:r>
            </a:p>
          </p:txBody>
        </p:sp>
        <p:sp>
          <p:nvSpPr>
            <p:cNvPr name="Freeform 5" id="5"/>
            <p:cNvSpPr/>
            <p:nvPr/>
          </p:nvSpPr>
          <p:spPr>
            <a:xfrm flipH="false" flipV="false" rot="0">
              <a:off x="0" y="5016283"/>
              <a:ext cx="8116959" cy="599872"/>
            </a:xfrm>
            <a:custGeom>
              <a:avLst/>
              <a:gdLst/>
              <a:ahLst/>
              <a:cxnLst/>
              <a:rect r="r" b="b" t="t" l="l"/>
              <a:pathLst>
                <a:path h="599872" w="8116959">
                  <a:moveTo>
                    <a:pt x="0" y="0"/>
                  </a:moveTo>
                  <a:lnTo>
                    <a:pt x="8116959" y="0"/>
                  </a:lnTo>
                  <a:lnTo>
                    <a:pt x="8116959" y="599872"/>
                  </a:lnTo>
                  <a:lnTo>
                    <a:pt x="0" y="599872"/>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grpSp>
      <p:sp>
        <p:nvSpPr>
          <p:cNvPr name="Freeform 6" id="6"/>
          <p:cNvSpPr/>
          <p:nvPr/>
        </p:nvSpPr>
        <p:spPr>
          <a:xfrm flipH="false" flipV="false" rot="0">
            <a:off x="0" y="0"/>
            <a:ext cx="6923101" cy="10384651"/>
          </a:xfrm>
          <a:custGeom>
            <a:avLst/>
            <a:gdLst/>
            <a:ahLst/>
            <a:cxnLst/>
            <a:rect r="r" b="b" t="t" l="l"/>
            <a:pathLst>
              <a:path h="10384651" w="6923101">
                <a:moveTo>
                  <a:pt x="0" y="0"/>
                </a:moveTo>
                <a:lnTo>
                  <a:pt x="6923101" y="0"/>
                </a:lnTo>
                <a:lnTo>
                  <a:pt x="6923101" y="10384651"/>
                </a:lnTo>
                <a:lnTo>
                  <a:pt x="0" y="10384651"/>
                </a:lnTo>
                <a:lnTo>
                  <a:pt x="0" y="0"/>
                </a:lnTo>
                <a:close/>
              </a:path>
            </a:pathLst>
          </a:custGeom>
          <a:blipFill>
            <a:blip r:embed="rId4"/>
            <a:stretch>
              <a:fillRect l="0" t="0" r="0" b="0"/>
            </a:stretch>
          </a:blipFill>
        </p:spPr>
      </p:sp>
      <p:grpSp>
        <p:nvGrpSpPr>
          <p:cNvPr name="Group 7" id="7"/>
          <p:cNvGrpSpPr/>
          <p:nvPr/>
        </p:nvGrpSpPr>
        <p:grpSpPr>
          <a:xfrm rot="-10800000">
            <a:off x="-342900" y="0"/>
            <a:ext cx="5163150" cy="10287000"/>
            <a:chOff x="0" y="0"/>
            <a:chExt cx="6884199" cy="13716000"/>
          </a:xfrm>
        </p:grpSpPr>
        <p:sp>
          <p:nvSpPr>
            <p:cNvPr name="Freeform 8" id="8"/>
            <p:cNvSpPr/>
            <p:nvPr/>
          </p:nvSpPr>
          <p:spPr>
            <a:xfrm flipH="true" flipV="false" rot="0">
              <a:off x="0" y="0"/>
              <a:ext cx="6884199" cy="6858000"/>
            </a:xfrm>
            <a:custGeom>
              <a:avLst/>
              <a:gdLst/>
              <a:ahLst/>
              <a:cxnLst/>
              <a:rect r="r" b="b" t="t" l="l"/>
              <a:pathLst>
                <a:path h="6858000" w="6884199">
                  <a:moveTo>
                    <a:pt x="6884199" y="0"/>
                  </a:moveTo>
                  <a:lnTo>
                    <a:pt x="0" y="0"/>
                  </a:lnTo>
                  <a:lnTo>
                    <a:pt x="0" y="6858000"/>
                  </a:lnTo>
                  <a:lnTo>
                    <a:pt x="6884199" y="6858000"/>
                  </a:lnTo>
                  <a:lnTo>
                    <a:pt x="6884199" y="0"/>
                  </a:lnTo>
                  <a:close/>
                </a:path>
              </a:pathLst>
            </a:custGeom>
            <a:blipFill>
              <a:blip r:embed="rId5">
                <a:extLst>
                  <a:ext uri="{96DAC541-7B7A-43D3-8B79-37D633B846F1}">
                    <asvg:svgBlip xmlns:asvg="http://schemas.microsoft.com/office/drawing/2016/SVG/main" r:embed="rId6"/>
                  </a:ext>
                </a:extLst>
              </a:blip>
              <a:stretch>
                <a:fillRect l="0" t="-416" r="-34" b="0"/>
              </a:stretch>
            </a:blipFill>
          </p:spPr>
        </p:sp>
        <p:sp>
          <p:nvSpPr>
            <p:cNvPr name="Freeform 9" id="9"/>
            <p:cNvSpPr/>
            <p:nvPr/>
          </p:nvSpPr>
          <p:spPr>
            <a:xfrm flipH="true" flipV="false" rot="0">
              <a:off x="0" y="6858000"/>
              <a:ext cx="6884199" cy="6858000"/>
            </a:xfrm>
            <a:custGeom>
              <a:avLst/>
              <a:gdLst/>
              <a:ahLst/>
              <a:cxnLst/>
              <a:rect r="r" b="b" t="t" l="l"/>
              <a:pathLst>
                <a:path h="6858000" w="6884199">
                  <a:moveTo>
                    <a:pt x="6884199" y="0"/>
                  </a:moveTo>
                  <a:lnTo>
                    <a:pt x="0" y="0"/>
                  </a:lnTo>
                  <a:lnTo>
                    <a:pt x="0" y="6858000"/>
                  </a:lnTo>
                  <a:lnTo>
                    <a:pt x="6884199" y="6858000"/>
                  </a:lnTo>
                  <a:lnTo>
                    <a:pt x="6884199" y="0"/>
                  </a:lnTo>
                  <a:close/>
                </a:path>
              </a:pathLst>
            </a:custGeom>
            <a:blipFill>
              <a:blip r:embed="rId5">
                <a:extLst>
                  <a:ext uri="{96DAC541-7B7A-43D3-8B79-37D633B846F1}">
                    <asvg:svgBlip xmlns:asvg="http://schemas.microsoft.com/office/drawing/2016/SVG/main" r:embed="rId6"/>
                  </a:ext>
                </a:extLst>
              </a:blip>
              <a:stretch>
                <a:fillRect l="0" t="-416" r="-34" b="0"/>
              </a:stretch>
            </a:blipFill>
          </p:spPr>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7569" y="933450"/>
            <a:ext cx="2164829" cy="887021"/>
          </a:xfrm>
          <a:prstGeom prst="rect">
            <a:avLst/>
          </a:prstGeom>
        </p:spPr>
        <p:txBody>
          <a:bodyPr anchor="t" rtlCol="false" tIns="0" lIns="0" bIns="0" rIns="0">
            <a:spAutoFit/>
          </a:bodyPr>
          <a:lstStyle/>
          <a:p>
            <a:pPr algn="just">
              <a:lnSpc>
                <a:spcPts val="7279"/>
              </a:lnSpc>
            </a:pPr>
            <a:r>
              <a:rPr lang="en-US" sz="5199">
                <a:solidFill>
                  <a:srgbClr val="000000"/>
                </a:solidFill>
                <a:latin typeface="Open Sans Bold"/>
              </a:rPr>
              <a:t>CI / CD</a:t>
            </a:r>
          </a:p>
        </p:txBody>
      </p:sp>
      <p:sp>
        <p:nvSpPr>
          <p:cNvPr name="TextBox 3" id="3"/>
          <p:cNvSpPr txBox="true"/>
          <p:nvPr/>
        </p:nvSpPr>
        <p:spPr>
          <a:xfrm rot="0">
            <a:off x="927569" y="1948965"/>
            <a:ext cx="17360431" cy="8388693"/>
          </a:xfrm>
          <a:prstGeom prst="rect">
            <a:avLst/>
          </a:prstGeom>
        </p:spPr>
        <p:txBody>
          <a:bodyPr anchor="t" rtlCol="false" tIns="0" lIns="0" bIns="0" rIns="0">
            <a:spAutoFit/>
          </a:bodyPr>
          <a:lstStyle/>
          <a:p>
            <a:pPr>
              <a:lnSpc>
                <a:spcPts val="3219"/>
              </a:lnSpc>
            </a:pPr>
            <a:r>
              <a:rPr lang="en-US" sz="2299">
                <a:solidFill>
                  <a:srgbClr val="000000"/>
                </a:solidFill>
                <a:latin typeface="Open Sans"/>
              </a:rPr>
              <a:t>CI/CD adalah singkatan dari Continuous Integration (CI) dan Continuous Deployment (CD), dua praktik utama dalam pengembangan perangkat lunak yang bertujuan untuk meningkatkan efisiensi, keandalan, dan kecepatan dalam siklus pengembangan perangkat lunak. Dalam konteks Python, CI/CD digunakan untuk mengotomatisasi dan mempercepat proses pengembangan, pengujian, dan implementasi perangkat lunak Python.</a:t>
            </a:r>
          </a:p>
          <a:p>
            <a:pPr>
              <a:lnSpc>
                <a:spcPts val="3219"/>
              </a:lnSpc>
            </a:pPr>
          </a:p>
          <a:p>
            <a:pPr marL="496562" indent="-248281" lvl="1">
              <a:lnSpc>
                <a:spcPts val="3219"/>
              </a:lnSpc>
              <a:buFont typeface="Arial"/>
              <a:buChar char="•"/>
            </a:pPr>
            <a:r>
              <a:rPr lang="en-US" sz="2299">
                <a:solidFill>
                  <a:srgbClr val="000000"/>
                </a:solidFill>
                <a:latin typeface="Open Sans Semi-Bold"/>
              </a:rPr>
              <a:t>Continuous Integration (CI):</a:t>
            </a:r>
          </a:p>
          <a:p>
            <a:pPr marL="993125" indent="-331042" lvl="2">
              <a:lnSpc>
                <a:spcPts val="3219"/>
              </a:lnSpc>
              <a:buFont typeface="Arial"/>
              <a:buChar char="⚬"/>
            </a:pPr>
            <a:r>
              <a:rPr lang="en-US" sz="2299">
                <a:solidFill>
                  <a:srgbClr val="000000"/>
                </a:solidFill>
                <a:latin typeface="Open Sans"/>
              </a:rPr>
              <a:t>CI adalah praktik yang mendorong pengembang untuk secara teratur mengintegrasikan perubahan kode mereka ke dalam repositori utama (misalnya, GitHub) bersama dengan kode dari anggota tim lainnya.</a:t>
            </a:r>
          </a:p>
          <a:p>
            <a:pPr marL="993125" indent="-331042" lvl="2">
              <a:lnSpc>
                <a:spcPts val="3219"/>
              </a:lnSpc>
              <a:buFont typeface="Arial"/>
              <a:buChar char="⚬"/>
            </a:pPr>
            <a:r>
              <a:rPr lang="en-US" sz="2299">
                <a:solidFill>
                  <a:srgbClr val="000000"/>
                </a:solidFill>
                <a:latin typeface="Open Sans"/>
              </a:rPr>
              <a:t>Setiap kali perubahan kode diintegrasikan, sistem CI akan secara otomatis membangun, menjalankan unit test, dan memeriksa kualitas kode untuk memastikan bahwa perubahan tersebut tidak merusak fungsionalitas yang ada dan memenuhi standar kode yang telah ditentukan.</a:t>
            </a:r>
          </a:p>
          <a:p>
            <a:pPr marL="993125" indent="-331042" lvl="2">
              <a:lnSpc>
                <a:spcPts val="3219"/>
              </a:lnSpc>
              <a:buFont typeface="Arial"/>
              <a:buChar char="⚬"/>
            </a:pPr>
            <a:r>
              <a:rPr lang="en-US" sz="2299">
                <a:solidFill>
                  <a:srgbClr val="000000"/>
                </a:solidFill>
                <a:latin typeface="Open Sans"/>
              </a:rPr>
              <a:t>Di Python, alat seperti Jenkins, Travis CI, CircleCI, dan GitLab CI/CD sering digunakan untuk mengimplementasikan CI.</a:t>
            </a:r>
          </a:p>
          <a:p>
            <a:pPr marL="496562" indent="-248281" lvl="1">
              <a:lnSpc>
                <a:spcPts val="3219"/>
              </a:lnSpc>
              <a:buFont typeface="Arial"/>
              <a:buChar char="•"/>
            </a:pPr>
            <a:r>
              <a:rPr lang="en-US" sz="2299">
                <a:solidFill>
                  <a:srgbClr val="000000"/>
                </a:solidFill>
                <a:latin typeface="Open Sans Semi-Bold"/>
              </a:rPr>
              <a:t>Continuous Deployment (CD):</a:t>
            </a:r>
          </a:p>
          <a:p>
            <a:pPr marL="993125" indent="-331042" lvl="2">
              <a:lnSpc>
                <a:spcPts val="3219"/>
              </a:lnSpc>
              <a:buFont typeface="Arial"/>
              <a:buChar char="⚬"/>
            </a:pPr>
            <a:r>
              <a:rPr lang="en-US" sz="2299">
                <a:solidFill>
                  <a:srgbClr val="000000"/>
                </a:solidFill>
                <a:latin typeface="Open Sans"/>
              </a:rPr>
              <a:t>CD adalah ekstensi dari CI yang mendorong otomatisasi pengiriman perangkat lunak ke lingkungan produksi setelah perubahan kode lulus semua tahap pengujian.</a:t>
            </a:r>
          </a:p>
          <a:p>
            <a:pPr marL="993125" indent="-331042" lvl="2">
              <a:lnSpc>
                <a:spcPts val="3219"/>
              </a:lnSpc>
              <a:buFont typeface="Arial"/>
              <a:buChar char="⚬"/>
            </a:pPr>
            <a:r>
              <a:rPr lang="en-US" sz="2299">
                <a:solidFill>
                  <a:srgbClr val="000000"/>
                </a:solidFill>
                <a:latin typeface="Open Sans"/>
              </a:rPr>
              <a:t>Dalam konteks Python, CD dapat mencakup otomatisasi pengiriman aplikasi atau layanan Python ke server produksi secara otomatis setelah setiap perubahan berhasil diuji.</a:t>
            </a:r>
          </a:p>
          <a:p>
            <a:pPr marL="993125" indent="-331042" lvl="2">
              <a:lnSpc>
                <a:spcPts val="3219"/>
              </a:lnSpc>
              <a:buFont typeface="Arial"/>
              <a:buChar char="⚬"/>
            </a:pPr>
            <a:r>
              <a:rPr lang="en-US" sz="2299">
                <a:solidFill>
                  <a:srgbClr val="000000"/>
                </a:solidFill>
                <a:latin typeface="Open Sans"/>
              </a:rPr>
              <a:t>CD memastikan perangkat lunak selalu dalam keadaan siap produksi, meminimalkan kesalahan manusia, dan mengurangi waktu pembaruan perangkat lunak ke lingkungan produksi.</a:t>
            </a:r>
          </a:p>
          <a:p>
            <a:pPr>
              <a:lnSpc>
                <a:spcPts val="3219"/>
              </a:lnSpc>
            </a:pPr>
          </a:p>
          <a:p>
            <a:pPr>
              <a:lnSpc>
                <a:spcPts val="3219"/>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30672" y="4274552"/>
            <a:ext cx="16426655"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Contoh ci/cd dengan python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1219" y="1380289"/>
            <a:ext cx="12113946" cy="3258463"/>
          </a:xfrm>
          <a:custGeom>
            <a:avLst/>
            <a:gdLst/>
            <a:ahLst/>
            <a:cxnLst/>
            <a:rect r="r" b="b" t="t" l="l"/>
            <a:pathLst>
              <a:path h="3258463" w="12113946">
                <a:moveTo>
                  <a:pt x="0" y="0"/>
                </a:moveTo>
                <a:lnTo>
                  <a:pt x="12113946" y="0"/>
                </a:lnTo>
                <a:lnTo>
                  <a:pt x="12113946" y="3258463"/>
                </a:lnTo>
                <a:lnTo>
                  <a:pt x="0" y="3258463"/>
                </a:lnTo>
                <a:lnTo>
                  <a:pt x="0" y="0"/>
                </a:lnTo>
                <a:close/>
              </a:path>
            </a:pathLst>
          </a:custGeom>
          <a:blipFill>
            <a:blip r:embed="rId2"/>
            <a:stretch>
              <a:fillRect l="0" t="0" r="0" b="0"/>
            </a:stretch>
          </a:blipFill>
        </p:spPr>
      </p:sp>
      <p:sp>
        <p:nvSpPr>
          <p:cNvPr name="Freeform 3" id="3"/>
          <p:cNvSpPr/>
          <p:nvPr/>
        </p:nvSpPr>
        <p:spPr>
          <a:xfrm flipH="false" flipV="false" rot="0">
            <a:off x="710857" y="5490345"/>
            <a:ext cx="12010009" cy="4399480"/>
          </a:xfrm>
          <a:custGeom>
            <a:avLst/>
            <a:gdLst/>
            <a:ahLst/>
            <a:cxnLst/>
            <a:rect r="r" b="b" t="t" l="l"/>
            <a:pathLst>
              <a:path h="4399480" w="12010009">
                <a:moveTo>
                  <a:pt x="0" y="0"/>
                </a:moveTo>
                <a:lnTo>
                  <a:pt x="12010008" y="0"/>
                </a:lnTo>
                <a:lnTo>
                  <a:pt x="12010008" y="4399480"/>
                </a:lnTo>
                <a:lnTo>
                  <a:pt x="0" y="4399480"/>
                </a:lnTo>
                <a:lnTo>
                  <a:pt x="0" y="0"/>
                </a:lnTo>
                <a:close/>
              </a:path>
            </a:pathLst>
          </a:custGeom>
          <a:blipFill>
            <a:blip r:embed="rId3"/>
            <a:stretch>
              <a:fillRect l="0" t="0" r="0" b="0"/>
            </a:stretch>
          </a:blipFill>
        </p:spPr>
      </p:sp>
      <p:sp>
        <p:nvSpPr>
          <p:cNvPr name="TextBox 4" id="4"/>
          <p:cNvSpPr txBox="true"/>
          <p:nvPr/>
        </p:nvSpPr>
        <p:spPr>
          <a:xfrm rot="0">
            <a:off x="805612" y="962025"/>
            <a:ext cx="7063135"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Setup environment terlebih dahulu</a:t>
            </a:r>
          </a:p>
        </p:txBody>
      </p:sp>
      <p:sp>
        <p:nvSpPr>
          <p:cNvPr name="TextBox 5" id="5"/>
          <p:cNvSpPr txBox="true"/>
          <p:nvPr/>
        </p:nvSpPr>
        <p:spPr>
          <a:xfrm rot="0">
            <a:off x="805612" y="4819992"/>
            <a:ext cx="5058916"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Buat program sederhana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05612" y="1542365"/>
            <a:ext cx="12010009" cy="2719678"/>
          </a:xfrm>
          <a:custGeom>
            <a:avLst/>
            <a:gdLst/>
            <a:ahLst/>
            <a:cxnLst/>
            <a:rect r="r" b="b" t="t" l="l"/>
            <a:pathLst>
              <a:path h="2719678" w="12010009">
                <a:moveTo>
                  <a:pt x="0" y="0"/>
                </a:moveTo>
                <a:lnTo>
                  <a:pt x="12010009" y="0"/>
                </a:lnTo>
                <a:lnTo>
                  <a:pt x="12010009" y="2719679"/>
                </a:lnTo>
                <a:lnTo>
                  <a:pt x="0" y="2719679"/>
                </a:lnTo>
                <a:lnTo>
                  <a:pt x="0" y="0"/>
                </a:lnTo>
                <a:close/>
              </a:path>
            </a:pathLst>
          </a:custGeom>
          <a:blipFill>
            <a:blip r:embed="rId2"/>
            <a:stretch>
              <a:fillRect l="0" t="0" r="0" b="0"/>
            </a:stretch>
          </a:blipFill>
        </p:spPr>
      </p:sp>
      <p:sp>
        <p:nvSpPr>
          <p:cNvPr name="TextBox 3" id="3"/>
          <p:cNvSpPr txBox="true"/>
          <p:nvPr/>
        </p:nvSpPr>
        <p:spPr>
          <a:xfrm rot="0">
            <a:off x="805612" y="962025"/>
            <a:ext cx="7310810"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Lakukan commit dan push ke github</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71873" y="4274552"/>
            <a:ext cx="16144254"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Hubungkan dengan CircleCI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4185" y="1657324"/>
            <a:ext cx="7320857" cy="6569636"/>
          </a:xfrm>
          <a:custGeom>
            <a:avLst/>
            <a:gdLst/>
            <a:ahLst/>
            <a:cxnLst/>
            <a:rect r="r" b="b" t="t" l="l"/>
            <a:pathLst>
              <a:path h="6569636" w="7320857">
                <a:moveTo>
                  <a:pt x="0" y="0"/>
                </a:moveTo>
                <a:lnTo>
                  <a:pt x="7320857" y="0"/>
                </a:lnTo>
                <a:lnTo>
                  <a:pt x="7320857" y="6569636"/>
                </a:lnTo>
                <a:lnTo>
                  <a:pt x="0" y="6569636"/>
                </a:lnTo>
                <a:lnTo>
                  <a:pt x="0" y="0"/>
                </a:lnTo>
                <a:close/>
              </a:path>
            </a:pathLst>
          </a:custGeom>
          <a:blipFill>
            <a:blip r:embed="rId2"/>
            <a:stretch>
              <a:fillRect l="0" t="0" r="0" b="0"/>
            </a:stretch>
          </a:blipFill>
        </p:spPr>
      </p:sp>
      <p:sp>
        <p:nvSpPr>
          <p:cNvPr name="TextBox 3" id="3"/>
          <p:cNvSpPr txBox="true"/>
          <p:nvPr/>
        </p:nvSpPr>
        <p:spPr>
          <a:xfrm rot="0">
            <a:off x="786562" y="962025"/>
            <a:ext cx="7970118"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Buat folder .circleci dan file  config.yaml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6131" y="852014"/>
            <a:ext cx="11971923" cy="3929010"/>
          </a:xfrm>
          <a:custGeom>
            <a:avLst/>
            <a:gdLst/>
            <a:ahLst/>
            <a:cxnLst/>
            <a:rect r="r" b="b" t="t" l="l"/>
            <a:pathLst>
              <a:path h="3929010" w="11971923">
                <a:moveTo>
                  <a:pt x="0" y="0"/>
                </a:moveTo>
                <a:lnTo>
                  <a:pt x="11971923" y="0"/>
                </a:lnTo>
                <a:lnTo>
                  <a:pt x="11971923" y="3929009"/>
                </a:lnTo>
                <a:lnTo>
                  <a:pt x="0" y="3929009"/>
                </a:lnTo>
                <a:lnTo>
                  <a:pt x="0" y="0"/>
                </a:lnTo>
                <a:close/>
              </a:path>
            </a:pathLst>
          </a:custGeom>
          <a:blipFill>
            <a:blip r:embed="rId2"/>
            <a:stretch>
              <a:fillRect l="0" t="0" r="0" b="0"/>
            </a:stretch>
          </a:blipFill>
        </p:spPr>
      </p:sp>
      <p:sp>
        <p:nvSpPr>
          <p:cNvPr name="TextBox 3" id="3"/>
          <p:cNvSpPr txBox="true"/>
          <p:nvPr/>
        </p:nvSpPr>
        <p:spPr>
          <a:xfrm rot="0">
            <a:off x="486131" y="271673"/>
            <a:ext cx="10185300"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Sehingga struktur file menjadi seperti di bawah ini:</a:t>
            </a:r>
          </a:p>
        </p:txBody>
      </p:sp>
      <p:sp>
        <p:nvSpPr>
          <p:cNvPr name="TextBox 4" id="4"/>
          <p:cNvSpPr txBox="true"/>
          <p:nvPr/>
        </p:nvSpPr>
        <p:spPr>
          <a:xfrm rot="0">
            <a:off x="486131" y="4902904"/>
            <a:ext cx="7302252"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Lalu commit dan push ke github kita</a:t>
            </a:r>
          </a:p>
        </p:txBody>
      </p:sp>
      <p:sp>
        <p:nvSpPr>
          <p:cNvPr name="TextBox 5" id="5"/>
          <p:cNvSpPr txBox="true"/>
          <p:nvPr/>
        </p:nvSpPr>
        <p:spPr>
          <a:xfrm rot="0">
            <a:off x="486131" y="5742290"/>
            <a:ext cx="1385838" cy="580340"/>
          </a:xfrm>
          <a:prstGeom prst="rect">
            <a:avLst/>
          </a:prstGeom>
        </p:spPr>
        <p:txBody>
          <a:bodyPr anchor="t" rtlCol="false" tIns="0" lIns="0" bIns="0" rIns="0">
            <a:spAutoFit/>
          </a:bodyPr>
          <a:lstStyle/>
          <a:p>
            <a:pPr>
              <a:lnSpc>
                <a:spcPts val="4759"/>
              </a:lnSpc>
            </a:pPr>
            <a:r>
              <a:rPr lang="en-US" sz="3399">
                <a:solidFill>
                  <a:srgbClr val="000000"/>
                </a:solidFill>
                <a:latin typeface="Open Sans"/>
              </a:rPr>
              <a:t>Selesai</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35636" y="423850"/>
            <a:ext cx="3313906" cy="887021"/>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Referensi:</a:t>
            </a:r>
          </a:p>
        </p:txBody>
      </p:sp>
      <p:sp>
        <p:nvSpPr>
          <p:cNvPr name="TextBox 3" id="3"/>
          <p:cNvSpPr txBox="true"/>
          <p:nvPr/>
        </p:nvSpPr>
        <p:spPr>
          <a:xfrm rot="0">
            <a:off x="735636" y="1420598"/>
            <a:ext cx="17552364" cy="3580467"/>
          </a:xfrm>
          <a:prstGeom prst="rect">
            <a:avLst/>
          </a:prstGeom>
        </p:spPr>
        <p:txBody>
          <a:bodyPr anchor="t" rtlCol="false" tIns="0" lIns="0" bIns="0" rIns="0">
            <a:spAutoFit/>
          </a:bodyPr>
          <a:lstStyle/>
          <a:p>
            <a:pPr>
              <a:lnSpc>
                <a:spcPts val="4759"/>
              </a:lnSpc>
            </a:pPr>
            <a:r>
              <a:rPr lang="en-US" sz="3399">
                <a:solidFill>
                  <a:srgbClr val="000000"/>
                </a:solidFill>
                <a:latin typeface="Open Sans"/>
              </a:rPr>
              <a:t>https://realpython.com/python-testing/ </a:t>
            </a:r>
          </a:p>
          <a:p>
            <a:pPr>
              <a:lnSpc>
                <a:spcPts val="4759"/>
              </a:lnSpc>
            </a:pPr>
          </a:p>
          <a:p>
            <a:pPr>
              <a:lnSpc>
                <a:spcPts val="4759"/>
              </a:lnSpc>
            </a:pPr>
            <a:r>
              <a:rPr lang="en-US" sz="3399">
                <a:solidFill>
                  <a:srgbClr val="000000"/>
                </a:solidFill>
                <a:latin typeface="Open Sans"/>
              </a:rPr>
              <a:t>https://towardsdatascience.com/ci-cd-by-example-in-python-46f1533cb09d#:~:text=A%20simple%20demonstration%20of%20CI%2FCD%20in%20Python,poetry%20and%20pre%2Dcommit%20hooks&amp;text=We'll%20cover%20static%20analysis,the%20development%20process%20as%20possible.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74507" y="4274552"/>
            <a:ext cx="5938986"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White Box</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7569" y="933450"/>
            <a:ext cx="3356446" cy="887021"/>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White Box</a:t>
            </a:r>
          </a:p>
        </p:txBody>
      </p:sp>
      <p:sp>
        <p:nvSpPr>
          <p:cNvPr name="TextBox 3" id="3"/>
          <p:cNvSpPr txBox="true"/>
          <p:nvPr/>
        </p:nvSpPr>
        <p:spPr>
          <a:xfrm rot="0">
            <a:off x="927569" y="1939440"/>
            <a:ext cx="17259300" cy="6913860"/>
          </a:xfrm>
          <a:prstGeom prst="rect">
            <a:avLst/>
          </a:prstGeom>
        </p:spPr>
        <p:txBody>
          <a:bodyPr anchor="t" rtlCol="false" tIns="0" lIns="0" bIns="0" rIns="0">
            <a:spAutoFit/>
          </a:bodyPr>
          <a:lstStyle/>
          <a:p>
            <a:pPr algn="just">
              <a:lnSpc>
                <a:spcPts val="4200"/>
              </a:lnSpc>
            </a:pPr>
            <a:r>
              <a:rPr lang="en-US" sz="3000">
                <a:solidFill>
                  <a:srgbClr val="000000"/>
                </a:solidFill>
                <a:latin typeface="Open Sans"/>
              </a:rPr>
              <a:t>Whitebox testing, juga dikenal sebagai pengujian struktural atau pengujian berbasis kode, adalah metode pengujian perangkat lunak yang memeriksa internal struktur kode sumber suatu program. </a:t>
            </a:r>
            <a:r>
              <a:rPr lang="en-US" sz="3000">
                <a:solidFill>
                  <a:srgbClr val="000000"/>
                </a:solidFill>
                <a:latin typeface="Open Sans"/>
              </a:rPr>
              <a:t>Tujuannya adalah untuk memastikan bahwa semua jalur kode dieksekusi dan berperilaku sesuai yang diharapkan. Beberapa konsep dan teknik yang sering digunakan dalam whitebox testing meliputi:</a:t>
            </a:r>
          </a:p>
          <a:p>
            <a:pPr algn="just" marL="647700" indent="-323850" lvl="1">
              <a:lnSpc>
                <a:spcPts val="4200"/>
              </a:lnSpc>
              <a:buFont typeface="Arial"/>
              <a:buChar char="•"/>
            </a:pPr>
            <a:r>
              <a:rPr lang="en-US" sz="3000">
                <a:solidFill>
                  <a:srgbClr val="000000"/>
                </a:solidFill>
                <a:latin typeface="Open Sans"/>
              </a:rPr>
              <a:t>Coverage Testing: Memastikan bahwa semua bagian kode telah diuji. Ini mencakup coverage seperti statement coverage, branch coverage, dan path coverage.</a:t>
            </a:r>
          </a:p>
          <a:p>
            <a:pPr algn="just" marL="647700" indent="-323850" lvl="1">
              <a:lnSpc>
                <a:spcPts val="4200"/>
              </a:lnSpc>
              <a:buFont typeface="Arial"/>
              <a:buChar char="•"/>
            </a:pPr>
            <a:r>
              <a:rPr lang="en-US" sz="3000">
                <a:solidFill>
                  <a:srgbClr val="000000"/>
                </a:solidFill>
                <a:latin typeface="Open Sans"/>
              </a:rPr>
              <a:t>Pengujian Integrasi: Memastikan bahwa interaksi antara komponen-komponen dalam sistem berjalan dengan baik.</a:t>
            </a:r>
          </a:p>
          <a:p>
            <a:pPr algn="just" marL="647700" indent="-323850" lvl="1">
              <a:lnSpc>
                <a:spcPts val="4200"/>
              </a:lnSpc>
              <a:buFont typeface="Arial"/>
              <a:buChar char="•"/>
            </a:pPr>
            <a:r>
              <a:rPr lang="en-US" sz="3000">
                <a:solidFill>
                  <a:srgbClr val="000000"/>
                </a:solidFill>
                <a:latin typeface="Open Sans"/>
              </a:rPr>
              <a:t>Pengujian Boundary: Memeriksa cara program berperilaku pada batasan input yang ekstrem.</a:t>
            </a:r>
          </a:p>
          <a:p>
            <a:pPr algn="just">
              <a:lnSpc>
                <a:spcPts val="4200"/>
              </a:lnSpc>
            </a:pPr>
            <a:r>
              <a:rPr lang="en-US" sz="3000">
                <a:solidFill>
                  <a:srgbClr val="000000"/>
                </a:solidFill>
                <a:latin typeface="Open Sans"/>
              </a:rPr>
              <a:t>Dalam Python, Kita dapat menggunakan berbagai alat seperti unittest, pytest, atau coverage.py untuk melakukan whitebox testing.</a:t>
            </a:r>
          </a:p>
          <a:p>
            <a:pPr algn="just">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615099" y="4274552"/>
            <a:ext cx="7057802"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Unit Testing</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7569" y="933450"/>
            <a:ext cx="3988718" cy="887021"/>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rPr>
              <a:t>Unit Testing</a:t>
            </a:r>
          </a:p>
        </p:txBody>
      </p:sp>
      <p:sp>
        <p:nvSpPr>
          <p:cNvPr name="TextBox 3" id="3"/>
          <p:cNvSpPr txBox="true"/>
          <p:nvPr/>
        </p:nvSpPr>
        <p:spPr>
          <a:xfrm rot="0">
            <a:off x="927569" y="1939440"/>
            <a:ext cx="17259300" cy="5313958"/>
          </a:xfrm>
          <a:prstGeom prst="rect">
            <a:avLst/>
          </a:prstGeom>
        </p:spPr>
        <p:txBody>
          <a:bodyPr anchor="t" rtlCol="false" tIns="0" lIns="0" bIns="0" rIns="0">
            <a:spAutoFit/>
          </a:bodyPr>
          <a:lstStyle/>
          <a:p>
            <a:pPr algn="just">
              <a:lnSpc>
                <a:spcPts val="4200"/>
              </a:lnSpc>
            </a:pPr>
            <a:r>
              <a:rPr lang="en-US" sz="3000">
                <a:solidFill>
                  <a:srgbClr val="000000"/>
                </a:solidFill>
                <a:latin typeface="Open Sans"/>
              </a:rPr>
              <a:t>Unit testing adalah jenis pengujian yang fokus pada pengujian unit-unit terkecil dalam perangkat lunak, yaitu fungsi atau metode individual. Unit testing bertujuan untuk memastikan bahwa setiap unit program berfungsi sesuai yang diharapkan. Keuntungan utama unit testing adalah memudahkan isolasi kesalahan dan memastikan bahwa perubahan dalam kode tidak merusak fungsi yang ada.</a:t>
            </a:r>
          </a:p>
          <a:p>
            <a:pPr algn="just">
              <a:lnSpc>
                <a:spcPts val="4200"/>
              </a:lnSpc>
            </a:pPr>
          </a:p>
          <a:p>
            <a:pPr algn="just">
              <a:lnSpc>
                <a:spcPts val="4200"/>
              </a:lnSpc>
            </a:pPr>
            <a:r>
              <a:rPr lang="en-US" sz="3000">
                <a:solidFill>
                  <a:srgbClr val="000000"/>
                </a:solidFill>
                <a:latin typeface="Open Sans"/>
              </a:rPr>
              <a:t>Di Python, modul bawaan unittest adalah pustaka standar yang sering digunakan untuk membuat unit test. Dalam unit testing, Anda akan menulis test case yang memeriksa berbagai aspek dari fungsi atau metode yang diuji. Contohnya:</a:t>
            </a:r>
          </a:p>
          <a:p>
            <a:pPr algn="just">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488531" y="4274552"/>
            <a:ext cx="11310938" cy="1566445"/>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Contoh unit testing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90548" y="1785704"/>
            <a:ext cx="8933309" cy="6099674"/>
          </a:xfrm>
          <a:custGeom>
            <a:avLst/>
            <a:gdLst/>
            <a:ahLst/>
            <a:cxnLst/>
            <a:rect r="r" b="b" t="t" l="l"/>
            <a:pathLst>
              <a:path h="6099674" w="8933309">
                <a:moveTo>
                  <a:pt x="0" y="0"/>
                </a:moveTo>
                <a:lnTo>
                  <a:pt x="8933309" y="0"/>
                </a:lnTo>
                <a:lnTo>
                  <a:pt x="8933309" y="6099674"/>
                </a:lnTo>
                <a:lnTo>
                  <a:pt x="0" y="6099674"/>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7569" y="933450"/>
            <a:ext cx="3591843" cy="887021"/>
          </a:xfrm>
          <a:prstGeom prst="rect">
            <a:avLst/>
          </a:prstGeom>
        </p:spPr>
        <p:txBody>
          <a:bodyPr anchor="t" rtlCol="false" tIns="0" lIns="0" bIns="0" rIns="0">
            <a:spAutoFit/>
          </a:bodyPr>
          <a:lstStyle/>
          <a:p>
            <a:pPr algn="just">
              <a:lnSpc>
                <a:spcPts val="7279"/>
              </a:lnSpc>
            </a:pPr>
            <a:r>
              <a:rPr lang="en-US" sz="5199">
                <a:solidFill>
                  <a:srgbClr val="000000"/>
                </a:solidFill>
                <a:latin typeface="Open Sans Bold"/>
              </a:rPr>
              <a:t>Penjelasan</a:t>
            </a:r>
          </a:p>
        </p:txBody>
      </p:sp>
      <p:sp>
        <p:nvSpPr>
          <p:cNvPr name="TextBox 3" id="3"/>
          <p:cNvSpPr txBox="true"/>
          <p:nvPr/>
        </p:nvSpPr>
        <p:spPr>
          <a:xfrm rot="0">
            <a:off x="927569" y="1948965"/>
            <a:ext cx="17360431" cy="8388693"/>
          </a:xfrm>
          <a:prstGeom prst="rect">
            <a:avLst/>
          </a:prstGeom>
        </p:spPr>
        <p:txBody>
          <a:bodyPr anchor="t" rtlCol="false" tIns="0" lIns="0" bIns="0" rIns="0">
            <a:spAutoFit/>
          </a:bodyPr>
          <a:lstStyle/>
          <a:p>
            <a:pPr>
              <a:lnSpc>
                <a:spcPts val="3219"/>
              </a:lnSpc>
            </a:pPr>
            <a:r>
              <a:rPr lang="en-US" sz="2299">
                <a:solidFill>
                  <a:srgbClr val="000000"/>
                </a:solidFill>
                <a:latin typeface="Open Sans"/>
              </a:rPr>
              <a:t>Gambar di samping merupakan contoh implementasi unit testing menggunakan modul unittest dalam Python. Dalam kode ini, saya membuat sebuah kelas </a:t>
            </a:r>
            <a:r>
              <a:rPr lang="en-US" sz="2299">
                <a:solidFill>
                  <a:srgbClr val="000000"/>
                </a:solidFill>
                <a:latin typeface="Open Sans"/>
              </a:rPr>
              <a:t>TestSum yang merupakan turunan dari unittest.TestCase. Kode ini digunakan untuk menguji fungsi sum dalam Python.</a:t>
            </a:r>
          </a:p>
          <a:p>
            <a:pPr>
              <a:lnSpc>
                <a:spcPts val="3219"/>
              </a:lnSpc>
            </a:pPr>
            <a:r>
              <a:rPr lang="en-US" sz="2299">
                <a:solidFill>
                  <a:srgbClr val="000000"/>
                </a:solidFill>
                <a:latin typeface="Open Sans"/>
              </a:rPr>
              <a:t>Berikut penjelasan lebih detail tentang kode tersebut:</a:t>
            </a:r>
          </a:p>
          <a:p>
            <a:pPr marL="496562" indent="-248281" lvl="1">
              <a:lnSpc>
                <a:spcPts val="3219"/>
              </a:lnSpc>
              <a:buFont typeface="Arial"/>
              <a:buChar char="•"/>
            </a:pPr>
            <a:r>
              <a:rPr lang="en-US" sz="2299">
                <a:solidFill>
                  <a:srgbClr val="000000"/>
                </a:solidFill>
                <a:latin typeface="Open Sans"/>
              </a:rPr>
              <a:t>Pertama, saya mengimpor modul unittest, yang adalah bagian dari pustaka standar Python, untuk melakukan unit testing.</a:t>
            </a:r>
          </a:p>
          <a:p>
            <a:pPr marL="496562" indent="-248281" lvl="1">
              <a:lnSpc>
                <a:spcPts val="3219"/>
              </a:lnSpc>
              <a:buFont typeface="Arial"/>
              <a:buChar char="•"/>
            </a:pPr>
            <a:r>
              <a:rPr lang="en-US" sz="2299">
                <a:solidFill>
                  <a:srgbClr val="000000"/>
                </a:solidFill>
                <a:latin typeface="Open Sans"/>
              </a:rPr>
              <a:t>Kemudian, saya mendefinisikan kelas TestSum, yang merupakan subkelas dari unittest.TestCase. Ini adalah tempat di mana saya akan menulis test case untuk menguji fungsi sum.</a:t>
            </a:r>
          </a:p>
          <a:p>
            <a:pPr marL="496562" indent="-248281" lvl="1">
              <a:lnSpc>
                <a:spcPts val="3219"/>
              </a:lnSpc>
              <a:buFont typeface="Arial"/>
              <a:buChar char="•"/>
            </a:pPr>
            <a:r>
              <a:rPr lang="en-US" sz="2299">
                <a:solidFill>
                  <a:srgbClr val="000000"/>
                </a:solidFill>
                <a:latin typeface="Open Sans"/>
              </a:rPr>
              <a:t>Di dalam kelas TestSum, saya memiliki dua metode bernama test_sum dan test_sum_tuple. Nama metode-metode ini diawali dengan "test_", sehingga unittest akan mengenali mereka sebagai test case.</a:t>
            </a:r>
          </a:p>
          <a:p>
            <a:pPr marL="496562" indent="-248281" lvl="1">
              <a:lnSpc>
                <a:spcPts val="3219"/>
              </a:lnSpc>
              <a:buFont typeface="Arial"/>
              <a:buChar char="•"/>
            </a:pPr>
            <a:r>
              <a:rPr lang="en-US" sz="2299">
                <a:solidFill>
                  <a:srgbClr val="000000"/>
                </a:solidFill>
                <a:latin typeface="Open Sans"/>
              </a:rPr>
              <a:t>Pada metode test_sum, saya menggunakan self.assertEqual() untuk membandingkan hasil dari fungsi sum([1, 2, 3]) dengan nilai yang diharapkan, yaitu 6. Pesan "Nilai seharusnya 6" juga dapat disertakan sebagai pesan kesalahan jika asser assertEqual gagal.</a:t>
            </a:r>
          </a:p>
          <a:p>
            <a:pPr marL="496562" indent="-248281" lvl="1">
              <a:lnSpc>
                <a:spcPts val="3219"/>
              </a:lnSpc>
              <a:buFont typeface="Arial"/>
              <a:buChar char="•"/>
            </a:pPr>
            <a:r>
              <a:rPr lang="en-US" sz="2299">
                <a:solidFill>
                  <a:srgbClr val="000000"/>
                </a:solidFill>
                <a:latin typeface="Open Sans"/>
              </a:rPr>
              <a:t>Pada metode test_sum_tuple, saya melakukan hal yang sama untuk menguji fungsi sum((2, 2, 2, 2)), membandingkannya dengan nilai yang diharapkan, yaitu 8, dan menyertakan pesan kesalahan jika asser assertEqual gagal.</a:t>
            </a:r>
          </a:p>
          <a:p>
            <a:pPr marL="496562" indent="-248281" lvl="1">
              <a:lnSpc>
                <a:spcPts val="3219"/>
              </a:lnSpc>
              <a:buFont typeface="Arial"/>
              <a:buChar char="•"/>
            </a:pPr>
            <a:r>
              <a:rPr lang="en-US" sz="2299">
                <a:solidFill>
                  <a:srgbClr val="000000"/>
                </a:solidFill>
                <a:latin typeface="Open Sans"/>
              </a:rPr>
              <a:t>Terakhir, kita memiliki blok if __name__ == '__main__': yang memungkinkan saya untuk menjalankan unit test jika file ini dijalankan sebagai skrip utama. Ketika saya menjalankan skrip ini, unittest.main() akan memulai eksekusi unit test yang telah didefinisikan dalam kelas TestSum.</a:t>
            </a:r>
          </a:p>
          <a:p>
            <a:pPr>
              <a:lnSpc>
                <a:spcPts val="3219"/>
              </a:lnSpc>
            </a:pPr>
            <a:r>
              <a:rPr lang="en-US" sz="2299">
                <a:solidFill>
                  <a:srgbClr val="000000"/>
                </a:solidFill>
                <a:latin typeface="Open Sans"/>
              </a:rPr>
              <a:t>Jadi, keseluruhan kode ini adalah contoh unit testing yang menguji fungsi sum pada list dan tuple untuk memastikan bahwa hasilnya sesuai dengan yang diharapkan. Jika ada perbedaan antara hasil aktual dan yang diharapkan, unittest akan memberikan pesan kesalahan yang akan membantu saya dalam mengidentifikasi masalah.</a:t>
            </a:r>
          </a:p>
          <a:p>
            <a:pPr>
              <a:lnSpc>
                <a:spcPts val="3219"/>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10158" y="3030872"/>
            <a:ext cx="16867683" cy="4823797"/>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rPr>
              <a:t>Continuous Integration (CI)</a:t>
            </a:r>
          </a:p>
          <a:p>
            <a:pPr algn="ctr">
              <a:lnSpc>
                <a:spcPts val="12880"/>
              </a:lnSpc>
            </a:pPr>
            <a:r>
              <a:rPr lang="en-US" sz="9200">
                <a:solidFill>
                  <a:srgbClr val="000000"/>
                </a:solidFill>
                <a:latin typeface="Open Sans Bold"/>
              </a:rPr>
              <a:t>&amp;</a:t>
            </a:r>
          </a:p>
          <a:p>
            <a:pPr algn="ctr">
              <a:lnSpc>
                <a:spcPts val="12880"/>
              </a:lnSpc>
            </a:pPr>
            <a:r>
              <a:rPr lang="en-US" sz="9200">
                <a:solidFill>
                  <a:srgbClr val="000000"/>
                </a:solidFill>
                <a:latin typeface="Open Sans Bold"/>
              </a:rPr>
              <a:t>Continuous Deployment (CD)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DAFzGrB2KhI</dc:identifier>
  <dcterms:modified xsi:type="dcterms:W3CDTF">2011-08-01T06:04:30Z</dcterms:modified>
  <cp:revision>1</cp:revision>
  <dc:title> Yellow Professional Gradient App Development Onboarding Culture Playbook Company Presentation</dc:title>
</cp:coreProperties>
</file>