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2" r:id="rId2"/>
    <p:sldId id="263" r:id="rId3"/>
    <p:sldId id="270" r:id="rId4"/>
    <p:sldId id="256" r:id="rId5"/>
    <p:sldId id="261" r:id="rId6"/>
    <p:sldId id="265" r:id="rId7"/>
    <p:sldId id="264" r:id="rId8"/>
    <p:sldId id="259" r:id="rId9"/>
    <p:sldId id="266" r:id="rId10"/>
    <p:sldId id="268" r:id="rId11"/>
    <p:sldId id="267" r:id="rId12"/>
    <p:sldId id="271" r:id="rId13"/>
  </p:sldIdLst>
  <p:sldSz cx="9324975" cy="8316913"/>
  <p:notesSz cx="6858000" cy="9144000"/>
  <p:defaultTextStyle>
    <a:defPPr>
      <a:defRPr lang="es-MX"/>
    </a:defPPr>
    <a:lvl1pPr marL="0" algn="l" defTabSz="859099" rtl="0" eaLnBrk="1" latinLnBrk="0" hangingPunct="1">
      <a:defRPr sz="1700" kern="1200">
        <a:solidFill>
          <a:schemeClr val="tx1"/>
        </a:solidFill>
        <a:latin typeface="+mn-lt"/>
        <a:ea typeface="+mn-ea"/>
        <a:cs typeface="+mn-cs"/>
      </a:defRPr>
    </a:lvl1pPr>
    <a:lvl2pPr marL="429550" algn="l" defTabSz="859099" rtl="0" eaLnBrk="1" latinLnBrk="0" hangingPunct="1">
      <a:defRPr sz="1700" kern="1200">
        <a:solidFill>
          <a:schemeClr val="tx1"/>
        </a:solidFill>
        <a:latin typeface="+mn-lt"/>
        <a:ea typeface="+mn-ea"/>
        <a:cs typeface="+mn-cs"/>
      </a:defRPr>
    </a:lvl2pPr>
    <a:lvl3pPr marL="859099" algn="l" defTabSz="859099" rtl="0" eaLnBrk="1" latinLnBrk="0" hangingPunct="1">
      <a:defRPr sz="1700" kern="1200">
        <a:solidFill>
          <a:schemeClr val="tx1"/>
        </a:solidFill>
        <a:latin typeface="+mn-lt"/>
        <a:ea typeface="+mn-ea"/>
        <a:cs typeface="+mn-cs"/>
      </a:defRPr>
    </a:lvl3pPr>
    <a:lvl4pPr marL="1288649" algn="l" defTabSz="859099" rtl="0" eaLnBrk="1" latinLnBrk="0" hangingPunct="1">
      <a:defRPr sz="1700" kern="1200">
        <a:solidFill>
          <a:schemeClr val="tx1"/>
        </a:solidFill>
        <a:latin typeface="+mn-lt"/>
        <a:ea typeface="+mn-ea"/>
        <a:cs typeface="+mn-cs"/>
      </a:defRPr>
    </a:lvl4pPr>
    <a:lvl5pPr marL="1718199" algn="l" defTabSz="859099" rtl="0" eaLnBrk="1" latinLnBrk="0" hangingPunct="1">
      <a:defRPr sz="1700" kern="1200">
        <a:solidFill>
          <a:schemeClr val="tx1"/>
        </a:solidFill>
        <a:latin typeface="+mn-lt"/>
        <a:ea typeface="+mn-ea"/>
        <a:cs typeface="+mn-cs"/>
      </a:defRPr>
    </a:lvl5pPr>
    <a:lvl6pPr marL="2147748" algn="l" defTabSz="859099" rtl="0" eaLnBrk="1" latinLnBrk="0" hangingPunct="1">
      <a:defRPr sz="1700" kern="1200">
        <a:solidFill>
          <a:schemeClr val="tx1"/>
        </a:solidFill>
        <a:latin typeface="+mn-lt"/>
        <a:ea typeface="+mn-ea"/>
        <a:cs typeface="+mn-cs"/>
      </a:defRPr>
    </a:lvl6pPr>
    <a:lvl7pPr marL="2577297" algn="l" defTabSz="859099" rtl="0" eaLnBrk="1" latinLnBrk="0" hangingPunct="1">
      <a:defRPr sz="1700" kern="1200">
        <a:solidFill>
          <a:schemeClr val="tx1"/>
        </a:solidFill>
        <a:latin typeface="+mn-lt"/>
        <a:ea typeface="+mn-ea"/>
        <a:cs typeface="+mn-cs"/>
      </a:defRPr>
    </a:lvl7pPr>
    <a:lvl8pPr marL="3006847" algn="l" defTabSz="859099" rtl="0" eaLnBrk="1" latinLnBrk="0" hangingPunct="1">
      <a:defRPr sz="1700" kern="1200">
        <a:solidFill>
          <a:schemeClr val="tx1"/>
        </a:solidFill>
        <a:latin typeface="+mn-lt"/>
        <a:ea typeface="+mn-ea"/>
        <a:cs typeface="+mn-cs"/>
      </a:defRPr>
    </a:lvl8pPr>
    <a:lvl9pPr marL="3436396" algn="l" defTabSz="859099"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931" y="518"/>
      </p:cViewPr>
      <p:guideLst>
        <p:guide orient="horz" pos="2620"/>
        <p:guide pos="29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24531" y="6487998"/>
            <a:ext cx="8800446" cy="28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85910" tIns="42955" rIns="85910" bIns="42955" anchor="t" compatLnSpc="1"/>
          <a:lstStyle/>
          <a:p>
            <a:endParaRPr kumimoji="0" lang="en-US"/>
          </a:p>
        </p:txBody>
      </p:sp>
      <p:sp>
        <p:nvSpPr>
          <p:cNvPr id="29" name="28 Título"/>
          <p:cNvSpPr>
            <a:spLocks noGrp="1"/>
          </p:cNvSpPr>
          <p:nvPr>
            <p:ph type="ctrTitle"/>
          </p:nvPr>
        </p:nvSpPr>
        <p:spPr>
          <a:xfrm>
            <a:off x="388543" y="5885888"/>
            <a:ext cx="8625602" cy="1482413"/>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8543" y="4712917"/>
            <a:ext cx="8625602" cy="1108922"/>
          </a:xfrm>
        </p:spPr>
        <p:txBody>
          <a:bodyPr anchor="b"/>
          <a:lstStyle>
            <a:lvl1pPr marL="0" indent="0" algn="l">
              <a:buNone/>
              <a:defRPr sz="2300">
                <a:solidFill>
                  <a:schemeClr val="tx2">
                    <a:shade val="75000"/>
                  </a:schemeClr>
                </a:solidFill>
              </a:defRPr>
            </a:lvl1pPr>
            <a:lvl2pPr marL="429550" indent="0" algn="ctr">
              <a:buNone/>
            </a:lvl2pPr>
            <a:lvl3pPr marL="859099" indent="0" algn="ctr">
              <a:buNone/>
            </a:lvl3pPr>
            <a:lvl4pPr marL="1288649" indent="0" algn="ctr">
              <a:buNone/>
            </a:lvl4pPr>
            <a:lvl5pPr marL="1718199" indent="0" algn="ctr">
              <a:buNone/>
            </a:lvl5pPr>
            <a:lvl6pPr marL="2147748" indent="0" algn="ctr">
              <a:buNone/>
            </a:lvl6pPr>
            <a:lvl7pPr marL="2577297" indent="0" algn="ctr">
              <a:buNone/>
            </a:lvl7pPr>
            <a:lvl8pPr marL="3006847" indent="0" algn="ctr">
              <a:buNone/>
            </a:lvl8pPr>
            <a:lvl9pPr marL="3436396"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2" name="1 Marcador de pie de página"/>
          <p:cNvSpPr>
            <a:spLocks noGrp="1"/>
          </p:cNvSpPr>
          <p:nvPr>
            <p:ph type="ftr" sz="quarter" idx="11"/>
          </p:nvPr>
        </p:nvSpPr>
        <p:spPr/>
        <p:txBody>
          <a:bodyPr/>
          <a:lstStyle/>
          <a:p>
            <a:endParaRPr lang="es-MX"/>
          </a:p>
        </p:txBody>
      </p:sp>
      <p:sp>
        <p:nvSpPr>
          <p:cNvPr id="15" name="14 Marcador de número de diapositiva"/>
          <p:cNvSpPr>
            <a:spLocks noGrp="1"/>
          </p:cNvSpPr>
          <p:nvPr>
            <p:ph type="sldNum" sz="quarter" idx="12"/>
          </p:nvPr>
        </p:nvSpPr>
        <p:spPr>
          <a:xfrm>
            <a:off x="8392480" y="7851167"/>
            <a:ext cx="773973" cy="299409"/>
          </a:xfrm>
        </p:spPr>
        <p:txBody>
          <a:bodyPr/>
          <a:lstStyle/>
          <a:p>
            <a:fld id="{D5DE59DA-FC59-4C12-A8B9-A4E1D0B47A5F}"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5DE59DA-FC59-4C12-A8B9-A4E1D0B47A5F}"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93732" y="666126"/>
            <a:ext cx="1864995" cy="7096329"/>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66252" y="666126"/>
            <a:ext cx="6372067" cy="7096329"/>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5DE59DA-FC59-4C12-A8B9-A4E1D0B47A5F}"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19" name="18 Marcador de pie de página"/>
          <p:cNvSpPr>
            <a:spLocks noGrp="1"/>
          </p:cNvSpPr>
          <p:nvPr>
            <p:ph type="ftr" sz="quarter" idx="11"/>
          </p:nvPr>
        </p:nvSpPr>
        <p:spPr>
          <a:xfrm>
            <a:off x="3652283" y="92415"/>
            <a:ext cx="2952908" cy="350388"/>
          </a:xfrm>
        </p:spPr>
        <p:txBody>
          <a:bodyPr/>
          <a:lstStyle/>
          <a:p>
            <a:endParaRPr lang="es-MX"/>
          </a:p>
        </p:txBody>
      </p:sp>
      <p:sp>
        <p:nvSpPr>
          <p:cNvPr id="16" name="15 Marcador de número de diapositiva"/>
          <p:cNvSpPr>
            <a:spLocks noGrp="1"/>
          </p:cNvSpPr>
          <p:nvPr>
            <p:ph type="sldNum" sz="quarter" idx="12"/>
          </p:nvPr>
        </p:nvSpPr>
        <p:spPr>
          <a:xfrm>
            <a:off x="8392480" y="7851167"/>
            <a:ext cx="773973" cy="299409"/>
          </a:xfrm>
        </p:spPr>
        <p:txBody>
          <a:bodyPr/>
          <a:lstStyle/>
          <a:p>
            <a:fld id="{D5DE59DA-FC59-4C12-A8B9-A4E1D0B47A5F}"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24531" y="4177745"/>
            <a:ext cx="8800446" cy="28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85910" tIns="42955" rIns="85910" bIns="42955" anchor="t" compatLnSpc="1"/>
          <a:lstStyle/>
          <a:p>
            <a:endParaRPr kumimoji="0" lang="en-US"/>
          </a:p>
        </p:txBody>
      </p:sp>
      <p:sp>
        <p:nvSpPr>
          <p:cNvPr id="6" name="5 Marcador de texto"/>
          <p:cNvSpPr>
            <a:spLocks noGrp="1"/>
          </p:cNvSpPr>
          <p:nvPr>
            <p:ph type="body" idx="1"/>
          </p:nvPr>
        </p:nvSpPr>
        <p:spPr>
          <a:xfrm>
            <a:off x="388543" y="2033026"/>
            <a:ext cx="8625602" cy="1478564"/>
          </a:xfrm>
        </p:spPr>
        <p:txBody>
          <a:bodyPr anchor="b"/>
          <a:lstStyle>
            <a:lvl1pPr marL="0" indent="0" algn="r">
              <a:buNone/>
              <a:defRPr sz="1900">
                <a:solidFill>
                  <a:schemeClr val="tx2">
                    <a:shade val="75000"/>
                  </a:schemeClr>
                </a:solidFill>
              </a:defRPr>
            </a:lvl1pPr>
            <a:lvl2pPr>
              <a:buNone/>
              <a:defRPr sz="1700">
                <a:solidFill>
                  <a:schemeClr val="tx1">
                    <a:tint val="75000"/>
                  </a:schemeClr>
                </a:solidFill>
              </a:defRPr>
            </a:lvl2pPr>
            <a:lvl3pPr>
              <a:buNone/>
              <a:defRPr sz="15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11" name="10 Marcador de pie de página"/>
          <p:cNvSpPr>
            <a:spLocks noGrp="1"/>
          </p:cNvSpPr>
          <p:nvPr>
            <p:ph type="ftr" sz="quarter" idx="11"/>
          </p:nvPr>
        </p:nvSpPr>
        <p:spPr/>
        <p:txBody>
          <a:bodyPr/>
          <a:lstStyle/>
          <a:p>
            <a:endParaRPr lang="es-MX"/>
          </a:p>
        </p:txBody>
      </p:sp>
      <p:sp>
        <p:nvSpPr>
          <p:cNvPr id="16" name="15 Marcador de número de diapositiva"/>
          <p:cNvSpPr>
            <a:spLocks noGrp="1"/>
          </p:cNvSpPr>
          <p:nvPr>
            <p:ph type="sldNum" sz="quarter" idx="12"/>
          </p:nvPr>
        </p:nvSpPr>
        <p:spPr/>
        <p:txBody>
          <a:bodyPr/>
          <a:lstStyle/>
          <a:p>
            <a:fld id="{D5DE59DA-FC59-4C12-A8B9-A4E1D0B47A5F}" type="slidenum">
              <a:rPr lang="es-MX" smtClean="0"/>
              <a:t>‹Nº›</a:t>
            </a:fld>
            <a:endParaRPr lang="es-MX"/>
          </a:p>
        </p:txBody>
      </p:sp>
      <p:sp>
        <p:nvSpPr>
          <p:cNvPr id="8" name="7 Título"/>
          <p:cNvSpPr>
            <a:spLocks noGrp="1"/>
          </p:cNvSpPr>
          <p:nvPr>
            <p:ph type="title"/>
          </p:nvPr>
        </p:nvSpPr>
        <p:spPr>
          <a:xfrm>
            <a:off x="184050" y="3574026"/>
            <a:ext cx="8858726" cy="143687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7727" y="554461"/>
            <a:ext cx="8858726" cy="102020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10834" y="1940614"/>
            <a:ext cx="4273947" cy="5729429"/>
          </a:xfrm>
        </p:spPr>
        <p:txBody>
          <a:bodyPr/>
          <a:lstStyle>
            <a:lvl1pPr>
              <a:defRPr sz="2600"/>
            </a:lvl1pPr>
            <a:lvl2pPr>
              <a:defRPr sz="2300"/>
            </a:lvl2pPr>
            <a:lvl3pPr>
              <a:defRPr sz="1900"/>
            </a:lvl3pPr>
            <a:lvl4pPr>
              <a:defRPr sz="1700"/>
            </a:lvl4pPr>
            <a:lvl5pPr>
              <a:defRPr sz="17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740199" y="1940614"/>
            <a:ext cx="4429363" cy="5729429"/>
          </a:xfrm>
        </p:spPr>
        <p:txBody>
          <a:bodyPr/>
          <a:lstStyle>
            <a:lvl1pPr>
              <a:defRPr sz="2600"/>
            </a:lvl1pPr>
            <a:lvl2pPr>
              <a:defRPr sz="2300"/>
            </a:lvl2pPr>
            <a:lvl3pPr>
              <a:defRPr sz="1900"/>
            </a:lvl3pPr>
            <a:lvl4pPr>
              <a:defRPr sz="1700"/>
            </a:lvl4pPr>
            <a:lvl5pPr>
              <a:defRPr sz="17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10" name="9 Marcador de pie de página"/>
          <p:cNvSpPr>
            <a:spLocks noGrp="1"/>
          </p:cNvSpPr>
          <p:nvPr>
            <p:ph type="ftr" sz="quarter" idx="11"/>
          </p:nvPr>
        </p:nvSpPr>
        <p:spPr/>
        <p:txBody>
          <a:bodyPr/>
          <a:lstStyle/>
          <a:p>
            <a:endParaRPr lang="es-MX"/>
          </a:p>
        </p:txBody>
      </p:sp>
      <p:sp>
        <p:nvSpPr>
          <p:cNvPr id="31" name="30 Marcador de número de diapositiva"/>
          <p:cNvSpPr>
            <a:spLocks noGrp="1"/>
          </p:cNvSpPr>
          <p:nvPr>
            <p:ph type="sldNum" sz="quarter" idx="12"/>
          </p:nvPr>
        </p:nvSpPr>
        <p:spPr/>
        <p:txBody>
          <a:bodyPr/>
          <a:lstStyle/>
          <a:p>
            <a:fld id="{D5DE59DA-FC59-4C12-A8B9-A4E1D0B47A5F}"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10835" y="6561122"/>
            <a:ext cx="8781018" cy="1070418"/>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7016" y="808591"/>
            <a:ext cx="4375473" cy="775860"/>
          </a:xfrm>
        </p:spPr>
        <p:txBody>
          <a:bodyPr anchor="ctr"/>
          <a:lstStyle>
            <a:lvl1pPr marL="0" indent="0">
              <a:buNone/>
              <a:defRPr sz="1700" b="0" cap="all" baseline="0">
                <a:solidFill>
                  <a:schemeClr val="accent1">
                    <a:shade val="50000"/>
                  </a:schemeClr>
                </a:solidFill>
                <a:latin typeface="+mj-lt"/>
                <a:ea typeface="+mj-ea"/>
                <a:cs typeface="+mj-cs"/>
              </a:defRPr>
            </a:lvl1pPr>
            <a:lvl2pPr>
              <a:buNone/>
              <a:defRPr sz="1900" b="1"/>
            </a:lvl2pPr>
            <a:lvl3pPr>
              <a:buNone/>
              <a:defRPr sz="1700" b="1"/>
            </a:lvl3pPr>
            <a:lvl4pPr>
              <a:buNone/>
              <a:defRPr sz="1500" b="1"/>
            </a:lvl4pPr>
            <a:lvl5pPr>
              <a:buNone/>
              <a:defRPr sz="15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736960" y="808591"/>
            <a:ext cx="4377192" cy="775860"/>
          </a:xfrm>
        </p:spPr>
        <p:txBody>
          <a:bodyPr anchor="ctr"/>
          <a:lstStyle>
            <a:lvl1pPr marL="0" indent="0">
              <a:buNone/>
              <a:defRPr sz="1700" b="0" cap="all" baseline="0">
                <a:solidFill>
                  <a:schemeClr val="accent1">
                    <a:shade val="50000"/>
                  </a:schemeClr>
                </a:solidFill>
                <a:latin typeface="+mj-lt"/>
                <a:ea typeface="+mj-ea"/>
                <a:cs typeface="+mj-cs"/>
              </a:defRPr>
            </a:lvl1pPr>
            <a:lvl2pPr>
              <a:buNone/>
              <a:defRPr sz="1900" b="1"/>
            </a:lvl2pPr>
            <a:lvl3pPr>
              <a:buNone/>
              <a:defRPr sz="1700" b="1"/>
            </a:lvl3pPr>
            <a:lvl4pPr>
              <a:buNone/>
              <a:defRPr sz="1500" b="1"/>
            </a:lvl4pPr>
            <a:lvl5pPr>
              <a:buNone/>
              <a:defRPr sz="15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7016" y="1596004"/>
            <a:ext cx="4375473" cy="4780300"/>
          </a:xfrm>
        </p:spPr>
        <p:txBody>
          <a:bodyPr/>
          <a:lstStyle>
            <a:lvl1pPr>
              <a:defRPr sz="2300"/>
            </a:lvl1pPr>
            <a:lvl2pPr>
              <a:defRPr sz="1900"/>
            </a:lvl2pPr>
            <a:lvl3pPr>
              <a:defRPr sz="1700"/>
            </a:lvl3pPr>
            <a:lvl4pPr>
              <a:defRPr sz="1500"/>
            </a:lvl4pPr>
            <a:lvl5pPr>
              <a:defRPr sz="15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740739" y="1596004"/>
            <a:ext cx="4373413" cy="4780300"/>
          </a:xfrm>
        </p:spPr>
        <p:txBody>
          <a:bodyPr/>
          <a:lstStyle>
            <a:lvl1pPr>
              <a:defRPr sz="2300"/>
            </a:lvl1pPr>
            <a:lvl2pPr>
              <a:defRPr sz="1900"/>
            </a:lvl2pPr>
            <a:lvl3pPr>
              <a:defRPr sz="1700"/>
            </a:lvl3pPr>
            <a:lvl4pPr>
              <a:defRPr sz="1500"/>
            </a:lvl4pPr>
            <a:lvl5pPr>
              <a:defRPr sz="15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392479" y="7854865"/>
            <a:ext cx="777081" cy="299409"/>
          </a:xfrm>
        </p:spPr>
        <p:txBody>
          <a:bodyPr/>
          <a:lstStyle/>
          <a:p>
            <a:fld id="{D5DE59DA-FC59-4C12-A8B9-A4E1D0B47A5F}" type="slidenum">
              <a:rPr lang="es-MX" smtClean="0"/>
              <a:t>‹Nº›</a:t>
            </a:fld>
            <a:endParaRPr lang="es-MX"/>
          </a:p>
        </p:txBody>
      </p:sp>
      <p:sp>
        <p:nvSpPr>
          <p:cNvPr id="11" name="10 Conector recto"/>
          <p:cNvSpPr>
            <a:spLocks noChangeShapeType="1"/>
          </p:cNvSpPr>
          <p:nvPr/>
        </p:nvSpPr>
        <p:spPr bwMode="auto">
          <a:xfrm>
            <a:off x="524531" y="7300404"/>
            <a:ext cx="8800446" cy="28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85910" tIns="42955" rIns="85910" bIns="42955"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7727" y="554461"/>
            <a:ext cx="8858726" cy="102020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21" name="20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5DE59DA-FC59-4C12-A8B9-A4E1D0B47A5F}"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24" name="23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5DE59DA-FC59-4C12-A8B9-A4E1D0B47A5F}"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24531" y="7093413"/>
            <a:ext cx="8800446" cy="28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85910" tIns="42955" rIns="85910" bIns="42955" anchor="t" compatLnSpc="1"/>
          <a:lstStyle/>
          <a:p>
            <a:endParaRPr kumimoji="0" lang="en-US"/>
          </a:p>
        </p:txBody>
      </p:sp>
      <p:sp>
        <p:nvSpPr>
          <p:cNvPr id="12" name="11 Título"/>
          <p:cNvSpPr>
            <a:spLocks noGrp="1"/>
          </p:cNvSpPr>
          <p:nvPr>
            <p:ph type="title"/>
          </p:nvPr>
        </p:nvSpPr>
        <p:spPr>
          <a:xfrm>
            <a:off x="466252" y="6653531"/>
            <a:ext cx="8625602" cy="631469"/>
          </a:xfrm>
        </p:spPr>
        <p:txBody>
          <a:bodyPr anchor="ctr"/>
          <a:lstStyle>
            <a:lvl1pPr algn="l">
              <a:buNone/>
              <a:defRPr sz="19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66252" y="739284"/>
            <a:ext cx="3067853" cy="5821840"/>
          </a:xfrm>
        </p:spPr>
        <p:txBody>
          <a:bodyPr/>
          <a:lstStyle>
            <a:lvl1pPr marL="0" indent="0">
              <a:buNone/>
              <a:defRPr sz="1300"/>
            </a:lvl1pPr>
            <a:lvl2pPr>
              <a:buNone/>
              <a:defRPr sz="1100"/>
            </a:lvl2pPr>
            <a:lvl3pPr>
              <a:buNone/>
              <a:defRPr sz="900"/>
            </a:lvl3pPr>
            <a:lvl4pPr>
              <a:buNone/>
              <a:defRPr sz="800"/>
            </a:lvl4pPr>
            <a:lvl5pPr>
              <a:buNone/>
              <a:defRPr sz="8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645807" y="739284"/>
            <a:ext cx="5446044" cy="5821840"/>
          </a:xfrm>
        </p:spPr>
        <p:txBody>
          <a:bodyPr/>
          <a:lstStyle>
            <a:lvl1pPr>
              <a:defRPr sz="3000"/>
            </a:lvl1pPr>
            <a:lvl2pPr>
              <a:defRPr sz="2600"/>
            </a:lvl2pPr>
            <a:lvl3pPr>
              <a:defRPr sz="2300"/>
            </a:lvl3pPr>
            <a:lvl4pPr>
              <a:defRPr sz="1900"/>
            </a:lvl4pPr>
            <a:lvl5pPr>
              <a:defRPr sz="19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29" name="28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5DE59DA-FC59-4C12-A8B9-A4E1D0B47A5F}"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74575" y="747811"/>
            <a:ext cx="5128736" cy="4435687"/>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0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52054477-D997-491F-BA0D-400C7D03E548}" type="datetimeFigureOut">
              <a:rPr lang="es-MX" smtClean="0"/>
              <a:t>18/11/2016</a:t>
            </a:fld>
            <a:endParaRPr lang="es-MX"/>
          </a:p>
        </p:txBody>
      </p:sp>
      <p:sp>
        <p:nvSpPr>
          <p:cNvPr id="5" name="4 Marcador de pie de página"/>
          <p:cNvSpPr>
            <a:spLocks noGrp="1"/>
          </p:cNvSpPr>
          <p:nvPr>
            <p:ph type="ftr" sz="quarter" idx="11"/>
          </p:nvPr>
        </p:nvSpPr>
        <p:spPr/>
        <p:txBody>
          <a:bodyPr/>
          <a:lstStyle/>
          <a:p>
            <a:endParaRPr lang="es-MX"/>
          </a:p>
        </p:txBody>
      </p:sp>
      <p:sp>
        <p:nvSpPr>
          <p:cNvPr id="31" name="30 Marcador de número de diapositiva"/>
          <p:cNvSpPr>
            <a:spLocks noGrp="1"/>
          </p:cNvSpPr>
          <p:nvPr>
            <p:ph type="sldNum" sz="quarter" idx="12"/>
          </p:nvPr>
        </p:nvSpPr>
        <p:spPr/>
        <p:txBody>
          <a:bodyPr/>
          <a:lstStyle/>
          <a:p>
            <a:fld id="{D5DE59DA-FC59-4C12-A8B9-A4E1D0B47A5F}" type="slidenum">
              <a:rPr lang="es-MX" smtClean="0"/>
              <a:t>‹Nº›</a:t>
            </a:fld>
            <a:endParaRPr lang="es-MX"/>
          </a:p>
        </p:txBody>
      </p:sp>
      <p:sp>
        <p:nvSpPr>
          <p:cNvPr id="17" name="16 Título"/>
          <p:cNvSpPr>
            <a:spLocks noGrp="1"/>
          </p:cNvSpPr>
          <p:nvPr>
            <p:ph type="title"/>
          </p:nvPr>
        </p:nvSpPr>
        <p:spPr>
          <a:xfrm>
            <a:off x="388540" y="6056092"/>
            <a:ext cx="5983526" cy="633395"/>
          </a:xfrm>
        </p:spPr>
        <p:txBody>
          <a:bodyPr anchor="ctr"/>
          <a:lstStyle>
            <a:lvl1pPr algn="l">
              <a:buNone/>
              <a:defRPr sz="19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8540" y="6710309"/>
            <a:ext cx="5983526" cy="931802"/>
          </a:xfrm>
        </p:spPr>
        <p:txBody>
          <a:bodyPr lIns="103092" tIns="0"/>
          <a:lstStyle>
            <a:lvl1pPr marL="0" indent="0">
              <a:buNone/>
              <a:defRPr sz="1300"/>
            </a:lvl1pPr>
            <a:lvl2pPr>
              <a:defRPr sz="1100"/>
            </a:lvl2pPr>
            <a:lvl3pPr>
              <a:defRPr sz="900"/>
            </a:lvl3pPr>
            <a:lvl4pPr>
              <a:defRPr sz="800"/>
            </a:lvl4pPr>
            <a:lvl5pPr>
              <a:defRPr sz="8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24531" y="1274461"/>
            <a:ext cx="8800446" cy="28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85910" tIns="42955" rIns="85910" bIns="42955" anchor="t" compatLnSpc="1"/>
          <a:lstStyle/>
          <a:p>
            <a:endParaRPr kumimoji="0" lang="en-US"/>
          </a:p>
        </p:txBody>
      </p:sp>
      <p:sp>
        <p:nvSpPr>
          <p:cNvPr id="8" name="7 Marcador de texto"/>
          <p:cNvSpPr>
            <a:spLocks noGrp="1"/>
          </p:cNvSpPr>
          <p:nvPr>
            <p:ph type="body" idx="1"/>
          </p:nvPr>
        </p:nvSpPr>
        <p:spPr>
          <a:xfrm>
            <a:off x="310834" y="1884784"/>
            <a:ext cx="8858726" cy="5488778"/>
          </a:xfrm>
          <a:prstGeom prst="rect">
            <a:avLst/>
          </a:prstGeom>
        </p:spPr>
        <p:txBody>
          <a:bodyPr vert="horz" lIns="85910" tIns="42955" rIns="85910" bIns="42955">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605193" y="92415"/>
            <a:ext cx="2564368" cy="350388"/>
          </a:xfrm>
          <a:prstGeom prst="rect">
            <a:avLst/>
          </a:prstGeom>
        </p:spPr>
        <p:txBody>
          <a:bodyPr vert="horz" lIns="85910" tIns="42955" rIns="85910" bIns="42955"/>
          <a:lstStyle>
            <a:lvl1pPr algn="l" eaLnBrk="1" latinLnBrk="0" hangingPunct="1">
              <a:defRPr kumimoji="0" sz="1100">
                <a:solidFill>
                  <a:schemeClr val="accent1">
                    <a:shade val="75000"/>
                  </a:schemeClr>
                </a:solidFill>
              </a:defRPr>
            </a:lvl1pPr>
          </a:lstStyle>
          <a:p>
            <a:fld id="{52054477-D997-491F-BA0D-400C7D03E548}" type="datetimeFigureOut">
              <a:rPr lang="es-MX" smtClean="0"/>
              <a:t>18/11/2016</a:t>
            </a:fld>
            <a:endParaRPr lang="es-MX"/>
          </a:p>
        </p:txBody>
      </p:sp>
      <p:sp>
        <p:nvSpPr>
          <p:cNvPr id="28" name="27 Marcador de pie de página"/>
          <p:cNvSpPr>
            <a:spLocks noGrp="1"/>
          </p:cNvSpPr>
          <p:nvPr>
            <p:ph type="ftr" sz="quarter" idx="3"/>
          </p:nvPr>
        </p:nvSpPr>
        <p:spPr>
          <a:xfrm>
            <a:off x="3186033" y="92415"/>
            <a:ext cx="3419158" cy="350388"/>
          </a:xfrm>
          <a:prstGeom prst="rect">
            <a:avLst/>
          </a:prstGeom>
        </p:spPr>
        <p:txBody>
          <a:bodyPr vert="horz" lIns="85910" tIns="42955" rIns="85910" bIns="42955"/>
          <a:lstStyle>
            <a:lvl1pPr algn="r" eaLnBrk="1" latinLnBrk="0" hangingPunct="1">
              <a:defRPr kumimoji="0" sz="1100">
                <a:solidFill>
                  <a:schemeClr val="accent1">
                    <a:shade val="75000"/>
                  </a:schemeClr>
                </a:solidFill>
              </a:defRPr>
            </a:lvl1pPr>
          </a:lstStyle>
          <a:p>
            <a:endParaRPr lang="es-MX"/>
          </a:p>
        </p:txBody>
      </p:sp>
      <p:sp>
        <p:nvSpPr>
          <p:cNvPr id="5" name="4 Marcador de número de diapositiva"/>
          <p:cNvSpPr>
            <a:spLocks noGrp="1"/>
          </p:cNvSpPr>
          <p:nvPr>
            <p:ph type="sldNum" sz="quarter" idx="4"/>
          </p:nvPr>
        </p:nvSpPr>
        <p:spPr>
          <a:xfrm>
            <a:off x="8392479" y="7854866"/>
            <a:ext cx="777081" cy="296483"/>
          </a:xfrm>
          <a:prstGeom prst="rect">
            <a:avLst/>
          </a:prstGeom>
        </p:spPr>
        <p:txBody>
          <a:bodyPr vert="horz" lIns="85910" tIns="42955" rIns="85910" bIns="42955"/>
          <a:lstStyle>
            <a:lvl1pPr algn="r" eaLnBrk="1" latinLnBrk="0" hangingPunct="1">
              <a:defRPr kumimoji="0" sz="1100">
                <a:solidFill>
                  <a:schemeClr val="accent1">
                    <a:shade val="75000"/>
                  </a:schemeClr>
                </a:solidFill>
              </a:defRPr>
            </a:lvl1pPr>
          </a:lstStyle>
          <a:p>
            <a:fld id="{D5DE59DA-FC59-4C12-A8B9-A4E1D0B47A5F}" type="slidenum">
              <a:rPr lang="es-MX" smtClean="0"/>
              <a:t>‹Nº›</a:t>
            </a:fld>
            <a:endParaRPr lang="es-MX"/>
          </a:p>
        </p:txBody>
      </p:sp>
      <p:sp>
        <p:nvSpPr>
          <p:cNvPr id="10" name="9 Marcador de título"/>
          <p:cNvSpPr>
            <a:spLocks noGrp="1"/>
          </p:cNvSpPr>
          <p:nvPr>
            <p:ph type="title"/>
          </p:nvPr>
        </p:nvSpPr>
        <p:spPr>
          <a:xfrm>
            <a:off x="310834" y="554461"/>
            <a:ext cx="8858726" cy="1016512"/>
          </a:xfrm>
          <a:prstGeom prst="rect">
            <a:avLst/>
          </a:prstGeom>
        </p:spPr>
        <p:txBody>
          <a:bodyPr vert="horz" lIns="85910" tIns="42955" rIns="85910" bIns="42955"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24531" y="1274461"/>
            <a:ext cx="8800446" cy="28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85910" tIns="42955" rIns="85910" bIns="42955" anchor="t" compatLnSpc="1"/>
          <a:lstStyle/>
          <a:p>
            <a:endParaRPr kumimoji="0" lang="en-US"/>
          </a:p>
        </p:txBody>
      </p:sp>
      <p:sp>
        <p:nvSpPr>
          <p:cNvPr id="12" name="11 Conector recto"/>
          <p:cNvSpPr>
            <a:spLocks noChangeShapeType="1"/>
          </p:cNvSpPr>
          <p:nvPr/>
        </p:nvSpPr>
        <p:spPr bwMode="auto">
          <a:xfrm>
            <a:off x="524531" y="1283056"/>
            <a:ext cx="8800446" cy="28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85910" tIns="42955" rIns="85910" bIns="42955"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4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22163" indent="-322163" algn="l" rtl="0" eaLnBrk="1" latinLnBrk="0" hangingPunct="1">
        <a:spcBef>
          <a:spcPct val="20000"/>
        </a:spcBef>
        <a:buClr>
          <a:schemeClr val="accent1"/>
        </a:buClr>
        <a:buSzPct val="70000"/>
        <a:buFont typeface="Wingdings 2"/>
        <a:buChar char=""/>
        <a:defRPr kumimoji="0" sz="3000" kern="1200">
          <a:solidFill>
            <a:schemeClr val="tx2"/>
          </a:solidFill>
          <a:latin typeface="+mn-lt"/>
          <a:ea typeface="+mn-ea"/>
          <a:cs typeface="+mn-cs"/>
        </a:defRPr>
      </a:lvl1pPr>
      <a:lvl2pPr marL="698018" indent="-268468" algn="l" rtl="0" eaLnBrk="1" latinLnBrk="0" hangingPunct="1">
        <a:spcBef>
          <a:spcPct val="20000"/>
        </a:spcBef>
        <a:buClr>
          <a:schemeClr val="accent1"/>
        </a:buClr>
        <a:buSzPct val="70000"/>
        <a:buFont typeface="Wingdings 2"/>
        <a:buChar char=""/>
        <a:defRPr kumimoji="0" sz="2600" kern="1200">
          <a:solidFill>
            <a:schemeClr val="tx2"/>
          </a:solidFill>
          <a:latin typeface="+mn-lt"/>
          <a:ea typeface="+mn-ea"/>
          <a:cs typeface="+mn-cs"/>
        </a:defRPr>
      </a:lvl2pPr>
      <a:lvl3pPr marL="1073874" indent="-214775" algn="l" rtl="0" eaLnBrk="1" latinLnBrk="0" hangingPunct="1">
        <a:spcBef>
          <a:spcPct val="20000"/>
        </a:spcBef>
        <a:buClr>
          <a:schemeClr val="accent1"/>
        </a:buClr>
        <a:buSzPct val="70000"/>
        <a:buFont typeface="Wingdings 2"/>
        <a:buChar char=""/>
        <a:defRPr kumimoji="0" sz="2300" kern="1200">
          <a:solidFill>
            <a:schemeClr val="tx2"/>
          </a:solidFill>
          <a:latin typeface="+mn-lt"/>
          <a:ea typeface="+mn-ea"/>
          <a:cs typeface="+mn-cs"/>
        </a:defRPr>
      </a:lvl3pPr>
      <a:lvl4pPr marL="1503423" indent="-214775" algn="l" rtl="0" eaLnBrk="1" latinLnBrk="0" hangingPunct="1">
        <a:spcBef>
          <a:spcPct val="20000"/>
        </a:spcBef>
        <a:buClr>
          <a:schemeClr val="accent1"/>
        </a:buClr>
        <a:buSzPct val="70000"/>
        <a:buFont typeface="Wingdings 2"/>
        <a:buChar char=""/>
        <a:defRPr kumimoji="0" sz="1900" kern="1200">
          <a:solidFill>
            <a:schemeClr val="tx2"/>
          </a:solidFill>
          <a:latin typeface="+mn-lt"/>
          <a:ea typeface="+mn-ea"/>
          <a:cs typeface="+mn-cs"/>
        </a:defRPr>
      </a:lvl4pPr>
      <a:lvl5pPr marL="1932973" indent="-214775" algn="l" rtl="0" eaLnBrk="1" latinLnBrk="0" hangingPunct="1">
        <a:spcBef>
          <a:spcPct val="20000"/>
        </a:spcBef>
        <a:buClr>
          <a:schemeClr val="accent1"/>
        </a:buClr>
        <a:buSzPct val="60000"/>
        <a:buFont typeface="Wingdings 2"/>
        <a:buChar char=""/>
        <a:defRPr kumimoji="0" sz="1700" kern="1200">
          <a:solidFill>
            <a:schemeClr val="tx2"/>
          </a:solidFill>
          <a:latin typeface="+mn-lt"/>
          <a:ea typeface="+mn-ea"/>
          <a:cs typeface="+mn-cs"/>
        </a:defRPr>
      </a:lvl5pPr>
      <a:lvl6pPr marL="2362523" indent="-214775" algn="l" rtl="0" eaLnBrk="1" latinLnBrk="0" hangingPunct="1">
        <a:spcBef>
          <a:spcPct val="20000"/>
        </a:spcBef>
        <a:buClr>
          <a:schemeClr val="accent1"/>
        </a:buClr>
        <a:buSzPct val="60000"/>
        <a:buFont typeface="Wingdings 2"/>
        <a:buChar char=""/>
        <a:defRPr kumimoji="0" sz="1700" kern="1200">
          <a:solidFill>
            <a:schemeClr val="tx2"/>
          </a:solidFill>
          <a:latin typeface="+mn-lt"/>
          <a:ea typeface="+mn-ea"/>
          <a:cs typeface="+mn-cs"/>
        </a:defRPr>
      </a:lvl6pPr>
      <a:lvl7pPr marL="2792072" indent="-214775" algn="l" rtl="0" eaLnBrk="1" latinLnBrk="0" hangingPunct="1">
        <a:spcBef>
          <a:spcPct val="20000"/>
        </a:spcBef>
        <a:buClr>
          <a:schemeClr val="accent1"/>
        </a:buClr>
        <a:buSzPct val="60000"/>
        <a:buFont typeface="Wingdings 2"/>
        <a:buChar char=""/>
        <a:defRPr kumimoji="0" sz="1500" kern="1200">
          <a:solidFill>
            <a:schemeClr val="tx2"/>
          </a:solidFill>
          <a:latin typeface="+mn-lt"/>
          <a:ea typeface="+mn-ea"/>
          <a:cs typeface="+mn-cs"/>
        </a:defRPr>
      </a:lvl7pPr>
      <a:lvl8pPr marL="3221622" indent="-214775" algn="l" rtl="0" eaLnBrk="1" latinLnBrk="0" hangingPunct="1">
        <a:spcBef>
          <a:spcPct val="20000"/>
        </a:spcBef>
        <a:buClr>
          <a:schemeClr val="accent1"/>
        </a:buClr>
        <a:buSzPct val="60000"/>
        <a:buFont typeface="Wingdings 2"/>
        <a:buChar char=""/>
        <a:defRPr kumimoji="0" sz="1500" kern="1200" baseline="0">
          <a:solidFill>
            <a:schemeClr val="tx2"/>
          </a:solidFill>
          <a:latin typeface="+mn-lt"/>
          <a:ea typeface="+mn-ea"/>
          <a:cs typeface="+mn-cs"/>
        </a:defRPr>
      </a:lvl8pPr>
      <a:lvl9pPr marL="3651172" indent="-214775" algn="l" rtl="0" eaLnBrk="1" latinLnBrk="0" hangingPunct="1">
        <a:spcBef>
          <a:spcPct val="20000"/>
        </a:spcBef>
        <a:buClr>
          <a:schemeClr val="accent1"/>
        </a:buClr>
        <a:buSzPct val="60000"/>
        <a:buFont typeface="Wingdings 2"/>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29550" algn="l" rtl="0" eaLnBrk="1" latinLnBrk="0" hangingPunct="1">
        <a:defRPr kumimoji="0" kern="1200">
          <a:solidFill>
            <a:schemeClr val="tx1"/>
          </a:solidFill>
          <a:latin typeface="+mn-lt"/>
          <a:ea typeface="+mn-ea"/>
          <a:cs typeface="+mn-cs"/>
        </a:defRPr>
      </a:lvl2pPr>
      <a:lvl3pPr marL="859099" algn="l" rtl="0" eaLnBrk="1" latinLnBrk="0" hangingPunct="1">
        <a:defRPr kumimoji="0" kern="1200">
          <a:solidFill>
            <a:schemeClr val="tx1"/>
          </a:solidFill>
          <a:latin typeface="+mn-lt"/>
          <a:ea typeface="+mn-ea"/>
          <a:cs typeface="+mn-cs"/>
        </a:defRPr>
      </a:lvl3pPr>
      <a:lvl4pPr marL="1288649" algn="l" rtl="0" eaLnBrk="1" latinLnBrk="0" hangingPunct="1">
        <a:defRPr kumimoji="0" kern="1200">
          <a:solidFill>
            <a:schemeClr val="tx1"/>
          </a:solidFill>
          <a:latin typeface="+mn-lt"/>
          <a:ea typeface="+mn-ea"/>
          <a:cs typeface="+mn-cs"/>
        </a:defRPr>
      </a:lvl4pPr>
      <a:lvl5pPr marL="1718199" algn="l" rtl="0" eaLnBrk="1" latinLnBrk="0" hangingPunct="1">
        <a:defRPr kumimoji="0" kern="1200">
          <a:solidFill>
            <a:schemeClr val="tx1"/>
          </a:solidFill>
          <a:latin typeface="+mn-lt"/>
          <a:ea typeface="+mn-ea"/>
          <a:cs typeface="+mn-cs"/>
        </a:defRPr>
      </a:lvl5pPr>
      <a:lvl6pPr marL="2147748" algn="l" rtl="0" eaLnBrk="1" latinLnBrk="0" hangingPunct="1">
        <a:defRPr kumimoji="0" kern="1200">
          <a:solidFill>
            <a:schemeClr val="tx1"/>
          </a:solidFill>
          <a:latin typeface="+mn-lt"/>
          <a:ea typeface="+mn-ea"/>
          <a:cs typeface="+mn-cs"/>
        </a:defRPr>
      </a:lvl6pPr>
      <a:lvl7pPr marL="2577297" algn="l" rtl="0" eaLnBrk="1" latinLnBrk="0" hangingPunct="1">
        <a:defRPr kumimoji="0" kern="1200">
          <a:solidFill>
            <a:schemeClr val="tx1"/>
          </a:solidFill>
          <a:latin typeface="+mn-lt"/>
          <a:ea typeface="+mn-ea"/>
          <a:cs typeface="+mn-cs"/>
        </a:defRPr>
      </a:lvl7pPr>
      <a:lvl8pPr marL="3006847" algn="l" rtl="0" eaLnBrk="1" latinLnBrk="0" hangingPunct="1">
        <a:defRPr kumimoji="0" kern="1200">
          <a:solidFill>
            <a:schemeClr val="tx1"/>
          </a:solidFill>
          <a:latin typeface="+mn-lt"/>
          <a:ea typeface="+mn-ea"/>
          <a:cs typeface="+mn-cs"/>
        </a:defRPr>
      </a:lvl8pPr>
      <a:lvl9pPr marL="343639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14015" y="1278136"/>
            <a:ext cx="8625602" cy="4752528"/>
          </a:xfrm>
        </p:spPr>
        <p:txBody>
          <a:bodyPr>
            <a:normAutofit fontScale="90000"/>
          </a:bodyPr>
          <a:lstStyle/>
          <a:p>
            <a:pPr algn="ctr"/>
            <a:r>
              <a:rPr lang="es-MX" cap="none" dirty="0">
                <a:solidFill>
                  <a:schemeClr val="tx1"/>
                </a:solidFill>
              </a:rPr>
              <a:t>S</a:t>
            </a:r>
            <a:r>
              <a:rPr lang="es-MX" cap="none" dirty="0" smtClean="0">
                <a:solidFill>
                  <a:schemeClr val="tx1"/>
                </a:solidFill>
              </a:rPr>
              <a:t>ocialización de Fuente </a:t>
            </a:r>
            <a:r>
              <a:rPr lang="es-MX" cap="none" dirty="0">
                <a:solidFill>
                  <a:schemeClr val="tx1"/>
                </a:solidFill>
              </a:rPr>
              <a:t>L</a:t>
            </a:r>
            <a:r>
              <a:rPr lang="es-MX" cap="none" dirty="0" smtClean="0">
                <a:solidFill>
                  <a:schemeClr val="tx1"/>
                </a:solidFill>
              </a:rPr>
              <a:t>iteraria</a:t>
            </a:r>
            <a:br>
              <a:rPr lang="es-MX" cap="none" dirty="0" smtClean="0">
                <a:solidFill>
                  <a:schemeClr val="tx1"/>
                </a:solidFill>
              </a:rPr>
            </a:br>
            <a:r>
              <a:rPr lang="es-MX" cap="none" dirty="0" smtClean="0">
                <a:solidFill>
                  <a:schemeClr val="tx1"/>
                </a:solidFill>
              </a:rPr>
              <a:t/>
            </a:r>
            <a:br>
              <a:rPr lang="es-MX" cap="none" dirty="0" smtClean="0">
                <a:solidFill>
                  <a:schemeClr val="tx1"/>
                </a:solidFill>
              </a:rPr>
            </a:br>
            <a:r>
              <a:rPr lang="es-MX" cap="none" dirty="0" smtClean="0">
                <a:solidFill>
                  <a:schemeClr val="tx1"/>
                </a:solidFill>
              </a:rPr>
              <a:t>Obra: </a:t>
            </a:r>
            <a:r>
              <a:rPr lang="es-MX" cap="none" dirty="0">
                <a:solidFill>
                  <a:schemeClr val="tx1"/>
                </a:solidFill>
              </a:rPr>
              <a:t>C</a:t>
            </a:r>
            <a:r>
              <a:rPr lang="es-MX" cap="none" dirty="0" smtClean="0">
                <a:solidFill>
                  <a:schemeClr val="tx1"/>
                </a:solidFill>
              </a:rPr>
              <a:t>olombia S. A. </a:t>
            </a:r>
            <a:br>
              <a:rPr lang="es-MX" cap="none" dirty="0" smtClean="0">
                <a:solidFill>
                  <a:schemeClr val="tx1"/>
                </a:solidFill>
              </a:rPr>
            </a:br>
            <a:r>
              <a:rPr lang="es-MX" cap="none" dirty="0" smtClean="0">
                <a:solidFill>
                  <a:schemeClr val="tx1"/>
                </a:solidFill>
              </a:rPr>
              <a:t/>
            </a:r>
            <a:br>
              <a:rPr lang="es-MX" cap="none" dirty="0" smtClean="0">
                <a:solidFill>
                  <a:schemeClr val="tx1"/>
                </a:solidFill>
              </a:rPr>
            </a:br>
            <a:r>
              <a:rPr lang="es-MX" cap="none" dirty="0" smtClean="0">
                <a:solidFill>
                  <a:schemeClr val="tx1"/>
                </a:solidFill>
              </a:rPr>
              <a:t>Autor: </a:t>
            </a:r>
            <a:r>
              <a:rPr lang="es-MX" cap="none" dirty="0">
                <a:solidFill>
                  <a:schemeClr val="tx1"/>
                </a:solidFill>
              </a:rPr>
              <a:t>A</a:t>
            </a:r>
            <a:r>
              <a:rPr lang="es-MX" cap="none" dirty="0" smtClean="0">
                <a:solidFill>
                  <a:schemeClr val="tx1"/>
                </a:solidFill>
              </a:rPr>
              <a:t>ntonio </a:t>
            </a:r>
            <a:r>
              <a:rPr lang="es-MX" cap="none" dirty="0">
                <a:solidFill>
                  <a:schemeClr val="tx1"/>
                </a:solidFill>
              </a:rPr>
              <a:t>G</a:t>
            </a:r>
            <a:r>
              <a:rPr lang="es-MX" cap="none" dirty="0" smtClean="0">
                <a:solidFill>
                  <a:schemeClr val="tx1"/>
                </a:solidFill>
              </a:rPr>
              <a:t>arcía </a:t>
            </a:r>
            <a:r>
              <a:rPr lang="es-MX" cap="none" dirty="0">
                <a:solidFill>
                  <a:schemeClr val="tx1"/>
                </a:solidFill>
              </a:rPr>
              <a:t>N</a:t>
            </a:r>
            <a:r>
              <a:rPr lang="es-MX" cap="none" dirty="0" smtClean="0">
                <a:solidFill>
                  <a:schemeClr val="tx1"/>
                </a:solidFill>
              </a:rPr>
              <a:t>ossa</a:t>
            </a:r>
            <a:br>
              <a:rPr lang="es-MX" cap="none" dirty="0" smtClean="0">
                <a:solidFill>
                  <a:schemeClr val="tx1"/>
                </a:solidFill>
              </a:rPr>
            </a:br>
            <a:r>
              <a:rPr lang="es-MX" cap="none" dirty="0" smtClean="0">
                <a:solidFill>
                  <a:schemeClr val="tx1"/>
                </a:solidFill>
              </a:rPr>
              <a:t/>
            </a:r>
            <a:br>
              <a:rPr lang="es-MX" cap="none" dirty="0" smtClean="0">
                <a:solidFill>
                  <a:schemeClr val="tx1"/>
                </a:solidFill>
              </a:rPr>
            </a:br>
            <a:r>
              <a:rPr lang="es-MX" cap="none" dirty="0" smtClean="0">
                <a:solidFill>
                  <a:schemeClr val="tx1"/>
                </a:solidFill>
              </a:rPr>
              <a:t>Por:</a:t>
            </a:r>
            <a:br>
              <a:rPr lang="es-MX" cap="none" dirty="0" smtClean="0">
                <a:solidFill>
                  <a:schemeClr val="tx1"/>
                </a:solidFill>
              </a:rPr>
            </a:br>
            <a:r>
              <a:rPr lang="es-MX" cap="none" dirty="0" smtClean="0">
                <a:solidFill>
                  <a:schemeClr val="tx1"/>
                </a:solidFill>
              </a:rPr>
              <a:t/>
            </a:r>
            <a:br>
              <a:rPr lang="es-MX" cap="none" dirty="0" smtClean="0">
                <a:solidFill>
                  <a:schemeClr val="tx1"/>
                </a:solidFill>
              </a:rPr>
            </a:br>
            <a:r>
              <a:rPr lang="es-MX" cap="none" dirty="0">
                <a:solidFill>
                  <a:schemeClr val="tx1"/>
                </a:solidFill>
              </a:rPr>
              <a:t>M</a:t>
            </a:r>
            <a:r>
              <a:rPr lang="es-MX" cap="none" dirty="0" smtClean="0">
                <a:solidFill>
                  <a:schemeClr val="tx1"/>
                </a:solidFill>
              </a:rPr>
              <a:t>arvin Paniagua Tobón </a:t>
            </a:r>
            <a:r>
              <a:rPr lang="es-MX" dirty="0" smtClean="0">
                <a:solidFill>
                  <a:schemeClr val="tx1"/>
                </a:solidFill>
              </a:rPr>
              <a:t/>
            </a:r>
            <a:br>
              <a:rPr lang="es-MX" dirty="0" smtClean="0">
                <a:solidFill>
                  <a:schemeClr val="tx1"/>
                </a:solidFill>
              </a:rPr>
            </a:br>
            <a:r>
              <a:rPr lang="es-MX" cap="none" dirty="0">
                <a:solidFill>
                  <a:schemeClr val="tx1"/>
                </a:solidFill>
              </a:rPr>
              <a:t>J</a:t>
            </a:r>
            <a:r>
              <a:rPr lang="es-MX" cap="none" dirty="0" smtClean="0">
                <a:solidFill>
                  <a:schemeClr val="tx1"/>
                </a:solidFill>
              </a:rPr>
              <a:t>uan </a:t>
            </a:r>
            <a:r>
              <a:rPr lang="es-MX" cap="none" dirty="0">
                <a:solidFill>
                  <a:schemeClr val="tx1"/>
                </a:solidFill>
              </a:rPr>
              <a:t>D</a:t>
            </a:r>
            <a:r>
              <a:rPr lang="es-MX" cap="none" dirty="0" smtClean="0">
                <a:solidFill>
                  <a:schemeClr val="tx1"/>
                </a:solidFill>
              </a:rPr>
              <a:t>avid </a:t>
            </a:r>
            <a:r>
              <a:rPr lang="es-MX" cap="none" dirty="0">
                <a:solidFill>
                  <a:schemeClr val="tx1"/>
                </a:solidFill>
              </a:rPr>
              <a:t>H</a:t>
            </a:r>
            <a:r>
              <a:rPr lang="es-MX" cap="none" dirty="0" smtClean="0">
                <a:solidFill>
                  <a:schemeClr val="tx1"/>
                </a:solidFill>
              </a:rPr>
              <a:t>enao</a:t>
            </a:r>
            <a:br>
              <a:rPr lang="es-MX" cap="none" dirty="0" smtClean="0">
                <a:solidFill>
                  <a:schemeClr val="tx1"/>
                </a:solidFill>
              </a:rPr>
            </a:br>
            <a:r>
              <a:rPr lang="es-MX" cap="none" dirty="0">
                <a:solidFill>
                  <a:schemeClr val="tx1"/>
                </a:solidFill>
              </a:rPr>
              <a:t>C</a:t>
            </a:r>
            <a:r>
              <a:rPr lang="es-MX" cap="none" dirty="0" smtClean="0">
                <a:solidFill>
                  <a:schemeClr val="tx1"/>
                </a:solidFill>
              </a:rPr>
              <a:t>ristian </a:t>
            </a:r>
            <a:r>
              <a:rPr lang="es-MX" cap="none" dirty="0">
                <a:solidFill>
                  <a:schemeClr val="tx1"/>
                </a:solidFill>
              </a:rPr>
              <a:t>M</a:t>
            </a:r>
            <a:r>
              <a:rPr lang="es-MX" cap="none" dirty="0" smtClean="0">
                <a:solidFill>
                  <a:schemeClr val="tx1"/>
                </a:solidFill>
              </a:rPr>
              <a:t>onsalve</a:t>
            </a:r>
            <a:br>
              <a:rPr lang="es-MX" cap="none" dirty="0" smtClean="0">
                <a:solidFill>
                  <a:schemeClr val="tx1"/>
                </a:solidFill>
              </a:rPr>
            </a:br>
            <a:r>
              <a:rPr lang="es-MX" cap="none" dirty="0">
                <a:solidFill>
                  <a:schemeClr val="tx1"/>
                </a:solidFill>
              </a:rPr>
              <a:t>J</a:t>
            </a:r>
            <a:r>
              <a:rPr lang="es-MX" cap="none" dirty="0" smtClean="0">
                <a:solidFill>
                  <a:schemeClr val="tx1"/>
                </a:solidFill>
              </a:rPr>
              <a:t>eferson </a:t>
            </a:r>
            <a:r>
              <a:rPr lang="es-MX" cap="none" dirty="0">
                <a:solidFill>
                  <a:schemeClr val="tx1"/>
                </a:solidFill>
              </a:rPr>
              <a:t>C</a:t>
            </a:r>
            <a:r>
              <a:rPr lang="es-MX" cap="none" dirty="0" smtClean="0">
                <a:solidFill>
                  <a:schemeClr val="tx1"/>
                </a:solidFill>
              </a:rPr>
              <a:t>ardona</a:t>
            </a:r>
            <a:r>
              <a:rPr lang="es-MX" dirty="0" smtClean="0">
                <a:solidFill>
                  <a:schemeClr val="tx1"/>
                </a:solidFill>
              </a:rPr>
              <a:t/>
            </a:r>
            <a:br>
              <a:rPr lang="es-MX" dirty="0" smtClean="0">
                <a:solidFill>
                  <a:schemeClr val="tx1"/>
                </a:solidFill>
              </a:rPr>
            </a:br>
            <a:endParaRPr lang="es-MX" dirty="0">
              <a:solidFill>
                <a:schemeClr val="tx1"/>
              </a:solidFill>
            </a:endParaRPr>
          </a:p>
        </p:txBody>
      </p:sp>
    </p:spTree>
    <p:extLst>
      <p:ext uri="{BB962C8B-B14F-4D97-AF65-F5344CB8AC3E}">
        <p14:creationId xmlns:p14="http://schemas.microsoft.com/office/powerpoint/2010/main" val="1272738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42007" y="918096"/>
            <a:ext cx="8625602" cy="5544616"/>
          </a:xfrm>
        </p:spPr>
        <p:txBody>
          <a:bodyPr>
            <a:normAutofit fontScale="92500" lnSpcReduction="10000"/>
          </a:bodyPr>
          <a:lstStyle/>
          <a:p>
            <a:pPr algn="just"/>
            <a:endParaRPr lang="es-MX" sz="2800" dirty="0" smtClean="0">
              <a:solidFill>
                <a:schemeClr val="tx1"/>
              </a:solidFill>
            </a:endParaRPr>
          </a:p>
          <a:p>
            <a:pPr algn="just"/>
            <a:endParaRPr lang="es-MX" sz="2800" dirty="0" smtClean="0">
              <a:solidFill>
                <a:schemeClr val="tx1"/>
              </a:solidFill>
            </a:endParaRPr>
          </a:p>
          <a:p>
            <a:pPr algn="just"/>
            <a:r>
              <a:rPr lang="es-MX" sz="2800" dirty="0">
                <a:solidFill>
                  <a:schemeClr val="tx1"/>
                </a:solidFill>
              </a:rPr>
              <a:t>Pedro Manuel </a:t>
            </a:r>
            <a:r>
              <a:rPr lang="es-MX" sz="2800" dirty="0" smtClean="0">
                <a:solidFill>
                  <a:schemeClr val="tx1"/>
                </a:solidFill>
              </a:rPr>
              <a:t>Rincón</a:t>
            </a:r>
            <a:r>
              <a:rPr lang="es-MX" sz="2800" dirty="0">
                <a:solidFill>
                  <a:schemeClr val="tx1"/>
                </a:solidFill>
              </a:rPr>
              <a:t> </a:t>
            </a:r>
            <a:r>
              <a:rPr lang="es-MX" sz="2800" dirty="0" smtClean="0">
                <a:solidFill>
                  <a:schemeClr val="tx1"/>
                </a:solidFill>
              </a:rPr>
              <a:t>(Cuatro maestros</a:t>
            </a:r>
            <a:r>
              <a:rPr lang="es-MX" sz="2800" dirty="0" smtClean="0">
                <a:solidFill>
                  <a:schemeClr val="tx1"/>
                </a:solidFill>
              </a:rPr>
              <a:t>)</a:t>
            </a:r>
          </a:p>
          <a:p>
            <a:pPr algn="just"/>
            <a:r>
              <a:rPr lang="es-MX" sz="2800" i="1" dirty="0" smtClean="0">
                <a:solidFill>
                  <a:schemeClr val="tx1"/>
                </a:solidFill>
              </a:rPr>
              <a:t>Colombia S. A</a:t>
            </a:r>
            <a:endParaRPr lang="es-MX" sz="2800" i="1" dirty="0" smtClean="0">
              <a:solidFill>
                <a:schemeClr val="tx1"/>
              </a:solidFill>
            </a:endParaRPr>
          </a:p>
          <a:p>
            <a:pPr algn="just"/>
            <a:r>
              <a:rPr lang="es-MX" sz="2800" dirty="0" smtClean="0">
                <a:solidFill>
                  <a:schemeClr val="tx1"/>
                </a:solidFill>
              </a:rPr>
              <a:t> </a:t>
            </a:r>
          </a:p>
          <a:p>
            <a:pPr algn="just"/>
            <a:r>
              <a:rPr lang="es-MX" sz="2800" dirty="0" smtClean="0">
                <a:solidFill>
                  <a:schemeClr val="tx1"/>
                </a:solidFill>
              </a:rPr>
              <a:t>“Publicado </a:t>
            </a:r>
            <a:r>
              <a:rPr lang="es-MX" sz="2800" dirty="0">
                <a:solidFill>
                  <a:schemeClr val="tx1"/>
                </a:solidFill>
              </a:rPr>
              <a:t>a los 22 años, cuentos que ensayan iniciar en Colombia una literatura proletaria que examina la realidad rural latinoamericana. Son cifras literarias de la juventud que identifican la valoración social e histórica que García hace de su entorno y a la vez verifican todas las hondas posibilidades plásticas de su espíritu, amen del estilo de su prosa, </a:t>
            </a:r>
            <a:r>
              <a:rPr lang="es-MX" sz="2800" dirty="0" smtClean="0">
                <a:solidFill>
                  <a:schemeClr val="tx1"/>
                </a:solidFill>
              </a:rPr>
              <a:t>didáctica </a:t>
            </a:r>
            <a:r>
              <a:rPr lang="es-MX" sz="2800" dirty="0">
                <a:solidFill>
                  <a:schemeClr val="tx1"/>
                </a:solidFill>
              </a:rPr>
              <a:t>y tierna, rica en sonoridades e imágenes que en nada desfiguran la realidad especifica de sus asuntos </a:t>
            </a:r>
            <a:r>
              <a:rPr lang="es-MX" sz="2800" dirty="0" smtClean="0">
                <a:solidFill>
                  <a:schemeClr val="tx1"/>
                </a:solidFill>
              </a:rPr>
              <a:t>escritos”.</a:t>
            </a:r>
            <a:endParaRPr lang="es-MX" sz="2800" dirty="0">
              <a:solidFill>
                <a:schemeClr val="tx1"/>
              </a:solidFill>
            </a:endParaRPr>
          </a:p>
          <a:p>
            <a:endParaRPr lang="es-MX" sz="2800" dirty="0"/>
          </a:p>
        </p:txBody>
      </p:sp>
    </p:spTree>
    <p:extLst>
      <p:ext uri="{BB962C8B-B14F-4D97-AF65-F5344CB8AC3E}">
        <p14:creationId xmlns:p14="http://schemas.microsoft.com/office/powerpoint/2010/main" val="3509242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42007" y="2214240"/>
            <a:ext cx="8625602" cy="4752528"/>
          </a:xfrm>
        </p:spPr>
        <p:txBody>
          <a:bodyPr>
            <a:noAutofit/>
          </a:bodyPr>
          <a:lstStyle/>
          <a:p>
            <a:r>
              <a:rPr lang="es-MX" sz="2800" dirty="0" smtClean="0">
                <a:solidFill>
                  <a:schemeClr val="tx1"/>
                </a:solidFill>
              </a:rPr>
              <a:t>Sobre el libro: </a:t>
            </a:r>
            <a:r>
              <a:rPr lang="es-MX" sz="2800" i="1" dirty="0" smtClean="0">
                <a:solidFill>
                  <a:schemeClr val="tx1"/>
                </a:solidFill>
              </a:rPr>
              <a:t>Bases de economía contemporánea</a:t>
            </a:r>
            <a:r>
              <a:rPr lang="es-MX" sz="2800" dirty="0" smtClean="0">
                <a:solidFill>
                  <a:schemeClr val="tx1"/>
                </a:solidFill>
              </a:rPr>
              <a:t>, de 1948 afirmo el profesor español José Manuel Ots Caddequi: </a:t>
            </a:r>
          </a:p>
          <a:p>
            <a:endParaRPr lang="es-MX" sz="2800" dirty="0" smtClean="0">
              <a:solidFill>
                <a:schemeClr val="tx1"/>
              </a:solidFill>
            </a:endParaRPr>
          </a:p>
          <a:p>
            <a:r>
              <a:rPr lang="es-MX" sz="2800" dirty="0" smtClean="0">
                <a:solidFill>
                  <a:schemeClr val="tx1"/>
                </a:solidFill>
              </a:rPr>
              <a:t>Las páginas de esta obra de contenido denso y sistemático, están llamadas a despertar interés apasionados entre los economistas de todos los países de América. Pero también los historiadores y los sociólogos habrán de participar en este interés, porque para la mejor comprensión de lo que significan el capitalismo occidental, el neocapitalismo americano y el sistema ruso soviético, se hace un amplio estudio histórico. (tomado de Julian Sabogal Antonio García Nossa, un pensador latinoamericano) </a:t>
            </a:r>
            <a:endParaRPr lang="es-MX" sz="2800" dirty="0">
              <a:solidFill>
                <a:schemeClr val="tx1"/>
              </a:solidFill>
            </a:endParaRPr>
          </a:p>
        </p:txBody>
      </p:sp>
    </p:spTree>
    <p:extLst>
      <p:ext uri="{BB962C8B-B14F-4D97-AF65-F5344CB8AC3E}">
        <p14:creationId xmlns:p14="http://schemas.microsoft.com/office/powerpoint/2010/main" val="4114041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86023" y="1062112"/>
            <a:ext cx="8625602" cy="1482413"/>
          </a:xfrm>
        </p:spPr>
        <p:txBody>
          <a:bodyPr/>
          <a:lstStyle/>
          <a:p>
            <a:r>
              <a:rPr lang="es-MX" dirty="0" smtClean="0">
                <a:solidFill>
                  <a:schemeClr val="tx1"/>
                </a:solidFill>
              </a:rPr>
              <a:t>VALORACIÓN AL AUTOR POR </a:t>
            </a:r>
            <a:r>
              <a:rPr lang="es-MX" dirty="0">
                <a:solidFill>
                  <a:schemeClr val="tx1"/>
                </a:solidFill>
              </a:rPr>
              <a:t>HERBERT </a:t>
            </a:r>
            <a:r>
              <a:rPr lang="es-MX" dirty="0" smtClean="0">
                <a:solidFill>
                  <a:schemeClr val="tx1"/>
                </a:solidFill>
              </a:rPr>
              <a:t>MARCUSE:</a:t>
            </a:r>
            <a:endParaRPr lang="es-MX" dirty="0">
              <a:solidFill>
                <a:schemeClr val="tx1"/>
              </a:solidFill>
            </a:endParaRPr>
          </a:p>
        </p:txBody>
      </p:sp>
      <p:sp>
        <p:nvSpPr>
          <p:cNvPr id="3" name="2 Subtítulo"/>
          <p:cNvSpPr>
            <a:spLocks noGrp="1"/>
          </p:cNvSpPr>
          <p:nvPr>
            <p:ph type="subTitle" idx="1"/>
          </p:nvPr>
        </p:nvSpPr>
        <p:spPr>
          <a:xfrm>
            <a:off x="342007" y="2574280"/>
            <a:ext cx="8625602" cy="3888432"/>
          </a:xfrm>
        </p:spPr>
        <p:txBody>
          <a:bodyPr>
            <a:noAutofit/>
          </a:bodyPr>
          <a:lstStyle/>
          <a:p>
            <a:r>
              <a:rPr lang="es-MX" sz="2800" dirty="0" smtClean="0">
                <a:solidFill>
                  <a:schemeClr val="tx1"/>
                </a:solidFill>
              </a:rPr>
              <a:t>“No creo equivocarme pero de Colombia es uno de los pensadores y ensayista que tiene los planteamientos más respetables sobre el marxismo. No le leo muy el bien el Español, pero he captado las bases de su pensamiento. Su nombre es Antonio García Nossa” </a:t>
            </a:r>
          </a:p>
          <a:p>
            <a:r>
              <a:rPr lang="es-MX" sz="2800" dirty="0" smtClean="0">
                <a:solidFill>
                  <a:schemeClr val="tx1"/>
                </a:solidFill>
              </a:rPr>
              <a:t>(</a:t>
            </a:r>
            <a:r>
              <a:rPr lang="es-MX" sz="2800" dirty="0">
                <a:solidFill>
                  <a:schemeClr val="tx1"/>
                </a:solidFill>
              </a:rPr>
              <a:t>tomado de Julian Sabogal Antonio García Nossa, un pensador </a:t>
            </a:r>
            <a:r>
              <a:rPr lang="es-MX" sz="2800" dirty="0" smtClean="0">
                <a:solidFill>
                  <a:schemeClr val="tx1"/>
                </a:solidFill>
              </a:rPr>
              <a:t>latinoamericano.</a:t>
            </a:r>
          </a:p>
        </p:txBody>
      </p:sp>
    </p:spTree>
    <p:extLst>
      <p:ext uri="{BB962C8B-B14F-4D97-AF65-F5344CB8AC3E}">
        <p14:creationId xmlns:p14="http://schemas.microsoft.com/office/powerpoint/2010/main" val="477767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58031" y="4662512"/>
            <a:ext cx="8625602" cy="1756994"/>
          </a:xfrm>
        </p:spPr>
        <p:txBody>
          <a:bodyPr>
            <a:noAutofit/>
          </a:bodyPr>
          <a:lstStyle/>
          <a:p>
            <a:pPr algn="ctr"/>
            <a:r>
              <a:rPr lang="es-MX" sz="2800" b="1" dirty="0" smtClean="0">
                <a:solidFill>
                  <a:schemeClr val="tx1"/>
                </a:solidFill>
              </a:rPr>
              <a:t>Metodología </a:t>
            </a:r>
          </a:p>
          <a:p>
            <a:pPr algn="ctr"/>
            <a:endParaRPr lang="es-MX" sz="2800" b="1" dirty="0" smtClean="0">
              <a:solidFill>
                <a:schemeClr val="tx1"/>
              </a:solidFill>
            </a:endParaRPr>
          </a:p>
          <a:p>
            <a:pPr marL="342900" indent="-342900">
              <a:buFont typeface="Arial" panose="020B0604020202020204" pitchFamily="34" charset="0"/>
              <a:buChar char="•"/>
            </a:pPr>
            <a:r>
              <a:rPr lang="es-MX" sz="2800" dirty="0">
                <a:solidFill>
                  <a:schemeClr val="tx1"/>
                </a:solidFill>
              </a:rPr>
              <a:t>Algunas características finales del siglo XIX en Colombia.</a:t>
            </a:r>
          </a:p>
          <a:p>
            <a:pPr marL="342900" indent="-342900">
              <a:buFont typeface="Arial" panose="020B0604020202020204" pitchFamily="34" charset="0"/>
              <a:buChar char="•"/>
            </a:pPr>
            <a:r>
              <a:rPr lang="es-MX" sz="2800" dirty="0" smtClean="0">
                <a:solidFill>
                  <a:schemeClr val="tx1"/>
                </a:solidFill>
              </a:rPr>
              <a:t>Contexto histórico - principales características del siglo XX, a escala Internacional y Latinoamericano.</a:t>
            </a:r>
          </a:p>
          <a:p>
            <a:pPr marL="342900" indent="-342900">
              <a:buFont typeface="Arial" panose="020B0604020202020204" pitchFamily="34" charset="0"/>
              <a:buChar char="•"/>
            </a:pPr>
            <a:r>
              <a:rPr lang="es-MX" sz="2800" dirty="0" smtClean="0">
                <a:solidFill>
                  <a:schemeClr val="tx1"/>
                </a:solidFill>
              </a:rPr>
              <a:t>Biografía de Antonio García Nossa.</a:t>
            </a:r>
          </a:p>
          <a:p>
            <a:pPr marL="342900" indent="-342900">
              <a:buFont typeface="Arial" panose="020B0604020202020204" pitchFamily="34" charset="0"/>
              <a:buChar char="•"/>
            </a:pPr>
            <a:r>
              <a:rPr lang="es-MX" sz="2800" dirty="0" smtClean="0">
                <a:solidFill>
                  <a:schemeClr val="tx1"/>
                </a:solidFill>
              </a:rPr>
              <a:t>Producción teórica.</a:t>
            </a:r>
          </a:p>
          <a:p>
            <a:pPr marL="342900" indent="-342900">
              <a:buFont typeface="Arial" panose="020B0604020202020204" pitchFamily="34" charset="0"/>
              <a:buChar char="•"/>
            </a:pPr>
            <a:r>
              <a:rPr lang="es-MX" sz="2800" dirty="0" smtClean="0">
                <a:solidFill>
                  <a:schemeClr val="tx1"/>
                </a:solidFill>
              </a:rPr>
              <a:t>Análisis de la obra “Colombia S. A.</a:t>
            </a:r>
          </a:p>
          <a:p>
            <a:pPr marL="342900" indent="-342900">
              <a:buFont typeface="Arial" panose="020B0604020202020204" pitchFamily="34" charset="0"/>
              <a:buChar char="•"/>
            </a:pPr>
            <a:r>
              <a:rPr lang="es-MX" sz="2800" dirty="0" smtClean="0">
                <a:solidFill>
                  <a:schemeClr val="tx1"/>
                </a:solidFill>
              </a:rPr>
              <a:t>Aproximación a </a:t>
            </a:r>
            <a:r>
              <a:rPr lang="es-MX" sz="2800" dirty="0" smtClean="0">
                <a:solidFill>
                  <a:schemeClr val="tx1"/>
                </a:solidFill>
              </a:rPr>
              <a:t>los estudios críticos sobre la producción literaria </a:t>
            </a:r>
            <a:r>
              <a:rPr lang="es-MX" sz="2800" dirty="0">
                <a:solidFill>
                  <a:schemeClr val="tx1"/>
                </a:solidFill>
              </a:rPr>
              <a:t>d</a:t>
            </a:r>
            <a:r>
              <a:rPr lang="es-MX" sz="2800" dirty="0" smtClean="0">
                <a:solidFill>
                  <a:schemeClr val="tx1"/>
                </a:solidFill>
              </a:rPr>
              <a:t>e</a:t>
            </a:r>
            <a:r>
              <a:rPr lang="es-MX" sz="2800" dirty="0" smtClean="0">
                <a:solidFill>
                  <a:schemeClr val="tx1"/>
                </a:solidFill>
              </a:rPr>
              <a:t>l </a:t>
            </a:r>
            <a:r>
              <a:rPr lang="es-MX" sz="2800" dirty="0" smtClean="0">
                <a:solidFill>
                  <a:schemeClr val="tx1"/>
                </a:solidFill>
              </a:rPr>
              <a:t>autor y  </a:t>
            </a:r>
            <a:r>
              <a:rPr lang="es-MX" sz="2800" dirty="0" smtClean="0">
                <a:solidFill>
                  <a:schemeClr val="tx1"/>
                </a:solidFill>
              </a:rPr>
              <a:t>su </a:t>
            </a:r>
            <a:r>
              <a:rPr lang="es-MX" sz="2800" dirty="0" smtClean="0">
                <a:solidFill>
                  <a:schemeClr val="tx1"/>
                </a:solidFill>
              </a:rPr>
              <a:t>obra </a:t>
            </a:r>
            <a:r>
              <a:rPr lang="es-MX" sz="2800" dirty="0" smtClean="0">
                <a:solidFill>
                  <a:schemeClr val="tx1"/>
                </a:solidFill>
              </a:rPr>
              <a:t>“Colombia </a:t>
            </a:r>
            <a:r>
              <a:rPr lang="es-MX" sz="2800" dirty="0" smtClean="0">
                <a:solidFill>
                  <a:schemeClr val="tx1"/>
                </a:solidFill>
              </a:rPr>
              <a:t>S.A”</a:t>
            </a:r>
            <a:endParaRPr lang="es-MX" sz="2800" dirty="0" smtClean="0">
              <a:solidFill>
                <a:schemeClr val="tx1"/>
              </a:solidFill>
            </a:endParaRPr>
          </a:p>
          <a:p>
            <a:endParaRPr lang="es-MX" sz="2800" dirty="0">
              <a:solidFill>
                <a:schemeClr val="tx1"/>
              </a:solidFill>
            </a:endParaRPr>
          </a:p>
        </p:txBody>
      </p:sp>
    </p:spTree>
    <p:extLst>
      <p:ext uri="{BB962C8B-B14F-4D97-AF65-F5344CB8AC3E}">
        <p14:creationId xmlns:p14="http://schemas.microsoft.com/office/powerpoint/2010/main" val="3012570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42007" y="774080"/>
            <a:ext cx="8625602" cy="936104"/>
          </a:xfrm>
        </p:spPr>
        <p:txBody>
          <a:bodyPr>
            <a:normAutofit fontScale="90000"/>
          </a:bodyPr>
          <a:lstStyle/>
          <a:p>
            <a:pPr algn="ctr"/>
            <a:r>
              <a:rPr lang="es-MX" dirty="0" smtClean="0">
                <a:solidFill>
                  <a:schemeClr val="tx1"/>
                </a:solidFill>
              </a:rPr>
              <a:t>Algunas Características </a:t>
            </a:r>
            <a:r>
              <a:rPr lang="es-MX" dirty="0" smtClean="0">
                <a:solidFill>
                  <a:schemeClr val="tx1"/>
                </a:solidFill>
              </a:rPr>
              <a:t>FINALES DEL SIGLO XIX en Colombia</a:t>
            </a:r>
            <a:endParaRPr lang="es-MX" dirty="0">
              <a:solidFill>
                <a:schemeClr val="tx1"/>
              </a:solidFill>
            </a:endParaRPr>
          </a:p>
        </p:txBody>
      </p:sp>
      <p:sp>
        <p:nvSpPr>
          <p:cNvPr id="3" name="2 Subtítulo"/>
          <p:cNvSpPr>
            <a:spLocks noGrp="1"/>
          </p:cNvSpPr>
          <p:nvPr>
            <p:ph type="subTitle" idx="1"/>
          </p:nvPr>
        </p:nvSpPr>
        <p:spPr>
          <a:xfrm>
            <a:off x="342007" y="3870424"/>
            <a:ext cx="8625602" cy="3456384"/>
          </a:xfrm>
        </p:spPr>
        <p:txBody>
          <a:bodyPr>
            <a:noAutofit/>
          </a:bodyPr>
          <a:lstStyle/>
          <a:p>
            <a:pPr marL="457200" indent="-457200">
              <a:buFont typeface="Wingdings" panose="05000000000000000000" pitchFamily="2" charset="2"/>
              <a:buChar char="Ø"/>
            </a:pPr>
            <a:r>
              <a:rPr lang="es-MX" sz="2800" dirty="0">
                <a:solidFill>
                  <a:schemeClr val="tx1"/>
                </a:solidFill>
              </a:rPr>
              <a:t>Guerra de los mil </a:t>
            </a:r>
            <a:r>
              <a:rPr lang="es-MX" sz="2800" dirty="0" smtClean="0">
                <a:solidFill>
                  <a:schemeClr val="tx1"/>
                </a:solidFill>
              </a:rPr>
              <a:t>días, </a:t>
            </a:r>
            <a:r>
              <a:rPr lang="es-MX" sz="2800" dirty="0" smtClean="0">
                <a:solidFill>
                  <a:schemeClr val="tx1"/>
                </a:solidFill>
              </a:rPr>
              <a:t>-1899 – 1902 (crisis económica – social</a:t>
            </a:r>
            <a:r>
              <a:rPr lang="es-MX" sz="2800" dirty="0">
                <a:solidFill>
                  <a:schemeClr val="tx1"/>
                </a:solidFill>
              </a:rPr>
              <a:t> </a:t>
            </a:r>
            <a:r>
              <a:rPr lang="es-MX" sz="2800" dirty="0" smtClean="0">
                <a:solidFill>
                  <a:schemeClr val="tx1"/>
                </a:solidFill>
              </a:rPr>
              <a:t>)</a:t>
            </a:r>
            <a:endParaRPr lang="es-MX" sz="2800" dirty="0">
              <a:solidFill>
                <a:schemeClr val="tx1"/>
              </a:solidFill>
            </a:endParaRPr>
          </a:p>
          <a:p>
            <a:pPr marL="457200" indent="-457200">
              <a:buFont typeface="Wingdings" panose="05000000000000000000" pitchFamily="2" charset="2"/>
              <a:buChar char="Ø"/>
            </a:pPr>
            <a:r>
              <a:rPr lang="es-MX" sz="2800" dirty="0" smtClean="0">
                <a:solidFill>
                  <a:schemeClr val="tx1"/>
                </a:solidFill>
              </a:rPr>
              <a:t>El brusco </a:t>
            </a:r>
            <a:r>
              <a:rPr lang="es-MX" sz="2800" dirty="0">
                <a:solidFill>
                  <a:schemeClr val="tx1"/>
                </a:solidFill>
              </a:rPr>
              <a:t>cambio provocado por la derogación de la Constitución de Rionegro de 1863 (que reforzó el modelo federal) por la centralista Constitución de </a:t>
            </a:r>
            <a:r>
              <a:rPr lang="es-MX" sz="2800" dirty="0" smtClean="0">
                <a:solidFill>
                  <a:schemeClr val="tx1"/>
                </a:solidFill>
              </a:rPr>
              <a:t>1886.</a:t>
            </a:r>
          </a:p>
          <a:p>
            <a:pPr marL="457200" indent="-457200">
              <a:buFont typeface="Wingdings" panose="05000000000000000000" pitchFamily="2" charset="2"/>
              <a:buChar char="Ø"/>
            </a:pPr>
            <a:r>
              <a:rPr lang="es-MX" sz="2800" dirty="0" smtClean="0">
                <a:solidFill>
                  <a:schemeClr val="tx1"/>
                </a:solidFill>
              </a:rPr>
              <a:t>Separación de  Panamá 1903 </a:t>
            </a:r>
            <a:r>
              <a:rPr lang="es-MX" sz="2800" dirty="0" smtClean="0">
                <a:solidFill>
                  <a:schemeClr val="tx1"/>
                </a:solidFill>
              </a:rPr>
              <a:t>(se genera un pensamiento </a:t>
            </a:r>
            <a:r>
              <a:rPr lang="es-MX" sz="2800" dirty="0" smtClean="0">
                <a:solidFill>
                  <a:schemeClr val="tx1"/>
                </a:solidFill>
              </a:rPr>
              <a:t>antiamericano) </a:t>
            </a:r>
          </a:p>
          <a:p>
            <a:pPr marL="342900" indent="-342900">
              <a:buFont typeface="Arial" panose="020B0604020202020204" pitchFamily="34" charset="0"/>
              <a:buChar char="•"/>
            </a:pPr>
            <a:endParaRPr lang="es-MX" sz="2800" dirty="0" smtClean="0">
              <a:solidFill>
                <a:schemeClr val="tx1"/>
              </a:solidFill>
            </a:endParaRPr>
          </a:p>
          <a:p>
            <a:endParaRPr lang="es-MX" sz="2800" dirty="0">
              <a:solidFill>
                <a:schemeClr val="tx1"/>
              </a:solidFill>
            </a:endParaRPr>
          </a:p>
        </p:txBody>
      </p:sp>
    </p:spTree>
    <p:extLst>
      <p:ext uri="{BB962C8B-B14F-4D97-AF65-F5344CB8AC3E}">
        <p14:creationId xmlns:p14="http://schemas.microsoft.com/office/powerpoint/2010/main" val="3335275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904" y="1404808"/>
            <a:ext cx="8811980" cy="7207245"/>
          </a:xfrm>
        </p:spPr>
        <p:txBody>
          <a:bodyPr>
            <a:normAutofit/>
          </a:bodyPr>
          <a:lstStyle/>
          <a:p>
            <a:endParaRPr lang="es-MX" sz="1700" b="1" dirty="0">
              <a:solidFill>
                <a:schemeClr val="tx1"/>
              </a:solidFill>
            </a:endParaRPr>
          </a:p>
          <a:p>
            <a:r>
              <a:rPr lang="es-MX" sz="1700" dirty="0">
                <a:solidFill>
                  <a:schemeClr val="tx1"/>
                </a:solidFill>
              </a:rPr>
              <a:t> </a:t>
            </a:r>
          </a:p>
          <a:p>
            <a:r>
              <a:rPr lang="es-MX" sz="1700" dirty="0">
                <a:solidFill>
                  <a:schemeClr val="tx1"/>
                </a:solidFill>
              </a:rPr>
              <a:t>  </a:t>
            </a:r>
          </a:p>
          <a:p>
            <a:endParaRPr lang="es-MX" sz="1700" dirty="0">
              <a:solidFill>
                <a:schemeClr val="tx1"/>
              </a:solidFill>
            </a:endParaRPr>
          </a:p>
          <a:p>
            <a:endParaRPr lang="es-MX" sz="1700" dirty="0">
              <a:solidFill>
                <a:schemeClr val="tx1"/>
              </a:solidFill>
            </a:endParaRPr>
          </a:p>
          <a:p>
            <a:pPr marL="241882" indent="-241882">
              <a:buFont typeface="Arial" panose="020B0604020202020204" pitchFamily="34" charset="0"/>
              <a:buChar char="•"/>
            </a:pPr>
            <a:endParaRPr lang="es-MX" sz="1700" dirty="0">
              <a:solidFill>
                <a:schemeClr val="tx1"/>
              </a:solidFill>
            </a:endParaRPr>
          </a:p>
          <a:p>
            <a:pPr marL="429550" indent="-429550">
              <a:buFont typeface="Arial" panose="020B0604020202020204" pitchFamily="34" charset="0"/>
              <a:buChar char="•"/>
            </a:pPr>
            <a:endParaRPr lang="es-MX" sz="1700" dirty="0">
              <a:solidFill>
                <a:schemeClr val="tx1"/>
              </a:solidFill>
            </a:endParaRPr>
          </a:p>
          <a:p>
            <a:pPr marL="429550" indent="-429550">
              <a:buFont typeface="Arial" panose="020B0604020202020204" pitchFamily="34" charset="0"/>
              <a:buChar char="•"/>
            </a:pPr>
            <a:endParaRPr lang="es-MX" sz="1700" dirty="0">
              <a:solidFill>
                <a:schemeClr val="tx1"/>
              </a:solidFill>
            </a:endParaRPr>
          </a:p>
        </p:txBody>
      </p:sp>
      <p:graphicFrame>
        <p:nvGraphicFramePr>
          <p:cNvPr id="6" name="5 Tabla"/>
          <p:cNvGraphicFramePr>
            <a:graphicFrameLocks noGrp="1"/>
          </p:cNvGraphicFramePr>
          <p:nvPr>
            <p:extLst>
              <p:ext uri="{D42A27DB-BD31-4B8C-83A1-F6EECF244321}">
                <p14:modId xmlns:p14="http://schemas.microsoft.com/office/powerpoint/2010/main" val="997421833"/>
              </p:ext>
            </p:extLst>
          </p:nvPr>
        </p:nvGraphicFramePr>
        <p:xfrm>
          <a:off x="1134095" y="342032"/>
          <a:ext cx="7511497" cy="1885488"/>
        </p:xfrm>
        <a:graphic>
          <a:graphicData uri="http://schemas.openxmlformats.org/drawingml/2006/table">
            <a:tbl>
              <a:tblPr firstRow="1" bandRow="1">
                <a:tableStyleId>{073A0DAA-6AF3-43AB-8588-CEC1D06C72B9}</a:tableStyleId>
              </a:tblPr>
              <a:tblGrid>
                <a:gridCol w="7511497"/>
              </a:tblGrid>
              <a:tr h="98224">
                <a:tc>
                  <a:txBody>
                    <a:bodyPr/>
                    <a:lstStyle/>
                    <a:p>
                      <a:pPr algn="ctr"/>
                      <a:r>
                        <a:rPr lang="es-MX" sz="1600" dirty="0" smtClean="0"/>
                        <a:t>Década</a:t>
                      </a:r>
                      <a:r>
                        <a:rPr lang="es-MX" sz="1600" baseline="0" dirty="0" smtClean="0"/>
                        <a:t> de </a:t>
                      </a:r>
                      <a:r>
                        <a:rPr lang="es-MX" sz="1600" dirty="0" smtClean="0"/>
                        <a:t>1910</a:t>
                      </a:r>
                      <a:endParaRPr lang="es-MX" sz="1600" dirty="0"/>
                    </a:p>
                  </a:txBody>
                  <a:tcPr marL="65783" marR="65783" marT="35204" marB="35204"/>
                </a:tc>
              </a:tr>
              <a:tr h="310675">
                <a:tc>
                  <a:txBody>
                    <a:bodyPr/>
                    <a:lstStyle/>
                    <a:p>
                      <a:r>
                        <a:rPr lang="es-MX" sz="1600" dirty="0" smtClean="0"/>
                        <a:t>Revolución</a:t>
                      </a:r>
                      <a:r>
                        <a:rPr lang="es-MX" sz="1600" baseline="0" dirty="0" smtClean="0"/>
                        <a:t> Mexicana</a:t>
                      </a:r>
                      <a:endParaRPr lang="es-MX" sz="1600" dirty="0"/>
                    </a:p>
                  </a:txBody>
                  <a:tcPr marL="65783" marR="65783" marT="35204" marB="35204"/>
                </a:tc>
              </a:tr>
              <a:tr h="310675">
                <a:tc>
                  <a:txBody>
                    <a:bodyPr/>
                    <a:lstStyle/>
                    <a:p>
                      <a:r>
                        <a:rPr lang="es-MX" sz="1600" dirty="0" smtClean="0"/>
                        <a:t>Fundación de la unión republicana posterior partido republicano en Colombia</a:t>
                      </a:r>
                      <a:endParaRPr lang="es-MX" sz="1600" dirty="0"/>
                    </a:p>
                  </a:txBody>
                  <a:tcPr marL="65783" marR="65783" marT="35204" marB="35204"/>
                </a:tc>
              </a:tr>
              <a:tr h="310675">
                <a:tc>
                  <a:txBody>
                    <a:bodyPr/>
                    <a:lstStyle/>
                    <a:p>
                      <a:r>
                        <a:rPr lang="es-MX" sz="1600" dirty="0" smtClean="0"/>
                        <a:t>Primera</a:t>
                      </a:r>
                      <a:r>
                        <a:rPr lang="es-MX" sz="1600" baseline="0" dirty="0" smtClean="0"/>
                        <a:t> Guerra Mundial –  – 1914 - 1918</a:t>
                      </a:r>
                      <a:endParaRPr lang="es-MX" sz="1600" dirty="0"/>
                    </a:p>
                  </a:txBody>
                  <a:tcPr marL="65783" marR="65783" marT="35204" marB="35204"/>
                </a:tc>
              </a:tr>
              <a:tr h="310675">
                <a:tc>
                  <a:txBody>
                    <a:bodyPr/>
                    <a:lstStyle/>
                    <a:p>
                      <a:r>
                        <a:rPr lang="es-MX" sz="1600" dirty="0" smtClean="0"/>
                        <a:t>Reforma</a:t>
                      </a:r>
                      <a:r>
                        <a:rPr lang="es-MX" sz="1600" baseline="0" dirty="0" smtClean="0"/>
                        <a:t> universitaria en Argentina 1918</a:t>
                      </a:r>
                      <a:endParaRPr lang="es-MX" sz="1600" dirty="0"/>
                    </a:p>
                  </a:txBody>
                  <a:tcPr marL="65783" marR="65783" marT="35204" marB="35204"/>
                </a:tc>
              </a:tr>
              <a:tr h="310675">
                <a:tc>
                  <a:txBody>
                    <a:bodyPr/>
                    <a:lstStyle/>
                    <a:p>
                      <a:r>
                        <a:rPr lang="es-MX" sz="1600" dirty="0" smtClean="0"/>
                        <a:t>Insurrección</a:t>
                      </a:r>
                      <a:r>
                        <a:rPr lang="es-MX" sz="1600" baseline="0" dirty="0" smtClean="0"/>
                        <a:t> </a:t>
                      </a:r>
                      <a:r>
                        <a:rPr lang="es-MX" sz="1600" dirty="0" smtClean="0"/>
                        <a:t> de los Bolcheviques</a:t>
                      </a:r>
                      <a:r>
                        <a:rPr lang="es-MX" sz="1600" baseline="0" dirty="0" smtClean="0"/>
                        <a:t>  1917</a:t>
                      </a:r>
                      <a:endParaRPr lang="es-MX" sz="1600" dirty="0"/>
                    </a:p>
                  </a:txBody>
                  <a:tcPr marL="65783" marR="65783" marT="35204" marB="35204"/>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3049829452"/>
              </p:ext>
            </p:extLst>
          </p:nvPr>
        </p:nvGraphicFramePr>
        <p:xfrm>
          <a:off x="1134095" y="2286248"/>
          <a:ext cx="7479898" cy="1760195"/>
        </p:xfrm>
        <a:graphic>
          <a:graphicData uri="http://schemas.openxmlformats.org/drawingml/2006/table">
            <a:tbl>
              <a:tblPr firstRow="1" bandRow="1">
                <a:tableStyleId>{21E4AEA4-8DFA-4A89-87EB-49C32662AFE0}</a:tableStyleId>
              </a:tblPr>
              <a:tblGrid>
                <a:gridCol w="7479898"/>
              </a:tblGrid>
              <a:tr h="352039">
                <a:tc>
                  <a:txBody>
                    <a:bodyPr/>
                    <a:lstStyle/>
                    <a:p>
                      <a:pPr algn="ctr"/>
                      <a:r>
                        <a:rPr lang="es-MX" sz="1800" dirty="0" smtClean="0"/>
                        <a:t>Década de 1920</a:t>
                      </a:r>
                      <a:endParaRPr lang="es-MX" sz="1800" dirty="0"/>
                    </a:p>
                  </a:txBody>
                  <a:tcPr marL="65783" marR="65783" marT="35204" marB="35204">
                    <a:solidFill>
                      <a:schemeClr val="tx1"/>
                    </a:solidFill>
                  </a:tcPr>
                </a:tc>
              </a:tr>
              <a:tr h="352039">
                <a:tc>
                  <a:txBody>
                    <a:bodyPr/>
                    <a:lstStyle/>
                    <a:p>
                      <a:r>
                        <a:rPr lang="es-MX" sz="1800" dirty="0" smtClean="0"/>
                        <a:t>Creación de la Unión Soviética</a:t>
                      </a:r>
                      <a:r>
                        <a:rPr lang="es-MX" sz="1800" baseline="0" dirty="0" smtClean="0"/>
                        <a:t> (primer Estado socialista) 1922 - 28</a:t>
                      </a:r>
                      <a:endParaRPr lang="es-MX" sz="1800" dirty="0"/>
                    </a:p>
                  </a:txBody>
                  <a:tcPr marL="65783" marR="65783" marT="35204" marB="35204"/>
                </a:tc>
              </a:tr>
              <a:tr h="352039">
                <a:tc>
                  <a:txBody>
                    <a:bodyPr/>
                    <a:lstStyle/>
                    <a:p>
                      <a:r>
                        <a:rPr lang="es-MX" sz="1800" dirty="0" smtClean="0"/>
                        <a:t>Guerra</a:t>
                      </a:r>
                      <a:r>
                        <a:rPr lang="es-MX" sz="1800" baseline="0" dirty="0" smtClean="0"/>
                        <a:t> de liberación entre Nicaragua y EEUU 1926</a:t>
                      </a:r>
                      <a:endParaRPr lang="es-MX" sz="1800" dirty="0"/>
                    </a:p>
                  </a:txBody>
                  <a:tcPr marL="65783" marR="65783" marT="35204" marB="35204"/>
                </a:tc>
              </a:tr>
              <a:tr h="352039">
                <a:tc>
                  <a:txBody>
                    <a:bodyPr/>
                    <a:lstStyle/>
                    <a:p>
                      <a:r>
                        <a:rPr lang="es-MX" sz="1800" dirty="0" smtClean="0"/>
                        <a:t>Liga contra el</a:t>
                      </a:r>
                      <a:r>
                        <a:rPr lang="es-MX" sz="1800" baseline="0" dirty="0" smtClean="0"/>
                        <a:t> imperialismo – 1927 </a:t>
                      </a:r>
                      <a:endParaRPr lang="es-MX" sz="1800" dirty="0"/>
                    </a:p>
                  </a:txBody>
                  <a:tcPr marL="65783" marR="65783" marT="35204" marB="35204"/>
                </a:tc>
              </a:tr>
              <a:tr h="352039">
                <a:tc>
                  <a:txBody>
                    <a:bodyPr/>
                    <a:lstStyle/>
                    <a:p>
                      <a:r>
                        <a:rPr lang="es-MX" sz="1800" dirty="0" smtClean="0"/>
                        <a:t>Crisis económica</a:t>
                      </a:r>
                      <a:r>
                        <a:rPr lang="es-MX" sz="1800" baseline="0" dirty="0" smtClean="0"/>
                        <a:t>  - 1929</a:t>
                      </a:r>
                      <a:endParaRPr lang="es-MX" sz="1800" dirty="0"/>
                    </a:p>
                  </a:txBody>
                  <a:tcPr marL="65783" marR="65783" marT="35204" marB="35204"/>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160412498"/>
              </p:ext>
            </p:extLst>
          </p:nvPr>
        </p:nvGraphicFramePr>
        <p:xfrm>
          <a:off x="1134095" y="4158456"/>
          <a:ext cx="7459891" cy="1259987"/>
        </p:xfrm>
        <a:graphic>
          <a:graphicData uri="http://schemas.openxmlformats.org/drawingml/2006/table">
            <a:tbl>
              <a:tblPr firstRow="1" bandRow="1">
                <a:tableStyleId>{7DF18680-E054-41AD-8BC1-D1AEF772440D}</a:tableStyleId>
              </a:tblPr>
              <a:tblGrid>
                <a:gridCol w="7459891"/>
              </a:tblGrid>
              <a:tr h="310675">
                <a:tc>
                  <a:txBody>
                    <a:bodyPr/>
                    <a:lstStyle/>
                    <a:p>
                      <a:pPr algn="ctr"/>
                      <a:r>
                        <a:rPr lang="es-MX" sz="1600" dirty="0" smtClean="0"/>
                        <a:t>Década de 1930</a:t>
                      </a:r>
                      <a:endParaRPr lang="es-MX" sz="1600" dirty="0"/>
                    </a:p>
                  </a:txBody>
                  <a:tcPr marL="65783" marR="65783" marT="35204" marB="35204">
                    <a:solidFill>
                      <a:schemeClr val="tx1"/>
                    </a:solidFill>
                  </a:tcPr>
                </a:tc>
              </a:tr>
              <a:tr h="317243">
                <a:tc>
                  <a:txBody>
                    <a:bodyPr/>
                    <a:lstStyle/>
                    <a:p>
                      <a:r>
                        <a:rPr lang="es-MX" sz="1600" dirty="0" smtClean="0"/>
                        <a:t>Adolf Hitler,</a:t>
                      </a:r>
                      <a:r>
                        <a:rPr lang="es-MX" sz="1600" baseline="0" dirty="0" smtClean="0"/>
                        <a:t> canciller de Alemania – 1933 </a:t>
                      </a:r>
                      <a:endParaRPr lang="es-MX" sz="1600" dirty="0"/>
                    </a:p>
                  </a:txBody>
                  <a:tcPr marL="65783" marR="65783" marT="35204" marB="35204"/>
                </a:tc>
              </a:tr>
              <a:tr h="310675">
                <a:tc>
                  <a:txBody>
                    <a:bodyPr/>
                    <a:lstStyle/>
                    <a:p>
                      <a:r>
                        <a:rPr lang="es-MX" sz="1600" dirty="0" smtClean="0"/>
                        <a:t>Comienzo de la II guerra </a:t>
                      </a:r>
                      <a:r>
                        <a:rPr lang="es-MX" sz="1600" baseline="0" dirty="0" smtClean="0"/>
                        <a:t> mundial – 1939 – 1945 </a:t>
                      </a:r>
                      <a:endParaRPr lang="es-MX" sz="1600" dirty="0"/>
                    </a:p>
                  </a:txBody>
                  <a:tcPr marL="65783" marR="65783" marT="35204" marB="35204"/>
                </a:tc>
              </a:tr>
              <a:tr h="310675">
                <a:tc>
                  <a:txBody>
                    <a:bodyPr/>
                    <a:lstStyle/>
                    <a:p>
                      <a:r>
                        <a:rPr lang="es-MX" sz="1600" dirty="0" smtClean="0"/>
                        <a:t>Colombia S.A (Antonia García Nossa</a:t>
                      </a:r>
                      <a:r>
                        <a:rPr lang="es-MX" sz="1600" baseline="0" dirty="0" smtClean="0"/>
                        <a:t> – 22 años) 1934</a:t>
                      </a:r>
                      <a:endParaRPr lang="es-MX" sz="1600" dirty="0"/>
                    </a:p>
                  </a:txBody>
                  <a:tcPr marL="65783" marR="65783" marT="35204" marB="35204"/>
                </a:tc>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3046728786"/>
              </p:ext>
            </p:extLst>
          </p:nvPr>
        </p:nvGraphicFramePr>
        <p:xfrm>
          <a:off x="1134095" y="5526608"/>
          <a:ext cx="7465453" cy="2411868"/>
        </p:xfrm>
        <a:graphic>
          <a:graphicData uri="http://schemas.openxmlformats.org/drawingml/2006/table">
            <a:tbl>
              <a:tblPr firstRow="1" bandRow="1">
                <a:tableStyleId>{00A15C55-8517-42AA-B614-E9B94910E393}</a:tableStyleId>
              </a:tblPr>
              <a:tblGrid>
                <a:gridCol w="7465453"/>
              </a:tblGrid>
              <a:tr h="401978">
                <a:tc>
                  <a:txBody>
                    <a:bodyPr/>
                    <a:lstStyle/>
                    <a:p>
                      <a:pPr algn="ctr"/>
                      <a:r>
                        <a:rPr lang="es-MX" sz="1600" dirty="0" smtClean="0"/>
                        <a:t>Década de 1940</a:t>
                      </a:r>
                      <a:endParaRPr lang="es-MX" sz="1600" dirty="0"/>
                    </a:p>
                  </a:txBody>
                  <a:tcPr marL="65783" marR="65783" marT="35204" marB="35204">
                    <a:solidFill>
                      <a:schemeClr val="tx1"/>
                    </a:solidFill>
                  </a:tcPr>
                </a:tc>
              </a:tr>
              <a:tr h="401978">
                <a:tc>
                  <a:txBody>
                    <a:bodyPr/>
                    <a:lstStyle/>
                    <a:p>
                      <a:r>
                        <a:rPr lang="es-MX" sz="1600" dirty="0" smtClean="0"/>
                        <a:t>Solución final </a:t>
                      </a:r>
                      <a:r>
                        <a:rPr lang="es-MX" sz="1600" baseline="0" dirty="0" smtClean="0"/>
                        <a:t> (holocausto judío)  1942</a:t>
                      </a:r>
                      <a:endParaRPr lang="es-MX" sz="1600" dirty="0"/>
                    </a:p>
                  </a:txBody>
                  <a:tcPr marL="65783" marR="65783" marT="35204" marB="35204"/>
                </a:tc>
              </a:tr>
              <a:tr h="401978">
                <a:tc>
                  <a:txBody>
                    <a:bodyPr/>
                    <a:lstStyle/>
                    <a:p>
                      <a:r>
                        <a:rPr lang="es-MX" sz="1600" dirty="0" smtClean="0"/>
                        <a:t>Batalla de Stalingrado (1942 – 1943)  </a:t>
                      </a:r>
                      <a:endParaRPr lang="es-MX" sz="1600" dirty="0"/>
                    </a:p>
                  </a:txBody>
                  <a:tcPr marL="65783" marR="65783" marT="35204" marB="35204"/>
                </a:tc>
              </a:tr>
              <a:tr h="401978">
                <a:tc>
                  <a:txBody>
                    <a:bodyPr/>
                    <a:lstStyle/>
                    <a:p>
                      <a:r>
                        <a:rPr lang="es-MX" sz="1600" dirty="0" smtClean="0"/>
                        <a:t>Juicio</a:t>
                      </a:r>
                      <a:r>
                        <a:rPr lang="es-MX" sz="1600" baseline="0" dirty="0" smtClean="0"/>
                        <a:t> de </a:t>
                      </a:r>
                      <a:r>
                        <a:rPr lang="es-MX" sz="1600" baseline="0" dirty="0" err="1" smtClean="0"/>
                        <a:t>Nuremberg</a:t>
                      </a:r>
                      <a:r>
                        <a:rPr lang="es-MX" sz="1600" baseline="0" dirty="0" smtClean="0"/>
                        <a:t> contra los  jerarcas del nazismo (fin de la II guerra mundial ) </a:t>
                      </a:r>
                      <a:endParaRPr lang="es-MX" sz="1600" dirty="0"/>
                    </a:p>
                  </a:txBody>
                  <a:tcPr marL="65783" marR="65783" marT="35204" marB="35204"/>
                </a:tc>
              </a:tr>
              <a:tr h="401978">
                <a:tc>
                  <a:txBody>
                    <a:bodyPr/>
                    <a:lstStyle/>
                    <a:p>
                      <a:r>
                        <a:rPr lang="es-MX" sz="1600" dirty="0" smtClean="0"/>
                        <a:t>Plan Marshall</a:t>
                      </a:r>
                      <a:r>
                        <a:rPr lang="es-MX" sz="1600" baseline="0" dirty="0" smtClean="0"/>
                        <a:t> (reconstrucción de Europa) 1947</a:t>
                      </a:r>
                      <a:endParaRPr lang="es-MX" sz="1600" dirty="0"/>
                    </a:p>
                  </a:txBody>
                  <a:tcPr marL="65783" marR="65783" marT="35204" marB="35204"/>
                </a:tc>
              </a:tr>
              <a:tr h="401978">
                <a:tc>
                  <a:txBody>
                    <a:bodyPr/>
                    <a:lstStyle/>
                    <a:p>
                      <a:r>
                        <a:rPr lang="es-MX" sz="1600" dirty="0" smtClean="0"/>
                        <a:t>Fundación de la</a:t>
                      </a:r>
                      <a:r>
                        <a:rPr lang="es-MX" sz="1600" baseline="0" dirty="0" smtClean="0"/>
                        <a:t> república Popular de China tras el triunfo de la Revolución - 1949</a:t>
                      </a:r>
                      <a:endParaRPr lang="es-MX" sz="1600" dirty="0"/>
                    </a:p>
                  </a:txBody>
                  <a:tcPr marL="65783" marR="65783" marT="35204" marB="35204"/>
                </a:tc>
              </a:tr>
            </a:tbl>
          </a:graphicData>
        </a:graphic>
      </p:graphicFrame>
    </p:spTree>
    <p:extLst>
      <p:ext uri="{BB962C8B-B14F-4D97-AF65-F5344CB8AC3E}">
        <p14:creationId xmlns:p14="http://schemas.microsoft.com/office/powerpoint/2010/main" val="254629347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86023" y="1043235"/>
            <a:ext cx="8625602" cy="7273678"/>
          </a:xfrm>
        </p:spPr>
        <p:txBody>
          <a:bodyPr>
            <a:normAutofit/>
          </a:bodyPr>
          <a:lstStyle/>
          <a:p>
            <a:endParaRPr lang="es-MX" dirty="0" smtClean="0">
              <a:solidFill>
                <a:schemeClr val="tx1"/>
              </a:solidFill>
            </a:endParaRPr>
          </a:p>
          <a:p>
            <a:endParaRPr lang="es-MX" dirty="0" smtClean="0">
              <a:solidFill>
                <a:schemeClr val="tx1"/>
              </a:solidFill>
            </a:endParaRPr>
          </a:p>
          <a:p>
            <a:endParaRPr lang="es-MX" dirty="0">
              <a:solidFill>
                <a:schemeClr val="tx1"/>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651241439"/>
              </p:ext>
            </p:extLst>
          </p:nvPr>
        </p:nvGraphicFramePr>
        <p:xfrm>
          <a:off x="702047" y="270024"/>
          <a:ext cx="7920880" cy="953785"/>
        </p:xfrm>
        <a:graphic>
          <a:graphicData uri="http://schemas.openxmlformats.org/drawingml/2006/table">
            <a:tbl>
              <a:tblPr firstRow="1" bandRow="1">
                <a:tableStyleId>{5C22544A-7EE6-4342-B048-85BDC9FD1C3A}</a:tableStyleId>
              </a:tblPr>
              <a:tblGrid>
                <a:gridCol w="7920880"/>
              </a:tblGrid>
              <a:tr h="504056">
                <a:tc>
                  <a:txBody>
                    <a:bodyPr/>
                    <a:lstStyle/>
                    <a:p>
                      <a:pPr algn="ctr"/>
                      <a:r>
                        <a:rPr lang="es-MX" sz="2200" dirty="0" smtClean="0"/>
                        <a:t>Década de 1950</a:t>
                      </a:r>
                      <a:endParaRPr lang="es-MX" sz="2200" dirty="0"/>
                    </a:p>
                  </a:txBody>
                  <a:tcPr marT="55446" marB="55446">
                    <a:solidFill>
                      <a:schemeClr val="tx1"/>
                    </a:solidFill>
                  </a:tcPr>
                </a:tc>
              </a:tr>
              <a:tr h="449729">
                <a:tc>
                  <a:txBody>
                    <a:bodyPr/>
                    <a:lstStyle/>
                    <a:p>
                      <a:r>
                        <a:rPr lang="es-MX" sz="2200" dirty="0" smtClean="0"/>
                        <a:t>Muerte</a:t>
                      </a:r>
                      <a:r>
                        <a:rPr lang="es-MX" sz="2200" baseline="0" dirty="0" smtClean="0"/>
                        <a:t> de Stalin - </a:t>
                      </a:r>
                      <a:r>
                        <a:rPr lang="es-MX" sz="2200" dirty="0" smtClean="0"/>
                        <a:t> 1953</a:t>
                      </a:r>
                      <a:r>
                        <a:rPr lang="es-MX" sz="2200" baseline="0" dirty="0" smtClean="0"/>
                        <a:t> (1956 </a:t>
                      </a:r>
                      <a:r>
                        <a:rPr lang="es-MX" sz="2200" baseline="0" dirty="0" smtClean="0"/>
                        <a:t>restablecimiento del capitalismo)</a:t>
                      </a:r>
                      <a:endParaRPr lang="es-MX" sz="2200" dirty="0"/>
                    </a:p>
                  </a:txBody>
                  <a:tcPr marT="55446" marB="55446"/>
                </a:tc>
              </a:tr>
            </a:tbl>
          </a:graphicData>
        </a:graphic>
      </p:graphicFrame>
      <p:graphicFrame>
        <p:nvGraphicFramePr>
          <p:cNvPr id="4" name="3 Tabla"/>
          <p:cNvGraphicFramePr>
            <a:graphicFrameLocks noGrp="1"/>
          </p:cNvGraphicFramePr>
          <p:nvPr>
            <p:extLst>
              <p:ext uri="{D42A27DB-BD31-4B8C-83A1-F6EECF244321}">
                <p14:modId xmlns:p14="http://schemas.microsoft.com/office/powerpoint/2010/main" val="248750488"/>
              </p:ext>
            </p:extLst>
          </p:nvPr>
        </p:nvGraphicFramePr>
        <p:xfrm>
          <a:off x="630039" y="1278136"/>
          <a:ext cx="7992888" cy="2908534"/>
        </p:xfrm>
        <a:graphic>
          <a:graphicData uri="http://schemas.openxmlformats.org/drawingml/2006/table">
            <a:tbl>
              <a:tblPr firstRow="1" bandRow="1">
                <a:tableStyleId>{5C22544A-7EE6-4342-B048-85BDC9FD1C3A}</a:tableStyleId>
              </a:tblPr>
              <a:tblGrid>
                <a:gridCol w="7992888"/>
              </a:tblGrid>
              <a:tr h="443569">
                <a:tc>
                  <a:txBody>
                    <a:bodyPr/>
                    <a:lstStyle/>
                    <a:p>
                      <a:pPr algn="ctr"/>
                      <a:r>
                        <a:rPr lang="es-MX" sz="2200" dirty="0" smtClean="0"/>
                        <a:t>Década de 1960</a:t>
                      </a:r>
                      <a:endParaRPr lang="es-MX" sz="2200" dirty="0"/>
                    </a:p>
                  </a:txBody>
                  <a:tcPr marT="55446" marB="55446">
                    <a:solidFill>
                      <a:schemeClr val="tx1"/>
                    </a:solidFill>
                  </a:tcPr>
                </a:tc>
              </a:tr>
              <a:tr h="449729">
                <a:tc>
                  <a:txBody>
                    <a:bodyPr/>
                    <a:lstStyle/>
                    <a:p>
                      <a:r>
                        <a:rPr lang="es-MX" sz="2200" dirty="0" smtClean="0"/>
                        <a:t>Construcción</a:t>
                      </a:r>
                      <a:r>
                        <a:rPr lang="es-MX" sz="2200" baseline="0" dirty="0" smtClean="0"/>
                        <a:t> del muro de </a:t>
                      </a:r>
                      <a:r>
                        <a:rPr lang="es-MX" sz="2200" baseline="0" dirty="0" smtClean="0"/>
                        <a:t>Berlín </a:t>
                      </a:r>
                      <a:r>
                        <a:rPr lang="es-MX" sz="2200" baseline="0" dirty="0" smtClean="0"/>
                        <a:t>1961</a:t>
                      </a:r>
                      <a:endParaRPr lang="es-MX" sz="2200" dirty="0"/>
                    </a:p>
                  </a:txBody>
                  <a:tcPr marT="55446" marB="55446"/>
                </a:tc>
              </a:tr>
              <a:tr h="449729">
                <a:tc>
                  <a:txBody>
                    <a:bodyPr/>
                    <a:lstStyle/>
                    <a:p>
                      <a:r>
                        <a:rPr lang="es-MX" sz="2200" dirty="0" smtClean="0"/>
                        <a:t>Crisis de los misiles entre Cuba, EEUU y la </a:t>
                      </a:r>
                      <a:r>
                        <a:rPr lang="es-MX" sz="2200" dirty="0" smtClean="0"/>
                        <a:t>U.S (tensión</a:t>
                      </a:r>
                      <a:r>
                        <a:rPr lang="es-MX" sz="2200" baseline="0" dirty="0" smtClean="0"/>
                        <a:t> por guerra nuclear)</a:t>
                      </a:r>
                      <a:endParaRPr lang="es-MX" sz="2200" dirty="0"/>
                    </a:p>
                  </a:txBody>
                  <a:tcPr marT="55446" marB="55446"/>
                </a:tc>
              </a:tr>
              <a:tr h="449729">
                <a:tc>
                  <a:txBody>
                    <a:bodyPr/>
                    <a:lstStyle/>
                    <a:p>
                      <a:r>
                        <a:rPr lang="es-MX" sz="2200" dirty="0" smtClean="0"/>
                        <a:t>Marcha</a:t>
                      </a:r>
                      <a:r>
                        <a:rPr lang="es-MX" sz="2200" baseline="0" dirty="0" smtClean="0"/>
                        <a:t> de los derechos cívicos en EEUU, Martin Luterking - 1963</a:t>
                      </a:r>
                      <a:endParaRPr lang="es-MX" sz="2200" dirty="0"/>
                    </a:p>
                  </a:txBody>
                  <a:tcPr marT="55446" marB="55446"/>
                </a:tc>
              </a:tr>
              <a:tr h="449729">
                <a:tc>
                  <a:txBody>
                    <a:bodyPr/>
                    <a:lstStyle/>
                    <a:p>
                      <a:r>
                        <a:rPr lang="es-MX" sz="2200" dirty="0" smtClean="0"/>
                        <a:t>Mao emprende</a:t>
                      </a:r>
                      <a:r>
                        <a:rPr lang="es-MX" sz="2200" baseline="0" dirty="0" smtClean="0"/>
                        <a:t> la revolución cultural del proletariado en China </a:t>
                      </a:r>
                      <a:r>
                        <a:rPr lang="es-MX" sz="2200" baseline="0" dirty="0" smtClean="0"/>
                        <a:t>1965 (revolucionarización de toda la sociedad) </a:t>
                      </a:r>
                      <a:endParaRPr lang="es-MX" sz="2200" dirty="0"/>
                    </a:p>
                  </a:txBody>
                  <a:tcPr marT="55446" marB="55446"/>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2626396460"/>
              </p:ext>
            </p:extLst>
          </p:nvPr>
        </p:nvGraphicFramePr>
        <p:xfrm>
          <a:off x="630039" y="4230464"/>
          <a:ext cx="7992888" cy="1680910"/>
        </p:xfrm>
        <a:graphic>
          <a:graphicData uri="http://schemas.openxmlformats.org/drawingml/2006/table">
            <a:tbl>
              <a:tblPr firstRow="1" bandRow="1">
                <a:tableStyleId>{5C22544A-7EE6-4342-B048-85BDC9FD1C3A}</a:tableStyleId>
              </a:tblPr>
              <a:tblGrid>
                <a:gridCol w="7992888"/>
              </a:tblGrid>
              <a:tr h="449729">
                <a:tc>
                  <a:txBody>
                    <a:bodyPr/>
                    <a:lstStyle/>
                    <a:p>
                      <a:pPr algn="ctr"/>
                      <a:r>
                        <a:rPr lang="es-MX" sz="2200" dirty="0" smtClean="0"/>
                        <a:t>Década de 1970 </a:t>
                      </a:r>
                      <a:endParaRPr lang="es-MX" sz="2200" dirty="0"/>
                    </a:p>
                  </a:txBody>
                  <a:tcPr marT="55446" marB="55446">
                    <a:solidFill>
                      <a:schemeClr val="tx1"/>
                    </a:solidFill>
                  </a:tcPr>
                </a:tc>
              </a:tr>
              <a:tr h="449729">
                <a:tc>
                  <a:txBody>
                    <a:bodyPr/>
                    <a:lstStyle/>
                    <a:p>
                      <a:r>
                        <a:rPr lang="es-MX" sz="2200" dirty="0" smtClean="0"/>
                        <a:t>Salvador</a:t>
                      </a:r>
                      <a:r>
                        <a:rPr lang="es-MX" sz="2200" baseline="0" dirty="0" smtClean="0"/>
                        <a:t> Allende es electo presidente en Chile </a:t>
                      </a:r>
                      <a:endParaRPr lang="es-MX" sz="2200" dirty="0"/>
                    </a:p>
                  </a:txBody>
                  <a:tcPr marT="55446" marB="55446"/>
                </a:tc>
              </a:tr>
              <a:tr h="776245">
                <a:tc>
                  <a:txBody>
                    <a:bodyPr/>
                    <a:lstStyle/>
                    <a:p>
                      <a:r>
                        <a:rPr lang="es-MX" sz="2200" dirty="0" smtClean="0"/>
                        <a:t>Augusto Pinochet (golpe</a:t>
                      </a:r>
                      <a:r>
                        <a:rPr lang="es-MX" sz="2200" baseline="0" dirty="0" smtClean="0"/>
                        <a:t> militar en Chile-régimen de violencia- represión hacia dirigentes sociales y del Marxismo)</a:t>
                      </a:r>
                      <a:endParaRPr lang="es-MX" sz="2200" dirty="0"/>
                    </a:p>
                  </a:txBody>
                  <a:tcPr marT="55446" marB="55446"/>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909328329"/>
              </p:ext>
            </p:extLst>
          </p:nvPr>
        </p:nvGraphicFramePr>
        <p:xfrm>
          <a:off x="630039" y="5958656"/>
          <a:ext cx="7992888" cy="2127082"/>
        </p:xfrm>
        <a:graphic>
          <a:graphicData uri="http://schemas.openxmlformats.org/drawingml/2006/table">
            <a:tbl>
              <a:tblPr firstRow="1" bandRow="1">
                <a:tableStyleId>{5C22544A-7EE6-4342-B048-85BDC9FD1C3A}</a:tableStyleId>
              </a:tblPr>
              <a:tblGrid>
                <a:gridCol w="7992888"/>
              </a:tblGrid>
              <a:tr h="432048">
                <a:tc>
                  <a:txBody>
                    <a:bodyPr/>
                    <a:lstStyle/>
                    <a:p>
                      <a:pPr algn="ctr"/>
                      <a:r>
                        <a:rPr lang="es-MX" sz="2200" dirty="0" smtClean="0"/>
                        <a:t>Década de 1980</a:t>
                      </a:r>
                      <a:endParaRPr lang="es-MX" sz="2200" dirty="0"/>
                    </a:p>
                  </a:txBody>
                  <a:tcPr marT="55446" marB="55446">
                    <a:solidFill>
                      <a:schemeClr val="tx1"/>
                    </a:solidFill>
                  </a:tcPr>
                </a:tc>
              </a:tr>
              <a:tr h="449729">
                <a:tc>
                  <a:txBody>
                    <a:bodyPr/>
                    <a:lstStyle/>
                    <a:p>
                      <a:r>
                        <a:rPr lang="es-MX" sz="2200" dirty="0" err="1" smtClean="0"/>
                        <a:t>Mijal</a:t>
                      </a:r>
                      <a:r>
                        <a:rPr lang="es-MX" sz="2200" baseline="0" dirty="0" smtClean="0"/>
                        <a:t> </a:t>
                      </a:r>
                      <a:r>
                        <a:rPr lang="es-MX" sz="2200" baseline="0" dirty="0" err="1" smtClean="0"/>
                        <a:t>Gorvachov</a:t>
                      </a:r>
                      <a:r>
                        <a:rPr lang="es-MX" sz="2200" baseline="0" dirty="0" smtClean="0"/>
                        <a:t> elegido secretario general del PCS (perestroika) 1985</a:t>
                      </a:r>
                      <a:endParaRPr lang="es-MX" sz="2200" dirty="0"/>
                    </a:p>
                  </a:txBody>
                  <a:tcPr marT="55446" marB="55446"/>
                </a:tc>
              </a:tr>
              <a:tr h="449729">
                <a:tc>
                  <a:txBody>
                    <a:bodyPr/>
                    <a:lstStyle/>
                    <a:p>
                      <a:r>
                        <a:rPr lang="es-MX" sz="2200" dirty="0" smtClean="0"/>
                        <a:t>Muere</a:t>
                      </a:r>
                      <a:r>
                        <a:rPr lang="es-MX" sz="2200" baseline="0" dirty="0" smtClean="0"/>
                        <a:t> Antonio García Nossa 26 de abril de 1982</a:t>
                      </a:r>
                      <a:endParaRPr lang="es-MX" sz="2200" dirty="0"/>
                    </a:p>
                  </a:txBody>
                  <a:tcPr marT="55446" marB="55446"/>
                </a:tc>
              </a:tr>
              <a:tr h="449729">
                <a:tc>
                  <a:txBody>
                    <a:bodyPr/>
                    <a:lstStyle/>
                    <a:p>
                      <a:r>
                        <a:rPr lang="es-MX" sz="2200" dirty="0" smtClean="0"/>
                        <a:t>Cae el muro de Berlín 1989</a:t>
                      </a:r>
                      <a:endParaRPr lang="es-MX" sz="2200" dirty="0"/>
                    </a:p>
                  </a:txBody>
                  <a:tcPr marT="55446" marB="55446"/>
                </a:tc>
              </a:tr>
            </a:tbl>
          </a:graphicData>
        </a:graphic>
      </p:graphicFrame>
    </p:spTree>
    <p:extLst>
      <p:ext uri="{BB962C8B-B14F-4D97-AF65-F5344CB8AC3E}">
        <p14:creationId xmlns:p14="http://schemas.microsoft.com/office/powerpoint/2010/main" val="2093598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86023" y="414040"/>
            <a:ext cx="8625602" cy="648072"/>
          </a:xfrm>
        </p:spPr>
        <p:txBody>
          <a:bodyPr/>
          <a:lstStyle/>
          <a:p>
            <a:pPr algn="ctr"/>
            <a:r>
              <a:rPr lang="es-MX" dirty="0" smtClean="0">
                <a:solidFill>
                  <a:schemeClr val="tx1"/>
                </a:solidFill>
              </a:rPr>
              <a:t>BIOGRAFÍA DE ANTONIO GARCÍA NOSSA</a:t>
            </a:r>
            <a:endParaRPr lang="es-MX" dirty="0">
              <a:solidFill>
                <a:schemeClr val="tx1"/>
              </a:solidFill>
            </a:endParaRPr>
          </a:p>
        </p:txBody>
      </p:sp>
      <p:sp>
        <p:nvSpPr>
          <p:cNvPr id="3" name="2 Subtítulo"/>
          <p:cNvSpPr>
            <a:spLocks noGrp="1"/>
          </p:cNvSpPr>
          <p:nvPr>
            <p:ph type="subTitle" idx="1"/>
          </p:nvPr>
        </p:nvSpPr>
        <p:spPr>
          <a:xfrm>
            <a:off x="342007" y="1062112"/>
            <a:ext cx="8625602" cy="7128792"/>
          </a:xfrm>
        </p:spPr>
        <p:txBody>
          <a:bodyPr>
            <a:normAutofit fontScale="92500" lnSpcReduction="20000"/>
          </a:bodyPr>
          <a:lstStyle/>
          <a:p>
            <a:r>
              <a:rPr lang="es-MX" dirty="0" smtClean="0">
                <a:solidFill>
                  <a:schemeClr val="tx1"/>
                </a:solidFill>
              </a:rPr>
              <a:t>- Nace </a:t>
            </a:r>
            <a:r>
              <a:rPr lang="es-MX" dirty="0">
                <a:solidFill>
                  <a:schemeClr val="tx1"/>
                </a:solidFill>
              </a:rPr>
              <a:t>en </a:t>
            </a:r>
            <a:r>
              <a:rPr lang="es-MX" dirty="0" err="1" smtClean="0">
                <a:solidFill>
                  <a:schemeClr val="tx1"/>
                </a:solidFill>
              </a:rPr>
              <a:t>villapinzón</a:t>
            </a:r>
            <a:r>
              <a:rPr lang="es-MX" dirty="0" smtClean="0">
                <a:solidFill>
                  <a:schemeClr val="tx1"/>
                </a:solidFill>
              </a:rPr>
              <a:t> (Cundinamarca) Bogotá </a:t>
            </a:r>
            <a:r>
              <a:rPr lang="es-MX" dirty="0">
                <a:solidFill>
                  <a:schemeClr val="tx1"/>
                </a:solidFill>
              </a:rPr>
              <a:t>barrio “las aguas”  el 16 abril de </a:t>
            </a:r>
            <a:r>
              <a:rPr lang="es-MX" dirty="0" smtClean="0">
                <a:solidFill>
                  <a:schemeClr val="tx1"/>
                </a:solidFill>
              </a:rPr>
              <a:t>1912, hijo de padre </a:t>
            </a:r>
            <a:r>
              <a:rPr lang="es-MX" dirty="0">
                <a:solidFill>
                  <a:schemeClr val="tx1"/>
                </a:solidFill>
              </a:rPr>
              <a:t> aragonés y madre </a:t>
            </a:r>
            <a:r>
              <a:rPr lang="es-MX" dirty="0" smtClean="0">
                <a:solidFill>
                  <a:schemeClr val="tx1"/>
                </a:solidFill>
              </a:rPr>
              <a:t>boyacense., descendiente del comunero </a:t>
            </a:r>
            <a:r>
              <a:rPr lang="es-MX" dirty="0">
                <a:solidFill>
                  <a:schemeClr val="tx1"/>
                </a:solidFill>
              </a:rPr>
              <a:t>P</a:t>
            </a:r>
            <a:r>
              <a:rPr lang="es-MX" dirty="0" smtClean="0">
                <a:solidFill>
                  <a:schemeClr val="tx1"/>
                </a:solidFill>
              </a:rPr>
              <a:t>ablo Nossa.</a:t>
            </a:r>
            <a:endParaRPr lang="es-MX" dirty="0">
              <a:solidFill>
                <a:schemeClr val="tx1"/>
              </a:solidFill>
            </a:endParaRPr>
          </a:p>
          <a:p>
            <a:r>
              <a:rPr lang="es-MX" dirty="0" smtClean="0">
                <a:solidFill>
                  <a:schemeClr val="tx1"/>
                </a:solidFill>
              </a:rPr>
              <a:t>-Estudió </a:t>
            </a:r>
            <a:r>
              <a:rPr lang="es-MX" dirty="0">
                <a:solidFill>
                  <a:schemeClr val="tx1"/>
                </a:solidFill>
              </a:rPr>
              <a:t>humanidades en el colegio </a:t>
            </a:r>
            <a:r>
              <a:rPr lang="es-MX" dirty="0" smtClean="0">
                <a:solidFill>
                  <a:schemeClr val="tx1"/>
                </a:solidFill>
              </a:rPr>
              <a:t>Dominicanos </a:t>
            </a:r>
            <a:r>
              <a:rPr lang="es-MX" dirty="0">
                <a:solidFill>
                  <a:schemeClr val="tx1"/>
                </a:solidFill>
              </a:rPr>
              <a:t>, colegio </a:t>
            </a:r>
            <a:r>
              <a:rPr lang="es-MX" dirty="0" smtClean="0">
                <a:solidFill>
                  <a:schemeClr val="tx1"/>
                </a:solidFill>
              </a:rPr>
              <a:t>Rosario, se graduó de derecho en la u del Cauca. (tesis de grado-Geografía Económica de Caldas - 1937).</a:t>
            </a:r>
            <a:endParaRPr lang="es-MX" dirty="0">
              <a:solidFill>
                <a:schemeClr val="tx1"/>
              </a:solidFill>
            </a:endParaRPr>
          </a:p>
          <a:p>
            <a:r>
              <a:rPr lang="es-MX" dirty="0" smtClean="0">
                <a:solidFill>
                  <a:schemeClr val="tx1"/>
                </a:solidFill>
              </a:rPr>
              <a:t>-En1932 </a:t>
            </a:r>
            <a:r>
              <a:rPr lang="es-MX" dirty="0">
                <a:solidFill>
                  <a:schemeClr val="tx1"/>
                </a:solidFill>
              </a:rPr>
              <a:t>contribuyo en la primera fundación de estudio marxistas de </a:t>
            </a:r>
            <a:r>
              <a:rPr lang="es-MX" dirty="0" smtClean="0">
                <a:solidFill>
                  <a:schemeClr val="tx1"/>
                </a:solidFill>
              </a:rPr>
              <a:t>Popayán.  Ese mismo año </a:t>
            </a:r>
            <a:r>
              <a:rPr lang="es-MX" dirty="0">
                <a:solidFill>
                  <a:schemeClr val="tx1"/>
                </a:solidFill>
              </a:rPr>
              <a:t>participó en la fundación de liga indígena del </a:t>
            </a:r>
            <a:r>
              <a:rPr lang="es-MX" dirty="0" smtClean="0">
                <a:solidFill>
                  <a:schemeClr val="tx1"/>
                </a:solidFill>
              </a:rPr>
              <a:t>cauca.</a:t>
            </a:r>
            <a:endParaRPr lang="es-MX" dirty="0">
              <a:solidFill>
                <a:schemeClr val="tx1"/>
              </a:solidFill>
            </a:endParaRPr>
          </a:p>
          <a:p>
            <a:r>
              <a:rPr lang="es-MX" dirty="0" smtClean="0">
                <a:solidFill>
                  <a:schemeClr val="tx1"/>
                </a:solidFill>
              </a:rPr>
              <a:t>-Estudió </a:t>
            </a:r>
            <a:r>
              <a:rPr lang="es-MX" dirty="0">
                <a:solidFill>
                  <a:schemeClr val="tx1"/>
                </a:solidFill>
              </a:rPr>
              <a:t>derecho y </a:t>
            </a:r>
            <a:r>
              <a:rPr lang="es-MX" dirty="0" smtClean="0">
                <a:solidFill>
                  <a:schemeClr val="tx1"/>
                </a:solidFill>
              </a:rPr>
              <a:t>Ciencias </a:t>
            </a:r>
            <a:r>
              <a:rPr lang="es-MX" dirty="0">
                <a:solidFill>
                  <a:schemeClr val="tx1"/>
                </a:solidFill>
              </a:rPr>
              <a:t>S</a:t>
            </a:r>
            <a:r>
              <a:rPr lang="es-MX" dirty="0" smtClean="0">
                <a:solidFill>
                  <a:schemeClr val="tx1"/>
                </a:solidFill>
              </a:rPr>
              <a:t>ociales </a:t>
            </a:r>
            <a:r>
              <a:rPr lang="es-MX" dirty="0">
                <a:solidFill>
                  <a:schemeClr val="tx1"/>
                </a:solidFill>
              </a:rPr>
              <a:t>en la </a:t>
            </a:r>
            <a:r>
              <a:rPr lang="es-MX" dirty="0" smtClean="0">
                <a:solidFill>
                  <a:schemeClr val="tx1"/>
                </a:solidFill>
              </a:rPr>
              <a:t>Universidad </a:t>
            </a:r>
            <a:r>
              <a:rPr lang="es-MX" dirty="0">
                <a:solidFill>
                  <a:schemeClr val="tx1"/>
                </a:solidFill>
              </a:rPr>
              <a:t>de </a:t>
            </a:r>
            <a:r>
              <a:rPr lang="es-MX" dirty="0" smtClean="0">
                <a:solidFill>
                  <a:schemeClr val="tx1"/>
                </a:solidFill>
              </a:rPr>
              <a:t>Cauca</a:t>
            </a:r>
            <a:r>
              <a:rPr lang="es-MX" dirty="0">
                <a:solidFill>
                  <a:schemeClr val="tx1"/>
                </a:solidFill>
              </a:rPr>
              <a:t>, </a:t>
            </a:r>
            <a:r>
              <a:rPr lang="es-MX" dirty="0" smtClean="0">
                <a:solidFill>
                  <a:schemeClr val="tx1"/>
                </a:solidFill>
              </a:rPr>
              <a:t>Popayán, se </a:t>
            </a:r>
            <a:r>
              <a:rPr lang="es-MX" dirty="0">
                <a:solidFill>
                  <a:schemeClr val="tx1"/>
                </a:solidFill>
              </a:rPr>
              <a:t>graduó en 1937 con la tesis “geografía económica de </a:t>
            </a:r>
            <a:r>
              <a:rPr lang="es-MX" dirty="0">
                <a:solidFill>
                  <a:schemeClr val="tx1"/>
                </a:solidFill>
              </a:rPr>
              <a:t>C</a:t>
            </a:r>
            <a:r>
              <a:rPr lang="es-MX" dirty="0" smtClean="0">
                <a:solidFill>
                  <a:schemeClr val="tx1"/>
                </a:solidFill>
              </a:rPr>
              <a:t>aldas</a:t>
            </a:r>
            <a:r>
              <a:rPr lang="es-MX" dirty="0" smtClean="0">
                <a:solidFill>
                  <a:schemeClr val="tx1"/>
                </a:solidFill>
              </a:rPr>
              <a:t>”. En </a:t>
            </a:r>
            <a:r>
              <a:rPr lang="es-MX" dirty="0">
                <a:solidFill>
                  <a:schemeClr val="tx1"/>
                </a:solidFill>
              </a:rPr>
              <a:t>1940 se trasladó a </a:t>
            </a:r>
            <a:r>
              <a:rPr lang="es-MX" dirty="0" smtClean="0">
                <a:solidFill>
                  <a:schemeClr val="tx1"/>
                </a:solidFill>
              </a:rPr>
              <a:t>Bogotá </a:t>
            </a:r>
            <a:r>
              <a:rPr lang="es-MX" dirty="0">
                <a:solidFill>
                  <a:schemeClr val="tx1"/>
                </a:solidFill>
              </a:rPr>
              <a:t>y fue profesor  en la </a:t>
            </a:r>
            <a:r>
              <a:rPr lang="es-MX" dirty="0" smtClean="0">
                <a:solidFill>
                  <a:schemeClr val="tx1"/>
                </a:solidFill>
              </a:rPr>
              <a:t> </a:t>
            </a:r>
            <a:r>
              <a:rPr lang="es-MX" dirty="0" smtClean="0">
                <a:solidFill>
                  <a:schemeClr val="tx1"/>
                </a:solidFill>
              </a:rPr>
              <a:t>UNAL </a:t>
            </a:r>
            <a:r>
              <a:rPr lang="es-MX" dirty="0" smtClean="0">
                <a:solidFill>
                  <a:schemeClr val="tx1"/>
                </a:solidFill>
              </a:rPr>
              <a:t>de </a:t>
            </a:r>
            <a:r>
              <a:rPr lang="es-MX" dirty="0" smtClean="0">
                <a:solidFill>
                  <a:schemeClr val="tx1"/>
                </a:solidFill>
              </a:rPr>
              <a:t>Colombia </a:t>
            </a:r>
            <a:r>
              <a:rPr lang="es-MX" dirty="0">
                <a:solidFill>
                  <a:schemeClr val="tx1"/>
                </a:solidFill>
              </a:rPr>
              <a:t>y allí fundó el instituto de economía en </a:t>
            </a:r>
            <a:r>
              <a:rPr lang="es-MX" dirty="0" smtClean="0">
                <a:solidFill>
                  <a:schemeClr val="tx1"/>
                </a:solidFill>
              </a:rPr>
              <a:t>1943 y el Instituto </a:t>
            </a:r>
            <a:r>
              <a:rPr lang="es-MX" dirty="0">
                <a:solidFill>
                  <a:schemeClr val="tx1"/>
                </a:solidFill>
              </a:rPr>
              <a:t>indigenista de </a:t>
            </a:r>
            <a:r>
              <a:rPr lang="es-MX" dirty="0" smtClean="0">
                <a:solidFill>
                  <a:schemeClr val="tx1"/>
                </a:solidFill>
              </a:rPr>
              <a:t>Colombia.</a:t>
            </a:r>
            <a:endParaRPr lang="es-MX" dirty="0">
              <a:solidFill>
                <a:schemeClr val="tx1"/>
              </a:solidFill>
            </a:endParaRPr>
          </a:p>
          <a:p>
            <a:r>
              <a:rPr lang="es-MX" dirty="0" smtClean="0">
                <a:solidFill>
                  <a:schemeClr val="tx1"/>
                </a:solidFill>
              </a:rPr>
              <a:t>-En </a:t>
            </a:r>
            <a:r>
              <a:rPr lang="es-MX" dirty="0">
                <a:solidFill>
                  <a:schemeClr val="tx1"/>
                </a:solidFill>
              </a:rPr>
              <a:t>1950 fue destituido como profesor de la </a:t>
            </a:r>
            <a:r>
              <a:rPr lang="es-MX" dirty="0" smtClean="0">
                <a:solidFill>
                  <a:schemeClr val="tx1"/>
                </a:solidFill>
              </a:rPr>
              <a:t>UNAL </a:t>
            </a:r>
            <a:r>
              <a:rPr lang="es-MX" dirty="0">
                <a:solidFill>
                  <a:schemeClr val="tx1"/>
                </a:solidFill>
              </a:rPr>
              <a:t>y fue nombrado decano en la u. </a:t>
            </a:r>
            <a:r>
              <a:rPr lang="es-MX" dirty="0" smtClean="0">
                <a:solidFill>
                  <a:schemeClr val="tx1"/>
                </a:solidFill>
              </a:rPr>
              <a:t>Jorge Tadeo </a:t>
            </a:r>
            <a:r>
              <a:rPr lang="es-MX" dirty="0" smtClean="0">
                <a:solidFill>
                  <a:schemeClr val="tx1"/>
                </a:solidFill>
              </a:rPr>
              <a:t>Lozano</a:t>
            </a:r>
            <a:r>
              <a:rPr lang="es-MX" dirty="0" smtClean="0">
                <a:solidFill>
                  <a:schemeClr val="tx1"/>
                </a:solidFill>
              </a:rPr>
              <a:t>, en  1951 </a:t>
            </a:r>
            <a:r>
              <a:rPr lang="es-MX" dirty="0">
                <a:solidFill>
                  <a:schemeClr val="tx1"/>
                </a:solidFill>
              </a:rPr>
              <a:t>contribuyó a crear el movimiento socialista colombiano </a:t>
            </a:r>
            <a:r>
              <a:rPr lang="es-MX" dirty="0" smtClean="0">
                <a:solidFill>
                  <a:schemeClr val="tx1"/>
                </a:solidFill>
              </a:rPr>
              <a:t> </a:t>
            </a:r>
            <a:r>
              <a:rPr lang="es-MX" dirty="0">
                <a:solidFill>
                  <a:schemeClr val="tx1"/>
                </a:solidFill>
              </a:rPr>
              <a:t>y </a:t>
            </a:r>
            <a:r>
              <a:rPr lang="es-MX" dirty="0" smtClean="0">
                <a:solidFill>
                  <a:schemeClr val="tx1"/>
                </a:solidFill>
              </a:rPr>
              <a:t>tomó </a:t>
            </a:r>
            <a:r>
              <a:rPr lang="es-MX" dirty="0">
                <a:solidFill>
                  <a:schemeClr val="tx1"/>
                </a:solidFill>
              </a:rPr>
              <a:t>la dirección del periódico “el popular</a:t>
            </a:r>
            <a:r>
              <a:rPr lang="es-MX" dirty="0" smtClean="0">
                <a:solidFill>
                  <a:schemeClr val="tx1"/>
                </a:solidFill>
              </a:rPr>
              <a:t>”. </a:t>
            </a:r>
            <a:endParaRPr lang="es-MX" dirty="0">
              <a:solidFill>
                <a:schemeClr val="tx1"/>
              </a:solidFill>
            </a:endParaRPr>
          </a:p>
          <a:p>
            <a:r>
              <a:rPr lang="es-MX" dirty="0" smtClean="0">
                <a:solidFill>
                  <a:schemeClr val="tx1"/>
                </a:solidFill>
              </a:rPr>
              <a:t>-En </a:t>
            </a:r>
            <a:r>
              <a:rPr lang="es-MX" dirty="0">
                <a:solidFill>
                  <a:schemeClr val="tx1"/>
                </a:solidFill>
              </a:rPr>
              <a:t>los 50 </a:t>
            </a:r>
            <a:r>
              <a:rPr lang="es-MX" dirty="0" smtClean="0">
                <a:solidFill>
                  <a:schemeClr val="tx1"/>
                </a:solidFill>
              </a:rPr>
              <a:t>dictó </a:t>
            </a:r>
            <a:r>
              <a:rPr lang="es-MX" dirty="0">
                <a:solidFill>
                  <a:schemeClr val="tx1"/>
                </a:solidFill>
              </a:rPr>
              <a:t>cátedra sobre la economía de guerra en la escuela superior del ejército </a:t>
            </a:r>
            <a:r>
              <a:rPr lang="es-MX" dirty="0" smtClean="0">
                <a:solidFill>
                  <a:schemeClr val="tx1"/>
                </a:solidFill>
              </a:rPr>
              <a:t>colombiano. </a:t>
            </a:r>
            <a:endParaRPr lang="es-MX" dirty="0">
              <a:solidFill>
                <a:schemeClr val="tx1"/>
              </a:solidFill>
            </a:endParaRPr>
          </a:p>
          <a:p>
            <a:r>
              <a:rPr lang="es-MX" dirty="0" smtClean="0">
                <a:solidFill>
                  <a:schemeClr val="tx1"/>
                </a:solidFill>
              </a:rPr>
              <a:t>-En </a:t>
            </a:r>
            <a:r>
              <a:rPr lang="es-MX" dirty="0">
                <a:solidFill>
                  <a:schemeClr val="tx1"/>
                </a:solidFill>
              </a:rPr>
              <a:t>los años 60 fue profesor de la escuela nacional de </a:t>
            </a:r>
            <a:r>
              <a:rPr lang="es-MX" dirty="0" smtClean="0">
                <a:solidFill>
                  <a:schemeClr val="tx1"/>
                </a:solidFill>
              </a:rPr>
              <a:t>antropología </a:t>
            </a:r>
            <a:r>
              <a:rPr lang="es-MX" dirty="0">
                <a:solidFill>
                  <a:schemeClr val="tx1"/>
                </a:solidFill>
              </a:rPr>
              <a:t>de </a:t>
            </a:r>
            <a:r>
              <a:rPr lang="es-MX" dirty="0" smtClean="0">
                <a:solidFill>
                  <a:schemeClr val="tx1"/>
                </a:solidFill>
              </a:rPr>
              <a:t>México.</a:t>
            </a:r>
            <a:endParaRPr lang="es-MX" dirty="0">
              <a:solidFill>
                <a:schemeClr val="tx1"/>
              </a:solidFill>
            </a:endParaRPr>
          </a:p>
          <a:p>
            <a:r>
              <a:rPr lang="es-MX" dirty="0" smtClean="0">
                <a:solidFill>
                  <a:schemeClr val="tx1"/>
                </a:solidFill>
              </a:rPr>
              <a:t>-Finales de </a:t>
            </a:r>
            <a:r>
              <a:rPr lang="es-MX" dirty="0">
                <a:solidFill>
                  <a:schemeClr val="tx1"/>
                </a:solidFill>
              </a:rPr>
              <a:t>los 60 y principios de los 70 fue asesor en la política agraria en chile</a:t>
            </a:r>
            <a:r>
              <a:rPr lang="es-MX" dirty="0" smtClean="0">
                <a:solidFill>
                  <a:schemeClr val="tx1"/>
                </a:solidFill>
              </a:rPr>
              <a:t>, México, ecuador, Nicaragua, Bolivia, Argentina, Brasil </a:t>
            </a:r>
            <a:r>
              <a:rPr lang="es-MX" dirty="0">
                <a:solidFill>
                  <a:schemeClr val="tx1"/>
                </a:solidFill>
              </a:rPr>
              <a:t>y república </a:t>
            </a:r>
            <a:r>
              <a:rPr lang="es-MX" dirty="0" smtClean="0">
                <a:solidFill>
                  <a:schemeClr val="tx1"/>
                </a:solidFill>
              </a:rPr>
              <a:t>dominicana</a:t>
            </a:r>
            <a:r>
              <a:rPr lang="es-MX" dirty="0">
                <a:solidFill>
                  <a:schemeClr val="tx1"/>
                </a:solidFill>
              </a:rPr>
              <a:t/>
            </a:r>
            <a:br>
              <a:rPr lang="es-MX" dirty="0">
                <a:solidFill>
                  <a:schemeClr val="tx1"/>
                </a:solidFill>
              </a:rPr>
            </a:br>
            <a:endParaRPr lang="es-MX" dirty="0">
              <a:solidFill>
                <a:schemeClr val="tx1"/>
              </a:solidFill>
            </a:endParaRPr>
          </a:p>
        </p:txBody>
      </p:sp>
    </p:spTree>
    <p:extLst>
      <p:ext uri="{BB962C8B-B14F-4D97-AF65-F5344CB8AC3E}">
        <p14:creationId xmlns:p14="http://schemas.microsoft.com/office/powerpoint/2010/main" val="1461617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42007" y="558056"/>
            <a:ext cx="8625602" cy="720080"/>
          </a:xfrm>
        </p:spPr>
        <p:txBody>
          <a:bodyPr/>
          <a:lstStyle/>
          <a:p>
            <a:pPr algn="ctr"/>
            <a:r>
              <a:rPr lang="es-MX" dirty="0" smtClean="0">
                <a:solidFill>
                  <a:schemeClr val="tx1"/>
                </a:solidFill>
              </a:rPr>
              <a:t>PRODUCCIÓN TEÓRICA</a:t>
            </a:r>
            <a:endParaRPr lang="es-MX" dirty="0">
              <a:solidFill>
                <a:schemeClr val="tx1"/>
              </a:solidFill>
            </a:endParaRPr>
          </a:p>
        </p:txBody>
      </p:sp>
      <p:sp>
        <p:nvSpPr>
          <p:cNvPr id="3" name="2 Subtítulo"/>
          <p:cNvSpPr>
            <a:spLocks noGrp="1"/>
          </p:cNvSpPr>
          <p:nvPr>
            <p:ph type="subTitle" idx="1"/>
          </p:nvPr>
        </p:nvSpPr>
        <p:spPr>
          <a:xfrm>
            <a:off x="414015" y="2286248"/>
            <a:ext cx="8625602" cy="4536504"/>
          </a:xfrm>
        </p:spPr>
        <p:txBody>
          <a:bodyPr>
            <a:noAutofit/>
          </a:bodyPr>
          <a:lstStyle/>
          <a:p>
            <a:pPr marL="457200" indent="-457200">
              <a:buFont typeface="Wingdings" panose="05000000000000000000" pitchFamily="2" charset="2"/>
              <a:buChar char="Ø"/>
            </a:pPr>
            <a:r>
              <a:rPr lang="es-MX" sz="2400" dirty="0" smtClean="0">
                <a:solidFill>
                  <a:schemeClr val="tx1"/>
                </a:solidFill>
              </a:rPr>
              <a:t>Socialismo contextualizado a la realidad de Latinoamérica – “Socialismo Humanista” </a:t>
            </a:r>
          </a:p>
          <a:p>
            <a:pPr marL="457200" indent="-457200">
              <a:buFont typeface="Wingdings" panose="05000000000000000000" pitchFamily="2" charset="2"/>
              <a:buChar char="Ø"/>
            </a:pPr>
            <a:r>
              <a:rPr lang="es-MX" sz="2400" dirty="0" smtClean="0">
                <a:solidFill>
                  <a:schemeClr val="tx1"/>
                </a:solidFill>
              </a:rPr>
              <a:t>Pensamiento Revolucionario (Educación Universitaria –Estrategia del desarrollo – interpretación independiente de la historia y la realidad de América Latina).</a:t>
            </a:r>
          </a:p>
          <a:p>
            <a:pPr marL="457200" indent="-457200">
              <a:buFont typeface="Wingdings" panose="05000000000000000000" pitchFamily="2" charset="2"/>
              <a:buChar char="Ø"/>
            </a:pPr>
            <a:r>
              <a:rPr lang="es-MX" sz="2400" dirty="0" smtClean="0">
                <a:solidFill>
                  <a:schemeClr val="tx1"/>
                </a:solidFill>
              </a:rPr>
              <a:t>Concepción de la Democracia</a:t>
            </a:r>
            <a:r>
              <a:rPr lang="es-MX" sz="2400" dirty="0" smtClean="0">
                <a:solidFill>
                  <a:schemeClr val="tx1"/>
                </a:solidFill>
              </a:rPr>
              <a:t>. (Estado Revolucionario)</a:t>
            </a:r>
            <a:endParaRPr lang="es-MX" sz="2400" dirty="0" smtClean="0">
              <a:solidFill>
                <a:schemeClr val="tx1"/>
              </a:solidFill>
            </a:endParaRPr>
          </a:p>
          <a:p>
            <a:pPr marL="457200" indent="-457200">
              <a:buFont typeface="Wingdings" panose="05000000000000000000" pitchFamily="2" charset="2"/>
              <a:buChar char="Ø"/>
            </a:pPr>
            <a:r>
              <a:rPr lang="es-MX" sz="2400" dirty="0" smtClean="0">
                <a:solidFill>
                  <a:schemeClr val="tx1"/>
                </a:solidFill>
              </a:rPr>
              <a:t>Estudio de los problemas agrarios </a:t>
            </a:r>
            <a:r>
              <a:rPr lang="es-MX" sz="2400" dirty="0" smtClean="0">
                <a:solidFill>
                  <a:schemeClr val="tx1"/>
                </a:solidFill>
              </a:rPr>
              <a:t>en América Latina y </a:t>
            </a:r>
            <a:r>
              <a:rPr lang="es-MX" sz="2400" dirty="0" smtClean="0">
                <a:solidFill>
                  <a:schemeClr val="tx1"/>
                </a:solidFill>
              </a:rPr>
              <a:t>su alternativa de solución </a:t>
            </a:r>
            <a:r>
              <a:rPr lang="es-MX" sz="2400" dirty="0" smtClean="0">
                <a:solidFill>
                  <a:schemeClr val="tx1"/>
                </a:solidFill>
              </a:rPr>
              <a:t>(economía política)</a:t>
            </a:r>
            <a:endParaRPr lang="es-MX" sz="2400" dirty="0" smtClean="0">
              <a:solidFill>
                <a:schemeClr val="tx1"/>
              </a:solidFill>
            </a:endParaRPr>
          </a:p>
          <a:p>
            <a:pPr marL="457200" indent="-457200">
              <a:buFont typeface="Wingdings" panose="05000000000000000000" pitchFamily="2" charset="2"/>
              <a:buChar char="Ø"/>
            </a:pPr>
            <a:r>
              <a:rPr lang="es-MX" sz="2400" dirty="0" smtClean="0">
                <a:solidFill>
                  <a:schemeClr val="tx1"/>
                </a:solidFill>
              </a:rPr>
              <a:t>Perspectiva interdisciplinar y globalista que </a:t>
            </a:r>
            <a:r>
              <a:rPr lang="es-MX" sz="2400" dirty="0" smtClean="0">
                <a:solidFill>
                  <a:schemeClr val="tx1"/>
                </a:solidFill>
              </a:rPr>
              <a:t>integra </a:t>
            </a:r>
            <a:r>
              <a:rPr lang="es-MX" sz="2400" dirty="0" smtClean="0">
                <a:solidFill>
                  <a:schemeClr val="tx1"/>
                </a:solidFill>
              </a:rPr>
              <a:t>todos los enfoques de las ciencias sociales como los procesos históricos de las sociedades </a:t>
            </a:r>
            <a:r>
              <a:rPr lang="es-MX" sz="2400" dirty="0" smtClean="0">
                <a:solidFill>
                  <a:schemeClr val="tx1"/>
                </a:solidFill>
              </a:rPr>
              <a:t>latinoamericanas.</a:t>
            </a:r>
            <a:endParaRPr lang="es-MX" sz="2400" dirty="0" smtClean="0">
              <a:solidFill>
                <a:schemeClr val="tx1"/>
              </a:solidFill>
            </a:endParaRPr>
          </a:p>
          <a:p>
            <a:pPr marL="457200" indent="-457200">
              <a:buFont typeface="Wingdings" panose="05000000000000000000" pitchFamily="2" charset="2"/>
              <a:buChar char="Ø"/>
            </a:pPr>
            <a:r>
              <a:rPr lang="es-MX" sz="2400" dirty="0" smtClean="0">
                <a:solidFill>
                  <a:schemeClr val="tx1"/>
                </a:solidFill>
              </a:rPr>
              <a:t>Doble independencia “económica e intelectual”. </a:t>
            </a:r>
            <a:endParaRPr lang="es-MX" sz="2400" dirty="0">
              <a:solidFill>
                <a:schemeClr val="tx1"/>
              </a:solidFill>
            </a:endParaRPr>
          </a:p>
          <a:p>
            <a:pPr marL="457200" indent="-457200">
              <a:buFont typeface="Wingdings" panose="05000000000000000000" pitchFamily="2" charset="2"/>
              <a:buChar char="Ø"/>
            </a:pPr>
            <a:endParaRPr lang="es-MX" sz="2400" dirty="0">
              <a:solidFill>
                <a:schemeClr val="tx1"/>
              </a:solidFill>
            </a:endParaRPr>
          </a:p>
        </p:txBody>
      </p:sp>
    </p:spTree>
    <p:extLst>
      <p:ext uri="{BB962C8B-B14F-4D97-AF65-F5344CB8AC3E}">
        <p14:creationId xmlns:p14="http://schemas.microsoft.com/office/powerpoint/2010/main" val="1271044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6799" y="578079"/>
            <a:ext cx="8625602" cy="1132106"/>
          </a:xfrm>
        </p:spPr>
        <p:txBody>
          <a:bodyPr>
            <a:normAutofit/>
          </a:bodyPr>
          <a:lstStyle/>
          <a:p>
            <a:pPr algn="ctr"/>
            <a:r>
              <a:rPr lang="es-MX" sz="2400" dirty="0" smtClean="0">
                <a:solidFill>
                  <a:schemeClr val="tx1"/>
                </a:solidFill>
              </a:rPr>
              <a:t>ESTRUCTURA DE LA OBRA</a:t>
            </a:r>
            <a:br>
              <a:rPr lang="es-MX" sz="2400" dirty="0" smtClean="0">
                <a:solidFill>
                  <a:schemeClr val="tx1"/>
                </a:solidFill>
              </a:rPr>
            </a:br>
            <a:r>
              <a:rPr lang="es-MX" sz="2400" dirty="0" smtClean="0">
                <a:solidFill>
                  <a:schemeClr val="tx1"/>
                </a:solidFill>
              </a:rPr>
              <a:t>Colombia s. a (</a:t>
            </a:r>
            <a:r>
              <a:rPr lang="es-MX" sz="2400" cap="none" dirty="0" smtClean="0">
                <a:solidFill>
                  <a:schemeClr val="tx1"/>
                </a:solidFill>
              </a:rPr>
              <a:t>cuentos proletarios</a:t>
            </a:r>
            <a:r>
              <a:rPr lang="es-MX" sz="2400" dirty="0" smtClean="0">
                <a:solidFill>
                  <a:schemeClr val="tx1"/>
                </a:solidFill>
              </a:rPr>
              <a:t>)</a:t>
            </a:r>
            <a:endParaRPr lang="es-MX" sz="2400" dirty="0">
              <a:solidFill>
                <a:schemeClr val="tx1"/>
              </a:solidFill>
            </a:endParaRPr>
          </a:p>
        </p:txBody>
      </p:sp>
      <p:sp>
        <p:nvSpPr>
          <p:cNvPr id="3" name="2 Subtítulo"/>
          <p:cNvSpPr>
            <a:spLocks noGrp="1"/>
          </p:cNvSpPr>
          <p:nvPr>
            <p:ph type="subTitle" idx="1"/>
          </p:nvPr>
        </p:nvSpPr>
        <p:spPr>
          <a:xfrm>
            <a:off x="197991" y="3150344"/>
            <a:ext cx="8856984" cy="4824536"/>
          </a:xfrm>
        </p:spPr>
        <p:txBody>
          <a:bodyPr>
            <a:noAutofit/>
          </a:bodyPr>
          <a:lstStyle/>
          <a:p>
            <a:pPr marL="342900" indent="-342900">
              <a:buFont typeface="Wingdings" panose="05000000000000000000" pitchFamily="2" charset="2"/>
              <a:buChar char="Ø"/>
            </a:pPr>
            <a:endParaRPr lang="es-MX" sz="2000" dirty="0" smtClean="0">
              <a:solidFill>
                <a:schemeClr val="tx1"/>
              </a:solidFill>
            </a:endParaRPr>
          </a:p>
          <a:p>
            <a:r>
              <a:rPr lang="es-MX" sz="2000" dirty="0">
                <a:solidFill>
                  <a:schemeClr val="tx1"/>
                </a:solidFill>
              </a:rPr>
              <a:t>Publicado en </a:t>
            </a:r>
            <a:r>
              <a:rPr lang="es-MX" sz="2000" dirty="0" smtClean="0">
                <a:solidFill>
                  <a:schemeClr val="tx1"/>
                </a:solidFill>
              </a:rPr>
              <a:t>1934.</a:t>
            </a:r>
            <a:r>
              <a:rPr lang="es-MX" sz="2000" i="1" dirty="0">
                <a:solidFill>
                  <a:schemeClr val="tx1"/>
                </a:solidFill>
              </a:rPr>
              <a:t> </a:t>
            </a:r>
            <a:endParaRPr lang="es-MX" sz="2000" i="1" dirty="0" smtClean="0">
              <a:solidFill>
                <a:schemeClr val="tx1"/>
              </a:solidFill>
            </a:endParaRPr>
          </a:p>
          <a:p>
            <a:r>
              <a:rPr lang="es-MX" sz="2000" i="1" dirty="0" smtClean="0">
                <a:solidFill>
                  <a:schemeClr val="tx1"/>
                </a:solidFill>
              </a:rPr>
              <a:t>Mis </a:t>
            </a:r>
            <a:r>
              <a:rPr lang="es-MX" sz="2000" i="1" dirty="0">
                <a:solidFill>
                  <a:schemeClr val="tx1"/>
                </a:solidFill>
              </a:rPr>
              <a:t>personajes viven. A casi todos los conocí de cerca, apreté sus manos y luché junto a ellos. (Colombia S. A) </a:t>
            </a:r>
            <a:endParaRPr lang="es-MX" sz="2000" i="1" dirty="0" smtClean="0">
              <a:solidFill>
                <a:schemeClr val="tx1"/>
              </a:solidFill>
            </a:endParaRPr>
          </a:p>
          <a:p>
            <a:endParaRPr lang="es-MX" sz="2000" dirty="0" smtClean="0">
              <a:solidFill>
                <a:schemeClr val="tx1"/>
              </a:solidFill>
            </a:endParaRPr>
          </a:p>
          <a:p>
            <a:pPr marL="342900" indent="-342900">
              <a:buFont typeface="Wingdings" panose="05000000000000000000" pitchFamily="2" charset="2"/>
              <a:buChar char="Ø"/>
            </a:pPr>
            <a:r>
              <a:rPr lang="es-MX" sz="2000" dirty="0" smtClean="0">
                <a:solidFill>
                  <a:schemeClr val="tx1"/>
                </a:solidFill>
              </a:rPr>
              <a:t>Interpretación de la economía del arte (Tesis)</a:t>
            </a:r>
          </a:p>
          <a:p>
            <a:pPr marL="342900" indent="-342900">
              <a:buFont typeface="Wingdings" panose="05000000000000000000" pitchFamily="2" charset="2"/>
              <a:buChar char="Ø"/>
            </a:pPr>
            <a:r>
              <a:rPr lang="es-MX" sz="2000" dirty="0" smtClean="0">
                <a:solidFill>
                  <a:schemeClr val="tx1"/>
                </a:solidFill>
              </a:rPr>
              <a:t>Escuela del arte</a:t>
            </a:r>
          </a:p>
          <a:p>
            <a:pPr marL="342900" indent="-342900">
              <a:buFont typeface="Wingdings" panose="05000000000000000000" pitchFamily="2" charset="2"/>
              <a:buChar char="Ø"/>
            </a:pPr>
            <a:r>
              <a:rPr lang="es-MX" sz="2000" dirty="0" smtClean="0">
                <a:solidFill>
                  <a:schemeClr val="tx1"/>
                </a:solidFill>
              </a:rPr>
              <a:t>Yanaconas</a:t>
            </a:r>
          </a:p>
          <a:p>
            <a:pPr marL="342900" indent="-342900">
              <a:buFont typeface="Wingdings" panose="05000000000000000000" pitchFamily="2" charset="2"/>
              <a:buChar char="Ø"/>
            </a:pPr>
            <a:r>
              <a:rPr lang="es-MX" sz="2000" dirty="0" smtClean="0">
                <a:solidFill>
                  <a:schemeClr val="tx1"/>
                </a:solidFill>
              </a:rPr>
              <a:t>Porvenir</a:t>
            </a:r>
          </a:p>
          <a:p>
            <a:pPr marL="342900" indent="-342900">
              <a:buFont typeface="Wingdings" panose="05000000000000000000" pitchFamily="2" charset="2"/>
              <a:buChar char="Ø"/>
            </a:pPr>
            <a:r>
              <a:rPr lang="es-MX" sz="2000" dirty="0" smtClean="0">
                <a:solidFill>
                  <a:schemeClr val="tx1"/>
                </a:solidFill>
              </a:rPr>
              <a:t>Madrugada de bodas</a:t>
            </a:r>
          </a:p>
          <a:p>
            <a:pPr marL="342900" indent="-342900">
              <a:buFont typeface="Wingdings" panose="05000000000000000000" pitchFamily="2" charset="2"/>
              <a:buChar char="Ø"/>
            </a:pPr>
            <a:r>
              <a:rPr lang="es-MX" sz="2000" dirty="0" smtClean="0">
                <a:solidFill>
                  <a:schemeClr val="tx1"/>
                </a:solidFill>
              </a:rPr>
              <a:t>Parado</a:t>
            </a:r>
          </a:p>
          <a:p>
            <a:pPr marL="342900" indent="-342900">
              <a:buFont typeface="Wingdings" panose="05000000000000000000" pitchFamily="2" charset="2"/>
              <a:buChar char="Ø"/>
            </a:pPr>
            <a:r>
              <a:rPr lang="es-MX" sz="2000" dirty="0" smtClean="0">
                <a:solidFill>
                  <a:schemeClr val="tx1"/>
                </a:solidFill>
              </a:rPr>
              <a:t>Frente número</a:t>
            </a:r>
          </a:p>
          <a:p>
            <a:pPr marL="342900" indent="-342900">
              <a:buFont typeface="Wingdings" panose="05000000000000000000" pitchFamily="2" charset="2"/>
              <a:buChar char="Ø"/>
            </a:pPr>
            <a:r>
              <a:rPr lang="es-MX" sz="2000" dirty="0" smtClean="0">
                <a:solidFill>
                  <a:schemeClr val="tx1"/>
                </a:solidFill>
              </a:rPr>
              <a:t>Soldado de Ferrocarril</a:t>
            </a:r>
          </a:p>
          <a:p>
            <a:pPr marL="342900" indent="-342900">
              <a:buFont typeface="Wingdings" panose="05000000000000000000" pitchFamily="2" charset="2"/>
              <a:buChar char="Ø"/>
            </a:pPr>
            <a:r>
              <a:rPr lang="es-MX" sz="2000" dirty="0" smtClean="0">
                <a:solidFill>
                  <a:schemeClr val="tx1"/>
                </a:solidFill>
              </a:rPr>
              <a:t>Carne católica, apostólica, romana</a:t>
            </a:r>
          </a:p>
          <a:p>
            <a:pPr marL="342900" indent="-342900">
              <a:buFont typeface="Wingdings" panose="05000000000000000000" pitchFamily="2" charset="2"/>
              <a:buChar char="Ø"/>
            </a:pPr>
            <a:r>
              <a:rPr lang="es-MX" sz="2000" dirty="0" smtClean="0">
                <a:solidFill>
                  <a:schemeClr val="tx1"/>
                </a:solidFill>
              </a:rPr>
              <a:t>Servicio militar</a:t>
            </a:r>
          </a:p>
          <a:p>
            <a:pPr marL="342900" indent="-342900">
              <a:buFont typeface="Wingdings" panose="05000000000000000000" pitchFamily="2" charset="2"/>
              <a:buChar char="Ø"/>
            </a:pPr>
            <a:r>
              <a:rPr lang="es-MX" sz="2000" dirty="0" smtClean="0">
                <a:solidFill>
                  <a:schemeClr val="tx1"/>
                </a:solidFill>
              </a:rPr>
              <a:t>La señora Heroína</a:t>
            </a:r>
          </a:p>
          <a:p>
            <a:pPr marL="342900" indent="-342900">
              <a:buFont typeface="Wingdings" panose="05000000000000000000" pitchFamily="2" charset="2"/>
              <a:buChar char="Ø"/>
            </a:pPr>
            <a:r>
              <a:rPr lang="es-MX" sz="2000" dirty="0" smtClean="0">
                <a:solidFill>
                  <a:schemeClr val="tx1"/>
                </a:solidFill>
              </a:rPr>
              <a:t>La sequia</a:t>
            </a:r>
          </a:p>
          <a:p>
            <a:endParaRPr lang="es-MX" sz="2000" dirty="0">
              <a:solidFill>
                <a:schemeClr val="tx1"/>
              </a:solidFill>
            </a:endParaRPr>
          </a:p>
        </p:txBody>
      </p:sp>
    </p:spTree>
    <p:extLst>
      <p:ext uri="{BB962C8B-B14F-4D97-AF65-F5344CB8AC3E}">
        <p14:creationId xmlns:p14="http://schemas.microsoft.com/office/powerpoint/2010/main" val="4277286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58031" y="414040"/>
            <a:ext cx="8625602" cy="720080"/>
          </a:xfrm>
        </p:spPr>
        <p:txBody>
          <a:bodyPr>
            <a:normAutofit fontScale="90000"/>
          </a:bodyPr>
          <a:lstStyle/>
          <a:p>
            <a:pPr algn="ctr"/>
            <a:r>
              <a:rPr lang="es-MX" sz="3200" dirty="0" smtClean="0">
                <a:solidFill>
                  <a:schemeClr val="tx1"/>
                </a:solidFill>
              </a:rPr>
              <a:t>APROXIMACIÓN A LA CRITICA LITERARIA Entorno al autor y la obra</a:t>
            </a:r>
            <a:endParaRPr lang="es-MX" sz="3200" dirty="0">
              <a:solidFill>
                <a:schemeClr val="tx1"/>
              </a:solidFill>
            </a:endParaRPr>
          </a:p>
        </p:txBody>
      </p:sp>
      <p:sp>
        <p:nvSpPr>
          <p:cNvPr id="3" name="2 Subtítulo"/>
          <p:cNvSpPr>
            <a:spLocks noGrp="1"/>
          </p:cNvSpPr>
          <p:nvPr>
            <p:ph type="subTitle" idx="1"/>
          </p:nvPr>
        </p:nvSpPr>
        <p:spPr>
          <a:xfrm>
            <a:off x="197991" y="1710184"/>
            <a:ext cx="8928992" cy="6840760"/>
          </a:xfrm>
        </p:spPr>
        <p:txBody>
          <a:bodyPr>
            <a:normAutofit/>
          </a:bodyPr>
          <a:lstStyle/>
          <a:p>
            <a:r>
              <a:rPr lang="es-MX" dirty="0">
                <a:solidFill>
                  <a:schemeClr val="tx1"/>
                </a:solidFill>
              </a:rPr>
              <a:t>Julián Sabogal </a:t>
            </a:r>
            <a:r>
              <a:rPr lang="es-MX" dirty="0" smtClean="0">
                <a:solidFill>
                  <a:schemeClr val="tx1"/>
                </a:solidFill>
              </a:rPr>
              <a:t>(</a:t>
            </a:r>
            <a:r>
              <a:rPr lang="es-MX" sz="2400" i="1" dirty="0">
                <a:solidFill>
                  <a:schemeClr val="tx1"/>
                </a:solidFill>
              </a:rPr>
              <a:t>Antonio García Nossa, un </a:t>
            </a:r>
            <a:r>
              <a:rPr lang="es-MX" sz="2400" i="1" dirty="0" smtClean="0">
                <a:solidFill>
                  <a:schemeClr val="tx1"/>
                </a:solidFill>
              </a:rPr>
              <a:t>pensador latinoamericano</a:t>
            </a:r>
            <a:r>
              <a:rPr lang="es-MX" sz="2400" dirty="0" smtClean="0">
                <a:solidFill>
                  <a:schemeClr val="tx1"/>
                </a:solidFill>
              </a:rPr>
              <a:t>)</a:t>
            </a:r>
          </a:p>
          <a:p>
            <a:endParaRPr lang="es-MX" dirty="0" smtClean="0">
              <a:solidFill>
                <a:schemeClr val="tx1"/>
              </a:solidFill>
            </a:endParaRPr>
          </a:p>
          <a:p>
            <a:pPr algn="just"/>
            <a:r>
              <a:rPr lang="es-MX" dirty="0" smtClean="0">
                <a:solidFill>
                  <a:schemeClr val="tx1"/>
                </a:solidFill>
              </a:rPr>
              <a:t>Antonio García Nossa inicia su producción desde muy temprana edad. En 1934 el joven Antonio de 22 años publica un libro de cuentos titulado </a:t>
            </a:r>
            <a:r>
              <a:rPr lang="es-MX" i="1" dirty="0" smtClean="0">
                <a:solidFill>
                  <a:schemeClr val="tx1"/>
                </a:solidFill>
              </a:rPr>
              <a:t>Colombia S. A. </a:t>
            </a:r>
            <a:r>
              <a:rPr lang="es-MX" dirty="0" smtClean="0">
                <a:solidFill>
                  <a:schemeClr val="tx1"/>
                </a:solidFill>
              </a:rPr>
              <a:t>con el subtitulo </a:t>
            </a:r>
            <a:r>
              <a:rPr lang="es-MX" i="1" dirty="0" smtClean="0">
                <a:solidFill>
                  <a:schemeClr val="tx1"/>
                </a:solidFill>
              </a:rPr>
              <a:t>Cuentos proletarios. </a:t>
            </a:r>
            <a:r>
              <a:rPr lang="es-MX" dirty="0" smtClean="0">
                <a:solidFill>
                  <a:schemeClr val="tx1"/>
                </a:solidFill>
              </a:rPr>
              <a:t>El libro lleva un extenso prólogo del autor titulado Interpretación económica del arte:</a:t>
            </a:r>
          </a:p>
          <a:p>
            <a:pPr algn="just"/>
            <a:r>
              <a:rPr lang="es-MX" dirty="0">
                <a:solidFill>
                  <a:schemeClr val="tx1"/>
                </a:solidFill>
              </a:rPr>
              <a:t>“</a:t>
            </a:r>
            <a:r>
              <a:rPr lang="es-MX" i="1" dirty="0">
                <a:solidFill>
                  <a:schemeClr val="tx1"/>
                </a:solidFill>
              </a:rPr>
              <a:t>Cuando se haya destruido el monopolio de los medio de producción y consecuencialmente, el prejuicio del arte exclusivista, de la capacidad artística individual, del arte selecto de minorías, sólo entonces podremos decir que ha nacido históricamente el arte del </a:t>
            </a:r>
            <a:r>
              <a:rPr lang="es-MX" i="1" dirty="0" smtClean="0">
                <a:solidFill>
                  <a:schemeClr val="tx1"/>
                </a:solidFill>
              </a:rPr>
              <a:t>proletario</a:t>
            </a:r>
            <a:r>
              <a:rPr lang="es-MX" dirty="0" smtClean="0">
                <a:solidFill>
                  <a:schemeClr val="tx1"/>
                </a:solidFill>
              </a:rPr>
              <a:t>”.</a:t>
            </a:r>
            <a:endParaRPr lang="es-MX" dirty="0" smtClean="0">
              <a:solidFill>
                <a:schemeClr val="tx1"/>
              </a:solidFill>
            </a:endParaRPr>
          </a:p>
          <a:p>
            <a:pPr algn="just"/>
            <a:r>
              <a:rPr lang="es-MX" dirty="0" smtClean="0">
                <a:solidFill>
                  <a:schemeClr val="tx1"/>
                </a:solidFill>
              </a:rPr>
              <a:t>Este libro fue un suceso literario, según dijo Eduardo Pachón Padilla en 1959 selecciono su cuento </a:t>
            </a:r>
            <a:r>
              <a:rPr lang="es-MX" i="1" dirty="0" smtClean="0">
                <a:solidFill>
                  <a:schemeClr val="tx1"/>
                </a:solidFill>
              </a:rPr>
              <a:t>Porvenir</a:t>
            </a:r>
            <a:r>
              <a:rPr lang="es-MX" dirty="0" smtClean="0">
                <a:solidFill>
                  <a:schemeClr val="tx1"/>
                </a:solidFill>
              </a:rPr>
              <a:t> en una antología del cuento colombiano. </a:t>
            </a:r>
            <a:endParaRPr lang="es-MX" dirty="0">
              <a:solidFill>
                <a:schemeClr val="tx1"/>
              </a:solidFill>
            </a:endParaRPr>
          </a:p>
          <a:p>
            <a:pPr algn="just"/>
            <a:endParaRPr lang="es-MX" dirty="0" smtClean="0">
              <a:solidFill>
                <a:schemeClr val="tx1"/>
              </a:solidFill>
            </a:endParaRPr>
          </a:p>
          <a:p>
            <a:pPr algn="just"/>
            <a:endParaRPr lang="es-MX" i="1" dirty="0" smtClean="0">
              <a:solidFill>
                <a:schemeClr val="tx1"/>
              </a:solidFill>
            </a:endParaRPr>
          </a:p>
          <a:p>
            <a:pPr algn="just"/>
            <a:endParaRPr lang="es-MX" dirty="0">
              <a:solidFill>
                <a:schemeClr val="tx1"/>
              </a:solidFill>
            </a:endParaRPr>
          </a:p>
        </p:txBody>
      </p:sp>
    </p:spTree>
    <p:extLst>
      <p:ext uri="{BB962C8B-B14F-4D97-AF65-F5344CB8AC3E}">
        <p14:creationId xmlns:p14="http://schemas.microsoft.com/office/powerpoint/2010/main" val="2696159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889</TotalTime>
  <Words>1003</Words>
  <Application>Microsoft Office PowerPoint</Application>
  <PresentationFormat>Personalizado</PresentationFormat>
  <Paragraphs>107</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Viajes</vt:lpstr>
      <vt:lpstr>Socialización de Fuente Literaria  Obra: Colombia S. A.   Autor: Antonio García Nossa  Por:  Marvin Paniagua Tobón  Juan David Henao Cristian Monsalve Jeferson Cardona </vt:lpstr>
      <vt:lpstr>Presentación de PowerPoint</vt:lpstr>
      <vt:lpstr>Algunas Características FINALES DEL SIGLO XIX en Colombia</vt:lpstr>
      <vt:lpstr>Presentación de PowerPoint</vt:lpstr>
      <vt:lpstr>Presentación de PowerPoint</vt:lpstr>
      <vt:lpstr>BIOGRAFÍA DE ANTONIO GARCÍA NOSSA</vt:lpstr>
      <vt:lpstr>PRODUCCIÓN TEÓRICA</vt:lpstr>
      <vt:lpstr>ESTRUCTURA DE LA OBRA Colombia s. a (cuentos proletarios)</vt:lpstr>
      <vt:lpstr>APROXIMACIÓN A LA CRITICA LITERARIA Entorno al autor y la obra</vt:lpstr>
      <vt:lpstr>Presentación de PowerPoint</vt:lpstr>
      <vt:lpstr>Presentación de PowerPoint</vt:lpstr>
      <vt:lpstr>VALORACIÓN AL AUTOR POR HERBERT MARCUSE:</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JEFERSON</dc:creator>
  <cp:lastModifiedBy>JEFERSON</cp:lastModifiedBy>
  <cp:revision>141</cp:revision>
  <dcterms:created xsi:type="dcterms:W3CDTF">2016-11-16T16:11:11Z</dcterms:created>
  <dcterms:modified xsi:type="dcterms:W3CDTF">2016-11-18T16:04:21Z</dcterms:modified>
</cp:coreProperties>
</file>