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13"/>
  </p:notesMasterIdLst>
  <p:handoutMasterIdLst>
    <p:handoutMasterId r:id="rId14"/>
  </p:handoutMasterIdLst>
  <p:sldIdLst>
    <p:sldId id="265" r:id="rId5"/>
    <p:sldId id="339" r:id="rId6"/>
    <p:sldId id="349" r:id="rId7"/>
    <p:sldId id="340" r:id="rId8"/>
    <p:sldId id="341" r:id="rId9"/>
    <p:sldId id="342" r:id="rId10"/>
    <p:sldId id="345" r:id="rId11"/>
    <p:sldId id="346" r:id="rId12"/>
  </p:sldIdLst>
  <p:sldSz cx="12188825" cy="6858000"/>
  <p:notesSz cx="6858000" cy="9144000"/>
  <p:custDataLst>
    <p:tags r:id="rId15"/>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7" autoAdjust="0"/>
    <p:restoredTop sz="94629" autoAdjust="0"/>
  </p:normalViewPr>
  <p:slideViewPr>
    <p:cSldViewPr showGuides="1">
      <p:cViewPr varScale="1">
        <p:scale>
          <a:sx n="115" d="100"/>
          <a:sy n="115" d="100"/>
        </p:scale>
        <p:origin x="462"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19/01/2019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19/01/2019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449AB76-A320-4E39-9234-D12D5CF1750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2C5-E14D-413E-B1AC-689A1B2456F1}"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84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1AC609F-0362-4067-A47A-9F1CA2E45A6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01298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2AED9F-A6BB-400D-8F4D-616EB46A940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77198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2A013F82-EE5E-44EE-A61D-E31C6657F26F}" type="slidenum">
              <a:rPr lang="es-ES" smtClean="0"/>
              <a:pPr/>
              <a:t>‹#›</a:t>
            </a:fld>
            <a:endParaRPr lang="es-ES" dirty="0"/>
          </a:p>
        </p:txBody>
      </p:sp>
    </p:spTree>
    <p:extLst>
      <p:ext uri="{BB962C8B-B14F-4D97-AF65-F5344CB8AC3E}">
        <p14:creationId xmlns:p14="http://schemas.microsoft.com/office/powerpoint/2010/main" val="1475853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12EF1AF-E5B2-41DB-BFF8-672C5BBF646A}"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40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gn="r"/>
            <a:fld id="{8E17C630-F8FA-4DCB-87FA-91D30885A2FD}" type="datetime1">
              <a:rPr lang="es-ES" smtClean="0"/>
              <a:pPr algn="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82640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6994"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6301"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4076C6-356A-48AB-A8EF-572AE4A11929}" type="datetime1">
              <a:rPr lang="es-ES" smtClean="0"/>
              <a:pPr/>
              <a:t>19/01/2019</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26285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4A686D9-BDBD-4090-B19D-04E04F3CB648}" type="datetime1">
              <a:rPr lang="es-ES" smtClean="0"/>
              <a:pPr/>
              <a:t>19/01/2019</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11326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B4D0FB-1285-4974-8D4E-BCFCC0FA7978}" type="datetime1">
              <a:rPr lang="es-ES" smtClean="0"/>
              <a:pPr/>
              <a:t>19/01/2019</a:t>
            </a:fld>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7367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C3D96D5-80C9-4ED7-89C2-CE590C3C6CB2}" type="datetime1">
              <a:rPr lang="es-ES" smtClean="0"/>
              <a:pPr/>
              <a:t>19/01/2019</a:t>
            </a:fld>
            <a:endParaRPr lang="es-E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7867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A911BAB-2490-48FD-81BA-E5EB85DA87AE}" type="datetime1">
              <a:rPr lang="es-ES" smtClean="0"/>
              <a:pP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pPr rtl="0"/>
              <a:t>‹#›</a:t>
            </a:fld>
            <a:endParaRPr lang="es-ES" noProof="0" dirty="0"/>
          </a:p>
        </p:txBody>
      </p:sp>
    </p:spTree>
    <p:extLst>
      <p:ext uri="{BB962C8B-B14F-4D97-AF65-F5344CB8AC3E}">
        <p14:creationId xmlns:p14="http://schemas.microsoft.com/office/powerpoint/2010/main" val="421605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es-E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s-ES" smtClean="0"/>
              <a:pPr/>
              <a:t>‹#›</a:t>
            </a:fld>
            <a:endParaRPr lang="es-ES" dirty="0"/>
          </a:p>
        </p:txBody>
      </p:sp>
      <p:pic>
        <p:nvPicPr>
          <p:cNvPr id="8" name="Imagen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03212" y="286118"/>
            <a:ext cx="1828804" cy="396241"/>
          </a:xfrm>
          <a:prstGeom prst="rect">
            <a:avLst/>
          </a:prstGeom>
        </p:spPr>
      </p:pic>
    </p:spTree>
    <p:extLst>
      <p:ext uri="{BB962C8B-B14F-4D97-AF65-F5344CB8AC3E}">
        <p14:creationId xmlns:p14="http://schemas.microsoft.com/office/powerpoint/2010/main" val="9174631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t>SIGA-MAS</a:t>
            </a:r>
            <a:endParaRPr lang="es-ES" dirty="0"/>
          </a:p>
        </p:txBody>
      </p:sp>
      <p:sp>
        <p:nvSpPr>
          <p:cNvPr id="4" name="Subtítulo 3"/>
          <p:cNvSpPr>
            <a:spLocks noGrp="1"/>
          </p:cNvSpPr>
          <p:nvPr>
            <p:ph type="subTitle" idx="1"/>
          </p:nvPr>
        </p:nvSpPr>
        <p:spPr>
          <a:xfrm>
            <a:off x="1065212" y="4800600"/>
            <a:ext cx="9905999" cy="1219200"/>
          </a:xfrm>
        </p:spPr>
        <p:txBody>
          <a:bodyPr rtlCol="0">
            <a:normAutofit/>
          </a:bodyPr>
          <a:lstStyle/>
          <a:p>
            <a:pPr rtl="0"/>
            <a:r>
              <a:rPr lang="es-ES" sz="1600" dirty="0" smtClean="0"/>
              <a:t>Sistema inteligente de gestión admistrativa</a:t>
            </a:r>
            <a:r>
              <a:rPr lang="es-ES" sz="1600" dirty="0"/>
              <a:t>-</a:t>
            </a:r>
            <a:r>
              <a:rPr lang="es-ES" sz="1600" dirty="0" smtClean="0"/>
              <a:t>Mas metrología</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2620" y="838200"/>
            <a:ext cx="6344527" cy="1374648"/>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Ver QR</a:t>
            </a:r>
            <a:endParaRPr lang="es-ES" dirty="0"/>
          </a:p>
        </p:txBody>
      </p:sp>
      <p:sp>
        <p:nvSpPr>
          <p:cNvPr id="8" name="Marcador de posición de contenido 13"/>
          <p:cNvSpPr>
            <a:spLocks noGrp="1"/>
          </p:cNvSpPr>
          <p:nvPr>
            <p:ph idx="1"/>
          </p:nvPr>
        </p:nvSpPr>
        <p:spPr>
          <a:xfrm>
            <a:off x="949592" y="5105400"/>
            <a:ext cx="10287000" cy="1291266"/>
          </a:xfrm>
        </p:spPr>
        <p:txBody>
          <a:bodyPr rtlCol="0">
            <a:normAutofit/>
          </a:bodyPr>
          <a:lstStyle/>
          <a:p>
            <a:pPr marL="0" indent="0" rtl="0">
              <a:buNone/>
            </a:pPr>
            <a:r>
              <a:rPr lang="es-ES" dirty="0" smtClean="0"/>
              <a:t>Esta pantalla sirve para gestionar la disposición de una QR (Despachar o Rechazar) para esto cuenta con funciones para asignar proveedores, cotizar o adjuntar evidencia. Además de una sección para comentarios</a:t>
            </a:r>
            <a:endParaRPr lang="es-ES" dirty="0"/>
          </a:p>
        </p:txBody>
      </p:sp>
      <p:pic>
        <p:nvPicPr>
          <p:cNvPr id="9" name="Imagen 8"/>
          <p:cNvPicPr>
            <a:picLocks noChangeAspect="1"/>
          </p:cNvPicPr>
          <p:nvPr/>
        </p:nvPicPr>
        <p:blipFill rotWithShape="1">
          <a:blip r:embed="rId2"/>
          <a:srcRect t="10221" b="8017"/>
          <a:stretch/>
        </p:blipFill>
        <p:spPr>
          <a:xfrm>
            <a:off x="1517281" y="1066800"/>
            <a:ext cx="9118892" cy="4038600"/>
          </a:xfrm>
          <a:prstGeom prst="rect">
            <a:avLst/>
          </a:prstGeom>
        </p:spPr>
      </p:pic>
      <p:sp>
        <p:nvSpPr>
          <p:cNvPr id="29" name="Rectángulo 28"/>
          <p:cNvSpPr/>
          <p:nvPr/>
        </p:nvSpPr>
        <p:spPr>
          <a:xfrm>
            <a:off x="5637212" y="2819399"/>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Sección</a:t>
            </a:r>
            <a:r>
              <a:rPr lang="en-US" sz="800" dirty="0" smtClean="0">
                <a:solidFill>
                  <a:schemeClr val="tx1"/>
                </a:solidFill>
              </a:rPr>
              <a:t> de </a:t>
            </a:r>
            <a:r>
              <a:rPr lang="en-US" sz="800" dirty="0" err="1" smtClean="0">
                <a:solidFill>
                  <a:schemeClr val="tx1"/>
                </a:solidFill>
              </a:rPr>
              <a:t>comentarios</a:t>
            </a:r>
            <a:endParaRPr lang="en-US" sz="800" dirty="0">
              <a:solidFill>
                <a:schemeClr val="tx1"/>
              </a:solidFill>
            </a:endParaRPr>
          </a:p>
        </p:txBody>
      </p:sp>
      <p:cxnSp>
        <p:nvCxnSpPr>
          <p:cNvPr id="30" name="Conector recto de flecha 29"/>
          <p:cNvCxnSpPr/>
          <p:nvPr/>
        </p:nvCxnSpPr>
        <p:spPr>
          <a:xfrm flipV="1">
            <a:off x="6373906" y="2420468"/>
            <a:ext cx="0" cy="3989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1" name="Rectángulo 30"/>
          <p:cNvSpPr/>
          <p:nvPr/>
        </p:nvSpPr>
        <p:spPr>
          <a:xfrm>
            <a:off x="4646612" y="3347972"/>
            <a:ext cx="1727294" cy="57397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Botones</a:t>
            </a:r>
            <a:r>
              <a:rPr lang="en-US" sz="800" dirty="0" smtClean="0">
                <a:solidFill>
                  <a:schemeClr val="tx1"/>
                </a:solidFill>
              </a:rPr>
              <a:t> para </a:t>
            </a:r>
            <a:r>
              <a:rPr lang="en-US" sz="800" dirty="0" err="1" smtClean="0">
                <a:solidFill>
                  <a:schemeClr val="tx1"/>
                </a:solidFill>
              </a:rPr>
              <a:t>realizar</a:t>
            </a:r>
            <a:r>
              <a:rPr lang="en-US" sz="800" dirty="0" smtClean="0">
                <a:solidFill>
                  <a:schemeClr val="tx1"/>
                </a:solidFill>
              </a:rPr>
              <a:t> una </a:t>
            </a:r>
            <a:r>
              <a:rPr lang="en-US" sz="800" dirty="0" err="1" smtClean="0">
                <a:solidFill>
                  <a:schemeClr val="tx1"/>
                </a:solidFill>
              </a:rPr>
              <a:t>busqueda</a:t>
            </a:r>
            <a:r>
              <a:rPr lang="en-US" sz="800" dirty="0" smtClean="0">
                <a:solidFill>
                  <a:schemeClr val="tx1"/>
                </a:solidFill>
              </a:rPr>
              <a:t> </a:t>
            </a:r>
            <a:r>
              <a:rPr lang="en-US" sz="800" dirty="0" err="1" smtClean="0">
                <a:solidFill>
                  <a:schemeClr val="tx1"/>
                </a:solidFill>
              </a:rPr>
              <a:t>inteligente</a:t>
            </a:r>
            <a:r>
              <a:rPr lang="en-US" sz="800" dirty="0" smtClean="0">
                <a:solidFill>
                  <a:schemeClr val="tx1"/>
                </a:solidFill>
              </a:rPr>
              <a:t> de </a:t>
            </a:r>
            <a:r>
              <a:rPr lang="en-US" sz="800" dirty="0" err="1" smtClean="0">
                <a:solidFill>
                  <a:schemeClr val="tx1"/>
                </a:solidFill>
              </a:rPr>
              <a:t>proveedores</a:t>
            </a:r>
            <a:r>
              <a:rPr lang="en-US" sz="800" dirty="0" smtClean="0">
                <a:solidFill>
                  <a:schemeClr val="tx1"/>
                </a:solidFill>
              </a:rPr>
              <a:t> </a:t>
            </a:r>
            <a:r>
              <a:rPr lang="en-US" sz="800" dirty="0" err="1" smtClean="0">
                <a:solidFill>
                  <a:schemeClr val="tx1"/>
                </a:solidFill>
              </a:rPr>
              <a:t>segun</a:t>
            </a:r>
            <a:r>
              <a:rPr lang="en-US" sz="800" dirty="0" smtClean="0">
                <a:solidFill>
                  <a:schemeClr val="tx1"/>
                </a:solidFill>
              </a:rPr>
              <a:t> </a:t>
            </a:r>
            <a:r>
              <a:rPr lang="en-US" sz="800" dirty="0" err="1" smtClean="0">
                <a:solidFill>
                  <a:schemeClr val="tx1"/>
                </a:solidFill>
              </a:rPr>
              <a:t>Marca</a:t>
            </a:r>
            <a:r>
              <a:rPr lang="en-US" sz="800" dirty="0" smtClean="0">
                <a:solidFill>
                  <a:schemeClr val="tx1"/>
                </a:solidFill>
              </a:rPr>
              <a:t> o </a:t>
            </a:r>
            <a:r>
              <a:rPr lang="en-US" sz="800" dirty="0" err="1" smtClean="0">
                <a:solidFill>
                  <a:schemeClr val="tx1"/>
                </a:solidFill>
              </a:rPr>
              <a:t>Modelo</a:t>
            </a:r>
            <a:endParaRPr lang="en-US" sz="800" dirty="0">
              <a:solidFill>
                <a:schemeClr val="tx1"/>
              </a:solidFill>
            </a:endParaRPr>
          </a:p>
        </p:txBody>
      </p:sp>
      <p:cxnSp>
        <p:nvCxnSpPr>
          <p:cNvPr id="32" name="Conector recto de flecha 31"/>
          <p:cNvCxnSpPr/>
          <p:nvPr/>
        </p:nvCxnSpPr>
        <p:spPr>
          <a:xfrm flipH="1">
            <a:off x="4189412" y="3617029"/>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3" name="Rectángulo 32"/>
          <p:cNvSpPr/>
          <p:nvPr/>
        </p:nvSpPr>
        <p:spPr>
          <a:xfrm>
            <a:off x="6704012" y="1407343"/>
            <a:ext cx="1727294" cy="26905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Sección</a:t>
            </a:r>
            <a:r>
              <a:rPr lang="en-US" sz="800" dirty="0" smtClean="0">
                <a:solidFill>
                  <a:schemeClr val="tx1"/>
                </a:solidFill>
              </a:rPr>
              <a:t> de </a:t>
            </a:r>
            <a:r>
              <a:rPr lang="en-US" sz="800" dirty="0" err="1" smtClean="0">
                <a:solidFill>
                  <a:schemeClr val="tx1"/>
                </a:solidFill>
              </a:rPr>
              <a:t>propuestas</a:t>
            </a:r>
            <a:r>
              <a:rPr lang="en-US" sz="800" dirty="0" smtClean="0">
                <a:solidFill>
                  <a:schemeClr val="tx1"/>
                </a:solidFill>
              </a:rPr>
              <a:t> de </a:t>
            </a:r>
            <a:r>
              <a:rPr lang="en-US" sz="800" dirty="0" err="1" smtClean="0">
                <a:solidFill>
                  <a:schemeClr val="tx1"/>
                </a:solidFill>
              </a:rPr>
              <a:t>precio</a:t>
            </a:r>
            <a:endParaRPr lang="en-US" sz="800" dirty="0">
              <a:solidFill>
                <a:schemeClr val="tx1"/>
              </a:solidFill>
            </a:endParaRPr>
          </a:p>
        </p:txBody>
      </p:sp>
      <p:cxnSp>
        <p:nvCxnSpPr>
          <p:cNvPr id="34" name="Conector recto de flecha 33"/>
          <p:cNvCxnSpPr/>
          <p:nvPr/>
        </p:nvCxnSpPr>
        <p:spPr>
          <a:xfrm flipH="1">
            <a:off x="6246812" y="1494631"/>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2932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Ver QR</a:t>
            </a:r>
            <a:endParaRPr lang="es-ES" dirty="0"/>
          </a:p>
        </p:txBody>
      </p:sp>
      <p:sp>
        <p:nvSpPr>
          <p:cNvPr id="8" name="Marcador de posición de contenido 13"/>
          <p:cNvSpPr>
            <a:spLocks noGrp="1"/>
          </p:cNvSpPr>
          <p:nvPr>
            <p:ph idx="1"/>
          </p:nvPr>
        </p:nvSpPr>
        <p:spPr>
          <a:xfrm>
            <a:off x="949592" y="5105400"/>
            <a:ext cx="10287000" cy="1291266"/>
          </a:xfrm>
        </p:spPr>
        <p:txBody>
          <a:bodyPr rtlCol="0">
            <a:normAutofit/>
          </a:bodyPr>
          <a:lstStyle/>
          <a:p>
            <a:pPr marL="0" indent="0" rtl="0">
              <a:buNone/>
            </a:pPr>
            <a:r>
              <a:rPr lang="es-ES" dirty="0" smtClean="0"/>
              <a:t>En la modalidad de comprador o  editor, se podrá asignar presionando el botón de </a:t>
            </a:r>
            <a:r>
              <a:rPr lang="es-ES" i="1" dirty="0" smtClean="0"/>
              <a:t>‘Asignar Proveedor’, </a:t>
            </a:r>
            <a:r>
              <a:rPr lang="es-ES" dirty="0" smtClean="0"/>
              <a:t>o bien Liberar o Rechazar la QR presionando el botón de </a:t>
            </a:r>
            <a:r>
              <a:rPr lang="es-ES" i="1" dirty="0" smtClean="0"/>
              <a:t>‘Estatus’, </a:t>
            </a:r>
            <a:r>
              <a:rPr lang="es-ES" dirty="0" smtClean="0"/>
              <a:t>en caso de ser rechazado el usuario deberá capturar los motivos de rechazo con un mínimo de 10 caracteres; para liberar la QR es necesario tener mínimo una propuesta con un costo construido y evidencia adjunta</a:t>
            </a:r>
            <a:endParaRPr lang="es-ES" dirty="0"/>
          </a:p>
        </p:txBody>
      </p:sp>
      <p:pic>
        <p:nvPicPr>
          <p:cNvPr id="9" name="Imagen 8"/>
          <p:cNvPicPr>
            <a:picLocks noChangeAspect="1"/>
          </p:cNvPicPr>
          <p:nvPr/>
        </p:nvPicPr>
        <p:blipFill rotWithShape="1">
          <a:blip r:embed="rId2"/>
          <a:srcRect t="10221" b="8017"/>
          <a:stretch/>
        </p:blipFill>
        <p:spPr>
          <a:xfrm>
            <a:off x="1517281" y="1066800"/>
            <a:ext cx="9118892" cy="4038600"/>
          </a:xfrm>
          <a:prstGeom prst="rect">
            <a:avLst/>
          </a:prstGeom>
        </p:spPr>
      </p:pic>
      <p:sp>
        <p:nvSpPr>
          <p:cNvPr id="29" name="Rectángulo 28"/>
          <p:cNvSpPr/>
          <p:nvPr/>
        </p:nvSpPr>
        <p:spPr>
          <a:xfrm>
            <a:off x="5637212" y="2819399"/>
            <a:ext cx="1447800" cy="304801"/>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Sección</a:t>
            </a:r>
            <a:r>
              <a:rPr lang="en-US" sz="800" dirty="0" smtClean="0">
                <a:solidFill>
                  <a:schemeClr val="tx1"/>
                </a:solidFill>
              </a:rPr>
              <a:t> de </a:t>
            </a:r>
            <a:r>
              <a:rPr lang="en-US" sz="800" dirty="0" err="1" smtClean="0">
                <a:solidFill>
                  <a:schemeClr val="tx1"/>
                </a:solidFill>
              </a:rPr>
              <a:t>comentarios</a:t>
            </a:r>
            <a:endParaRPr lang="en-US" sz="800" dirty="0">
              <a:solidFill>
                <a:schemeClr val="tx1"/>
              </a:solidFill>
            </a:endParaRPr>
          </a:p>
        </p:txBody>
      </p:sp>
      <p:cxnSp>
        <p:nvCxnSpPr>
          <p:cNvPr id="30" name="Conector recto de flecha 29"/>
          <p:cNvCxnSpPr/>
          <p:nvPr/>
        </p:nvCxnSpPr>
        <p:spPr>
          <a:xfrm flipV="1">
            <a:off x="6373906" y="2420468"/>
            <a:ext cx="0" cy="3989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1" name="Rectángulo 30"/>
          <p:cNvSpPr/>
          <p:nvPr/>
        </p:nvSpPr>
        <p:spPr>
          <a:xfrm>
            <a:off x="4646612" y="3347972"/>
            <a:ext cx="1727294" cy="57397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Botones</a:t>
            </a:r>
            <a:r>
              <a:rPr lang="en-US" sz="800" dirty="0" smtClean="0">
                <a:solidFill>
                  <a:schemeClr val="tx1"/>
                </a:solidFill>
              </a:rPr>
              <a:t> para </a:t>
            </a:r>
            <a:r>
              <a:rPr lang="en-US" sz="800" dirty="0" err="1" smtClean="0">
                <a:solidFill>
                  <a:schemeClr val="tx1"/>
                </a:solidFill>
              </a:rPr>
              <a:t>realizar</a:t>
            </a:r>
            <a:r>
              <a:rPr lang="en-US" sz="800" dirty="0" smtClean="0">
                <a:solidFill>
                  <a:schemeClr val="tx1"/>
                </a:solidFill>
              </a:rPr>
              <a:t> una </a:t>
            </a:r>
            <a:r>
              <a:rPr lang="en-US" sz="800" dirty="0" err="1" smtClean="0">
                <a:solidFill>
                  <a:schemeClr val="tx1"/>
                </a:solidFill>
              </a:rPr>
              <a:t>busqueda</a:t>
            </a:r>
            <a:r>
              <a:rPr lang="en-US" sz="800" dirty="0" smtClean="0">
                <a:solidFill>
                  <a:schemeClr val="tx1"/>
                </a:solidFill>
              </a:rPr>
              <a:t> </a:t>
            </a:r>
            <a:r>
              <a:rPr lang="en-US" sz="800" dirty="0" err="1" smtClean="0">
                <a:solidFill>
                  <a:schemeClr val="tx1"/>
                </a:solidFill>
              </a:rPr>
              <a:t>inteligente</a:t>
            </a:r>
            <a:r>
              <a:rPr lang="en-US" sz="800" dirty="0" smtClean="0">
                <a:solidFill>
                  <a:schemeClr val="tx1"/>
                </a:solidFill>
              </a:rPr>
              <a:t> de </a:t>
            </a:r>
            <a:r>
              <a:rPr lang="en-US" sz="800" dirty="0" err="1" smtClean="0">
                <a:solidFill>
                  <a:schemeClr val="tx1"/>
                </a:solidFill>
              </a:rPr>
              <a:t>proveedores</a:t>
            </a:r>
            <a:r>
              <a:rPr lang="en-US" sz="800" dirty="0" smtClean="0">
                <a:solidFill>
                  <a:schemeClr val="tx1"/>
                </a:solidFill>
              </a:rPr>
              <a:t> </a:t>
            </a:r>
            <a:r>
              <a:rPr lang="en-US" sz="800" dirty="0" err="1" smtClean="0">
                <a:solidFill>
                  <a:schemeClr val="tx1"/>
                </a:solidFill>
              </a:rPr>
              <a:t>segun</a:t>
            </a:r>
            <a:r>
              <a:rPr lang="en-US" sz="800" dirty="0" smtClean="0">
                <a:solidFill>
                  <a:schemeClr val="tx1"/>
                </a:solidFill>
              </a:rPr>
              <a:t> </a:t>
            </a:r>
            <a:r>
              <a:rPr lang="en-US" sz="800" dirty="0" err="1" smtClean="0">
                <a:solidFill>
                  <a:schemeClr val="tx1"/>
                </a:solidFill>
              </a:rPr>
              <a:t>Marca</a:t>
            </a:r>
            <a:r>
              <a:rPr lang="en-US" sz="800" dirty="0" smtClean="0">
                <a:solidFill>
                  <a:schemeClr val="tx1"/>
                </a:solidFill>
              </a:rPr>
              <a:t> o </a:t>
            </a:r>
            <a:r>
              <a:rPr lang="en-US" sz="800" dirty="0" err="1" smtClean="0">
                <a:solidFill>
                  <a:schemeClr val="tx1"/>
                </a:solidFill>
              </a:rPr>
              <a:t>Modelo</a:t>
            </a:r>
            <a:endParaRPr lang="en-US" sz="800" dirty="0">
              <a:solidFill>
                <a:schemeClr val="tx1"/>
              </a:solidFill>
            </a:endParaRPr>
          </a:p>
        </p:txBody>
      </p:sp>
      <p:cxnSp>
        <p:nvCxnSpPr>
          <p:cNvPr id="32" name="Conector recto de flecha 31"/>
          <p:cNvCxnSpPr/>
          <p:nvPr/>
        </p:nvCxnSpPr>
        <p:spPr>
          <a:xfrm flipH="1">
            <a:off x="4189412" y="3617029"/>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3" name="Rectángulo 32"/>
          <p:cNvSpPr/>
          <p:nvPr/>
        </p:nvSpPr>
        <p:spPr>
          <a:xfrm>
            <a:off x="6704012" y="1407343"/>
            <a:ext cx="1727294" cy="26905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Sección</a:t>
            </a:r>
            <a:r>
              <a:rPr lang="en-US" sz="800" dirty="0" smtClean="0">
                <a:solidFill>
                  <a:schemeClr val="tx1"/>
                </a:solidFill>
              </a:rPr>
              <a:t> de </a:t>
            </a:r>
            <a:r>
              <a:rPr lang="en-US" sz="800" dirty="0" err="1" smtClean="0">
                <a:solidFill>
                  <a:schemeClr val="tx1"/>
                </a:solidFill>
              </a:rPr>
              <a:t>propuestas</a:t>
            </a:r>
            <a:r>
              <a:rPr lang="en-US" sz="800" dirty="0" smtClean="0">
                <a:solidFill>
                  <a:schemeClr val="tx1"/>
                </a:solidFill>
              </a:rPr>
              <a:t> de </a:t>
            </a:r>
            <a:r>
              <a:rPr lang="en-US" sz="800" dirty="0" err="1" smtClean="0">
                <a:solidFill>
                  <a:schemeClr val="tx1"/>
                </a:solidFill>
              </a:rPr>
              <a:t>precio</a:t>
            </a:r>
            <a:endParaRPr lang="en-US" sz="800" dirty="0">
              <a:solidFill>
                <a:schemeClr val="tx1"/>
              </a:solidFill>
            </a:endParaRPr>
          </a:p>
        </p:txBody>
      </p:sp>
      <p:cxnSp>
        <p:nvCxnSpPr>
          <p:cNvPr id="34" name="Conector recto de flecha 33"/>
          <p:cNvCxnSpPr/>
          <p:nvPr/>
        </p:nvCxnSpPr>
        <p:spPr>
          <a:xfrm flipH="1">
            <a:off x="6246812" y="1494631"/>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Rectángulo 10"/>
          <p:cNvSpPr/>
          <p:nvPr/>
        </p:nvSpPr>
        <p:spPr>
          <a:xfrm>
            <a:off x="4652422" y="4742270"/>
            <a:ext cx="1727294" cy="269057"/>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Botón</a:t>
            </a:r>
            <a:r>
              <a:rPr lang="en-US" sz="800" dirty="0" smtClean="0">
                <a:solidFill>
                  <a:schemeClr val="tx1"/>
                </a:solidFill>
              </a:rPr>
              <a:t> de </a:t>
            </a:r>
            <a:r>
              <a:rPr lang="en-US" sz="800" dirty="0" err="1" smtClean="0">
                <a:solidFill>
                  <a:schemeClr val="tx1"/>
                </a:solidFill>
              </a:rPr>
              <a:t>estatus</a:t>
            </a:r>
            <a:endParaRPr lang="en-US" sz="800" dirty="0">
              <a:solidFill>
                <a:schemeClr val="tx1"/>
              </a:solidFill>
            </a:endParaRPr>
          </a:p>
        </p:txBody>
      </p:sp>
      <p:cxnSp>
        <p:nvCxnSpPr>
          <p:cNvPr id="12" name="Conector recto de flecha 11"/>
          <p:cNvCxnSpPr/>
          <p:nvPr/>
        </p:nvCxnSpPr>
        <p:spPr>
          <a:xfrm flipH="1">
            <a:off x="4195222" y="4829558"/>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34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Ver QR</a:t>
            </a:r>
            <a:endParaRPr lang="es-ES" dirty="0"/>
          </a:p>
        </p:txBody>
      </p:sp>
      <p:sp>
        <p:nvSpPr>
          <p:cNvPr id="8" name="Marcador de posición de contenido 13"/>
          <p:cNvSpPr>
            <a:spLocks noGrp="1"/>
          </p:cNvSpPr>
          <p:nvPr>
            <p:ph idx="1"/>
          </p:nvPr>
        </p:nvSpPr>
        <p:spPr>
          <a:xfrm>
            <a:off x="949592" y="5105400"/>
            <a:ext cx="10287000" cy="1291266"/>
          </a:xfrm>
        </p:spPr>
        <p:txBody>
          <a:bodyPr rtlCol="0">
            <a:normAutofit/>
          </a:bodyPr>
          <a:lstStyle/>
          <a:p>
            <a:pPr marL="0" indent="0" rtl="0">
              <a:buNone/>
            </a:pPr>
            <a:r>
              <a:rPr lang="es-ES" dirty="0" smtClean="0"/>
              <a:t>Esta pantalla estará habilitada para todos los usuarios con el mínimo privilegio del modulo de compras, sin embargo solo los editores podrán asignar proveedores, cotizar o liberar. El usuario que no tenga los privilegios mencionados no podrá realizar modificaciones y únicamente podrá visualizar las propuestas liberadas y agregar comentarios.</a:t>
            </a:r>
            <a:endParaRPr lang="es-ES" dirty="0"/>
          </a:p>
        </p:txBody>
      </p:sp>
      <p:pic>
        <p:nvPicPr>
          <p:cNvPr id="2" name="Imagen 1"/>
          <p:cNvPicPr>
            <a:picLocks noChangeAspect="1"/>
          </p:cNvPicPr>
          <p:nvPr/>
        </p:nvPicPr>
        <p:blipFill rotWithShape="1">
          <a:blip r:embed="rId2"/>
          <a:srcRect l="11009" t="9256" r="918" b="6058"/>
          <a:stretch/>
        </p:blipFill>
        <p:spPr>
          <a:xfrm>
            <a:off x="2245652" y="1089313"/>
            <a:ext cx="7694880" cy="4007750"/>
          </a:xfrm>
          <a:prstGeom prst="rect">
            <a:avLst/>
          </a:prstGeom>
        </p:spPr>
      </p:pic>
    </p:spTree>
    <p:extLst>
      <p:ext uri="{BB962C8B-B14F-4D97-AF65-F5344CB8AC3E}">
        <p14:creationId xmlns:p14="http://schemas.microsoft.com/office/powerpoint/2010/main" val="159964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Ver QR</a:t>
            </a:r>
            <a:endParaRPr lang="es-ES" dirty="0"/>
          </a:p>
        </p:txBody>
      </p:sp>
      <p:sp>
        <p:nvSpPr>
          <p:cNvPr id="8" name="Marcador de posición de contenido 13"/>
          <p:cNvSpPr>
            <a:spLocks noGrp="1"/>
          </p:cNvSpPr>
          <p:nvPr>
            <p:ph idx="1"/>
          </p:nvPr>
        </p:nvSpPr>
        <p:spPr>
          <a:xfrm>
            <a:off x="949592" y="5029200"/>
            <a:ext cx="10287000" cy="1524000"/>
          </a:xfrm>
        </p:spPr>
        <p:txBody>
          <a:bodyPr rtlCol="0">
            <a:normAutofit/>
          </a:bodyPr>
          <a:lstStyle/>
          <a:p>
            <a:pPr marL="0" indent="0" rtl="0">
              <a:buNone/>
            </a:pPr>
            <a:r>
              <a:rPr lang="es-ES" dirty="0" smtClean="0"/>
              <a:t>Para liberar una QR es necesario ingresar los conceptos de costos, tiempos de entrega y vigencia, además de adjuntar evidencia de los mismos. Para esto después de asignar los proveedores es necesario presionar el botón ‘</a:t>
            </a:r>
            <a:r>
              <a:rPr lang="es-ES" i="1" dirty="0" smtClean="0"/>
              <a:t>Costeo’ </a:t>
            </a:r>
            <a:r>
              <a:rPr lang="es-ES" dirty="0" smtClean="0"/>
              <a:t>para visualizar la pantalla actual.</a:t>
            </a:r>
            <a:endParaRPr lang="es-ES" dirty="0"/>
          </a:p>
        </p:txBody>
      </p:sp>
      <p:pic>
        <p:nvPicPr>
          <p:cNvPr id="3" name="Imagen 2"/>
          <p:cNvPicPr>
            <a:picLocks noChangeAspect="1"/>
          </p:cNvPicPr>
          <p:nvPr/>
        </p:nvPicPr>
        <p:blipFill rotWithShape="1">
          <a:blip r:embed="rId2"/>
          <a:srcRect l="13333" t="11188" r="10476" b="33366"/>
          <a:stretch/>
        </p:blipFill>
        <p:spPr>
          <a:xfrm>
            <a:off x="2087149" y="1066800"/>
            <a:ext cx="8011886" cy="3505201"/>
          </a:xfrm>
          <a:prstGeom prst="rect">
            <a:avLst/>
          </a:prstGeom>
        </p:spPr>
      </p:pic>
    </p:spTree>
    <p:extLst>
      <p:ext uri="{BB962C8B-B14F-4D97-AF65-F5344CB8AC3E}">
        <p14:creationId xmlns:p14="http://schemas.microsoft.com/office/powerpoint/2010/main" val="317467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Ver QR</a:t>
            </a:r>
            <a:endParaRPr lang="es-ES" dirty="0"/>
          </a:p>
        </p:txBody>
      </p:sp>
      <p:sp>
        <p:nvSpPr>
          <p:cNvPr id="8" name="Marcador de posición de contenido 13"/>
          <p:cNvSpPr>
            <a:spLocks noGrp="1"/>
          </p:cNvSpPr>
          <p:nvPr>
            <p:ph idx="1"/>
          </p:nvPr>
        </p:nvSpPr>
        <p:spPr>
          <a:xfrm>
            <a:off x="949592" y="5172286"/>
            <a:ext cx="10287000" cy="1380913"/>
          </a:xfrm>
        </p:spPr>
        <p:txBody>
          <a:bodyPr rtlCol="0">
            <a:normAutofit/>
          </a:bodyPr>
          <a:lstStyle/>
          <a:p>
            <a:pPr marL="0" indent="0" rtl="0">
              <a:buNone/>
            </a:pPr>
            <a:r>
              <a:rPr lang="es-ES" dirty="0" smtClean="0"/>
              <a:t>Una vez capturadas las propuestas el comprador tiene la facultad de liberar la QR con al menos una propuesta, esta misma deberá tener adjunta la evidencia de costeo para poder liberarla.</a:t>
            </a:r>
            <a:endParaRPr lang="es-ES" dirty="0"/>
          </a:p>
        </p:txBody>
      </p:sp>
      <p:pic>
        <p:nvPicPr>
          <p:cNvPr id="5" name="Imagen 4"/>
          <p:cNvPicPr>
            <a:picLocks noChangeAspect="1"/>
          </p:cNvPicPr>
          <p:nvPr/>
        </p:nvPicPr>
        <p:blipFill rotWithShape="1">
          <a:blip r:embed="rId2"/>
          <a:srcRect l="11009" t="9256" r="58894" b="6058"/>
          <a:stretch/>
        </p:blipFill>
        <p:spPr>
          <a:xfrm>
            <a:off x="1522413" y="1066800"/>
            <a:ext cx="2514599" cy="3832536"/>
          </a:xfrm>
          <a:prstGeom prst="rect">
            <a:avLst/>
          </a:prstGeom>
        </p:spPr>
      </p:pic>
      <p:pic>
        <p:nvPicPr>
          <p:cNvPr id="4" name="Imagen 3"/>
          <p:cNvPicPr>
            <a:picLocks noChangeAspect="1"/>
          </p:cNvPicPr>
          <p:nvPr/>
        </p:nvPicPr>
        <p:blipFill rotWithShape="1">
          <a:blip r:embed="rId3"/>
          <a:srcRect l="38572" t="9505" r="39523" b="72277"/>
          <a:stretch/>
        </p:blipFill>
        <p:spPr>
          <a:xfrm>
            <a:off x="6056314" y="1018271"/>
            <a:ext cx="3429000" cy="1714500"/>
          </a:xfrm>
          <a:prstGeom prst="rect">
            <a:avLst/>
          </a:prstGeom>
        </p:spPr>
      </p:pic>
      <p:pic>
        <p:nvPicPr>
          <p:cNvPr id="6" name="Imagen 5"/>
          <p:cNvPicPr>
            <a:picLocks noChangeAspect="1"/>
          </p:cNvPicPr>
          <p:nvPr/>
        </p:nvPicPr>
        <p:blipFill rotWithShape="1">
          <a:blip r:embed="rId4"/>
          <a:srcRect l="23334" t="9604" r="23333" b="57921"/>
          <a:stretch/>
        </p:blipFill>
        <p:spPr>
          <a:xfrm>
            <a:off x="5103812" y="2766139"/>
            <a:ext cx="5257800" cy="1924730"/>
          </a:xfrm>
          <a:prstGeom prst="rect">
            <a:avLst/>
          </a:prstGeom>
        </p:spPr>
      </p:pic>
      <p:sp>
        <p:nvSpPr>
          <p:cNvPr id="9" name="Rectángulo 8"/>
          <p:cNvSpPr/>
          <p:nvPr/>
        </p:nvSpPr>
        <p:spPr>
          <a:xfrm>
            <a:off x="3592465" y="4528925"/>
            <a:ext cx="1727294" cy="2869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Rechazar</a:t>
            </a:r>
            <a:r>
              <a:rPr lang="en-US" sz="800" dirty="0" smtClean="0">
                <a:solidFill>
                  <a:schemeClr val="tx1"/>
                </a:solidFill>
              </a:rPr>
              <a:t> / </a:t>
            </a:r>
            <a:r>
              <a:rPr lang="en-US" sz="800" dirty="0" err="1" smtClean="0">
                <a:solidFill>
                  <a:schemeClr val="tx1"/>
                </a:solidFill>
              </a:rPr>
              <a:t>Aprobar</a:t>
            </a:r>
            <a:r>
              <a:rPr lang="en-US" sz="800" dirty="0" smtClean="0">
                <a:solidFill>
                  <a:schemeClr val="tx1"/>
                </a:solidFill>
              </a:rPr>
              <a:t> QR</a:t>
            </a:r>
            <a:endParaRPr lang="en-US" sz="800" dirty="0">
              <a:solidFill>
                <a:schemeClr val="tx1"/>
              </a:solidFill>
            </a:endParaRPr>
          </a:p>
        </p:txBody>
      </p:sp>
      <p:cxnSp>
        <p:nvCxnSpPr>
          <p:cNvPr id="10" name="Conector recto de flecha 9"/>
          <p:cNvCxnSpPr/>
          <p:nvPr/>
        </p:nvCxnSpPr>
        <p:spPr>
          <a:xfrm flipH="1">
            <a:off x="3135265" y="4657442"/>
            <a:ext cx="4572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Rectángulo 10"/>
          <p:cNvSpPr/>
          <p:nvPr/>
        </p:nvSpPr>
        <p:spPr>
          <a:xfrm>
            <a:off x="8761412" y="4609897"/>
            <a:ext cx="1727294" cy="2869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Liberar</a:t>
            </a:r>
            <a:r>
              <a:rPr lang="en-US" sz="800" dirty="0" smtClean="0">
                <a:solidFill>
                  <a:schemeClr val="tx1"/>
                </a:solidFill>
              </a:rPr>
              <a:t> QR</a:t>
            </a:r>
            <a:endParaRPr lang="en-US" sz="800" dirty="0">
              <a:solidFill>
                <a:schemeClr val="tx1"/>
              </a:solidFill>
            </a:endParaRPr>
          </a:p>
        </p:txBody>
      </p:sp>
      <p:cxnSp>
        <p:nvCxnSpPr>
          <p:cNvPr id="12" name="Conector recto de flecha 11"/>
          <p:cNvCxnSpPr>
            <a:stCxn id="11" idx="0"/>
          </p:cNvCxnSpPr>
          <p:nvPr/>
        </p:nvCxnSpPr>
        <p:spPr>
          <a:xfrm flipH="1" flipV="1">
            <a:off x="9599612" y="4253521"/>
            <a:ext cx="25447" cy="35637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068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9232" r="1250" b="8461"/>
          <a:stretch/>
        </p:blipFill>
        <p:spPr>
          <a:xfrm>
            <a:off x="2211165" y="1066800"/>
            <a:ext cx="7763854" cy="3505200"/>
          </a:xfrm>
          <a:prstGeom prst="rect">
            <a:avLst/>
          </a:prstGeom>
        </p:spPr>
      </p:pic>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Ver PR</a:t>
            </a:r>
            <a:endParaRPr lang="es-ES" dirty="0"/>
          </a:p>
        </p:txBody>
      </p:sp>
      <p:sp>
        <p:nvSpPr>
          <p:cNvPr id="8" name="Marcador de posición de contenido 13"/>
          <p:cNvSpPr>
            <a:spLocks noGrp="1"/>
          </p:cNvSpPr>
          <p:nvPr>
            <p:ph idx="1"/>
          </p:nvPr>
        </p:nvSpPr>
        <p:spPr>
          <a:xfrm>
            <a:off x="949592" y="4780314"/>
            <a:ext cx="10287000" cy="1772885"/>
          </a:xfrm>
        </p:spPr>
        <p:txBody>
          <a:bodyPr rtlCol="0">
            <a:normAutofit/>
          </a:bodyPr>
          <a:lstStyle/>
          <a:p>
            <a:pPr marL="0" indent="0" rtl="0">
              <a:buNone/>
            </a:pPr>
            <a:r>
              <a:rPr lang="es-ES" dirty="0" smtClean="0"/>
              <a:t>En esta pantalla los aprobadores de compra, pueden aprobar o rechazar una solicitud. Un comentario o nota por parte del aprobador será requerido en caso de que esta sea rechazada.</a:t>
            </a:r>
            <a:endParaRPr lang="es-ES" dirty="0"/>
          </a:p>
        </p:txBody>
      </p:sp>
      <p:sp>
        <p:nvSpPr>
          <p:cNvPr id="14" name="Rectángulo 13"/>
          <p:cNvSpPr/>
          <p:nvPr/>
        </p:nvSpPr>
        <p:spPr>
          <a:xfrm>
            <a:off x="6856412" y="3538636"/>
            <a:ext cx="1727294" cy="2869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Aprobar</a:t>
            </a:r>
            <a:r>
              <a:rPr lang="en-US" sz="800" dirty="0" smtClean="0">
                <a:solidFill>
                  <a:schemeClr val="tx1"/>
                </a:solidFill>
              </a:rPr>
              <a:t> / </a:t>
            </a:r>
            <a:r>
              <a:rPr lang="en-US" sz="800" dirty="0" err="1" smtClean="0">
                <a:solidFill>
                  <a:schemeClr val="tx1"/>
                </a:solidFill>
              </a:rPr>
              <a:t>Rechazar</a:t>
            </a:r>
            <a:r>
              <a:rPr lang="en-US" sz="800" dirty="0" smtClean="0">
                <a:solidFill>
                  <a:schemeClr val="tx1"/>
                </a:solidFill>
              </a:rPr>
              <a:t> PR</a:t>
            </a:r>
            <a:endParaRPr lang="en-US" sz="800" dirty="0">
              <a:solidFill>
                <a:schemeClr val="tx1"/>
              </a:solidFill>
            </a:endParaRPr>
          </a:p>
        </p:txBody>
      </p:sp>
      <p:cxnSp>
        <p:nvCxnSpPr>
          <p:cNvPr id="15" name="Conector recto de flecha 14"/>
          <p:cNvCxnSpPr/>
          <p:nvPr/>
        </p:nvCxnSpPr>
        <p:spPr>
          <a:xfrm flipH="1" flipV="1">
            <a:off x="5865812" y="2514600"/>
            <a:ext cx="1752600" cy="10240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Conector recto de flecha 9"/>
          <p:cNvCxnSpPr>
            <a:stCxn id="14" idx="0"/>
          </p:cNvCxnSpPr>
          <p:nvPr/>
        </p:nvCxnSpPr>
        <p:spPr>
          <a:xfrm flipV="1">
            <a:off x="7720059" y="2509936"/>
            <a:ext cx="1861307" cy="10287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Rectángulo 15"/>
          <p:cNvSpPr/>
          <p:nvPr/>
        </p:nvSpPr>
        <p:spPr>
          <a:xfrm>
            <a:off x="5027471" y="3256314"/>
            <a:ext cx="1727294" cy="2869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Sección</a:t>
            </a:r>
            <a:r>
              <a:rPr lang="en-US" sz="800" dirty="0" smtClean="0">
                <a:solidFill>
                  <a:schemeClr val="tx1"/>
                </a:solidFill>
              </a:rPr>
              <a:t> de </a:t>
            </a:r>
            <a:r>
              <a:rPr lang="en-US" sz="800" dirty="0" err="1" smtClean="0">
                <a:solidFill>
                  <a:schemeClr val="tx1"/>
                </a:solidFill>
              </a:rPr>
              <a:t>comentarios</a:t>
            </a:r>
            <a:endParaRPr lang="en-US" sz="800" dirty="0">
              <a:solidFill>
                <a:schemeClr val="tx1"/>
              </a:solidFill>
            </a:endParaRPr>
          </a:p>
        </p:txBody>
      </p:sp>
      <p:cxnSp>
        <p:nvCxnSpPr>
          <p:cNvPr id="17" name="Conector recto de flecha 16"/>
          <p:cNvCxnSpPr/>
          <p:nvPr/>
        </p:nvCxnSpPr>
        <p:spPr>
          <a:xfrm flipH="1" flipV="1">
            <a:off x="5764165" y="3048000"/>
            <a:ext cx="25306" cy="20831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Rectángulo 17"/>
          <p:cNvSpPr/>
          <p:nvPr/>
        </p:nvSpPr>
        <p:spPr>
          <a:xfrm>
            <a:off x="3960812" y="1665021"/>
            <a:ext cx="1727294" cy="2869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Ver</a:t>
            </a:r>
            <a:r>
              <a:rPr lang="en-US" sz="800" dirty="0" smtClean="0">
                <a:solidFill>
                  <a:schemeClr val="tx1"/>
                </a:solidFill>
              </a:rPr>
              <a:t> QR </a:t>
            </a:r>
            <a:r>
              <a:rPr lang="en-US" sz="800" dirty="0" err="1" smtClean="0">
                <a:solidFill>
                  <a:schemeClr val="tx1"/>
                </a:solidFill>
              </a:rPr>
              <a:t>fuente</a:t>
            </a:r>
            <a:endParaRPr lang="en-US" sz="800" dirty="0">
              <a:solidFill>
                <a:schemeClr val="tx1"/>
              </a:solidFill>
            </a:endParaRPr>
          </a:p>
        </p:txBody>
      </p:sp>
      <p:cxnSp>
        <p:nvCxnSpPr>
          <p:cNvPr id="19" name="Conector recto de flecha 18"/>
          <p:cNvCxnSpPr/>
          <p:nvPr/>
        </p:nvCxnSpPr>
        <p:spPr>
          <a:xfrm flipH="1">
            <a:off x="3808412" y="1966533"/>
            <a:ext cx="990600" cy="8853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50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Ver PR</a:t>
            </a:r>
            <a:endParaRPr lang="es-ES" dirty="0"/>
          </a:p>
        </p:txBody>
      </p:sp>
      <p:sp>
        <p:nvSpPr>
          <p:cNvPr id="8" name="Marcador de posición de contenido 13"/>
          <p:cNvSpPr>
            <a:spLocks noGrp="1"/>
          </p:cNvSpPr>
          <p:nvPr>
            <p:ph idx="1"/>
          </p:nvPr>
        </p:nvSpPr>
        <p:spPr>
          <a:xfrm>
            <a:off x="949592" y="4876800"/>
            <a:ext cx="10287000" cy="1600199"/>
          </a:xfrm>
        </p:spPr>
        <p:txBody>
          <a:bodyPr rtlCol="0">
            <a:normAutofit/>
          </a:bodyPr>
          <a:lstStyle/>
          <a:p>
            <a:pPr marL="0" indent="0" rtl="0">
              <a:buNone/>
            </a:pPr>
            <a:r>
              <a:rPr lang="es-ES" dirty="0" smtClean="0"/>
              <a:t>Por parte del </a:t>
            </a:r>
            <a:r>
              <a:rPr lang="es-ES" dirty="0" err="1" smtClean="0"/>
              <a:t>requisitor</a:t>
            </a:r>
            <a:r>
              <a:rPr lang="es-ES" dirty="0" smtClean="0"/>
              <a:t>, este podrá dar seguimiento a las propias solicitudes generadas en el menú de </a:t>
            </a:r>
            <a:r>
              <a:rPr lang="es-ES" i="1" dirty="0" smtClean="0"/>
              <a:t>‘Mis </a:t>
            </a:r>
            <a:r>
              <a:rPr lang="es-ES" i="1" dirty="0" err="1" smtClean="0"/>
              <a:t>PR’s</a:t>
            </a:r>
            <a:r>
              <a:rPr lang="es-ES" i="1" dirty="0" smtClean="0"/>
              <a:t>’</a:t>
            </a:r>
          </a:p>
          <a:p>
            <a:pPr marL="0" indent="0" rtl="0">
              <a:buNone/>
            </a:pPr>
            <a:r>
              <a:rPr lang="es-ES" dirty="0" smtClean="0"/>
              <a:t>Si una PR es rechazada el </a:t>
            </a:r>
            <a:r>
              <a:rPr lang="es-ES" dirty="0" err="1" smtClean="0"/>
              <a:t>requisitor</a:t>
            </a:r>
            <a:r>
              <a:rPr lang="es-ES" dirty="0" smtClean="0"/>
              <a:t> tiene la posibilidad de reanudarla nuevamente modificando únicamente la cantidad de compra y reactivarla presionando el botón </a:t>
            </a:r>
            <a:r>
              <a:rPr lang="es-ES" i="1" dirty="0" smtClean="0"/>
              <a:t>‘Editar</a:t>
            </a:r>
            <a:r>
              <a:rPr lang="es-ES" dirty="0" smtClean="0"/>
              <a:t>’.</a:t>
            </a:r>
            <a:endParaRPr lang="es-ES" dirty="0"/>
          </a:p>
        </p:txBody>
      </p:sp>
      <p:pic>
        <p:nvPicPr>
          <p:cNvPr id="2" name="Imagen 1"/>
          <p:cNvPicPr>
            <a:picLocks noChangeAspect="1"/>
          </p:cNvPicPr>
          <p:nvPr/>
        </p:nvPicPr>
        <p:blipFill rotWithShape="1">
          <a:blip r:embed="rId2"/>
          <a:srcRect l="11250" t="14615" r="2084" b="10000"/>
          <a:stretch/>
        </p:blipFill>
        <p:spPr>
          <a:xfrm>
            <a:off x="3159124" y="1092200"/>
            <a:ext cx="7543802" cy="3554292"/>
          </a:xfrm>
          <a:prstGeom prst="rect">
            <a:avLst/>
          </a:prstGeom>
        </p:spPr>
      </p:pic>
      <p:pic>
        <p:nvPicPr>
          <p:cNvPr id="4" name="Imagen 3"/>
          <p:cNvPicPr>
            <a:picLocks noChangeAspect="1"/>
          </p:cNvPicPr>
          <p:nvPr/>
        </p:nvPicPr>
        <p:blipFill rotWithShape="1">
          <a:blip r:embed="rId3"/>
          <a:srcRect l="416" t="9231" r="88093" b="40769"/>
          <a:stretch/>
        </p:blipFill>
        <p:spPr>
          <a:xfrm>
            <a:off x="1254392" y="1066800"/>
            <a:ext cx="1487220" cy="3505198"/>
          </a:xfrm>
          <a:prstGeom prst="rect">
            <a:avLst/>
          </a:prstGeom>
        </p:spPr>
      </p:pic>
      <p:sp>
        <p:nvSpPr>
          <p:cNvPr id="20" name="Elipse 19"/>
          <p:cNvSpPr/>
          <p:nvPr/>
        </p:nvSpPr>
        <p:spPr>
          <a:xfrm rot="5400000">
            <a:off x="1564650" y="3729645"/>
            <a:ext cx="228600" cy="69411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ángulo 20"/>
          <p:cNvSpPr/>
          <p:nvPr/>
        </p:nvSpPr>
        <p:spPr>
          <a:xfrm>
            <a:off x="5332412" y="2362200"/>
            <a:ext cx="1727294" cy="2869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Campo de </a:t>
            </a:r>
            <a:r>
              <a:rPr lang="en-US" sz="800" dirty="0" err="1" smtClean="0">
                <a:solidFill>
                  <a:schemeClr val="tx1"/>
                </a:solidFill>
              </a:rPr>
              <a:t>cantidad</a:t>
            </a:r>
            <a:r>
              <a:rPr lang="en-US" sz="800" dirty="0" smtClean="0">
                <a:solidFill>
                  <a:schemeClr val="tx1"/>
                </a:solidFill>
              </a:rPr>
              <a:t> editable</a:t>
            </a:r>
            <a:endParaRPr lang="en-US" sz="800" dirty="0">
              <a:solidFill>
                <a:schemeClr val="tx1"/>
              </a:solidFill>
            </a:endParaRPr>
          </a:p>
        </p:txBody>
      </p:sp>
      <p:cxnSp>
        <p:nvCxnSpPr>
          <p:cNvPr id="22" name="Conector recto de flecha 21"/>
          <p:cNvCxnSpPr/>
          <p:nvPr/>
        </p:nvCxnSpPr>
        <p:spPr>
          <a:xfrm flipH="1" flipV="1">
            <a:off x="6069106" y="2153886"/>
            <a:ext cx="25306" cy="20831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 name="Rectángulo 22"/>
          <p:cNvSpPr/>
          <p:nvPr/>
        </p:nvSpPr>
        <p:spPr>
          <a:xfrm>
            <a:off x="7923212" y="2926114"/>
            <a:ext cx="1727294" cy="2869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Botón</a:t>
            </a:r>
            <a:r>
              <a:rPr lang="en-US" sz="800" dirty="0" smtClean="0">
                <a:solidFill>
                  <a:schemeClr val="tx1"/>
                </a:solidFill>
              </a:rPr>
              <a:t> para </a:t>
            </a:r>
            <a:r>
              <a:rPr lang="en-US" sz="800" dirty="0" err="1" smtClean="0">
                <a:solidFill>
                  <a:schemeClr val="tx1"/>
                </a:solidFill>
              </a:rPr>
              <a:t>editar</a:t>
            </a:r>
            <a:r>
              <a:rPr lang="en-US" sz="800" dirty="0" smtClean="0">
                <a:solidFill>
                  <a:schemeClr val="tx1"/>
                </a:solidFill>
              </a:rPr>
              <a:t> PR</a:t>
            </a:r>
            <a:endParaRPr lang="en-US" sz="800" dirty="0">
              <a:solidFill>
                <a:schemeClr val="tx1"/>
              </a:solidFill>
            </a:endParaRPr>
          </a:p>
        </p:txBody>
      </p:sp>
      <p:cxnSp>
        <p:nvCxnSpPr>
          <p:cNvPr id="24" name="Conector recto de flecha 23"/>
          <p:cNvCxnSpPr/>
          <p:nvPr/>
        </p:nvCxnSpPr>
        <p:spPr>
          <a:xfrm flipH="1" flipV="1">
            <a:off x="8380412" y="2505693"/>
            <a:ext cx="304800" cy="42042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765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ción">
  <a:themeElements>
    <a:clrScheme name="Personalizado 1">
      <a:dk1>
        <a:sysClr val="windowText" lastClr="000000"/>
      </a:dk1>
      <a:lt1>
        <a:sysClr val="window" lastClr="FFFFFF"/>
      </a:lt1>
      <a:dk2>
        <a:srgbClr val="335B74"/>
      </a:dk2>
      <a:lt2>
        <a:srgbClr val="DFE3E5"/>
      </a:lt2>
      <a:accent1>
        <a:srgbClr val="96C120"/>
      </a:accent1>
      <a:accent2>
        <a:srgbClr val="12487E"/>
      </a:accent2>
      <a:accent3>
        <a:srgbClr val="27CED7"/>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408</Words>
  <Application>Microsoft Office PowerPoint</Application>
  <PresentationFormat>Custom</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Corbel</vt:lpstr>
      <vt:lpstr>Retrospección</vt:lpstr>
      <vt:lpstr>SIGA-MAS</vt:lpstr>
      <vt:lpstr>Ver QR</vt:lpstr>
      <vt:lpstr>Ver QR</vt:lpstr>
      <vt:lpstr>Ver QR</vt:lpstr>
      <vt:lpstr>Ver QR</vt:lpstr>
      <vt:lpstr>Ver QR</vt:lpstr>
      <vt:lpstr>Ver PR</vt:lpstr>
      <vt:lpstr>Ver PR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2017-12-28T23:36:38Z</dcterms:created>
  <dcterms:modified xsi:type="dcterms:W3CDTF">2019-01-19T19:46:32Z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