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4"/>
  </p:sldMasterIdLst>
  <p:notesMasterIdLst>
    <p:notesMasterId r:id="rId11"/>
  </p:notesMasterIdLst>
  <p:handoutMasterIdLst>
    <p:handoutMasterId r:id="rId12"/>
  </p:handoutMasterIdLst>
  <p:sldIdLst>
    <p:sldId id="265" r:id="rId5"/>
    <p:sldId id="337" r:id="rId6"/>
    <p:sldId id="347" r:id="rId7"/>
    <p:sldId id="338" r:id="rId8"/>
    <p:sldId id="348" r:id="rId9"/>
    <p:sldId id="343" r:id="rId10"/>
  </p:sldIdLst>
  <p:sldSz cx="12188825" cy="6858000"/>
  <p:notesSz cx="6858000" cy="9144000"/>
  <p:custDataLst>
    <p:tags r:id="rId13"/>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57" autoAdjust="0"/>
    <p:restoredTop sz="94629" autoAdjust="0"/>
  </p:normalViewPr>
  <p:slideViewPr>
    <p:cSldViewPr showGuides="1">
      <p:cViewPr varScale="1">
        <p:scale>
          <a:sx n="115" d="100"/>
          <a:sy n="115" d="100"/>
        </p:scale>
        <p:origin x="462" y="11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19/01/2019</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19/01/2019</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449AB76-A320-4E39-9234-D12D5CF1750A}"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C2C5-E14D-413E-B1AC-689A1B2456F1}"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84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1AC609F-0362-4067-A47A-9F1CA2E45A65}" type="datetime1">
              <a:rPr lang="es-ES" smtClean="0"/>
              <a:pPr/>
              <a:t>19/01/2019</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301298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2AED9F-A6BB-400D-8F4D-616EB46A9405}" type="datetime1">
              <a:rPr lang="es-ES" smtClean="0"/>
              <a:pPr/>
              <a:t>19/01/2019</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77198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gn="r"/>
            <a:fld id="{7170E197-1079-4777-8273-53286CD6A787}" type="datetime1">
              <a:rPr lang="es-ES" smtClean="0"/>
              <a:pPr algn="r"/>
              <a:t>19/01/2019</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fld id="{2A013F82-EE5E-44EE-A61D-E31C6657F26F}" type="slidenum">
              <a:rPr lang="es-ES" smtClean="0"/>
              <a:pPr/>
              <a:t>‹#›</a:t>
            </a:fld>
            <a:endParaRPr lang="es-ES" dirty="0"/>
          </a:p>
        </p:txBody>
      </p:sp>
    </p:spTree>
    <p:extLst>
      <p:ext uri="{BB962C8B-B14F-4D97-AF65-F5344CB8AC3E}">
        <p14:creationId xmlns:p14="http://schemas.microsoft.com/office/powerpoint/2010/main" val="14758534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12EF1AF-E5B2-41DB-BFF8-672C5BBF646A}" type="datetime1">
              <a:rPr lang="es-ES" smtClean="0"/>
              <a:pPr/>
              <a:t>19/01/2019</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40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lgn="r"/>
            <a:fld id="{8E17C630-F8FA-4DCB-87FA-91D30885A2FD}" type="datetime1">
              <a:rPr lang="es-ES" smtClean="0"/>
              <a:pPr algn="r"/>
              <a:t>19/01/2019</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282640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6994" y="2582334"/>
            <a:ext cx="4936474"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6301" y="2582334"/>
            <a:ext cx="4936474"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24076C6-356A-48AB-A8EF-572AE4A11929}" type="datetime1">
              <a:rPr lang="es-ES" smtClean="0"/>
              <a:pPr/>
              <a:t>19/01/2019</a:t>
            </a:fld>
            <a:endParaRPr lang="es-ES"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226285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4A686D9-BDBD-4090-B19D-04E04F3CB648}" type="datetime1">
              <a:rPr lang="es-ES" smtClean="0"/>
              <a:pPr/>
              <a:t>19/01/2019</a:t>
            </a:fld>
            <a:endParaRPr lang="es-ES"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113261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B4D0FB-1285-4974-8D4E-BCFCC0FA7978}" type="datetime1">
              <a:rPr lang="es-ES" smtClean="0"/>
              <a:pPr/>
              <a:t>19/01/2019</a:t>
            </a:fld>
            <a:endParaRPr lang="es-ES" dirty="0"/>
          </a:p>
        </p:txBody>
      </p:sp>
      <p:sp>
        <p:nvSpPr>
          <p:cNvPr id="8" name="Footer Placeholder 7"/>
          <p:cNvSpPr>
            <a:spLocks noGrp="1"/>
          </p:cNvSpPr>
          <p:nvPr>
            <p:ph type="ftr" sz="quarter" idx="11"/>
          </p:nvPr>
        </p:nvSpPr>
        <p:spPr/>
        <p:txBody>
          <a:bodyPr/>
          <a:lstStyle>
            <a:lvl1pPr>
              <a:defRPr>
                <a:solidFill>
                  <a:srgbClr val="FFFFFF"/>
                </a:solidFill>
              </a:defRPr>
            </a:lvl1pPr>
          </a:lstStyle>
          <a:p>
            <a:pPr rtl="0"/>
            <a:endParaRPr lang="es-ES" noProof="0" dirty="0"/>
          </a:p>
        </p:txBody>
      </p:sp>
      <p:sp>
        <p:nvSpPr>
          <p:cNvPr id="9" name="Slide Number Placeholder 8"/>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373676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C3D96D5-80C9-4ED7-89C2-CE590C3C6CB2}" type="datetime1">
              <a:rPr lang="es-ES" smtClean="0"/>
              <a:pPr/>
              <a:t>19/01/2019</a:t>
            </a:fld>
            <a:endParaRPr lang="es-E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pPr rtl="0"/>
            <a:endParaRPr lang="es-E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278675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A911BAB-2490-48FD-81BA-E5EB85DA87AE}" type="datetime1">
              <a:rPr lang="es-ES" smtClean="0"/>
              <a:pPr/>
              <a:t>19/01/2019</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A013F82-EE5E-44EE-A61D-E31C6657F26F}" type="slidenum">
              <a:rPr lang="es-ES" noProof="0" smtClean="0"/>
              <a:pPr rtl="0"/>
              <a:t>‹#›</a:t>
            </a:fld>
            <a:endParaRPr lang="es-ES" noProof="0" dirty="0"/>
          </a:p>
        </p:txBody>
      </p:sp>
    </p:spTree>
    <p:extLst>
      <p:ext uri="{BB962C8B-B14F-4D97-AF65-F5344CB8AC3E}">
        <p14:creationId xmlns:p14="http://schemas.microsoft.com/office/powerpoint/2010/main" val="421605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pPr algn="r"/>
            <a:fld id="{7170E197-1079-4777-8273-53286CD6A787}" type="datetime1">
              <a:rPr lang="es-ES" smtClean="0"/>
              <a:pPr algn="r"/>
              <a:t>19/01/2019</a:t>
            </a:fld>
            <a:endParaRPr lang="es-E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pPr rtl="0"/>
            <a:endParaRPr lang="es-ES" noProof="0"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A013F82-EE5E-44EE-A61D-E31C6657F26F}" type="slidenum">
              <a:rPr lang="es-ES" smtClean="0"/>
              <a:pPr/>
              <a:t>‹#›</a:t>
            </a:fld>
            <a:endParaRPr lang="es-ES" dirty="0"/>
          </a:p>
        </p:txBody>
      </p:sp>
      <p:pic>
        <p:nvPicPr>
          <p:cNvPr id="8" name="Imagen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03212" y="286118"/>
            <a:ext cx="1828804" cy="396241"/>
          </a:xfrm>
          <a:prstGeom prst="rect">
            <a:avLst/>
          </a:prstGeom>
        </p:spPr>
      </p:pic>
    </p:spTree>
    <p:extLst>
      <p:ext uri="{BB962C8B-B14F-4D97-AF65-F5344CB8AC3E}">
        <p14:creationId xmlns:p14="http://schemas.microsoft.com/office/powerpoint/2010/main" val="9174631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pPr rtl="0"/>
            <a:r>
              <a:rPr lang="es-ES" dirty="0" smtClean="0"/>
              <a:t>SIGA-MAS</a:t>
            </a:r>
            <a:endParaRPr lang="es-ES" dirty="0"/>
          </a:p>
        </p:txBody>
      </p:sp>
      <p:sp>
        <p:nvSpPr>
          <p:cNvPr id="4" name="Subtítulo 3"/>
          <p:cNvSpPr>
            <a:spLocks noGrp="1"/>
          </p:cNvSpPr>
          <p:nvPr>
            <p:ph type="subTitle" idx="1"/>
          </p:nvPr>
        </p:nvSpPr>
        <p:spPr>
          <a:xfrm>
            <a:off x="1065212" y="4800600"/>
            <a:ext cx="9905999" cy="1219200"/>
          </a:xfrm>
        </p:spPr>
        <p:txBody>
          <a:bodyPr rtlCol="0">
            <a:normAutofit/>
          </a:bodyPr>
          <a:lstStyle/>
          <a:p>
            <a:pPr rtl="0"/>
            <a:r>
              <a:rPr lang="es-ES" sz="1600" dirty="0" smtClean="0"/>
              <a:t>Sistema inteligente de gestión admistrativa</a:t>
            </a:r>
            <a:r>
              <a:rPr lang="es-ES" sz="1600" dirty="0"/>
              <a:t>-</a:t>
            </a:r>
            <a:r>
              <a:rPr lang="es-ES" sz="1600" dirty="0" smtClean="0"/>
              <a:t>Mas metrología</a:t>
            </a: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2620" y="838200"/>
            <a:ext cx="6344527" cy="1374648"/>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Compras</a:t>
            </a:r>
            <a:endParaRPr lang="es-ES" dirty="0"/>
          </a:p>
        </p:txBody>
      </p:sp>
      <p:sp>
        <p:nvSpPr>
          <p:cNvPr id="8" name="Marcador de posición de contenido 13"/>
          <p:cNvSpPr>
            <a:spLocks noGrp="1"/>
          </p:cNvSpPr>
          <p:nvPr>
            <p:ph idx="1"/>
          </p:nvPr>
        </p:nvSpPr>
        <p:spPr>
          <a:xfrm>
            <a:off x="950913" y="4648200"/>
            <a:ext cx="10287000" cy="1693531"/>
          </a:xfrm>
        </p:spPr>
        <p:txBody>
          <a:bodyPr rtlCol="0">
            <a:normAutofit/>
          </a:bodyPr>
          <a:lstStyle/>
          <a:p>
            <a:pPr marL="0" indent="0" rtl="0">
              <a:buNone/>
            </a:pPr>
            <a:r>
              <a:rPr lang="es-ES" dirty="0" smtClean="0"/>
              <a:t>Este modulo esta desarrollado para la gestión de compras de producción como internas. El primer paso se da al generar una ‘</a:t>
            </a:r>
            <a:r>
              <a:rPr lang="es-ES" i="1" dirty="0" smtClean="0"/>
              <a:t>Requisición de Cotización (QR)’</a:t>
            </a:r>
            <a:r>
              <a:rPr lang="es-ES" dirty="0" smtClean="0"/>
              <a:t>, para esto es necesario ingresar al menú de compras y seleccionar la opción, capturar los datos requeridos y presionar el botón ‘</a:t>
            </a:r>
            <a:r>
              <a:rPr lang="es-ES" i="1" dirty="0" smtClean="0"/>
              <a:t>Enviar QR’.</a:t>
            </a:r>
            <a:endParaRPr lang="es-ES" dirty="0"/>
          </a:p>
        </p:txBody>
      </p:sp>
      <p:pic>
        <p:nvPicPr>
          <p:cNvPr id="4" name="Imagen 3"/>
          <p:cNvPicPr>
            <a:picLocks noChangeAspect="1"/>
          </p:cNvPicPr>
          <p:nvPr/>
        </p:nvPicPr>
        <p:blipFill rotWithShape="1">
          <a:blip r:embed="rId2"/>
          <a:srcRect t="6707" r="102" b="21199"/>
          <a:stretch/>
        </p:blipFill>
        <p:spPr>
          <a:xfrm>
            <a:off x="1674812" y="1219200"/>
            <a:ext cx="8382000" cy="3276600"/>
          </a:xfrm>
          <a:prstGeom prst="rect">
            <a:avLst/>
          </a:prstGeom>
        </p:spPr>
      </p:pic>
      <p:cxnSp>
        <p:nvCxnSpPr>
          <p:cNvPr id="10" name="Conector recto de flecha 9"/>
          <p:cNvCxnSpPr/>
          <p:nvPr/>
        </p:nvCxnSpPr>
        <p:spPr>
          <a:xfrm flipH="1">
            <a:off x="5103812" y="1981200"/>
            <a:ext cx="9144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Elipse 10"/>
          <p:cNvSpPr/>
          <p:nvPr/>
        </p:nvSpPr>
        <p:spPr>
          <a:xfrm rot="5400000">
            <a:off x="1974336" y="2592247"/>
            <a:ext cx="181535" cy="69411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ángulo 2"/>
          <p:cNvSpPr/>
          <p:nvPr/>
        </p:nvSpPr>
        <p:spPr>
          <a:xfrm>
            <a:off x="6018212" y="1866900"/>
            <a:ext cx="1447800" cy="228600"/>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dirty="0" smtClean="0">
                <a:solidFill>
                  <a:schemeClr val="tx1"/>
                </a:solidFill>
              </a:rPr>
              <a:t>Selección</a:t>
            </a:r>
            <a:r>
              <a:rPr lang="en-US" sz="800" dirty="0" smtClean="0">
                <a:solidFill>
                  <a:schemeClr val="tx1"/>
                </a:solidFill>
              </a:rPr>
              <a:t> de prioridad de QR</a:t>
            </a:r>
            <a:endParaRPr lang="en-US" sz="800" dirty="0">
              <a:solidFill>
                <a:schemeClr val="tx1"/>
              </a:solidFill>
            </a:endParaRPr>
          </a:p>
        </p:txBody>
      </p:sp>
      <p:sp>
        <p:nvSpPr>
          <p:cNvPr id="12" name="Rectángulo 11"/>
          <p:cNvSpPr/>
          <p:nvPr/>
        </p:nvSpPr>
        <p:spPr>
          <a:xfrm>
            <a:off x="6018212" y="2209798"/>
            <a:ext cx="1447800" cy="304801"/>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dirty="0" smtClean="0">
                <a:solidFill>
                  <a:schemeClr val="tx1"/>
                </a:solidFill>
              </a:rPr>
              <a:t>Tipo de producto o servicio a requerir</a:t>
            </a:r>
            <a:endParaRPr lang="es-MX" sz="800" dirty="0">
              <a:solidFill>
                <a:schemeClr val="tx1"/>
              </a:solidFill>
            </a:endParaRPr>
          </a:p>
        </p:txBody>
      </p:sp>
      <p:cxnSp>
        <p:nvCxnSpPr>
          <p:cNvPr id="14" name="Conector recto de flecha 13"/>
          <p:cNvCxnSpPr/>
          <p:nvPr/>
        </p:nvCxnSpPr>
        <p:spPr>
          <a:xfrm flipH="1">
            <a:off x="5561012" y="2286000"/>
            <a:ext cx="4572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6" name="Rectángulo 15"/>
          <p:cNvSpPr/>
          <p:nvPr/>
        </p:nvSpPr>
        <p:spPr>
          <a:xfrm>
            <a:off x="6018212" y="2548216"/>
            <a:ext cx="1447800" cy="304801"/>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Lugar de entrega o recepción del producto</a:t>
            </a:r>
            <a:endParaRPr lang="en-US" sz="800" dirty="0">
              <a:solidFill>
                <a:schemeClr val="tx1"/>
              </a:solidFill>
            </a:endParaRPr>
          </a:p>
        </p:txBody>
      </p:sp>
      <p:cxnSp>
        <p:nvCxnSpPr>
          <p:cNvPr id="17" name="Conector recto de flecha 16"/>
          <p:cNvCxnSpPr/>
          <p:nvPr/>
        </p:nvCxnSpPr>
        <p:spPr>
          <a:xfrm flipH="1">
            <a:off x="5561012" y="2624418"/>
            <a:ext cx="4572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8" name="Rectángulo 17"/>
          <p:cNvSpPr/>
          <p:nvPr/>
        </p:nvSpPr>
        <p:spPr>
          <a:xfrm>
            <a:off x="6018212" y="2900085"/>
            <a:ext cx="1447800" cy="194982"/>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Fin de la compra</a:t>
            </a:r>
          </a:p>
        </p:txBody>
      </p:sp>
      <p:cxnSp>
        <p:nvCxnSpPr>
          <p:cNvPr id="19" name="Conector recto de flecha 18"/>
          <p:cNvCxnSpPr/>
          <p:nvPr/>
        </p:nvCxnSpPr>
        <p:spPr>
          <a:xfrm flipH="1" flipV="1">
            <a:off x="4799012" y="2848535"/>
            <a:ext cx="1219200" cy="9076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1" name="Rectángulo 20"/>
          <p:cNvSpPr/>
          <p:nvPr/>
        </p:nvSpPr>
        <p:spPr>
          <a:xfrm>
            <a:off x="7466012" y="3886200"/>
            <a:ext cx="1447800" cy="304801"/>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Datos</a:t>
            </a:r>
            <a:r>
              <a:rPr lang="en-US" sz="800" dirty="0" smtClean="0">
                <a:solidFill>
                  <a:schemeClr val="tx1"/>
                </a:solidFill>
              </a:rPr>
              <a:t> </a:t>
            </a:r>
            <a:r>
              <a:rPr lang="en-US" sz="800" dirty="0" err="1" smtClean="0">
                <a:solidFill>
                  <a:schemeClr val="tx1"/>
                </a:solidFill>
              </a:rPr>
              <a:t>requeridos</a:t>
            </a:r>
            <a:r>
              <a:rPr lang="en-US" sz="800" dirty="0" smtClean="0">
                <a:solidFill>
                  <a:schemeClr val="tx1"/>
                </a:solidFill>
              </a:rPr>
              <a:t> para el </a:t>
            </a:r>
            <a:r>
              <a:rPr lang="en-US" sz="800" dirty="0" err="1" smtClean="0">
                <a:solidFill>
                  <a:schemeClr val="tx1"/>
                </a:solidFill>
              </a:rPr>
              <a:t>tipo</a:t>
            </a:r>
            <a:r>
              <a:rPr lang="en-US" sz="800" dirty="0" smtClean="0">
                <a:solidFill>
                  <a:schemeClr val="tx1"/>
                </a:solidFill>
              </a:rPr>
              <a:t> de producto</a:t>
            </a:r>
            <a:endParaRPr lang="en-US" sz="800" dirty="0">
              <a:solidFill>
                <a:schemeClr val="tx1"/>
              </a:solidFill>
            </a:endParaRPr>
          </a:p>
        </p:txBody>
      </p:sp>
      <p:cxnSp>
        <p:nvCxnSpPr>
          <p:cNvPr id="22" name="Conector recto de flecha 21"/>
          <p:cNvCxnSpPr/>
          <p:nvPr/>
        </p:nvCxnSpPr>
        <p:spPr>
          <a:xfrm flipV="1">
            <a:off x="8126506" y="3487269"/>
            <a:ext cx="0" cy="39893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5" name="Rectángulo 24"/>
          <p:cNvSpPr/>
          <p:nvPr/>
        </p:nvSpPr>
        <p:spPr>
          <a:xfrm>
            <a:off x="5954807" y="3885078"/>
            <a:ext cx="1447800" cy="304801"/>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Comentarios u </a:t>
            </a:r>
            <a:r>
              <a:rPr lang="en-US" sz="800" dirty="0" err="1" smtClean="0">
                <a:solidFill>
                  <a:schemeClr val="tx1"/>
                </a:solidFill>
              </a:rPr>
              <a:t>observaciones</a:t>
            </a:r>
            <a:endParaRPr lang="en-US" sz="800" dirty="0">
              <a:solidFill>
                <a:schemeClr val="tx1"/>
              </a:solidFill>
            </a:endParaRPr>
          </a:p>
        </p:txBody>
      </p:sp>
      <p:cxnSp>
        <p:nvCxnSpPr>
          <p:cNvPr id="26" name="Conector recto de flecha 25"/>
          <p:cNvCxnSpPr/>
          <p:nvPr/>
        </p:nvCxnSpPr>
        <p:spPr>
          <a:xfrm flipH="1">
            <a:off x="5497607" y="3961280"/>
            <a:ext cx="4572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8170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Compras</a:t>
            </a:r>
            <a:endParaRPr lang="es-ES" dirty="0"/>
          </a:p>
        </p:txBody>
      </p:sp>
      <p:sp>
        <p:nvSpPr>
          <p:cNvPr id="8" name="Marcador de posición de contenido 13"/>
          <p:cNvSpPr>
            <a:spLocks noGrp="1"/>
          </p:cNvSpPr>
          <p:nvPr>
            <p:ph idx="1"/>
          </p:nvPr>
        </p:nvSpPr>
        <p:spPr>
          <a:xfrm>
            <a:off x="950913" y="4648200"/>
            <a:ext cx="10287000" cy="1693531"/>
          </a:xfrm>
        </p:spPr>
        <p:txBody>
          <a:bodyPr rtlCol="0">
            <a:normAutofit/>
          </a:bodyPr>
          <a:lstStyle/>
          <a:p>
            <a:pPr marL="0" indent="0" rtl="0">
              <a:buNone/>
            </a:pPr>
            <a:r>
              <a:rPr lang="es-ES" dirty="0" smtClean="0"/>
              <a:t>Para generar una QR, asegúrese de haber capturado todos los datos requeridos. Opcionalmente podrá subir un archivo en formato PDF que brinde mayor detalle de lo que se esta requiriendo así como los comentarios que enriquezca la información para el comprador.</a:t>
            </a:r>
            <a:endParaRPr lang="es-ES" dirty="0"/>
          </a:p>
        </p:txBody>
      </p:sp>
      <p:pic>
        <p:nvPicPr>
          <p:cNvPr id="4" name="Imagen 3"/>
          <p:cNvPicPr>
            <a:picLocks noChangeAspect="1"/>
          </p:cNvPicPr>
          <p:nvPr/>
        </p:nvPicPr>
        <p:blipFill rotWithShape="1">
          <a:blip r:embed="rId2"/>
          <a:srcRect t="6707" r="102" b="21199"/>
          <a:stretch/>
        </p:blipFill>
        <p:spPr>
          <a:xfrm>
            <a:off x="1674812" y="1219200"/>
            <a:ext cx="8382000" cy="3276600"/>
          </a:xfrm>
          <a:prstGeom prst="rect">
            <a:avLst/>
          </a:prstGeom>
        </p:spPr>
      </p:pic>
      <p:cxnSp>
        <p:nvCxnSpPr>
          <p:cNvPr id="10" name="Conector recto de flecha 9"/>
          <p:cNvCxnSpPr/>
          <p:nvPr/>
        </p:nvCxnSpPr>
        <p:spPr>
          <a:xfrm flipH="1">
            <a:off x="5103812" y="1981200"/>
            <a:ext cx="9144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Elipse 10"/>
          <p:cNvSpPr/>
          <p:nvPr/>
        </p:nvSpPr>
        <p:spPr>
          <a:xfrm rot="5400000">
            <a:off x="1974336" y="2592247"/>
            <a:ext cx="181535" cy="69411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ángulo 2"/>
          <p:cNvSpPr/>
          <p:nvPr/>
        </p:nvSpPr>
        <p:spPr>
          <a:xfrm>
            <a:off x="6018212" y="1866900"/>
            <a:ext cx="1447800" cy="228600"/>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dirty="0" smtClean="0">
                <a:solidFill>
                  <a:schemeClr val="tx1"/>
                </a:solidFill>
              </a:rPr>
              <a:t>Selección</a:t>
            </a:r>
            <a:r>
              <a:rPr lang="en-US" sz="800" dirty="0" smtClean="0">
                <a:solidFill>
                  <a:schemeClr val="tx1"/>
                </a:solidFill>
              </a:rPr>
              <a:t> de prioridad de QR</a:t>
            </a:r>
            <a:endParaRPr lang="en-US" sz="800" dirty="0">
              <a:solidFill>
                <a:schemeClr val="tx1"/>
              </a:solidFill>
            </a:endParaRPr>
          </a:p>
        </p:txBody>
      </p:sp>
      <p:sp>
        <p:nvSpPr>
          <p:cNvPr id="12" name="Rectángulo 11"/>
          <p:cNvSpPr/>
          <p:nvPr/>
        </p:nvSpPr>
        <p:spPr>
          <a:xfrm>
            <a:off x="6018212" y="2209798"/>
            <a:ext cx="1447800" cy="304801"/>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dirty="0" smtClean="0">
                <a:solidFill>
                  <a:schemeClr val="tx1"/>
                </a:solidFill>
              </a:rPr>
              <a:t>Tipo de producto o servicio a requerir</a:t>
            </a:r>
            <a:endParaRPr lang="es-MX" sz="800" dirty="0">
              <a:solidFill>
                <a:schemeClr val="tx1"/>
              </a:solidFill>
            </a:endParaRPr>
          </a:p>
        </p:txBody>
      </p:sp>
      <p:cxnSp>
        <p:nvCxnSpPr>
          <p:cNvPr id="14" name="Conector recto de flecha 13"/>
          <p:cNvCxnSpPr/>
          <p:nvPr/>
        </p:nvCxnSpPr>
        <p:spPr>
          <a:xfrm flipH="1">
            <a:off x="5561012" y="2286000"/>
            <a:ext cx="4572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6" name="Rectángulo 15"/>
          <p:cNvSpPr/>
          <p:nvPr/>
        </p:nvSpPr>
        <p:spPr>
          <a:xfrm>
            <a:off x="6018212" y="2548216"/>
            <a:ext cx="1447800" cy="304801"/>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Lugar de entrega o recepción del producto</a:t>
            </a:r>
            <a:endParaRPr lang="en-US" sz="800" dirty="0">
              <a:solidFill>
                <a:schemeClr val="tx1"/>
              </a:solidFill>
            </a:endParaRPr>
          </a:p>
        </p:txBody>
      </p:sp>
      <p:cxnSp>
        <p:nvCxnSpPr>
          <p:cNvPr id="17" name="Conector recto de flecha 16"/>
          <p:cNvCxnSpPr/>
          <p:nvPr/>
        </p:nvCxnSpPr>
        <p:spPr>
          <a:xfrm flipH="1">
            <a:off x="5561012" y="2624418"/>
            <a:ext cx="4572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8" name="Rectángulo 17"/>
          <p:cNvSpPr/>
          <p:nvPr/>
        </p:nvSpPr>
        <p:spPr>
          <a:xfrm>
            <a:off x="6018212" y="2900085"/>
            <a:ext cx="1447800" cy="194982"/>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Fin de la compra</a:t>
            </a:r>
          </a:p>
        </p:txBody>
      </p:sp>
      <p:cxnSp>
        <p:nvCxnSpPr>
          <p:cNvPr id="19" name="Conector recto de flecha 18"/>
          <p:cNvCxnSpPr/>
          <p:nvPr/>
        </p:nvCxnSpPr>
        <p:spPr>
          <a:xfrm flipH="1" flipV="1">
            <a:off x="4799012" y="2848535"/>
            <a:ext cx="1219200" cy="9076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1" name="Rectángulo 20"/>
          <p:cNvSpPr/>
          <p:nvPr/>
        </p:nvSpPr>
        <p:spPr>
          <a:xfrm>
            <a:off x="7466012" y="3886200"/>
            <a:ext cx="1447800" cy="304801"/>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Datos</a:t>
            </a:r>
            <a:r>
              <a:rPr lang="en-US" sz="800" dirty="0" smtClean="0">
                <a:solidFill>
                  <a:schemeClr val="tx1"/>
                </a:solidFill>
              </a:rPr>
              <a:t> </a:t>
            </a:r>
            <a:r>
              <a:rPr lang="en-US" sz="800" dirty="0" err="1" smtClean="0">
                <a:solidFill>
                  <a:schemeClr val="tx1"/>
                </a:solidFill>
              </a:rPr>
              <a:t>requeridos</a:t>
            </a:r>
            <a:r>
              <a:rPr lang="en-US" sz="800" dirty="0" smtClean="0">
                <a:solidFill>
                  <a:schemeClr val="tx1"/>
                </a:solidFill>
              </a:rPr>
              <a:t> para el </a:t>
            </a:r>
            <a:r>
              <a:rPr lang="en-US" sz="800" dirty="0" err="1" smtClean="0">
                <a:solidFill>
                  <a:schemeClr val="tx1"/>
                </a:solidFill>
              </a:rPr>
              <a:t>tipo</a:t>
            </a:r>
            <a:r>
              <a:rPr lang="en-US" sz="800" dirty="0" smtClean="0">
                <a:solidFill>
                  <a:schemeClr val="tx1"/>
                </a:solidFill>
              </a:rPr>
              <a:t> de producto</a:t>
            </a:r>
            <a:endParaRPr lang="en-US" sz="800" dirty="0">
              <a:solidFill>
                <a:schemeClr val="tx1"/>
              </a:solidFill>
            </a:endParaRPr>
          </a:p>
        </p:txBody>
      </p:sp>
      <p:cxnSp>
        <p:nvCxnSpPr>
          <p:cNvPr id="22" name="Conector recto de flecha 21"/>
          <p:cNvCxnSpPr/>
          <p:nvPr/>
        </p:nvCxnSpPr>
        <p:spPr>
          <a:xfrm flipV="1">
            <a:off x="8126506" y="3487269"/>
            <a:ext cx="0" cy="39893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5" name="Rectángulo 24"/>
          <p:cNvSpPr/>
          <p:nvPr/>
        </p:nvSpPr>
        <p:spPr>
          <a:xfrm>
            <a:off x="5954807" y="3885078"/>
            <a:ext cx="1447800" cy="304801"/>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Comentarios u </a:t>
            </a:r>
            <a:r>
              <a:rPr lang="en-US" sz="800" dirty="0" err="1" smtClean="0">
                <a:solidFill>
                  <a:schemeClr val="tx1"/>
                </a:solidFill>
              </a:rPr>
              <a:t>observaciones</a:t>
            </a:r>
            <a:endParaRPr lang="en-US" sz="800" dirty="0">
              <a:solidFill>
                <a:schemeClr val="tx1"/>
              </a:solidFill>
            </a:endParaRPr>
          </a:p>
        </p:txBody>
      </p:sp>
      <p:cxnSp>
        <p:nvCxnSpPr>
          <p:cNvPr id="26" name="Conector recto de flecha 25"/>
          <p:cNvCxnSpPr/>
          <p:nvPr/>
        </p:nvCxnSpPr>
        <p:spPr>
          <a:xfrm flipH="1">
            <a:off x="5497607" y="3961280"/>
            <a:ext cx="4572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1810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Catalogo de QR’s</a:t>
            </a:r>
            <a:endParaRPr lang="es-ES" dirty="0"/>
          </a:p>
        </p:txBody>
      </p:sp>
      <p:sp>
        <p:nvSpPr>
          <p:cNvPr id="8" name="Marcador de posición de contenido 13"/>
          <p:cNvSpPr>
            <a:spLocks noGrp="1"/>
          </p:cNvSpPr>
          <p:nvPr>
            <p:ph idx="1"/>
          </p:nvPr>
        </p:nvSpPr>
        <p:spPr>
          <a:xfrm>
            <a:off x="1099066" y="4139209"/>
            <a:ext cx="10287000" cy="1693531"/>
          </a:xfrm>
        </p:spPr>
        <p:txBody>
          <a:bodyPr rtlCol="0">
            <a:normAutofit/>
          </a:bodyPr>
          <a:lstStyle/>
          <a:p>
            <a:pPr marL="0" indent="0" rtl="0">
              <a:buNone/>
            </a:pPr>
            <a:r>
              <a:rPr lang="es-ES" dirty="0" smtClean="0"/>
              <a:t>Este catalogo concentra todas la QR’s generadas, esta sección es utilizada para compradores que cotizan y gestionan las solicitudes así como los requisitores para solicitar aprobación de compra.</a:t>
            </a:r>
            <a:endParaRPr lang="es-ES" dirty="0"/>
          </a:p>
        </p:txBody>
      </p:sp>
      <p:pic>
        <p:nvPicPr>
          <p:cNvPr id="5" name="Imagen 4"/>
          <p:cNvPicPr>
            <a:picLocks noChangeAspect="1"/>
          </p:cNvPicPr>
          <p:nvPr/>
        </p:nvPicPr>
        <p:blipFill rotWithShape="1">
          <a:blip r:embed="rId2"/>
          <a:srcRect t="9644" b="40758"/>
          <a:stretch/>
        </p:blipFill>
        <p:spPr>
          <a:xfrm>
            <a:off x="1141412" y="1219200"/>
            <a:ext cx="10210800" cy="2743200"/>
          </a:xfrm>
          <a:prstGeom prst="rect">
            <a:avLst/>
          </a:prstGeom>
        </p:spPr>
      </p:pic>
      <p:sp>
        <p:nvSpPr>
          <p:cNvPr id="20" name="Elipse 19"/>
          <p:cNvSpPr/>
          <p:nvPr/>
        </p:nvSpPr>
        <p:spPr>
          <a:xfrm rot="5400000">
            <a:off x="1550100" y="3172712"/>
            <a:ext cx="181535" cy="69411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ángulo 22"/>
          <p:cNvSpPr/>
          <p:nvPr/>
        </p:nvSpPr>
        <p:spPr>
          <a:xfrm>
            <a:off x="7466012" y="2895600"/>
            <a:ext cx="1447800" cy="304801"/>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Botón</a:t>
            </a:r>
            <a:r>
              <a:rPr lang="en-US" sz="800" dirty="0" smtClean="0">
                <a:solidFill>
                  <a:schemeClr val="tx1"/>
                </a:solidFill>
              </a:rPr>
              <a:t> para solicitor una </a:t>
            </a:r>
            <a:r>
              <a:rPr lang="en-US" sz="800" dirty="0" err="1" smtClean="0">
                <a:solidFill>
                  <a:schemeClr val="tx1"/>
                </a:solidFill>
              </a:rPr>
              <a:t>aprobación</a:t>
            </a:r>
            <a:r>
              <a:rPr lang="en-US" sz="800" dirty="0" smtClean="0">
                <a:solidFill>
                  <a:schemeClr val="tx1"/>
                </a:solidFill>
              </a:rPr>
              <a:t> de compra (PR)</a:t>
            </a:r>
            <a:endParaRPr lang="en-US" sz="800" dirty="0">
              <a:solidFill>
                <a:schemeClr val="tx1"/>
              </a:solidFill>
            </a:endParaRPr>
          </a:p>
        </p:txBody>
      </p:sp>
      <p:cxnSp>
        <p:nvCxnSpPr>
          <p:cNvPr id="24" name="Conector recto de flecha 23"/>
          <p:cNvCxnSpPr/>
          <p:nvPr/>
        </p:nvCxnSpPr>
        <p:spPr>
          <a:xfrm flipV="1">
            <a:off x="8913812" y="3047999"/>
            <a:ext cx="533400" cy="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7" name="Rectángulo 26"/>
          <p:cNvSpPr/>
          <p:nvPr/>
        </p:nvSpPr>
        <p:spPr>
          <a:xfrm>
            <a:off x="9675812" y="3809999"/>
            <a:ext cx="1524000" cy="304801"/>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Botón</a:t>
            </a:r>
            <a:r>
              <a:rPr lang="en-US" sz="800" dirty="0" smtClean="0">
                <a:solidFill>
                  <a:schemeClr val="tx1"/>
                </a:solidFill>
              </a:rPr>
              <a:t> para </a:t>
            </a:r>
            <a:r>
              <a:rPr lang="en-US" sz="800" dirty="0" err="1" smtClean="0">
                <a:solidFill>
                  <a:schemeClr val="tx1"/>
                </a:solidFill>
              </a:rPr>
              <a:t>ver</a:t>
            </a:r>
            <a:r>
              <a:rPr lang="en-US" sz="800" dirty="0" smtClean="0">
                <a:solidFill>
                  <a:schemeClr val="tx1"/>
                </a:solidFill>
              </a:rPr>
              <a:t> QR y </a:t>
            </a:r>
            <a:r>
              <a:rPr lang="en-US" sz="800" dirty="0" err="1" smtClean="0">
                <a:solidFill>
                  <a:schemeClr val="tx1"/>
                </a:solidFill>
              </a:rPr>
              <a:t>gestionar</a:t>
            </a:r>
            <a:endParaRPr lang="en-US" sz="800" dirty="0">
              <a:solidFill>
                <a:schemeClr val="tx1"/>
              </a:solidFill>
            </a:endParaRPr>
          </a:p>
        </p:txBody>
      </p:sp>
      <p:cxnSp>
        <p:nvCxnSpPr>
          <p:cNvPr id="28" name="Conector recto de flecha 27"/>
          <p:cNvCxnSpPr/>
          <p:nvPr/>
        </p:nvCxnSpPr>
        <p:spPr>
          <a:xfrm flipH="1" flipV="1">
            <a:off x="10399712" y="3429000"/>
            <a:ext cx="2" cy="3743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8530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Catalogo de QR’s</a:t>
            </a:r>
            <a:endParaRPr lang="es-ES" dirty="0"/>
          </a:p>
        </p:txBody>
      </p:sp>
      <p:sp>
        <p:nvSpPr>
          <p:cNvPr id="8" name="Marcador de posición de contenido 13"/>
          <p:cNvSpPr>
            <a:spLocks noGrp="1"/>
          </p:cNvSpPr>
          <p:nvPr>
            <p:ph idx="1"/>
          </p:nvPr>
        </p:nvSpPr>
        <p:spPr>
          <a:xfrm>
            <a:off x="1099066" y="4139209"/>
            <a:ext cx="10287000" cy="1693531"/>
          </a:xfrm>
        </p:spPr>
        <p:txBody>
          <a:bodyPr rtlCol="0">
            <a:normAutofit/>
          </a:bodyPr>
          <a:lstStyle/>
          <a:p>
            <a:pPr marL="0" indent="0" rtl="0">
              <a:buNone/>
            </a:pPr>
            <a:r>
              <a:rPr lang="es-ES" dirty="0" smtClean="0"/>
              <a:t>En la parte superior podrá encontrar un panel de búsqueda que le ayudara a </a:t>
            </a:r>
            <a:r>
              <a:rPr lang="es-ES" dirty="0" err="1" smtClean="0"/>
              <a:t>relizar</a:t>
            </a:r>
            <a:r>
              <a:rPr lang="es-ES" dirty="0" smtClean="0"/>
              <a:t> una búsqueda mas especifica, ya sea por numero de QR (ID), </a:t>
            </a:r>
            <a:r>
              <a:rPr lang="es-ES" dirty="0" err="1" smtClean="0"/>
              <a:t>requisitor</a:t>
            </a:r>
            <a:r>
              <a:rPr lang="es-ES" dirty="0" smtClean="0"/>
              <a:t> (Usuario) o contenido, este ultimo buscara la información en 3 campos específicos en caso de que apliquen: Marca, Modelo y/o Descripción</a:t>
            </a:r>
            <a:endParaRPr lang="es-ES" dirty="0"/>
          </a:p>
        </p:txBody>
      </p:sp>
      <p:pic>
        <p:nvPicPr>
          <p:cNvPr id="5" name="Imagen 4"/>
          <p:cNvPicPr>
            <a:picLocks noChangeAspect="1"/>
          </p:cNvPicPr>
          <p:nvPr/>
        </p:nvPicPr>
        <p:blipFill rotWithShape="1">
          <a:blip r:embed="rId2"/>
          <a:srcRect t="9644" b="40758"/>
          <a:stretch/>
        </p:blipFill>
        <p:spPr>
          <a:xfrm>
            <a:off x="1141412" y="1219200"/>
            <a:ext cx="10210800" cy="2743200"/>
          </a:xfrm>
          <a:prstGeom prst="rect">
            <a:avLst/>
          </a:prstGeom>
        </p:spPr>
      </p:pic>
      <p:sp>
        <p:nvSpPr>
          <p:cNvPr id="20" name="Elipse 19"/>
          <p:cNvSpPr/>
          <p:nvPr/>
        </p:nvSpPr>
        <p:spPr>
          <a:xfrm rot="5400000">
            <a:off x="1550100" y="3172712"/>
            <a:ext cx="181535" cy="69411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ángulo 22"/>
          <p:cNvSpPr/>
          <p:nvPr/>
        </p:nvSpPr>
        <p:spPr>
          <a:xfrm>
            <a:off x="7466012" y="2895600"/>
            <a:ext cx="1447800" cy="304801"/>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Botón</a:t>
            </a:r>
            <a:r>
              <a:rPr lang="en-US" sz="800" dirty="0" smtClean="0">
                <a:solidFill>
                  <a:schemeClr val="tx1"/>
                </a:solidFill>
              </a:rPr>
              <a:t> para solicitor una </a:t>
            </a:r>
            <a:r>
              <a:rPr lang="en-US" sz="800" dirty="0" err="1" smtClean="0">
                <a:solidFill>
                  <a:schemeClr val="tx1"/>
                </a:solidFill>
              </a:rPr>
              <a:t>aprobación</a:t>
            </a:r>
            <a:r>
              <a:rPr lang="en-US" sz="800" dirty="0" smtClean="0">
                <a:solidFill>
                  <a:schemeClr val="tx1"/>
                </a:solidFill>
              </a:rPr>
              <a:t> de compra (PR)</a:t>
            </a:r>
            <a:endParaRPr lang="en-US" sz="800" dirty="0">
              <a:solidFill>
                <a:schemeClr val="tx1"/>
              </a:solidFill>
            </a:endParaRPr>
          </a:p>
        </p:txBody>
      </p:sp>
      <p:cxnSp>
        <p:nvCxnSpPr>
          <p:cNvPr id="24" name="Conector recto de flecha 23"/>
          <p:cNvCxnSpPr/>
          <p:nvPr/>
        </p:nvCxnSpPr>
        <p:spPr>
          <a:xfrm flipV="1">
            <a:off x="8913812" y="3047999"/>
            <a:ext cx="533400" cy="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7" name="Rectángulo 26"/>
          <p:cNvSpPr/>
          <p:nvPr/>
        </p:nvSpPr>
        <p:spPr>
          <a:xfrm>
            <a:off x="9675812" y="3809999"/>
            <a:ext cx="1524000" cy="304801"/>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Botón</a:t>
            </a:r>
            <a:r>
              <a:rPr lang="en-US" sz="800" dirty="0" smtClean="0">
                <a:solidFill>
                  <a:schemeClr val="tx1"/>
                </a:solidFill>
              </a:rPr>
              <a:t> para </a:t>
            </a:r>
            <a:r>
              <a:rPr lang="en-US" sz="800" dirty="0" err="1" smtClean="0">
                <a:solidFill>
                  <a:schemeClr val="tx1"/>
                </a:solidFill>
              </a:rPr>
              <a:t>ver</a:t>
            </a:r>
            <a:r>
              <a:rPr lang="en-US" sz="800" dirty="0" smtClean="0">
                <a:solidFill>
                  <a:schemeClr val="tx1"/>
                </a:solidFill>
              </a:rPr>
              <a:t> QR y </a:t>
            </a:r>
            <a:r>
              <a:rPr lang="en-US" sz="800" dirty="0" err="1" smtClean="0">
                <a:solidFill>
                  <a:schemeClr val="tx1"/>
                </a:solidFill>
              </a:rPr>
              <a:t>gestionar</a:t>
            </a:r>
            <a:endParaRPr lang="en-US" sz="800" dirty="0">
              <a:solidFill>
                <a:schemeClr val="tx1"/>
              </a:solidFill>
            </a:endParaRPr>
          </a:p>
        </p:txBody>
      </p:sp>
      <p:cxnSp>
        <p:nvCxnSpPr>
          <p:cNvPr id="28" name="Conector recto de flecha 27"/>
          <p:cNvCxnSpPr/>
          <p:nvPr/>
        </p:nvCxnSpPr>
        <p:spPr>
          <a:xfrm flipH="1" flipV="1">
            <a:off x="10399712" y="3429000"/>
            <a:ext cx="2" cy="3743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2539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Catalogo de QR’s</a:t>
            </a:r>
            <a:endParaRPr lang="es-ES" dirty="0"/>
          </a:p>
        </p:txBody>
      </p:sp>
      <p:sp>
        <p:nvSpPr>
          <p:cNvPr id="8" name="Marcador de posición de contenido 13"/>
          <p:cNvSpPr>
            <a:spLocks noGrp="1"/>
          </p:cNvSpPr>
          <p:nvPr>
            <p:ph idx="1"/>
          </p:nvPr>
        </p:nvSpPr>
        <p:spPr>
          <a:xfrm>
            <a:off x="989012" y="4326269"/>
            <a:ext cx="10287000" cy="2150731"/>
          </a:xfrm>
        </p:spPr>
        <p:txBody>
          <a:bodyPr rtlCol="0">
            <a:normAutofit/>
          </a:bodyPr>
          <a:lstStyle/>
          <a:p>
            <a:pPr marL="0" indent="0" rtl="0">
              <a:buNone/>
            </a:pPr>
            <a:r>
              <a:rPr lang="es-ES" dirty="0" smtClean="0"/>
              <a:t>Dentro del catalogo de QR’s, el </a:t>
            </a:r>
            <a:r>
              <a:rPr lang="es-ES" dirty="0" err="1" smtClean="0"/>
              <a:t>requisitor</a:t>
            </a:r>
            <a:r>
              <a:rPr lang="es-ES" dirty="0" smtClean="0"/>
              <a:t> también tendrá la opción de solicitar una solicitud de compra (PR). Esta opción estará disponible en el catalogo para aquellas QR’s que han sido liberadas y están vigentes.</a:t>
            </a:r>
          </a:p>
          <a:p>
            <a:pPr marL="0" indent="0" rtl="0">
              <a:buNone/>
            </a:pPr>
            <a:r>
              <a:rPr lang="es-ES" dirty="0" smtClean="0"/>
              <a:t>Para esto es necesario seleccionar la opción disponible y capturar la cantidad requerida.</a:t>
            </a:r>
            <a:endParaRPr lang="es-ES" dirty="0"/>
          </a:p>
        </p:txBody>
      </p:sp>
      <p:sp>
        <p:nvSpPr>
          <p:cNvPr id="23" name="Rectángulo 22"/>
          <p:cNvSpPr/>
          <p:nvPr/>
        </p:nvSpPr>
        <p:spPr>
          <a:xfrm>
            <a:off x="2894012" y="2907804"/>
            <a:ext cx="1447800" cy="304801"/>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bg1"/>
                </a:solidFill>
              </a:rPr>
              <a:t>Botón</a:t>
            </a:r>
            <a:r>
              <a:rPr lang="en-US" sz="800" dirty="0" smtClean="0">
                <a:solidFill>
                  <a:schemeClr val="bg1"/>
                </a:solidFill>
              </a:rPr>
              <a:t> para solicitor una </a:t>
            </a:r>
            <a:r>
              <a:rPr lang="en-US" sz="800" dirty="0" err="1" smtClean="0">
                <a:solidFill>
                  <a:schemeClr val="bg1"/>
                </a:solidFill>
              </a:rPr>
              <a:t>aprobación</a:t>
            </a:r>
            <a:r>
              <a:rPr lang="en-US" sz="800" dirty="0" smtClean="0">
                <a:solidFill>
                  <a:schemeClr val="bg1"/>
                </a:solidFill>
              </a:rPr>
              <a:t> de compra (PR)</a:t>
            </a:r>
            <a:endParaRPr lang="en-US" sz="800" dirty="0">
              <a:solidFill>
                <a:schemeClr val="bg1"/>
              </a:solidFill>
            </a:endParaRPr>
          </a:p>
        </p:txBody>
      </p:sp>
      <p:cxnSp>
        <p:nvCxnSpPr>
          <p:cNvPr id="24" name="Conector recto de flecha 23"/>
          <p:cNvCxnSpPr/>
          <p:nvPr/>
        </p:nvCxnSpPr>
        <p:spPr>
          <a:xfrm flipV="1">
            <a:off x="4341812" y="3060203"/>
            <a:ext cx="533400" cy="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3" name="Imagen 2"/>
          <p:cNvPicPr>
            <a:picLocks noChangeAspect="1"/>
          </p:cNvPicPr>
          <p:nvPr/>
        </p:nvPicPr>
        <p:blipFill rotWithShape="1">
          <a:blip r:embed="rId2"/>
          <a:srcRect l="27918" t="9231" r="27499" b="61538"/>
          <a:stretch/>
        </p:blipFill>
        <p:spPr>
          <a:xfrm>
            <a:off x="6271104" y="1723143"/>
            <a:ext cx="4955009" cy="1759723"/>
          </a:xfrm>
          <a:prstGeom prst="rect">
            <a:avLst/>
          </a:prstGeom>
        </p:spPr>
      </p:pic>
      <p:pic>
        <p:nvPicPr>
          <p:cNvPr id="12" name="Imagen 11"/>
          <p:cNvPicPr>
            <a:picLocks noChangeAspect="1"/>
          </p:cNvPicPr>
          <p:nvPr/>
        </p:nvPicPr>
        <p:blipFill rotWithShape="1">
          <a:blip r:embed="rId3"/>
          <a:srcRect l="43284" t="9644" b="40758"/>
          <a:stretch/>
        </p:blipFill>
        <p:spPr>
          <a:xfrm>
            <a:off x="379412" y="1219200"/>
            <a:ext cx="5791200" cy="2743200"/>
          </a:xfrm>
          <a:prstGeom prst="rect">
            <a:avLst/>
          </a:prstGeom>
        </p:spPr>
      </p:pic>
      <p:sp>
        <p:nvSpPr>
          <p:cNvPr id="14" name="Rectángulo 13"/>
          <p:cNvSpPr/>
          <p:nvPr/>
        </p:nvSpPr>
        <p:spPr>
          <a:xfrm>
            <a:off x="2284412" y="2895600"/>
            <a:ext cx="1447800" cy="304801"/>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Botón</a:t>
            </a:r>
            <a:r>
              <a:rPr lang="en-US" sz="800" dirty="0" smtClean="0">
                <a:solidFill>
                  <a:schemeClr val="tx1"/>
                </a:solidFill>
              </a:rPr>
              <a:t> para solicitor una </a:t>
            </a:r>
            <a:r>
              <a:rPr lang="en-US" sz="800" dirty="0" err="1" smtClean="0">
                <a:solidFill>
                  <a:schemeClr val="tx1"/>
                </a:solidFill>
              </a:rPr>
              <a:t>aprobación</a:t>
            </a:r>
            <a:r>
              <a:rPr lang="en-US" sz="800" dirty="0" smtClean="0">
                <a:solidFill>
                  <a:schemeClr val="tx1"/>
                </a:solidFill>
              </a:rPr>
              <a:t> de compra (PR)</a:t>
            </a:r>
            <a:endParaRPr lang="en-US" sz="800" dirty="0">
              <a:solidFill>
                <a:schemeClr val="tx1"/>
              </a:solidFill>
            </a:endParaRPr>
          </a:p>
        </p:txBody>
      </p:sp>
      <p:cxnSp>
        <p:nvCxnSpPr>
          <p:cNvPr id="15" name="Conector recto de flecha 14"/>
          <p:cNvCxnSpPr/>
          <p:nvPr/>
        </p:nvCxnSpPr>
        <p:spPr>
          <a:xfrm flipV="1">
            <a:off x="3732212" y="3047999"/>
            <a:ext cx="533400" cy="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790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Retrospección">
  <a:themeElements>
    <a:clrScheme name="Personalizado 1">
      <a:dk1>
        <a:sysClr val="windowText" lastClr="000000"/>
      </a:dk1>
      <a:lt1>
        <a:sysClr val="window" lastClr="FFFFFF"/>
      </a:lt1>
      <a:dk2>
        <a:srgbClr val="335B74"/>
      </a:dk2>
      <a:lt2>
        <a:srgbClr val="DFE3E5"/>
      </a:lt2>
      <a:accent1>
        <a:srgbClr val="96C120"/>
      </a:accent1>
      <a:accent2>
        <a:srgbClr val="12487E"/>
      </a:accent2>
      <a:accent3>
        <a:srgbClr val="27CED7"/>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00E41224-0370-4595-877C-23316CD80004}">
  <ds:schemaRefs>
    <ds:schemaRef ds:uri="http://schemas.microsoft.com/office/2006/documentManagement/types"/>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schemas.openxmlformats.org/package/2006/metadata/core-propertie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374</Words>
  <Application>Microsoft Office PowerPoint</Application>
  <PresentationFormat>Custom</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Corbel</vt:lpstr>
      <vt:lpstr>Retrospección</vt:lpstr>
      <vt:lpstr>SIGA-MAS</vt:lpstr>
      <vt:lpstr>Compras</vt:lpstr>
      <vt:lpstr>Compras</vt:lpstr>
      <vt:lpstr>Catalogo de QR’s</vt:lpstr>
      <vt:lpstr>Catalogo de QR’s</vt:lpstr>
      <vt:lpstr>Catalogo de QR’s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2017-12-28T23:36:38Z</dcterms:created>
  <dcterms:modified xsi:type="dcterms:W3CDTF">2019-01-19T19:27:04Z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