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11"/>
  </p:notesMasterIdLst>
  <p:handoutMasterIdLst>
    <p:handoutMasterId r:id="rId12"/>
  </p:handoutMasterIdLst>
  <p:sldIdLst>
    <p:sldId id="265" r:id="rId5"/>
    <p:sldId id="328" r:id="rId6"/>
    <p:sldId id="329" r:id="rId7"/>
    <p:sldId id="330" r:id="rId8"/>
    <p:sldId id="331" r:id="rId9"/>
    <p:sldId id="332" r:id="rId10"/>
  </p:sldIdLst>
  <p:sldSz cx="12188825" cy="6858000"/>
  <p:notesSz cx="6858000" cy="9144000"/>
  <p:custDataLst>
    <p:tags r:id="rId13"/>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94629" autoAdjust="0"/>
  </p:normalViewPr>
  <p:slideViewPr>
    <p:cSldViewPr showGuides="1">
      <p:cViewPr varScale="1">
        <p:scale>
          <a:sx n="115" d="100"/>
          <a:sy n="115" d="100"/>
        </p:scale>
        <p:origin x="46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19/01/2019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19/01/2019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449AB76-A320-4E39-9234-D12D5CF1750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2C5-E14D-413E-B1AC-689A1B2456F1}"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AC609F-0362-4067-A47A-9F1CA2E45A6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0129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ED9F-A6BB-400D-8F4D-616EB46A940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7719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2A013F82-EE5E-44EE-A61D-E31C6657F26F}" type="slidenum">
              <a:rPr lang="es-ES" smtClean="0"/>
              <a:pPr/>
              <a:t>‹#›</a:t>
            </a:fld>
            <a:endParaRPr lang="es-ES" dirty="0"/>
          </a:p>
        </p:txBody>
      </p:sp>
    </p:spTree>
    <p:extLst>
      <p:ext uri="{BB962C8B-B14F-4D97-AF65-F5344CB8AC3E}">
        <p14:creationId xmlns:p14="http://schemas.microsoft.com/office/powerpoint/2010/main" val="1475853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12EF1AF-E5B2-41DB-BFF8-672C5BBF646A}"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gn="r"/>
            <a:fld id="{8E17C630-F8FA-4DCB-87FA-91D30885A2FD}" type="datetime1">
              <a:rPr lang="es-ES" smtClean="0"/>
              <a:pPr algn="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82640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076C6-356A-48AB-A8EF-572AE4A11929}" type="datetime1">
              <a:rPr lang="es-ES" smtClean="0"/>
              <a:pPr/>
              <a:t>19/01/2019</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26285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4A686D9-BDBD-4090-B19D-04E04F3CB648}" type="datetime1">
              <a:rPr lang="es-ES" smtClean="0"/>
              <a:pPr/>
              <a:t>19/01/2019</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11326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B4D0FB-1285-4974-8D4E-BCFCC0FA7978}" type="datetime1">
              <a:rPr lang="es-ES" smtClean="0"/>
              <a:pPr/>
              <a:t>19/01/2019</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7367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C3D96D5-80C9-4ED7-89C2-CE590C3C6CB2}" type="datetime1">
              <a:rPr lang="es-ES" smtClean="0"/>
              <a:pPr/>
              <a:t>19/01/2019</a:t>
            </a:fld>
            <a:endParaRPr lang="es-E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7867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911BAB-2490-48FD-81BA-E5EB85DA87AE}" type="datetime1">
              <a:rPr lang="es-ES" smtClean="0"/>
              <a:pP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pPr rtl="0"/>
              <a:t>‹#›</a:t>
            </a:fld>
            <a:endParaRPr lang="es-ES" noProof="0" dirty="0"/>
          </a:p>
        </p:txBody>
      </p:sp>
    </p:spTree>
    <p:extLst>
      <p:ext uri="{BB962C8B-B14F-4D97-AF65-F5344CB8AC3E}">
        <p14:creationId xmlns:p14="http://schemas.microsoft.com/office/powerpoint/2010/main" val="42160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s-ES" smtClean="0"/>
              <a:pPr/>
              <a:t>‹#›</a:t>
            </a:fld>
            <a:endParaRPr lang="es-ES" dirty="0"/>
          </a:p>
        </p:txBody>
      </p:sp>
      <p:pic>
        <p:nvPicPr>
          <p:cNvPr id="8" name="Imagen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3212" y="286118"/>
            <a:ext cx="1828804" cy="396241"/>
          </a:xfrm>
          <a:prstGeom prst="rect">
            <a:avLst/>
          </a:prstGeom>
        </p:spPr>
      </p:pic>
    </p:spTree>
    <p:extLst>
      <p:ext uri="{BB962C8B-B14F-4D97-AF65-F5344CB8AC3E}">
        <p14:creationId xmlns:p14="http://schemas.microsoft.com/office/powerpoint/2010/main" val="9174631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SIGA-MAS</a:t>
            </a:r>
            <a:endParaRPr lang="es-ES" dirty="0"/>
          </a:p>
        </p:txBody>
      </p:sp>
      <p:sp>
        <p:nvSpPr>
          <p:cNvPr id="4" name="Subtítulo 3"/>
          <p:cNvSpPr>
            <a:spLocks noGrp="1"/>
          </p:cNvSpPr>
          <p:nvPr>
            <p:ph type="subTitle" idx="1"/>
          </p:nvPr>
        </p:nvSpPr>
        <p:spPr>
          <a:xfrm>
            <a:off x="1065212" y="4800600"/>
            <a:ext cx="9905999" cy="1219200"/>
          </a:xfrm>
        </p:spPr>
        <p:txBody>
          <a:bodyPr rtlCol="0">
            <a:normAutofit/>
          </a:bodyPr>
          <a:lstStyle/>
          <a:p>
            <a:pPr rtl="0"/>
            <a:r>
              <a:rPr lang="es-ES" sz="1600" dirty="0" smtClean="0"/>
              <a:t>Sistema inteligente de gestión admistrativa</a:t>
            </a:r>
            <a:r>
              <a:rPr lang="es-ES" sz="1600" dirty="0"/>
              <a:t>-</a:t>
            </a:r>
            <a:r>
              <a:rPr lang="es-ES" sz="1600" dirty="0" smtClean="0"/>
              <a:t>Mas metrología</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2620" y="838200"/>
            <a:ext cx="6344527" cy="137464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Revisiones de Automóviles</a:t>
            </a:r>
            <a:endParaRPr lang="es-ES" dirty="0"/>
          </a:p>
        </p:txBody>
      </p:sp>
      <p:sp>
        <p:nvSpPr>
          <p:cNvPr id="8" name="Marcador de posición de contenido 13"/>
          <p:cNvSpPr>
            <a:spLocks noGrp="1"/>
          </p:cNvSpPr>
          <p:nvPr>
            <p:ph idx="1"/>
          </p:nvPr>
        </p:nvSpPr>
        <p:spPr>
          <a:xfrm>
            <a:off x="1530985" y="5029200"/>
            <a:ext cx="10287000" cy="1524000"/>
          </a:xfrm>
        </p:spPr>
        <p:txBody>
          <a:bodyPr rtlCol="0">
            <a:normAutofit/>
          </a:bodyPr>
          <a:lstStyle/>
          <a:p>
            <a:pPr marL="0" indent="0" rtl="0">
              <a:buNone/>
            </a:pPr>
            <a:r>
              <a:rPr lang="es-ES" dirty="0" smtClean="0"/>
              <a:t>Las revisiones de automóviles son inspecciones periódicas que se realizan a cada automóvil con el fin de tener un control de los detalles o requerimientos del mismo. Para esto cada coche tendrá un código QR dentro del cofre del motor el cual puede ser leído por cualquier aplicación genérica para este fin.</a:t>
            </a:r>
            <a:endParaRPr lang="es-ES"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141912" y="1941107"/>
            <a:ext cx="3657600" cy="2057400"/>
          </a:xfrm>
          <a:prstGeom prst="rect">
            <a:avLst/>
          </a:prstGeom>
        </p:spPr>
      </p:pic>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3391" y="1141007"/>
            <a:ext cx="3960813" cy="2227957"/>
          </a:xfrm>
          <a:prstGeom prst="rect">
            <a:avLst/>
          </a:prstGeom>
        </p:spPr>
      </p:pic>
      <p:cxnSp>
        <p:nvCxnSpPr>
          <p:cNvPr id="9" name="Conector recto de flecha 8"/>
          <p:cNvCxnSpPr/>
          <p:nvPr/>
        </p:nvCxnSpPr>
        <p:spPr>
          <a:xfrm flipH="1">
            <a:off x="7542212" y="24384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217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Revisiones de Automóviles</a:t>
            </a:r>
            <a:endParaRPr lang="es-ES" dirty="0"/>
          </a:p>
        </p:txBody>
      </p:sp>
      <p:sp>
        <p:nvSpPr>
          <p:cNvPr id="8" name="Marcador de posición de contenido 13"/>
          <p:cNvSpPr>
            <a:spLocks noGrp="1"/>
          </p:cNvSpPr>
          <p:nvPr>
            <p:ph idx="1"/>
          </p:nvPr>
        </p:nvSpPr>
        <p:spPr>
          <a:xfrm>
            <a:off x="1530985" y="5029200"/>
            <a:ext cx="10287000" cy="1524000"/>
          </a:xfrm>
        </p:spPr>
        <p:txBody>
          <a:bodyPr rtlCol="0">
            <a:normAutofit/>
          </a:bodyPr>
          <a:lstStyle/>
          <a:p>
            <a:pPr marL="0" indent="0" rtl="0">
              <a:buNone/>
            </a:pPr>
            <a:r>
              <a:rPr lang="es-ES" dirty="0" smtClean="0"/>
              <a:t>La lectura del código QR nos dará un hipervínculo que podemos seguir para dar con la pantalla de revisión, dentro de esta pantalla comprobamos el numero de placas del coche para cerciorarnos de revisar el automóvil correcto.</a:t>
            </a:r>
            <a:endParaRPr lang="es-ES"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7212" y="1119717"/>
            <a:ext cx="2143125" cy="3810000"/>
          </a:xfrm>
          <a:prstGeom prst="rect">
            <a:avLst/>
          </a:prstGeom>
        </p:spPr>
      </p:pic>
      <p:grpSp>
        <p:nvGrpSpPr>
          <p:cNvPr id="6" name="Grupo 5"/>
          <p:cNvGrpSpPr/>
          <p:nvPr/>
        </p:nvGrpSpPr>
        <p:grpSpPr>
          <a:xfrm>
            <a:off x="6399212" y="1119717"/>
            <a:ext cx="2514600" cy="3810000"/>
            <a:chOff x="7923212" y="1265766"/>
            <a:chExt cx="2209800" cy="3564468"/>
          </a:xfrm>
        </p:grpSpPr>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212" y="1265766"/>
              <a:ext cx="2005013" cy="3564468"/>
            </a:xfrm>
            <a:prstGeom prst="rect">
              <a:avLst/>
            </a:prstGeom>
          </p:spPr>
        </p:pic>
        <p:cxnSp>
          <p:nvCxnSpPr>
            <p:cNvPr id="9" name="Conector recto de flecha 8"/>
            <p:cNvCxnSpPr/>
            <p:nvPr/>
          </p:nvCxnSpPr>
          <p:spPr>
            <a:xfrm flipH="1">
              <a:off x="9218612" y="36576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Conector recto de flecha 9"/>
            <p:cNvCxnSpPr/>
            <p:nvPr/>
          </p:nvCxnSpPr>
          <p:spPr>
            <a:xfrm flipH="1">
              <a:off x="9218612" y="28956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cxnSp>
        <p:nvCxnSpPr>
          <p:cNvPr id="11" name="Conector recto de flecha 10"/>
          <p:cNvCxnSpPr/>
          <p:nvPr/>
        </p:nvCxnSpPr>
        <p:spPr>
          <a:xfrm flipH="1">
            <a:off x="2748650" y="23622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664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Revisiones de Automóviles</a:t>
            </a:r>
            <a:endParaRPr lang="es-ES" dirty="0"/>
          </a:p>
        </p:txBody>
      </p:sp>
      <p:sp>
        <p:nvSpPr>
          <p:cNvPr id="8" name="Marcador de posición de contenido 13"/>
          <p:cNvSpPr>
            <a:spLocks noGrp="1"/>
          </p:cNvSpPr>
          <p:nvPr>
            <p:ph idx="1"/>
          </p:nvPr>
        </p:nvSpPr>
        <p:spPr>
          <a:xfrm>
            <a:off x="1530985" y="5029200"/>
            <a:ext cx="10287000" cy="1524000"/>
          </a:xfrm>
        </p:spPr>
        <p:txBody>
          <a:bodyPr rtlCol="0">
            <a:normAutofit/>
          </a:bodyPr>
          <a:lstStyle/>
          <a:p>
            <a:pPr marL="0" indent="0" rtl="0">
              <a:buNone/>
            </a:pPr>
            <a:r>
              <a:rPr lang="es-ES" dirty="0" smtClean="0"/>
              <a:t>A continuación procederemos a revisar cada punto enlistado, declarando “OK” si el punto a revisar no tiene ningún detalle referente al mismo. En caso de que exista algún detalle declaramos “NG” (</a:t>
            </a:r>
            <a:r>
              <a:rPr lang="es-ES" dirty="0" err="1" smtClean="0"/>
              <a:t>Not</a:t>
            </a:r>
            <a:r>
              <a:rPr lang="es-ES" dirty="0" smtClean="0"/>
              <a:t> </a:t>
            </a:r>
            <a:r>
              <a:rPr lang="es-ES" dirty="0" err="1" smtClean="0"/>
              <a:t>Good</a:t>
            </a:r>
            <a:r>
              <a:rPr lang="es-ES" dirty="0" smtClean="0"/>
              <a:t>) y capturamos el motivo de la incidencia.</a:t>
            </a:r>
            <a:endParaRPr lang="es-ES" dirty="0"/>
          </a:p>
        </p:txBody>
      </p:sp>
      <p:grpSp>
        <p:nvGrpSpPr>
          <p:cNvPr id="3" name="Grupo 2"/>
          <p:cNvGrpSpPr/>
          <p:nvPr/>
        </p:nvGrpSpPr>
        <p:grpSpPr>
          <a:xfrm>
            <a:off x="5022850" y="1066800"/>
            <a:ext cx="2416886" cy="3810000"/>
            <a:chOff x="5022850" y="1066800"/>
            <a:chExt cx="2416886" cy="381000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2850" y="1066800"/>
              <a:ext cx="2143125" cy="3810000"/>
            </a:xfrm>
            <a:prstGeom prst="rect">
              <a:avLst/>
            </a:prstGeom>
          </p:spPr>
        </p:pic>
        <p:cxnSp>
          <p:nvCxnSpPr>
            <p:cNvPr id="12" name="Conector recto de flecha 11"/>
            <p:cNvCxnSpPr/>
            <p:nvPr/>
          </p:nvCxnSpPr>
          <p:spPr>
            <a:xfrm flipH="1">
              <a:off x="6399212" y="19812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5173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Revisiones de Automóviles</a:t>
            </a:r>
            <a:endParaRPr lang="es-ES" dirty="0"/>
          </a:p>
        </p:txBody>
      </p:sp>
      <p:sp>
        <p:nvSpPr>
          <p:cNvPr id="8" name="Marcador de posición de contenido 13"/>
          <p:cNvSpPr>
            <a:spLocks noGrp="1"/>
          </p:cNvSpPr>
          <p:nvPr>
            <p:ph idx="1"/>
          </p:nvPr>
        </p:nvSpPr>
        <p:spPr>
          <a:xfrm>
            <a:off x="1530985" y="5083387"/>
            <a:ext cx="10287000" cy="1693531"/>
          </a:xfrm>
        </p:spPr>
        <p:txBody>
          <a:bodyPr rtlCol="0">
            <a:normAutofit/>
          </a:bodyPr>
          <a:lstStyle/>
          <a:p>
            <a:pPr marL="0" indent="0" rtl="0">
              <a:buNone/>
            </a:pPr>
            <a:r>
              <a:rPr lang="es-ES" dirty="0" smtClean="0"/>
              <a:t>En la parte inferior tenemos un botón para declarar detalles que precisen evidencia fotográfica, como golpes en la carrocería. Una vez que ingresemos a declarar un golpe, seleccionamos “Camara” para proceder a la toma de fotografía, esta misma tiene que ir acompañada de un comentario para ingresarla a la revisión.</a:t>
            </a: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6211" y="1073772"/>
            <a:ext cx="2209800" cy="3928534"/>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3842" y="1120987"/>
            <a:ext cx="2186939" cy="3887891"/>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8612" y="1100667"/>
            <a:ext cx="2209800" cy="3928533"/>
          </a:xfrm>
          <a:prstGeom prst="rect">
            <a:avLst/>
          </a:prstGeom>
        </p:spPr>
      </p:pic>
      <p:cxnSp>
        <p:nvCxnSpPr>
          <p:cNvPr id="10" name="Conector recto de flecha 9"/>
          <p:cNvCxnSpPr/>
          <p:nvPr/>
        </p:nvCxnSpPr>
        <p:spPr>
          <a:xfrm flipH="1">
            <a:off x="2589212" y="36576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Conector recto de flecha 10"/>
          <p:cNvCxnSpPr/>
          <p:nvPr/>
        </p:nvCxnSpPr>
        <p:spPr>
          <a:xfrm flipH="1">
            <a:off x="9980612" y="25146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Conector recto de flecha 13"/>
          <p:cNvCxnSpPr/>
          <p:nvPr/>
        </p:nvCxnSpPr>
        <p:spPr>
          <a:xfrm>
            <a:off x="5637212" y="2895600"/>
            <a:ext cx="0" cy="7620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16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Revisiones de Automóviles</a:t>
            </a:r>
            <a:endParaRPr lang="es-ES" dirty="0"/>
          </a:p>
        </p:txBody>
      </p:sp>
      <p:sp>
        <p:nvSpPr>
          <p:cNvPr id="8" name="Marcador de posición de contenido 13"/>
          <p:cNvSpPr>
            <a:spLocks noGrp="1"/>
          </p:cNvSpPr>
          <p:nvPr>
            <p:ph idx="1"/>
          </p:nvPr>
        </p:nvSpPr>
        <p:spPr>
          <a:xfrm>
            <a:off x="1530985" y="5083387"/>
            <a:ext cx="10287000" cy="1693531"/>
          </a:xfrm>
        </p:spPr>
        <p:txBody>
          <a:bodyPr rtlCol="0">
            <a:normAutofit/>
          </a:bodyPr>
          <a:lstStyle/>
          <a:p>
            <a:pPr marL="0" indent="0" rtl="0">
              <a:buNone/>
            </a:pPr>
            <a:r>
              <a:rPr lang="es-ES" dirty="0" smtClean="0"/>
              <a:t>En caso de que se ingrese una fotografía tenemos la opción de eliminarla, por ultimo, para finalizar la revisión haremos click en “</a:t>
            </a:r>
            <a:r>
              <a:rPr lang="es-ES" dirty="0"/>
              <a:t>R</a:t>
            </a:r>
            <a:r>
              <a:rPr lang="es-ES" dirty="0" smtClean="0"/>
              <a:t>egistrar Revisión”, donde se podrá consultar mas delante en el sistema SIGA-MAS</a:t>
            </a:r>
            <a:endParaRPr lang="es-ES" dirty="0"/>
          </a:p>
        </p:txBody>
      </p:sp>
      <p:grpSp>
        <p:nvGrpSpPr>
          <p:cNvPr id="7" name="Grupo 6"/>
          <p:cNvGrpSpPr/>
          <p:nvPr/>
        </p:nvGrpSpPr>
        <p:grpSpPr>
          <a:xfrm>
            <a:off x="4537280" y="1066800"/>
            <a:ext cx="3114265" cy="3928533"/>
            <a:chOff x="1751012" y="1066799"/>
            <a:chExt cx="3114265" cy="3928533"/>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012" y="1066799"/>
              <a:ext cx="2209800" cy="3928533"/>
            </a:xfrm>
            <a:prstGeom prst="rect">
              <a:avLst/>
            </a:prstGeom>
          </p:spPr>
        </p:pic>
        <p:grpSp>
          <p:nvGrpSpPr>
            <p:cNvPr id="3" name="Grupo 2"/>
            <p:cNvGrpSpPr/>
            <p:nvPr/>
          </p:nvGrpSpPr>
          <p:grpSpPr>
            <a:xfrm>
              <a:off x="2920288" y="3733800"/>
              <a:ext cx="1944989" cy="609600"/>
              <a:chOff x="2920288" y="3733800"/>
              <a:chExt cx="1944989" cy="609600"/>
            </a:xfrm>
          </p:grpSpPr>
          <p:cxnSp>
            <p:nvCxnSpPr>
              <p:cNvPr id="12" name="Conector recto de flecha 11"/>
              <p:cNvCxnSpPr/>
              <p:nvPr/>
            </p:nvCxnSpPr>
            <p:spPr>
              <a:xfrm flipH="1">
                <a:off x="3824753" y="37338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Conector recto de flecha 14"/>
              <p:cNvCxnSpPr/>
              <p:nvPr/>
            </p:nvCxnSpPr>
            <p:spPr>
              <a:xfrm flipH="1">
                <a:off x="2920288" y="4343400"/>
                <a:ext cx="1040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19618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ción">
  <a:themeElements>
    <a:clrScheme name="Personalizado 1">
      <a:dk1>
        <a:sysClr val="windowText" lastClr="000000"/>
      </a:dk1>
      <a:lt1>
        <a:sysClr val="window" lastClr="FFFFFF"/>
      </a:lt1>
      <a:dk2>
        <a:srgbClr val="335B74"/>
      </a:dk2>
      <a:lt2>
        <a:srgbClr val="DFE3E5"/>
      </a:lt2>
      <a:accent1>
        <a:srgbClr val="96C120"/>
      </a:accent1>
      <a:accent2>
        <a:srgbClr val="12487E"/>
      </a:accent2>
      <a:accent3>
        <a:srgbClr val="27CED7"/>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259</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Corbel</vt:lpstr>
      <vt:lpstr>Retrospección</vt:lpstr>
      <vt:lpstr>SIGA-MAS</vt:lpstr>
      <vt:lpstr>Revisiones de Automóviles</vt:lpstr>
      <vt:lpstr>Revisiones de Automóviles</vt:lpstr>
      <vt:lpstr>Revisiones de Automóviles</vt:lpstr>
      <vt:lpstr>Revisiones de Automóviles</vt:lpstr>
      <vt:lpstr>Revisiones de Automóviles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2017-12-28T23:36:38Z</dcterms:created>
  <dcterms:modified xsi:type="dcterms:W3CDTF">2019-01-19T19:40:20Z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