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2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8200" cy="17528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5320" cy="94032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5320" cy="94032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720" y="2300760"/>
            <a:ext cx="9070200" cy="13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6699"/>
                </a:solidFill>
                <a:latin typeface="Arial"/>
                <a:ea typeface="DejaVu Sans"/>
              </a:rPr>
              <a:t>Сайт знакомств</a:t>
            </a:r>
            <a:endParaRPr b="0" lang="ru-RU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6699"/>
                </a:solidFill>
                <a:latin typeface="Arial"/>
                <a:ea typeface="DejaVu Sans"/>
              </a:rPr>
              <a:t>«Ага, как же»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285120"/>
            <a:ext cx="907020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  <a:ea typeface="DejaVu Sans"/>
              </a:rPr>
              <a:t>Анализ аналогов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0066cc"/>
                </a:solidFill>
                <a:latin typeface="Arial"/>
                <a:ea typeface="DejaVu Sans"/>
              </a:rPr>
              <a:t> 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000" spc="-1" strike="noStrike">
              <a:latin typeface="Arial"/>
            </a:endParaRPr>
          </a:p>
        </p:txBody>
      </p:sp>
      <p:graphicFrame>
        <p:nvGraphicFramePr>
          <p:cNvPr id="103" name="Table 3"/>
          <p:cNvGraphicFramePr/>
          <p:nvPr/>
        </p:nvGraphicFramePr>
        <p:xfrm>
          <a:off x="46440" y="1100880"/>
          <a:ext cx="9988200" cy="1283400"/>
        </p:xfrm>
        <a:graphic>
          <a:graphicData uri="http://schemas.openxmlformats.org/drawingml/2006/table">
            <a:tbl>
              <a:tblPr/>
              <a:tblGrid>
                <a:gridCol w="1998000"/>
                <a:gridCol w="1998000"/>
                <a:gridCol w="1998000"/>
                <a:gridCol w="1998000"/>
                <a:gridCol w="1996560"/>
              </a:tblGrid>
              <a:tr h="6710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Tinder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Badoo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Bumble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640" algn="ctr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ru-RU" sz="20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Мамба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127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Дизайн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04" name="CustomShape 4"/>
          <p:cNvSpPr/>
          <p:nvPr/>
        </p:nvSpPr>
        <p:spPr>
          <a:xfrm>
            <a:off x="216360" y="2503800"/>
            <a:ext cx="9647640" cy="46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15000"/>
              </a:lnSpc>
            </a:pPr>
            <a:r>
              <a:rPr b="0" lang="ru-RU" sz="1800" spc="-1" strike="noStrike">
                <a:latin typeface="Times New Roman"/>
              </a:rPr>
              <a:t>Дизайн — то, что пользователь видит первым делом. Очень важно, чтоб он произвёл приятные впечатления на пользователя и ему было приятно заходить на сайт или в приложение. Так же он должен быть интуитивно понятным. Достаточно субъективный критерий, но очень важный. Оцениваться будет веб-вариант, </a:t>
            </a:r>
            <a:r>
              <a:rPr b="1" lang="ru-RU" sz="1800" spc="-1" strike="noStrike">
                <a:latin typeface="Times New Roman"/>
              </a:rPr>
              <a:t>не приложения</a:t>
            </a:r>
            <a:r>
              <a:rPr b="0" lang="ru-RU" sz="1800" spc="-1" strike="noStrike">
                <a:latin typeface="Times New Roman"/>
              </a:rPr>
              <a:t>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latin typeface="Times New Roman"/>
              </a:rPr>
              <a:t>1 — Ориентация на сайте невозможна. Сам дизайн остался на рубеже 2000-х.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latin typeface="Times New Roman"/>
              </a:rPr>
              <a:t>2 — Не так плохо, как в первом пункте, но до стандартов 2020 года не доходит.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latin typeface="Times New Roman"/>
              </a:rPr>
              <a:t>3 — Достаточно нагруженный интерфейс. Важные пункты не бросаются в глаза сразу, назначение некоторых элементов непонятно.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latin typeface="Times New Roman"/>
                <a:ea typeface="Microsoft YaHei"/>
              </a:rPr>
              <a:t>4 — Слегка нагруженный, но всё ещё понятный интерфейс. Удобно ориентироваться. Отсутствие эффектов при «свайпе». 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latin typeface="Times New Roman"/>
                <a:ea typeface="Microsoft YaHei"/>
              </a:rPr>
              <a:t>5 — Интуитивно понятный интерфейс. Минималистичен, но при этом понятен. Приятная визуализация «свайпа».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285120"/>
            <a:ext cx="907020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  <a:ea typeface="DejaVu Sans"/>
              </a:rPr>
              <a:t>Анализ аналогов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0066cc"/>
                </a:solidFill>
                <a:latin typeface="Arial"/>
                <a:ea typeface="DejaVu Sans"/>
              </a:rPr>
              <a:t> 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000" spc="-1" strike="noStrike">
              <a:latin typeface="Arial"/>
            </a:endParaRPr>
          </a:p>
        </p:txBody>
      </p:sp>
      <p:graphicFrame>
        <p:nvGraphicFramePr>
          <p:cNvPr id="107" name="Table 3"/>
          <p:cNvGraphicFramePr/>
          <p:nvPr/>
        </p:nvGraphicFramePr>
        <p:xfrm>
          <a:off x="46440" y="1100880"/>
          <a:ext cx="9988200" cy="1283400"/>
        </p:xfrm>
        <a:graphic>
          <a:graphicData uri="http://schemas.openxmlformats.org/drawingml/2006/table">
            <a:tbl>
              <a:tblPr/>
              <a:tblGrid>
                <a:gridCol w="1998000"/>
                <a:gridCol w="1998000"/>
                <a:gridCol w="1998000"/>
                <a:gridCol w="1998000"/>
                <a:gridCol w="1996560"/>
              </a:tblGrid>
              <a:tr h="6710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Tinder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Badoo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Bumble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640" algn="ctr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ru-RU" sz="20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Мамба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127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Функционал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08" name="CustomShape 4"/>
          <p:cNvSpPr/>
          <p:nvPr/>
        </p:nvSpPr>
        <p:spPr>
          <a:xfrm>
            <a:off x="216360" y="2503800"/>
            <a:ext cx="9647640" cy="39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Функционал — многие сайты знакомств в наше время походят на подобие социальных сетей, нежели на сайт для знакомств. На многих присутствуют онлайн трансляции, поиск людей рядом. Даже объявления, как в старых газетах.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 — Базовый функционал: «свайпы» и переписка с взаимными симпатиями.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 — Расширенный функционал, уже переходящий в подобие социальной сети: трансляции, люди рядом, популярные люди и т.д.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 —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Функционал, который даёт больше необходимого: приложения, анонимные объявления,  подобие ЖЖ (дневника/микроблога) и т. д.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Нужно ли увеличивать функционал сайта для знакомств и целесообразно ли, уже другой вопрос.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285120"/>
            <a:ext cx="907020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  <a:ea typeface="DejaVu Sans"/>
              </a:rPr>
              <a:t>Анализ аналогов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0066cc"/>
                </a:solidFill>
                <a:latin typeface="Arial"/>
                <a:ea typeface="DejaVu Sans"/>
              </a:rPr>
              <a:t> 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000" spc="-1" strike="noStrike">
              <a:latin typeface="Arial"/>
            </a:endParaRPr>
          </a:p>
        </p:txBody>
      </p:sp>
      <p:graphicFrame>
        <p:nvGraphicFramePr>
          <p:cNvPr id="111" name="Table 3"/>
          <p:cNvGraphicFramePr/>
          <p:nvPr/>
        </p:nvGraphicFramePr>
        <p:xfrm>
          <a:off x="46440" y="2160720"/>
          <a:ext cx="9988200" cy="3238200"/>
        </p:xfrm>
        <a:graphic>
          <a:graphicData uri="http://schemas.openxmlformats.org/drawingml/2006/table">
            <a:tbl>
              <a:tblPr/>
              <a:tblGrid>
                <a:gridCol w="1998000"/>
                <a:gridCol w="1998000"/>
                <a:gridCol w="1998000"/>
                <a:gridCol w="1998000"/>
                <a:gridCol w="1996560"/>
              </a:tblGrid>
              <a:tr h="6710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Tinder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Badoo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Bumble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640" algn="ctr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ru-RU" sz="20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Мамба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127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Коммуникация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710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Монетизация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27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Дизайн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710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Функционал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285120"/>
            <a:ext cx="907020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  <a:ea typeface="DejaVu Sans"/>
              </a:rPr>
              <a:t>Анализ аналогов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0066cc"/>
                </a:solidFill>
                <a:latin typeface="Arial"/>
                <a:ea typeface="DejaVu Sans"/>
              </a:rPr>
              <a:t> 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288000" y="1368000"/>
            <a:ext cx="9647640" cy="30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ru-RU" sz="2600" spc="-1" strike="noStrike">
                <a:latin typeface="Times New Roman"/>
              </a:rPr>
              <a:t>Среди рассмотренных веб-приложений </a:t>
            </a:r>
            <a:r>
              <a:rPr b="1" lang="ru-RU" sz="2600" spc="-1" strike="noStrike">
                <a:latin typeface="Times New Roman"/>
              </a:rPr>
              <a:t>Tinder</a:t>
            </a:r>
            <a:r>
              <a:rPr b="0" lang="ru-RU" sz="2600" spc="-1" strike="noStrike">
                <a:latin typeface="Times New Roman"/>
              </a:rPr>
              <a:t> — выглядит самым идеальным вариантом. Итоговое приложение будет похож на </a:t>
            </a:r>
            <a:r>
              <a:rPr b="1" lang="ru-RU" sz="2600" spc="-1" strike="noStrike">
                <a:latin typeface="Times New Roman"/>
              </a:rPr>
              <a:t>Tinder</a:t>
            </a:r>
            <a:r>
              <a:rPr b="0" lang="ru-RU" sz="2600" spc="-1" strike="noStrike">
                <a:latin typeface="Times New Roman"/>
              </a:rPr>
              <a:t>, но с видоизменённым функционалом взаимодействия и несколько изменённым вариантом списка «выдачи» аккаунтов для «свайпов».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85120"/>
            <a:ext cx="907020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  <a:ea typeface="DejaVu Sans"/>
              </a:rPr>
              <a:t>Цель 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50000"/>
              </a:lnSpc>
              <a:spcBef>
                <a:spcPts val="1701"/>
              </a:spcBef>
              <a:spcAft>
                <a:spcPts val="283"/>
              </a:spcAft>
            </a:pPr>
            <a:r>
              <a:rPr b="0" lang="ru-RU" sz="2800" spc="-1" strike="noStrike">
                <a:solidFill>
                  <a:srgbClr val="0066cc"/>
                </a:solidFill>
                <a:latin typeface="Arial"/>
                <a:ea typeface="DejaVu Sans"/>
              </a:rPr>
              <a:t> 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Целью проекта является разработка веб-приложения, предоставляющего пользователям услуги по общению с другими пользователями.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85120"/>
            <a:ext cx="907020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  <a:ea typeface="DejaVu Sans"/>
              </a:rPr>
              <a:t>Задачи проекта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5080" y="10886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5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Для достижения поставленной цели необходимо решить следующие задачи:</a:t>
            </a:r>
            <a:endParaRPr b="0" lang="ru-RU" sz="2000" spc="-1" strike="noStrike">
              <a:latin typeface="Arial"/>
            </a:endParaRPr>
          </a:p>
          <a:p>
            <a:pPr marL="432000" indent="-322560" algn="just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реализовать функционал регистрации с последующим созданием и заполнением анкеты</a:t>
            </a:r>
            <a:endParaRPr b="0" lang="ru-RU" sz="2000" spc="-1" strike="noStrike">
              <a:latin typeface="Arial"/>
            </a:endParaRPr>
          </a:p>
          <a:p>
            <a:pPr marL="432000" indent="-322560" algn="just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реализовать различные элементы и функционал взаимодействия с другими анкетами (лайк, дизлайк, отправка сообщения/жалобы и т.д.)</a:t>
            </a:r>
            <a:endParaRPr b="0" lang="ru-RU" sz="2000" spc="-1" strike="noStrike">
              <a:latin typeface="Arial"/>
            </a:endParaRPr>
          </a:p>
          <a:p>
            <a:pPr marL="432000" indent="-322560" algn="just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разработка технического задания</a:t>
            </a:r>
            <a:endParaRPr b="0" lang="ru-RU" sz="2000" spc="-1" strike="noStrike">
              <a:latin typeface="Arial"/>
            </a:endParaRPr>
          </a:p>
          <a:p>
            <a:pPr marL="432000" indent="-322560" algn="just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разработка прототипа интерфейса</a:t>
            </a:r>
            <a:endParaRPr b="0" lang="ru-RU" sz="2000" spc="-1" strike="noStrike">
              <a:latin typeface="Arial"/>
            </a:endParaRPr>
          </a:p>
          <a:p>
            <a:pPr marL="432000" indent="-322560" algn="just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реализовать функционал редактирования анкеты  </a:t>
            </a:r>
            <a:endParaRPr b="0" lang="ru-RU" sz="2000" spc="-1" strike="noStrike">
              <a:latin typeface="Arial"/>
            </a:endParaRPr>
          </a:p>
          <a:p>
            <a:pPr marL="432000" indent="-322560" algn="just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разработка веб-интерфейса</a:t>
            </a:r>
            <a:endParaRPr b="0" lang="ru-RU" sz="2000" spc="-1" strike="noStrike">
              <a:latin typeface="Arial"/>
            </a:endParaRPr>
          </a:p>
          <a:p>
            <a:pPr marL="432000" indent="-322560" algn="just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реализовать функцию поиска согласно геолокации и расстоянию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85120"/>
            <a:ext cx="907020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  <a:ea typeface="DejaVu Sans"/>
              </a:rPr>
              <a:t>Список аналогов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66cc"/>
              </a:buClr>
              <a:buFont typeface="Symbol"/>
              <a:buChar char=""/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Tinder — пользовательский интерфейс, взаимодействие с рекламой</a:t>
            </a:r>
            <a:endParaRPr b="0" lang="ru-RU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66cc"/>
              </a:buClr>
              <a:buFont typeface="Symbol"/>
              <a:buChar char=""/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Badoo — дополнительный функционал</a:t>
            </a:r>
            <a:endParaRPr b="0" lang="ru-RU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66cc"/>
              </a:buClr>
              <a:buFont typeface="Symbol"/>
              <a:buChar char=""/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Bumble (смесь 1 и 2?)</a:t>
            </a:r>
            <a:endParaRPr b="0" lang="ru-RU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66cc"/>
              </a:buClr>
              <a:buFont typeface="Symbol"/>
              <a:buChar char=""/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Мамба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285120"/>
            <a:ext cx="907020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  <a:ea typeface="DejaVu Sans"/>
              </a:rPr>
              <a:t>Команда, роли в команде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32000" y="1080000"/>
            <a:ext cx="9142200" cy="50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Сметанин Максим:</a:t>
            </a:r>
            <a:endParaRPr b="0" lang="ru-RU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Дизайнер UI/UX</a:t>
            </a:r>
            <a:endParaRPr b="0" lang="ru-RU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Разработка</a:t>
            </a:r>
            <a:endParaRPr b="0" lang="ru-RU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Аналитика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Алексеев Даниил:</a:t>
            </a:r>
            <a:endParaRPr b="0" lang="ru-RU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Разработка</a:t>
            </a:r>
            <a:endParaRPr b="0" lang="ru-RU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Аналитика</a:t>
            </a:r>
            <a:endParaRPr b="0" lang="ru-RU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Лидер команды</a:t>
            </a:r>
            <a:r>
              <a:rPr b="0" lang="ru-RU" sz="1400" spc="-1" strike="noStrike">
                <a:solidFill>
                  <a:srgbClr val="0066cc"/>
                </a:solidFill>
                <a:latin typeface="Arial"/>
                <a:ea typeface="DejaVu Sans"/>
              </a:rPr>
              <a:t>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285120"/>
            <a:ext cx="907020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  <a:ea typeface="DejaVu Sans"/>
              </a:rPr>
              <a:t>Диаграмма Ганта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Рисунок 89" descr=""/>
          <p:cNvPicPr/>
          <p:nvPr/>
        </p:nvPicPr>
        <p:blipFill>
          <a:blip r:embed="rId1"/>
          <a:stretch/>
        </p:blipFill>
        <p:spPr>
          <a:xfrm>
            <a:off x="17640" y="1305000"/>
            <a:ext cx="10079640" cy="4959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285120"/>
            <a:ext cx="907020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  <a:ea typeface="DejaVu Sans"/>
              </a:rPr>
              <a:t>Обзор актуальных технологий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MVC — шаблон проектирования веб-приложения. Будет использоваться.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HTML5, JS, CSS — стэк для фронт-энд разработки. Будет использоваться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JQuerty — JS библиотека, упрощающая веб разработку. Возможно будет использоваться.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React — JS-библиотека для разработки пользовательского интерфейса, значительно облегчающая создание интерфейсов.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JDBC — предназначен для взаимодействия Java-приложений с различными системами управления базами данных (СУБД).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Web Sockets — скорее протокол связи, но он необходим, чтобы пользователь не отправлял повторяющиеся запросы на сервер.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285120"/>
            <a:ext cx="907020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  <a:ea typeface="DejaVu Sans"/>
              </a:rPr>
              <a:t>Анализ аналогов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0066cc"/>
                </a:solidFill>
                <a:latin typeface="Arial"/>
                <a:ea typeface="DejaVu Sans"/>
              </a:rPr>
              <a:t> 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000" spc="-1" strike="noStrike">
              <a:latin typeface="Arial"/>
            </a:endParaRPr>
          </a:p>
        </p:txBody>
      </p:sp>
      <p:graphicFrame>
        <p:nvGraphicFramePr>
          <p:cNvPr id="95" name="Table 3"/>
          <p:cNvGraphicFramePr/>
          <p:nvPr/>
        </p:nvGraphicFramePr>
        <p:xfrm>
          <a:off x="8640" y="1100880"/>
          <a:ext cx="9988200" cy="1283400"/>
        </p:xfrm>
        <a:graphic>
          <a:graphicData uri="http://schemas.openxmlformats.org/drawingml/2006/table">
            <a:tbl>
              <a:tblPr/>
              <a:tblGrid>
                <a:gridCol w="1998000"/>
                <a:gridCol w="1998000"/>
                <a:gridCol w="1998000"/>
                <a:gridCol w="1998000"/>
                <a:gridCol w="1996560"/>
              </a:tblGrid>
              <a:tr h="6710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Tinder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Badoo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Bumble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640" algn="ctr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ru-RU" sz="20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Мамба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127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Коммуникация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96" name="CustomShape 4"/>
          <p:cNvSpPr/>
          <p:nvPr/>
        </p:nvSpPr>
        <p:spPr>
          <a:xfrm>
            <a:off x="216360" y="2664000"/>
            <a:ext cx="9647640" cy="35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15000"/>
              </a:lnSpc>
            </a:pPr>
            <a:r>
              <a:rPr b="0" lang="ru-RU" sz="1800" spc="-1" strike="noStrike">
                <a:latin typeface="Times New Roman"/>
              </a:rPr>
              <a:t>На каждом из этих сайтов присутствует некая система, которая позволяет отправлять сообщения пользователям в определённом случае. И, на момент оценки, было принято решение, что лучшая система — Badoo.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latin typeface="Times New Roman"/>
              </a:rPr>
              <a:t>1 — сообщения за деньги.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latin typeface="Times New Roman"/>
              </a:rPr>
              <a:t>2 — ограниченное кол-во переписок. Больше — только за деньги.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latin typeface="Times New Roman"/>
                <a:ea typeface="Microsoft YaHei"/>
              </a:rPr>
              <a:t>3 — возможно отправить только при симпатии или с помощью доната.(Условный виртуальный букет цветов)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latin typeface="Times New Roman"/>
                <a:ea typeface="Microsoft YaHei"/>
              </a:rPr>
              <a:t>4 — взаимодействие, только через взаимную симпатию.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latin typeface="Times New Roman"/>
                <a:ea typeface="Microsoft YaHei"/>
              </a:rPr>
              <a:t>5 — взаимодействие разрешено без симпатии, если один из пользователей это разрешил. Можно отказаться отвечать, тогда данный пользователь больше не сможет писать.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285120"/>
            <a:ext cx="907020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  <a:ea typeface="DejaVu Sans"/>
              </a:rPr>
              <a:t>Анализ аналогов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0066cc"/>
                </a:solidFill>
                <a:latin typeface="Arial"/>
                <a:ea typeface="DejaVu Sans"/>
              </a:rPr>
              <a:t> 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000" spc="-1" strike="noStrike">
              <a:latin typeface="Arial"/>
            </a:endParaRPr>
          </a:p>
        </p:txBody>
      </p:sp>
      <p:graphicFrame>
        <p:nvGraphicFramePr>
          <p:cNvPr id="99" name="Table 3"/>
          <p:cNvGraphicFramePr/>
          <p:nvPr/>
        </p:nvGraphicFramePr>
        <p:xfrm>
          <a:off x="8640" y="1100880"/>
          <a:ext cx="9988200" cy="1283400"/>
        </p:xfrm>
        <a:graphic>
          <a:graphicData uri="http://schemas.openxmlformats.org/drawingml/2006/table">
            <a:tbl>
              <a:tblPr/>
              <a:tblGrid>
                <a:gridCol w="1998000"/>
                <a:gridCol w="1998000"/>
                <a:gridCol w="1998000"/>
                <a:gridCol w="1998000"/>
                <a:gridCol w="1996560"/>
              </a:tblGrid>
              <a:tr h="6710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Tinder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Badoo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ffff"/>
                          </a:solidFill>
                          <a:latin typeface="Times New Roman"/>
                          <a:ea typeface="DejaVu Sans"/>
                        </a:rPr>
                        <a:t>Bumble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5640" algn="ctr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ru-RU" sz="20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Мамба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127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Монетизация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Times New Roman"/>
                        </a:rPr>
                        <a:t>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00" name="CustomShape 4"/>
          <p:cNvSpPr/>
          <p:nvPr/>
        </p:nvSpPr>
        <p:spPr>
          <a:xfrm>
            <a:off x="216000" y="2664000"/>
            <a:ext cx="9647640" cy="39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15000"/>
              </a:lnSpc>
            </a:pPr>
            <a:r>
              <a:rPr b="0" lang="ru-RU" sz="1800" spc="-1" strike="noStrike">
                <a:latin typeface="Times New Roman"/>
              </a:rPr>
              <a:t>Монетизация приложения — главный способ заработка разработчика. Надо определить, насколько часто показывать рекламу, тип этой самой рекламы и т. д. И насколько этот способ дружелюбен и приятен пользователю. Само собой, если предусмотрен механизм покупки «премиум аккаунта» и пользователь «проапгрейдил» аккаунт, то можно выключить рекламу.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latin typeface="Times New Roman"/>
              </a:rPr>
              <a:t>1 — Сайт похож на сплошной рекламный банер.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latin typeface="Times New Roman"/>
              </a:rPr>
              <a:t>2 — Реклама есть, но уже не похожа на спам сайт.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latin typeface="Times New Roman"/>
              </a:rPr>
              <a:t>3 — Принудительное включение рекламы (видео) после n-ого «свайпа» и/или между профилями. Предложения повысить популярность профиля и прочие покупки.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latin typeface="Times New Roman"/>
                <a:ea typeface="Microsoft YaHei"/>
              </a:rPr>
              <a:t>4 — Реклама всплывает при «свайпе» и с ней можно точно так же взаимодействовать.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latin typeface="Times New Roman"/>
                <a:ea typeface="Microsoft YaHei"/>
              </a:rPr>
              <a:t>5 — Реклама отсутствует.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LibreOffice/6.2.5.2$Windows_x86 LibreOffice_project/1ec314fa52f458adc18c4f025c545a4e8b22c159</Application>
  <Words>274</Words>
  <Paragraphs>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2020-10-22T18:45:41Z</dcterms:created>
  <dc:creator>Максим  Сметанин</dc:creator>
  <dc:description/>
  <dc:language>ru-RU</dc:language>
  <cp:lastModifiedBy>Максим  Сметанин</cp:lastModifiedBy>
  <dcterms:modified xsi:type="dcterms:W3CDTF">2020-11-15T11:32:49Z</dcterms:modified>
  <cp:revision>71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