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6" r:id="rId2"/>
    <p:sldId id="278" r:id="rId3"/>
    <p:sldId id="280" r:id="rId4"/>
    <p:sldId id="281" r:id="rId5"/>
    <p:sldId id="288" r:id="rId6"/>
    <p:sldId id="258" r:id="rId7"/>
    <p:sldId id="290" r:id="rId8"/>
    <p:sldId id="260" r:id="rId9"/>
    <p:sldId id="261" r:id="rId10"/>
    <p:sldId id="262" r:id="rId11"/>
    <p:sldId id="291" r:id="rId12"/>
    <p:sldId id="264" r:id="rId13"/>
    <p:sldId id="263" r:id="rId14"/>
    <p:sldId id="265" r:id="rId15"/>
    <p:sldId id="292" r:id="rId16"/>
    <p:sldId id="266" r:id="rId17"/>
    <p:sldId id="267" r:id="rId18"/>
    <p:sldId id="268" r:id="rId19"/>
    <p:sldId id="293" r:id="rId20"/>
    <p:sldId id="269" r:id="rId21"/>
    <p:sldId id="298" r:id="rId22"/>
    <p:sldId id="297" r:id="rId23"/>
    <p:sldId id="270" r:id="rId24"/>
    <p:sldId id="299" r:id="rId25"/>
    <p:sldId id="271" r:id="rId26"/>
    <p:sldId id="272" r:id="rId27"/>
    <p:sldId id="300" r:id="rId28"/>
    <p:sldId id="273" r:id="rId29"/>
    <p:sldId id="302" r:id="rId30"/>
    <p:sldId id="303" r:id="rId31"/>
    <p:sldId id="274" r:id="rId32"/>
    <p:sldId id="304" r:id="rId33"/>
    <p:sldId id="307" r:id="rId34"/>
    <p:sldId id="308" r:id="rId35"/>
    <p:sldId id="309" r:id="rId36"/>
    <p:sldId id="310" r:id="rId37"/>
    <p:sldId id="276" r:id="rId38"/>
    <p:sldId id="311" r:id="rId39"/>
    <p:sldId id="277" r:id="rId40"/>
    <p:sldId id="31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696" y="4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21.xml"/><Relationship Id="rId1" Type="http://schemas.openxmlformats.org/officeDocument/2006/relationships/slide" Target="../slides/slide4.xml"/></Relationships>
</file>

<file path=ppt/diagrams/_rels/data2.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1.xml"/><Relationship Id="rId1" Type="http://schemas.openxmlformats.org/officeDocument/2006/relationships/slide" Target="../slides/slide5.xml"/><Relationship Id="rId5" Type="http://schemas.openxmlformats.org/officeDocument/2006/relationships/slide" Target="../slides/slide7.xml"/><Relationship Id="rId4" Type="http://schemas.openxmlformats.org/officeDocument/2006/relationships/slide" Target="../slides/slide19.xml"/></Relationships>
</file>

<file path=ppt/diagrams/_rels/data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27.xml"/><Relationship Id="rId1" Type="http://schemas.openxmlformats.org/officeDocument/2006/relationships/slide" Target="../slides/slide22.xml"/></Relationships>
</file>

<file path=ppt/diagrams/_rels/data5.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slide" Target="../slides/slide36.xml"/><Relationship Id="rId1" Type="http://schemas.openxmlformats.org/officeDocument/2006/relationships/slide" Target="../slides/slide30.xml"/><Relationship Id="rId5" Type="http://schemas.openxmlformats.org/officeDocument/2006/relationships/slide" Target="../slides/slide39.xml"/><Relationship Id="rId4"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311A5B-5933-473F-A779-6310175F7C2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D76B228-6232-4117-A309-C9CAFDBCADD4}">
      <dgm:prSet/>
      <dgm:spPr/>
      <dgm:t>
        <a:bodyPr/>
        <a:lstStyle/>
        <a:p>
          <a:r>
            <a:rPr lang="en-US" dirty="0">
              <a:hlinkClick xmlns:r="http://schemas.openxmlformats.org/officeDocument/2006/relationships" r:id="rId1" action="ppaction://hlinksldjump"/>
            </a:rPr>
            <a:t>Preliminary Research Questions: (Answers can be found dire...</a:t>
          </a:r>
          <a:endParaRPr lang="en-US" dirty="0"/>
        </a:p>
      </dgm:t>
    </dgm:pt>
    <dgm:pt modelId="{3D80AB9C-26B1-45E8-9246-A6BDF6BCBE17}" type="parTrans" cxnId="{85869612-E851-4EF0-915C-FF5E1BE847FD}">
      <dgm:prSet/>
      <dgm:spPr/>
      <dgm:t>
        <a:bodyPr/>
        <a:lstStyle/>
        <a:p>
          <a:endParaRPr lang="en-US"/>
        </a:p>
      </dgm:t>
    </dgm:pt>
    <dgm:pt modelId="{E4B08077-6D51-4E2F-AEBC-2D5C6B089BA6}" type="sibTrans" cxnId="{85869612-E851-4EF0-915C-FF5E1BE847FD}">
      <dgm:prSet/>
      <dgm:spPr/>
      <dgm:t>
        <a:bodyPr/>
        <a:lstStyle/>
        <a:p>
          <a:endParaRPr lang="en-US"/>
        </a:p>
      </dgm:t>
    </dgm:pt>
    <dgm:pt modelId="{2616046F-1F55-4DEB-BFE1-849F3C5DD0A4}">
      <dgm:prSet/>
      <dgm:spPr/>
      <dgm:t>
        <a:bodyPr/>
        <a:lstStyle/>
        <a:p>
          <a:r>
            <a:rPr lang="en-US" dirty="0">
              <a:hlinkClick xmlns:r="http://schemas.openxmlformats.org/officeDocument/2006/relationships" r:id="rId2" action="ppaction://hlinksldjump"/>
            </a:rPr>
            <a:t>Secondary Research Questions: (Need to do research and </a:t>
          </a:r>
          <a:r>
            <a:rPr lang="en-US" dirty="0" err="1">
              <a:hlinkClick xmlns:r="http://schemas.openxmlformats.org/officeDocument/2006/relationships" r:id="rId2" action="ppaction://hlinksldjump"/>
            </a:rPr>
            <a:t>ge</a:t>
          </a:r>
          <a:r>
            <a:rPr lang="en-US" dirty="0">
              <a:hlinkClick xmlns:r="http://schemas.openxmlformats.org/officeDocument/2006/relationships" r:id="rId2" action="ppaction://hlinksldjump"/>
            </a:rPr>
            <a:t>...</a:t>
          </a:r>
          <a:endParaRPr lang="en-US" dirty="0"/>
        </a:p>
      </dgm:t>
    </dgm:pt>
    <dgm:pt modelId="{7531EB1A-A6F3-4552-91FE-975CF4D52456}" type="parTrans" cxnId="{09281456-B2E9-4047-A8B1-A78AA8233B2B}">
      <dgm:prSet/>
      <dgm:spPr/>
      <dgm:t>
        <a:bodyPr/>
        <a:lstStyle/>
        <a:p>
          <a:endParaRPr lang="en-US"/>
        </a:p>
      </dgm:t>
    </dgm:pt>
    <dgm:pt modelId="{C4341BD2-FE4B-4EE0-8270-EF8B4A3A558E}" type="sibTrans" cxnId="{09281456-B2E9-4047-A8B1-A78AA8233B2B}">
      <dgm:prSet/>
      <dgm:spPr/>
      <dgm:t>
        <a:bodyPr/>
        <a:lstStyle/>
        <a:p>
          <a:endParaRPr lang="en-US"/>
        </a:p>
      </dgm:t>
    </dgm:pt>
    <dgm:pt modelId="{3159B3E1-D16E-4E6C-911B-66300BDCF742}">
      <dgm:prSet/>
      <dgm:spPr/>
      <dgm:t>
        <a:bodyPr/>
        <a:lstStyle/>
        <a:p>
          <a:r>
            <a:rPr lang="en-US" dirty="0">
              <a:hlinkClick xmlns:r="http://schemas.openxmlformats.org/officeDocument/2006/relationships" r:id="rId3" action="ppaction://hlinksldjump"/>
            </a:rPr>
            <a:t>Recommendations To the government </a:t>
          </a:r>
          <a:endParaRPr lang="en-US" dirty="0"/>
        </a:p>
      </dgm:t>
    </dgm:pt>
    <dgm:pt modelId="{36987212-A54D-4E33-AA48-BB14A7EBEFE9}" type="parTrans" cxnId="{15CC7280-C47F-474E-B30A-E1D3E93B5282}">
      <dgm:prSet/>
      <dgm:spPr/>
      <dgm:t>
        <a:bodyPr/>
        <a:lstStyle/>
        <a:p>
          <a:endParaRPr lang="en-US"/>
        </a:p>
      </dgm:t>
    </dgm:pt>
    <dgm:pt modelId="{4B23B625-078E-463A-B444-05443049A26B}" type="sibTrans" cxnId="{15CC7280-C47F-474E-B30A-E1D3E93B5282}">
      <dgm:prSet/>
      <dgm:spPr/>
      <dgm:t>
        <a:bodyPr/>
        <a:lstStyle/>
        <a:p>
          <a:endParaRPr lang="en-US"/>
        </a:p>
      </dgm:t>
    </dgm:pt>
    <dgm:pt modelId="{EA993FC7-6BEA-4F9B-A161-38CA86525C19}" type="pres">
      <dgm:prSet presAssocID="{C1311A5B-5933-473F-A779-6310175F7C26}" presName="linear" presStyleCnt="0">
        <dgm:presLayoutVars>
          <dgm:animLvl val="lvl"/>
          <dgm:resizeHandles val="exact"/>
        </dgm:presLayoutVars>
      </dgm:prSet>
      <dgm:spPr/>
    </dgm:pt>
    <dgm:pt modelId="{2C7086CE-97BA-43F1-96DB-FC1034AF3C42}" type="pres">
      <dgm:prSet presAssocID="{6D76B228-6232-4117-A309-C9CAFDBCADD4}" presName="parentText" presStyleLbl="node1" presStyleIdx="0" presStyleCnt="3" custScaleY="178862">
        <dgm:presLayoutVars>
          <dgm:chMax val="0"/>
          <dgm:bulletEnabled val="1"/>
        </dgm:presLayoutVars>
      </dgm:prSet>
      <dgm:spPr/>
    </dgm:pt>
    <dgm:pt modelId="{DBEF8826-6DCF-46FA-89D0-3E6765BDB8C2}" type="pres">
      <dgm:prSet presAssocID="{E4B08077-6D51-4E2F-AEBC-2D5C6B089BA6}" presName="spacer" presStyleCnt="0"/>
      <dgm:spPr/>
    </dgm:pt>
    <dgm:pt modelId="{AD382797-21A1-44BB-979B-5AC16DCB170E}" type="pres">
      <dgm:prSet presAssocID="{2616046F-1F55-4DEB-BFE1-849F3C5DD0A4}" presName="parentText" presStyleLbl="node1" presStyleIdx="1" presStyleCnt="3">
        <dgm:presLayoutVars>
          <dgm:chMax val="0"/>
          <dgm:bulletEnabled val="1"/>
        </dgm:presLayoutVars>
      </dgm:prSet>
      <dgm:spPr/>
    </dgm:pt>
    <dgm:pt modelId="{184663DE-84F5-4E58-980C-2D9BDEF0B424}" type="pres">
      <dgm:prSet presAssocID="{C4341BD2-FE4B-4EE0-8270-EF8B4A3A558E}" presName="spacer" presStyleCnt="0"/>
      <dgm:spPr/>
    </dgm:pt>
    <dgm:pt modelId="{B688F655-C9E8-4128-87AE-4CDCD419872F}" type="pres">
      <dgm:prSet presAssocID="{3159B3E1-D16E-4E6C-911B-66300BDCF742}" presName="parentText" presStyleLbl="node1" presStyleIdx="2" presStyleCnt="3">
        <dgm:presLayoutVars>
          <dgm:chMax val="0"/>
          <dgm:bulletEnabled val="1"/>
        </dgm:presLayoutVars>
      </dgm:prSet>
      <dgm:spPr/>
    </dgm:pt>
  </dgm:ptLst>
  <dgm:cxnLst>
    <dgm:cxn modelId="{85869612-E851-4EF0-915C-FF5E1BE847FD}" srcId="{C1311A5B-5933-473F-A779-6310175F7C26}" destId="{6D76B228-6232-4117-A309-C9CAFDBCADD4}" srcOrd="0" destOrd="0" parTransId="{3D80AB9C-26B1-45E8-9246-A6BDF6BCBE17}" sibTransId="{E4B08077-6D51-4E2F-AEBC-2D5C6B089BA6}"/>
    <dgm:cxn modelId="{58E95513-92C8-4671-A1B6-761C3A0AC98F}" type="presOf" srcId="{C1311A5B-5933-473F-A779-6310175F7C26}" destId="{EA993FC7-6BEA-4F9B-A161-38CA86525C19}" srcOrd="0" destOrd="0" presId="urn:microsoft.com/office/officeart/2005/8/layout/vList2"/>
    <dgm:cxn modelId="{BEC63051-A72D-405B-8325-DF02C2698503}" type="presOf" srcId="{6D76B228-6232-4117-A309-C9CAFDBCADD4}" destId="{2C7086CE-97BA-43F1-96DB-FC1034AF3C42}" srcOrd="0" destOrd="0" presId="urn:microsoft.com/office/officeart/2005/8/layout/vList2"/>
    <dgm:cxn modelId="{09281456-B2E9-4047-A8B1-A78AA8233B2B}" srcId="{C1311A5B-5933-473F-A779-6310175F7C26}" destId="{2616046F-1F55-4DEB-BFE1-849F3C5DD0A4}" srcOrd="1" destOrd="0" parTransId="{7531EB1A-A6F3-4552-91FE-975CF4D52456}" sibTransId="{C4341BD2-FE4B-4EE0-8270-EF8B4A3A558E}"/>
    <dgm:cxn modelId="{15CC7280-C47F-474E-B30A-E1D3E93B5282}" srcId="{C1311A5B-5933-473F-A779-6310175F7C26}" destId="{3159B3E1-D16E-4E6C-911B-66300BDCF742}" srcOrd="2" destOrd="0" parTransId="{36987212-A54D-4E33-AA48-BB14A7EBEFE9}" sibTransId="{4B23B625-078E-463A-B444-05443049A26B}"/>
    <dgm:cxn modelId="{A42470D0-8F3C-4DB2-8BE6-357F32C7F558}" type="presOf" srcId="{2616046F-1F55-4DEB-BFE1-849F3C5DD0A4}" destId="{AD382797-21A1-44BB-979B-5AC16DCB170E}" srcOrd="0" destOrd="0" presId="urn:microsoft.com/office/officeart/2005/8/layout/vList2"/>
    <dgm:cxn modelId="{0501DEDF-2DC0-4BAD-890E-242E57B79466}" type="presOf" srcId="{3159B3E1-D16E-4E6C-911B-66300BDCF742}" destId="{B688F655-C9E8-4128-87AE-4CDCD419872F}" srcOrd="0" destOrd="0" presId="urn:microsoft.com/office/officeart/2005/8/layout/vList2"/>
    <dgm:cxn modelId="{82BCCE6A-96ED-4414-BCA7-ACD542CD42EB}" type="presParOf" srcId="{EA993FC7-6BEA-4F9B-A161-38CA86525C19}" destId="{2C7086CE-97BA-43F1-96DB-FC1034AF3C42}" srcOrd="0" destOrd="0" presId="urn:microsoft.com/office/officeart/2005/8/layout/vList2"/>
    <dgm:cxn modelId="{D568BB1B-CFDB-4247-A13B-F8826F3D8DFC}" type="presParOf" srcId="{EA993FC7-6BEA-4F9B-A161-38CA86525C19}" destId="{DBEF8826-6DCF-46FA-89D0-3E6765BDB8C2}" srcOrd="1" destOrd="0" presId="urn:microsoft.com/office/officeart/2005/8/layout/vList2"/>
    <dgm:cxn modelId="{3CECADD0-C972-4ADF-90CF-13D25F2238F1}" type="presParOf" srcId="{EA993FC7-6BEA-4F9B-A161-38CA86525C19}" destId="{AD382797-21A1-44BB-979B-5AC16DCB170E}" srcOrd="2" destOrd="0" presId="urn:microsoft.com/office/officeart/2005/8/layout/vList2"/>
    <dgm:cxn modelId="{528921C1-C760-4E42-B951-98DE6E5CD623}" type="presParOf" srcId="{EA993FC7-6BEA-4F9B-A161-38CA86525C19}" destId="{184663DE-84F5-4E58-980C-2D9BDEF0B424}" srcOrd="3" destOrd="0" presId="urn:microsoft.com/office/officeart/2005/8/layout/vList2"/>
    <dgm:cxn modelId="{C50889B5-25C0-4443-98B5-68BBACC0E627}" type="presParOf" srcId="{EA993FC7-6BEA-4F9B-A161-38CA86525C19}" destId="{B688F655-C9E8-4128-87AE-4CDCD419872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AABC1F-C860-4801-BDE1-D105B67D2D1D}" type="doc">
      <dgm:prSet loTypeId="urn:microsoft.com/office/officeart/2005/8/layout/default" loCatId="list" qsTypeId="urn:microsoft.com/office/officeart/2005/8/quickstyle/simple5" qsCatId="simple" csTypeId="urn:microsoft.com/office/officeart/2005/8/colors/colorful2" csCatId="colorful" phldr="1"/>
      <dgm:spPr/>
      <dgm:t>
        <a:bodyPr/>
        <a:lstStyle/>
        <a:p>
          <a:endParaRPr lang="en-US"/>
        </a:p>
      </dgm:t>
    </dgm:pt>
    <dgm:pt modelId="{37800259-A8C8-4EA9-912B-A447E2AB07A4}">
      <dgm:prSet phldrT="[Text]"/>
      <dgm:spPr/>
      <dgm:t>
        <a:bodyPr/>
        <a:lstStyle/>
        <a:p>
          <a:r>
            <a:rPr lang="en-US" spc="200" dirty="0">
              <a:effectLst/>
              <a:hlinkClick xmlns:r="http://schemas.openxmlformats.org/officeDocument/2006/relationships" r:id="rId1" action="ppaction://hlinksldjump"/>
            </a:rPr>
            <a:t>1 . List down the top 10 districts that have the highest number of domestic visitors overall (2016-2019)?</a:t>
          </a:r>
          <a:endParaRPr lang="en-US" dirty="0"/>
        </a:p>
      </dgm:t>
    </dgm:pt>
    <dgm:pt modelId="{EF33A7A1-CD70-4A3F-BBD1-766990A24CEA}" type="parTrans" cxnId="{AC192813-8603-4959-B58D-307D5CB8E71E}">
      <dgm:prSet/>
      <dgm:spPr/>
      <dgm:t>
        <a:bodyPr/>
        <a:lstStyle/>
        <a:p>
          <a:endParaRPr lang="en-US"/>
        </a:p>
      </dgm:t>
    </dgm:pt>
    <dgm:pt modelId="{342A81DD-79D2-46FF-B740-384BFCCC9EF6}" type="sibTrans" cxnId="{AC192813-8603-4959-B58D-307D5CB8E71E}">
      <dgm:prSet/>
      <dgm:spPr/>
      <dgm:t>
        <a:bodyPr/>
        <a:lstStyle/>
        <a:p>
          <a:endParaRPr lang="en-US"/>
        </a:p>
      </dgm:t>
    </dgm:pt>
    <dgm:pt modelId="{AF7B64DF-F4DD-48F1-905F-F6E17C2B6BD6}">
      <dgm:prSet phldrT="[Text]"/>
      <dgm:spPr/>
      <dgm:t>
        <a:bodyPr/>
        <a:lstStyle/>
        <a:p>
          <a:r>
            <a:rPr lang="en-US" dirty="0">
              <a:hlinkClick xmlns:r="http://schemas.openxmlformats.org/officeDocument/2006/relationships" r:id="rId2" action="ppaction://hlinksldjump"/>
            </a:rPr>
            <a:t>3.List down the bottom 3 districts based on compounded an...</a:t>
          </a:r>
          <a:endParaRPr lang="en-US" dirty="0"/>
        </a:p>
      </dgm:t>
    </dgm:pt>
    <dgm:pt modelId="{0EA8D633-EDA6-4044-A670-1B1C75A1C7EC}" type="parTrans" cxnId="{0D816564-288A-4760-B207-947F68CBC06B}">
      <dgm:prSet/>
      <dgm:spPr/>
      <dgm:t>
        <a:bodyPr/>
        <a:lstStyle/>
        <a:p>
          <a:endParaRPr lang="en-US"/>
        </a:p>
      </dgm:t>
    </dgm:pt>
    <dgm:pt modelId="{DDF99861-5964-43C0-B39E-FA7A40131472}" type="sibTrans" cxnId="{0D816564-288A-4760-B207-947F68CBC06B}">
      <dgm:prSet/>
      <dgm:spPr/>
      <dgm:t>
        <a:bodyPr/>
        <a:lstStyle/>
        <a:p>
          <a:endParaRPr lang="en-US"/>
        </a:p>
      </dgm:t>
    </dgm:pt>
    <dgm:pt modelId="{1CC45A53-210B-45FB-A112-D88D58CBA0AA}">
      <dgm:prSet phldrT="[Text]"/>
      <dgm:spPr/>
      <dgm:t>
        <a:bodyPr/>
        <a:lstStyle/>
        <a:p>
          <a:r>
            <a:rPr lang="en-US" dirty="0">
              <a:hlinkClick xmlns:r="http://schemas.openxmlformats.org/officeDocument/2006/relationships" r:id="rId3" action="ppaction://hlinksldjump"/>
            </a:rPr>
            <a:t>4.What are the peak and low season months for Hyderabad b...</a:t>
          </a:r>
          <a:endParaRPr lang="en-US" dirty="0"/>
        </a:p>
      </dgm:t>
    </dgm:pt>
    <dgm:pt modelId="{12706903-469A-45D5-90DB-6122FA943022}" type="parTrans" cxnId="{F331BDA5-D878-4C8B-A360-6244E7A98125}">
      <dgm:prSet/>
      <dgm:spPr/>
      <dgm:t>
        <a:bodyPr/>
        <a:lstStyle/>
        <a:p>
          <a:endParaRPr lang="en-US"/>
        </a:p>
      </dgm:t>
    </dgm:pt>
    <dgm:pt modelId="{097B9B3E-B005-4BC2-91AC-7E942887B52E}" type="sibTrans" cxnId="{F331BDA5-D878-4C8B-A360-6244E7A98125}">
      <dgm:prSet/>
      <dgm:spPr/>
      <dgm:t>
        <a:bodyPr/>
        <a:lstStyle/>
        <a:p>
          <a:endParaRPr lang="en-US"/>
        </a:p>
      </dgm:t>
    </dgm:pt>
    <dgm:pt modelId="{C0B4EA3A-1CC1-405B-B6CE-B852A40530FF}">
      <dgm:prSet phldrT="[Text]"/>
      <dgm:spPr/>
      <dgm:t>
        <a:bodyPr/>
        <a:lstStyle/>
        <a:p>
          <a:r>
            <a:rPr lang="en-US" dirty="0">
              <a:hlinkClick xmlns:r="http://schemas.openxmlformats.org/officeDocument/2006/relationships" r:id="rId4" action="ppaction://hlinksldjump"/>
            </a:rPr>
            <a:t>5.Show the top &amp; bottom 3 districts with high domestic to...</a:t>
          </a:r>
          <a:endParaRPr lang="en-US" dirty="0"/>
        </a:p>
      </dgm:t>
    </dgm:pt>
    <dgm:pt modelId="{35E32060-6E45-42DE-B864-885DA778B8E3}" type="parTrans" cxnId="{28DC8EF6-ED7A-4444-AD3D-3330D0317042}">
      <dgm:prSet/>
      <dgm:spPr/>
      <dgm:t>
        <a:bodyPr/>
        <a:lstStyle/>
        <a:p>
          <a:endParaRPr lang="en-US"/>
        </a:p>
      </dgm:t>
    </dgm:pt>
    <dgm:pt modelId="{4BD5F15D-3E9A-4113-BC39-FEA9A3F82DB5}" type="sibTrans" cxnId="{28DC8EF6-ED7A-4444-AD3D-3330D0317042}">
      <dgm:prSet/>
      <dgm:spPr/>
      <dgm:t>
        <a:bodyPr/>
        <a:lstStyle/>
        <a:p>
          <a:endParaRPr lang="en-US"/>
        </a:p>
      </dgm:t>
    </dgm:pt>
    <dgm:pt modelId="{6B31E611-DEB5-4CAA-BC4E-F601B23D1B6E}">
      <dgm:prSet phldrT="[Text]"/>
      <dgm:spPr/>
      <dgm:t>
        <a:bodyPr/>
        <a:lstStyle/>
        <a:p>
          <a:r>
            <a:rPr lang="en-US" dirty="0">
              <a:hlinkClick xmlns:r="http://schemas.openxmlformats.org/officeDocument/2006/relationships" r:id="rId5" action="ppaction://hlinksldjump"/>
            </a:rPr>
            <a:t>2.List down the top 3 districts based on compounded annual...</a:t>
          </a:r>
          <a:endParaRPr lang="en-US" dirty="0"/>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4BEBA6A0-29D1-4E10-BE3E-D47516F2D59B}" type="sibTrans" cxnId="{A2FB16CA-72A2-4752-A2BE-90C67C157E30}">
      <dgm:prSet/>
      <dgm:spPr/>
      <dgm:t>
        <a:bodyPr/>
        <a:lstStyle/>
        <a:p>
          <a:endParaRPr lang="en-US"/>
        </a:p>
      </dgm:t>
    </dgm:pt>
    <dgm:pt modelId="{BD652370-65A0-45C0-8E8B-8E1C01E3289A}" type="parTrans" cxnId="{A2FB16CA-72A2-4752-A2BE-90C67C157E30}">
      <dgm:prSet/>
      <dgm:spPr/>
      <dgm:t>
        <a:bodyPr/>
        <a:lstStyle/>
        <a:p>
          <a:endParaRPr lang="en-US"/>
        </a:p>
      </dgm:t>
    </dgm:pt>
    <dgm:pt modelId="{56EFA99B-9DDB-4B36-90EB-3754729C98BE}" type="pres">
      <dgm:prSet presAssocID="{49AABC1F-C860-4801-BDE1-D105B67D2D1D}" presName="diagram" presStyleCnt="0">
        <dgm:presLayoutVars>
          <dgm:dir/>
          <dgm:resizeHandles val="exact"/>
        </dgm:presLayoutVars>
      </dgm:prSet>
      <dgm:spPr/>
    </dgm:pt>
    <dgm:pt modelId="{5C76D88D-37CD-49CB-AAD5-D8491B9A0AA8}" type="pres">
      <dgm:prSet presAssocID="{37800259-A8C8-4EA9-912B-A447E2AB07A4}" presName="node" presStyleLbl="node1" presStyleIdx="0" presStyleCnt="5">
        <dgm:presLayoutVars>
          <dgm:bulletEnabled val="1"/>
        </dgm:presLayoutVars>
      </dgm:prSet>
      <dgm:spPr/>
    </dgm:pt>
    <dgm:pt modelId="{09A874D5-1B56-4B6A-AFA7-25A59E139F03}" type="pres">
      <dgm:prSet presAssocID="{342A81DD-79D2-46FF-B740-384BFCCC9EF6}" presName="sibTrans" presStyleCnt="0"/>
      <dgm:spPr/>
    </dgm:pt>
    <dgm:pt modelId="{77AB063C-3545-4988-A5B5-83C870527091}" type="pres">
      <dgm:prSet presAssocID="{6B31E611-DEB5-4CAA-BC4E-F601B23D1B6E}" presName="node" presStyleLbl="node1" presStyleIdx="1" presStyleCnt="5">
        <dgm:presLayoutVars>
          <dgm:bulletEnabled val="1"/>
        </dgm:presLayoutVars>
      </dgm:prSet>
      <dgm:spPr/>
    </dgm:pt>
    <dgm:pt modelId="{C0CC5FF6-1AE6-47A6-A50C-C14261737E7E}" type="pres">
      <dgm:prSet presAssocID="{4BEBA6A0-29D1-4E10-BE3E-D47516F2D59B}" presName="sibTrans" presStyleCnt="0"/>
      <dgm:spPr/>
    </dgm:pt>
    <dgm:pt modelId="{3B029C87-420B-497E-B842-802766328036}" type="pres">
      <dgm:prSet presAssocID="{AF7B64DF-F4DD-48F1-905F-F6E17C2B6BD6}" presName="node" presStyleLbl="node1" presStyleIdx="2" presStyleCnt="5">
        <dgm:presLayoutVars>
          <dgm:bulletEnabled val="1"/>
        </dgm:presLayoutVars>
      </dgm:prSet>
      <dgm:spPr/>
    </dgm:pt>
    <dgm:pt modelId="{3E7C4C7F-C968-4AEF-A95B-872D147704CC}" type="pres">
      <dgm:prSet presAssocID="{DDF99861-5964-43C0-B39E-FA7A40131472}" presName="sibTrans" presStyleCnt="0"/>
      <dgm:spPr/>
    </dgm:pt>
    <dgm:pt modelId="{E82F3800-C910-49A9-9801-BAF0520629CD}" type="pres">
      <dgm:prSet presAssocID="{1CC45A53-210B-45FB-A112-D88D58CBA0AA}" presName="node" presStyleLbl="node1" presStyleIdx="3" presStyleCnt="5">
        <dgm:presLayoutVars>
          <dgm:bulletEnabled val="1"/>
        </dgm:presLayoutVars>
      </dgm:prSet>
      <dgm:spPr/>
    </dgm:pt>
    <dgm:pt modelId="{20E30C3D-F9D0-461B-95F3-7B825C37C35E}" type="pres">
      <dgm:prSet presAssocID="{097B9B3E-B005-4BC2-91AC-7E942887B52E}" presName="sibTrans" presStyleCnt="0"/>
      <dgm:spPr/>
    </dgm:pt>
    <dgm:pt modelId="{3615557A-73CA-44DA-B11D-48FE7075DD3D}" type="pres">
      <dgm:prSet presAssocID="{C0B4EA3A-1CC1-405B-B6CE-B852A40530FF}" presName="node" presStyleLbl="node1" presStyleIdx="4" presStyleCnt="5">
        <dgm:presLayoutVars>
          <dgm:bulletEnabled val="1"/>
        </dgm:presLayoutVars>
      </dgm:prSet>
      <dgm:spPr/>
    </dgm:pt>
  </dgm:ptLst>
  <dgm:cxnLst>
    <dgm:cxn modelId="{AC192813-8603-4959-B58D-307D5CB8E71E}" srcId="{49AABC1F-C860-4801-BDE1-D105B67D2D1D}" destId="{37800259-A8C8-4EA9-912B-A447E2AB07A4}" srcOrd="0" destOrd="0" parTransId="{EF33A7A1-CD70-4A3F-BBD1-766990A24CEA}" sibTransId="{342A81DD-79D2-46FF-B740-384BFCCC9EF6}"/>
    <dgm:cxn modelId="{9AA67714-F0F0-479C-AF07-1961ADF30C95}" type="presOf" srcId="{6B31E611-DEB5-4CAA-BC4E-F601B23D1B6E}" destId="{77AB063C-3545-4988-A5B5-83C870527091}" srcOrd="0" destOrd="0" presId="urn:microsoft.com/office/officeart/2005/8/layout/default"/>
    <dgm:cxn modelId="{1F854425-70AC-463F-9B1A-02DD0E6C9967}" type="presOf" srcId="{49AABC1F-C860-4801-BDE1-D105B67D2D1D}" destId="{56EFA99B-9DDB-4B36-90EB-3754729C98BE}" srcOrd="0" destOrd="0" presId="urn:microsoft.com/office/officeart/2005/8/layout/default"/>
    <dgm:cxn modelId="{0D816564-288A-4760-B207-947F68CBC06B}" srcId="{49AABC1F-C860-4801-BDE1-D105B67D2D1D}" destId="{AF7B64DF-F4DD-48F1-905F-F6E17C2B6BD6}" srcOrd="2" destOrd="0" parTransId="{0EA8D633-EDA6-4044-A670-1B1C75A1C7EC}" sibTransId="{DDF99861-5964-43C0-B39E-FA7A40131472}"/>
    <dgm:cxn modelId="{E91DD066-994C-4F46-BCB8-017E6E134CBA}" type="presOf" srcId="{1CC45A53-210B-45FB-A112-D88D58CBA0AA}" destId="{E82F3800-C910-49A9-9801-BAF0520629CD}" srcOrd="0" destOrd="0" presId="urn:microsoft.com/office/officeart/2005/8/layout/default"/>
    <dgm:cxn modelId="{F331BDA5-D878-4C8B-A360-6244E7A98125}" srcId="{49AABC1F-C860-4801-BDE1-D105B67D2D1D}" destId="{1CC45A53-210B-45FB-A112-D88D58CBA0AA}" srcOrd="3" destOrd="0" parTransId="{12706903-469A-45D5-90DB-6122FA943022}" sibTransId="{097B9B3E-B005-4BC2-91AC-7E942887B52E}"/>
    <dgm:cxn modelId="{DAF063A8-F366-4350-8524-D5915F24A3EB}" type="presOf" srcId="{C0B4EA3A-1CC1-405B-B6CE-B852A40530FF}" destId="{3615557A-73CA-44DA-B11D-48FE7075DD3D}" srcOrd="0" destOrd="0" presId="urn:microsoft.com/office/officeart/2005/8/layout/default"/>
    <dgm:cxn modelId="{816A61C0-91A2-4649-8C2E-E566BE78073C}" type="presOf" srcId="{AF7B64DF-F4DD-48F1-905F-F6E17C2B6BD6}" destId="{3B029C87-420B-497E-B842-802766328036}" srcOrd="0" destOrd="0" presId="urn:microsoft.com/office/officeart/2005/8/layout/default"/>
    <dgm:cxn modelId="{A2FB16CA-72A2-4752-A2BE-90C67C157E30}" srcId="{49AABC1F-C860-4801-BDE1-D105B67D2D1D}" destId="{6B31E611-DEB5-4CAA-BC4E-F601B23D1B6E}" srcOrd="1" destOrd="0" parTransId="{BD652370-65A0-45C0-8E8B-8E1C01E3289A}" sibTransId="{4BEBA6A0-29D1-4E10-BE3E-D47516F2D59B}"/>
    <dgm:cxn modelId="{9A6863DC-79D4-44B3-9563-6F4B5D2A5B6F}" type="presOf" srcId="{37800259-A8C8-4EA9-912B-A447E2AB07A4}" destId="{5C76D88D-37CD-49CB-AAD5-D8491B9A0AA8}" srcOrd="0" destOrd="0" presId="urn:microsoft.com/office/officeart/2005/8/layout/default"/>
    <dgm:cxn modelId="{28DC8EF6-ED7A-4444-AD3D-3330D0317042}" srcId="{49AABC1F-C860-4801-BDE1-D105B67D2D1D}" destId="{C0B4EA3A-1CC1-405B-B6CE-B852A40530FF}" srcOrd="4" destOrd="0" parTransId="{35E32060-6E45-42DE-B864-885DA778B8E3}" sibTransId="{4BD5F15D-3E9A-4113-BC39-FEA9A3F82DB5}"/>
    <dgm:cxn modelId="{70EC1B10-3C77-426E-B2F1-ADD1FACBECA7}" type="presParOf" srcId="{56EFA99B-9DDB-4B36-90EB-3754729C98BE}" destId="{5C76D88D-37CD-49CB-AAD5-D8491B9A0AA8}" srcOrd="0" destOrd="0" presId="urn:microsoft.com/office/officeart/2005/8/layout/default"/>
    <dgm:cxn modelId="{9CF56E41-C669-41F6-99CE-EF9AAA0510F2}" type="presParOf" srcId="{56EFA99B-9DDB-4B36-90EB-3754729C98BE}" destId="{09A874D5-1B56-4B6A-AFA7-25A59E139F03}" srcOrd="1" destOrd="0" presId="urn:microsoft.com/office/officeart/2005/8/layout/default"/>
    <dgm:cxn modelId="{D6AA90D8-0899-4312-A57D-D8E5B76FD0D9}" type="presParOf" srcId="{56EFA99B-9DDB-4B36-90EB-3754729C98BE}" destId="{77AB063C-3545-4988-A5B5-83C870527091}" srcOrd="2" destOrd="0" presId="urn:microsoft.com/office/officeart/2005/8/layout/default"/>
    <dgm:cxn modelId="{D483E16C-EFF5-46D9-BC68-4647E78DD607}" type="presParOf" srcId="{56EFA99B-9DDB-4B36-90EB-3754729C98BE}" destId="{C0CC5FF6-1AE6-47A6-A50C-C14261737E7E}" srcOrd="3" destOrd="0" presId="urn:microsoft.com/office/officeart/2005/8/layout/default"/>
    <dgm:cxn modelId="{581F737F-5FF5-43D7-ABEF-25B951F7751C}" type="presParOf" srcId="{56EFA99B-9DDB-4B36-90EB-3754729C98BE}" destId="{3B029C87-420B-497E-B842-802766328036}" srcOrd="4" destOrd="0" presId="urn:microsoft.com/office/officeart/2005/8/layout/default"/>
    <dgm:cxn modelId="{F4C476C7-41E7-40C1-872F-0BD3D72F4956}" type="presParOf" srcId="{56EFA99B-9DDB-4B36-90EB-3754729C98BE}" destId="{3E7C4C7F-C968-4AEF-A95B-872D147704CC}" srcOrd="5" destOrd="0" presId="urn:microsoft.com/office/officeart/2005/8/layout/default"/>
    <dgm:cxn modelId="{AAFAC91D-0EBD-406A-A0A1-4236C4E48861}" type="presParOf" srcId="{56EFA99B-9DDB-4B36-90EB-3754729C98BE}" destId="{E82F3800-C910-49A9-9801-BAF0520629CD}" srcOrd="6" destOrd="0" presId="urn:microsoft.com/office/officeart/2005/8/layout/default"/>
    <dgm:cxn modelId="{3E8BD510-E79B-49B7-B797-05757080A65C}" type="presParOf" srcId="{56EFA99B-9DDB-4B36-90EB-3754729C98BE}" destId="{20E30C3D-F9D0-461B-95F3-7B825C37C35E}" srcOrd="7" destOrd="0" presId="urn:microsoft.com/office/officeart/2005/8/layout/default"/>
    <dgm:cxn modelId="{191EBA78-5533-45A9-8329-86FB738EB501}" type="presParOf" srcId="{56EFA99B-9DDB-4B36-90EB-3754729C98BE}" destId="{3615557A-73CA-44DA-B11D-48FE7075DD3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F06010-AC50-492B-87C9-DFD941A87289}"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5499025A-69B1-4248-BB39-D5E5B033E252}">
      <dgm:prSet/>
      <dgm:spPr/>
      <dgm:t>
        <a:bodyPr/>
        <a:lstStyle/>
        <a:p>
          <a:r>
            <a:rPr lang="en-US" dirty="0"/>
            <a:t>The district Hyderabad has the highest number of visitors(around 83.9 million), which accounts for 21.6% of the total number of visitors to all districts.</a:t>
          </a:r>
        </a:p>
      </dgm:t>
    </dgm:pt>
    <dgm:pt modelId="{3F83AD29-B63E-4DCE-A68D-34FF91C46A32}" type="parTrans" cxnId="{F2D42DD1-E3B1-4256-8FBB-2EF48C0D5E0B}">
      <dgm:prSet/>
      <dgm:spPr/>
      <dgm:t>
        <a:bodyPr/>
        <a:lstStyle/>
        <a:p>
          <a:endParaRPr lang="en-US"/>
        </a:p>
      </dgm:t>
    </dgm:pt>
    <dgm:pt modelId="{E02D6AB7-7088-400D-BE72-A8B81BBA5644}" type="sibTrans" cxnId="{F2D42DD1-E3B1-4256-8FBB-2EF48C0D5E0B}">
      <dgm:prSet/>
      <dgm:spPr/>
      <dgm:t>
        <a:bodyPr/>
        <a:lstStyle/>
        <a:p>
          <a:endParaRPr lang="en-US"/>
        </a:p>
      </dgm:t>
    </dgm:pt>
    <dgm:pt modelId="{EE812F42-EDE3-47F3-8128-B04574680271}">
      <dgm:prSet/>
      <dgm:spPr/>
      <dgm:t>
        <a:bodyPr/>
        <a:lstStyle/>
        <a:p>
          <a:r>
            <a:rPr lang="en-US" dirty="0"/>
            <a:t>The graph also shows that the remaining districts have a comparatively lower number of visitors to the top two districts</a:t>
          </a:r>
        </a:p>
      </dgm:t>
    </dgm:pt>
    <dgm:pt modelId="{C78B964E-D6A6-44B2-82B9-686B1120C9A7}" type="parTrans" cxnId="{FD554A78-3F6B-43AD-9B2B-A506E59A9F6B}">
      <dgm:prSet/>
      <dgm:spPr/>
      <dgm:t>
        <a:bodyPr/>
        <a:lstStyle/>
        <a:p>
          <a:endParaRPr lang="en-US"/>
        </a:p>
      </dgm:t>
    </dgm:pt>
    <dgm:pt modelId="{8680E876-2A3E-4AD4-A891-071A8E124DA7}" type="sibTrans" cxnId="{FD554A78-3F6B-43AD-9B2B-A506E59A9F6B}">
      <dgm:prSet/>
      <dgm:spPr/>
      <dgm:t>
        <a:bodyPr/>
        <a:lstStyle/>
        <a:p>
          <a:endParaRPr lang="en-US"/>
        </a:p>
      </dgm:t>
    </dgm:pt>
    <dgm:pt modelId="{55E4F771-B183-4950-80B5-D68BEAA47936}">
      <dgm:prSet/>
      <dgm:spPr/>
      <dgm:t>
        <a:bodyPr/>
        <a:lstStyle/>
        <a:p>
          <a:r>
            <a:rPr lang="en-US" dirty="0"/>
            <a:t>Hyderabad followed by </a:t>
          </a:r>
          <a:r>
            <a:rPr lang="en-US" dirty="0" err="1"/>
            <a:t>Rajanna</a:t>
          </a:r>
          <a:r>
            <a:rPr lang="en-US" dirty="0"/>
            <a:t> </a:t>
          </a:r>
          <a:r>
            <a:rPr lang="en-US" dirty="0" err="1"/>
            <a:t>Sircilla</a:t>
          </a:r>
          <a:r>
            <a:rPr lang="en-US" dirty="0"/>
            <a:t> are the most popular districts for domestic visitors in Telangana</a:t>
          </a:r>
        </a:p>
      </dgm:t>
    </dgm:pt>
    <dgm:pt modelId="{0D38BF45-65AF-4291-8F20-C86B006452B8}" type="parTrans" cxnId="{A65F65FD-8CF7-4591-9554-8E9912E3CE4C}">
      <dgm:prSet/>
      <dgm:spPr/>
      <dgm:t>
        <a:bodyPr/>
        <a:lstStyle/>
        <a:p>
          <a:endParaRPr lang="en-US"/>
        </a:p>
      </dgm:t>
    </dgm:pt>
    <dgm:pt modelId="{350B5910-7C78-495D-8BAB-C4C76DAB4DF2}" type="sibTrans" cxnId="{A65F65FD-8CF7-4591-9554-8E9912E3CE4C}">
      <dgm:prSet/>
      <dgm:spPr/>
      <dgm:t>
        <a:bodyPr/>
        <a:lstStyle/>
        <a:p>
          <a:endParaRPr lang="en-US"/>
        </a:p>
      </dgm:t>
    </dgm:pt>
    <dgm:pt modelId="{876D7AD0-68B3-4395-8699-A61E92F13E17}" type="pres">
      <dgm:prSet presAssocID="{15F06010-AC50-492B-87C9-DFD941A87289}" presName="diagram" presStyleCnt="0">
        <dgm:presLayoutVars>
          <dgm:dir/>
          <dgm:resizeHandles val="exact"/>
        </dgm:presLayoutVars>
      </dgm:prSet>
      <dgm:spPr/>
    </dgm:pt>
    <dgm:pt modelId="{EECD6D39-A1C0-4ED6-85AB-72C8396B46D2}" type="pres">
      <dgm:prSet presAssocID="{5499025A-69B1-4248-BB39-D5E5B033E252}" presName="node" presStyleLbl="node1" presStyleIdx="0" presStyleCnt="3">
        <dgm:presLayoutVars>
          <dgm:bulletEnabled val="1"/>
        </dgm:presLayoutVars>
      </dgm:prSet>
      <dgm:spPr/>
    </dgm:pt>
    <dgm:pt modelId="{F19E374C-A81E-4D01-A553-6A0DF430379B}" type="pres">
      <dgm:prSet presAssocID="{E02D6AB7-7088-400D-BE72-A8B81BBA5644}" presName="sibTrans" presStyleCnt="0"/>
      <dgm:spPr/>
    </dgm:pt>
    <dgm:pt modelId="{A4A6CF40-5FE9-420D-A92B-EB5EC3291088}" type="pres">
      <dgm:prSet presAssocID="{EE812F42-EDE3-47F3-8128-B04574680271}" presName="node" presStyleLbl="node1" presStyleIdx="1" presStyleCnt="3">
        <dgm:presLayoutVars>
          <dgm:bulletEnabled val="1"/>
        </dgm:presLayoutVars>
      </dgm:prSet>
      <dgm:spPr/>
    </dgm:pt>
    <dgm:pt modelId="{E39E81F9-C209-4C9F-A427-75DAD9524355}" type="pres">
      <dgm:prSet presAssocID="{8680E876-2A3E-4AD4-A891-071A8E124DA7}" presName="sibTrans" presStyleCnt="0"/>
      <dgm:spPr/>
    </dgm:pt>
    <dgm:pt modelId="{59A33850-6A52-4E34-8AC7-9923BF2F655A}" type="pres">
      <dgm:prSet presAssocID="{55E4F771-B183-4950-80B5-D68BEAA47936}" presName="node" presStyleLbl="node1" presStyleIdx="2" presStyleCnt="3">
        <dgm:presLayoutVars>
          <dgm:bulletEnabled val="1"/>
        </dgm:presLayoutVars>
      </dgm:prSet>
      <dgm:spPr/>
    </dgm:pt>
  </dgm:ptLst>
  <dgm:cxnLst>
    <dgm:cxn modelId="{A6DDC329-BCD2-4389-B7B1-ACD9BB9A2839}" type="presOf" srcId="{EE812F42-EDE3-47F3-8128-B04574680271}" destId="{A4A6CF40-5FE9-420D-A92B-EB5EC3291088}" srcOrd="0" destOrd="0" presId="urn:microsoft.com/office/officeart/2005/8/layout/default"/>
    <dgm:cxn modelId="{D011A95D-6A5C-47AF-801C-8A26698483D4}" type="presOf" srcId="{5499025A-69B1-4248-BB39-D5E5B033E252}" destId="{EECD6D39-A1C0-4ED6-85AB-72C8396B46D2}" srcOrd="0" destOrd="0" presId="urn:microsoft.com/office/officeart/2005/8/layout/default"/>
    <dgm:cxn modelId="{FD554A78-3F6B-43AD-9B2B-A506E59A9F6B}" srcId="{15F06010-AC50-492B-87C9-DFD941A87289}" destId="{EE812F42-EDE3-47F3-8128-B04574680271}" srcOrd="1" destOrd="0" parTransId="{C78B964E-D6A6-44B2-82B9-686B1120C9A7}" sibTransId="{8680E876-2A3E-4AD4-A891-071A8E124DA7}"/>
    <dgm:cxn modelId="{9F7AD3B2-E75B-41A4-9970-7C3B450EE08F}" type="presOf" srcId="{55E4F771-B183-4950-80B5-D68BEAA47936}" destId="{59A33850-6A52-4E34-8AC7-9923BF2F655A}" srcOrd="0" destOrd="0" presId="urn:microsoft.com/office/officeart/2005/8/layout/default"/>
    <dgm:cxn modelId="{EA3AD2C1-49D6-4333-B922-3FDE2BB6BFDB}" type="presOf" srcId="{15F06010-AC50-492B-87C9-DFD941A87289}" destId="{876D7AD0-68B3-4395-8699-A61E92F13E17}" srcOrd="0" destOrd="0" presId="urn:microsoft.com/office/officeart/2005/8/layout/default"/>
    <dgm:cxn modelId="{F2D42DD1-E3B1-4256-8FBB-2EF48C0D5E0B}" srcId="{15F06010-AC50-492B-87C9-DFD941A87289}" destId="{5499025A-69B1-4248-BB39-D5E5B033E252}" srcOrd="0" destOrd="0" parTransId="{3F83AD29-B63E-4DCE-A68D-34FF91C46A32}" sibTransId="{E02D6AB7-7088-400D-BE72-A8B81BBA5644}"/>
    <dgm:cxn modelId="{A65F65FD-8CF7-4591-9554-8E9912E3CE4C}" srcId="{15F06010-AC50-492B-87C9-DFD941A87289}" destId="{55E4F771-B183-4950-80B5-D68BEAA47936}" srcOrd="2" destOrd="0" parTransId="{0D38BF45-65AF-4291-8F20-C86B006452B8}" sibTransId="{350B5910-7C78-495D-8BAB-C4C76DAB4DF2}"/>
    <dgm:cxn modelId="{C155ACD7-FEFB-4DF6-98BE-17E56AA2D98D}" type="presParOf" srcId="{876D7AD0-68B3-4395-8699-A61E92F13E17}" destId="{EECD6D39-A1C0-4ED6-85AB-72C8396B46D2}" srcOrd="0" destOrd="0" presId="urn:microsoft.com/office/officeart/2005/8/layout/default"/>
    <dgm:cxn modelId="{04F48453-521B-4714-9D8A-CC52800BF09E}" type="presParOf" srcId="{876D7AD0-68B3-4395-8699-A61E92F13E17}" destId="{F19E374C-A81E-4D01-A553-6A0DF430379B}" srcOrd="1" destOrd="0" presId="urn:microsoft.com/office/officeart/2005/8/layout/default"/>
    <dgm:cxn modelId="{BDF426E3-E8CA-444B-B176-20CAFD0466C2}" type="presParOf" srcId="{876D7AD0-68B3-4395-8699-A61E92F13E17}" destId="{A4A6CF40-5FE9-420D-A92B-EB5EC3291088}" srcOrd="2" destOrd="0" presId="urn:microsoft.com/office/officeart/2005/8/layout/default"/>
    <dgm:cxn modelId="{5484966F-86B8-4FA4-9445-8BF84858AF35}" type="presParOf" srcId="{876D7AD0-68B3-4395-8699-A61E92F13E17}" destId="{E39E81F9-C209-4C9F-A427-75DAD9524355}" srcOrd="3" destOrd="0" presId="urn:microsoft.com/office/officeart/2005/8/layout/default"/>
    <dgm:cxn modelId="{24905562-76E7-48AC-8E00-4041792E2F8C}" type="presParOf" srcId="{876D7AD0-68B3-4395-8699-A61E92F13E17}" destId="{59A33850-6A52-4E34-8AC7-9923BF2F655A}"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AABC1F-C860-4801-BDE1-D105B67D2D1D}" type="doc">
      <dgm:prSet loTypeId="urn:microsoft.com/office/officeart/2005/8/layout/default" loCatId="list" qsTypeId="urn:microsoft.com/office/officeart/2005/8/quickstyle/simple5" qsCatId="simple" csTypeId="urn:microsoft.com/office/officeart/2005/8/colors/colorful2" csCatId="colorful" phldr="1"/>
      <dgm:spPr/>
      <dgm:t>
        <a:bodyPr/>
        <a:lstStyle/>
        <a:p>
          <a:endParaRPr lang="en-US"/>
        </a:p>
      </dgm:t>
    </dgm:pt>
    <dgm:pt modelId="{37800259-A8C8-4EA9-912B-A447E2AB07A4}">
      <dgm:prSet phldrT="[Text]"/>
      <dgm:spPr/>
      <dgm:t>
        <a:bodyPr/>
        <a:lstStyle/>
        <a:p>
          <a:r>
            <a:rPr lang="en-US" dirty="0">
              <a:hlinkClick xmlns:r="http://schemas.openxmlformats.org/officeDocument/2006/relationships" r:id="rId1" action="ppaction://hlinksldjump"/>
            </a:rPr>
            <a:t>6.List the top &amp; bottom 5 districts based on 'population ...</a:t>
          </a:r>
          <a:endParaRPr lang="en-US" dirty="0"/>
        </a:p>
      </dgm:t>
    </dgm:pt>
    <dgm:pt modelId="{EF33A7A1-CD70-4A3F-BBD1-766990A24CEA}" type="parTrans" cxnId="{AC192813-8603-4959-B58D-307D5CB8E71E}">
      <dgm:prSet/>
      <dgm:spPr/>
      <dgm:t>
        <a:bodyPr/>
        <a:lstStyle/>
        <a:p>
          <a:endParaRPr lang="en-US"/>
        </a:p>
      </dgm:t>
    </dgm:pt>
    <dgm:pt modelId="{342A81DD-79D2-46FF-B740-384BFCCC9EF6}" type="sibTrans" cxnId="{AC192813-8603-4959-B58D-307D5CB8E71E}">
      <dgm:prSet/>
      <dgm:spPr/>
      <dgm:t>
        <a:bodyPr/>
        <a:lstStyle/>
        <a:p>
          <a:endParaRPr lang="en-US"/>
        </a:p>
      </dgm:t>
    </dgm:pt>
    <dgm:pt modelId="{AF7B64DF-F4DD-48F1-905F-F6E17C2B6BD6}">
      <dgm:prSet phldrT="[Text]"/>
      <dgm:spPr/>
      <dgm:t>
        <a:bodyPr/>
        <a:lstStyle/>
        <a:p>
          <a:r>
            <a:rPr lang="en-US" dirty="0"/>
            <a:t> </a:t>
          </a:r>
          <a:r>
            <a:rPr lang="en-US" dirty="0">
              <a:hlinkClick xmlns:r="http://schemas.openxmlformats.org/officeDocument/2006/relationships" r:id="rId2" action="ppaction://hlinksldjump"/>
            </a:rPr>
            <a:t>8.Estimate the projected revenue for Hyderabad in 2025 </a:t>
          </a:r>
          <a:r>
            <a:rPr lang="en-US" dirty="0" err="1">
              <a:hlinkClick xmlns:r="http://schemas.openxmlformats.org/officeDocument/2006/relationships" r:id="rId2" action="ppaction://hlinksldjump"/>
            </a:rPr>
            <a:t>ba</a:t>
          </a:r>
          <a:r>
            <a:rPr lang="en-US" dirty="0">
              <a:hlinkClick xmlns:r="http://schemas.openxmlformats.org/officeDocument/2006/relationships" r:id="rId2" action="ppaction://hlinksldjump"/>
            </a:rPr>
            <a:t>...</a:t>
          </a:r>
          <a:endParaRPr lang="en-US" dirty="0"/>
        </a:p>
      </dgm:t>
    </dgm:pt>
    <dgm:pt modelId="{0EA8D633-EDA6-4044-A670-1B1C75A1C7EC}" type="parTrans" cxnId="{0D816564-288A-4760-B207-947F68CBC06B}">
      <dgm:prSet/>
      <dgm:spPr/>
      <dgm:t>
        <a:bodyPr/>
        <a:lstStyle/>
        <a:p>
          <a:endParaRPr lang="en-US"/>
        </a:p>
      </dgm:t>
    </dgm:pt>
    <dgm:pt modelId="{DDF99861-5964-43C0-B39E-FA7A40131472}" type="sibTrans" cxnId="{0D816564-288A-4760-B207-947F68CBC06B}">
      <dgm:prSet/>
      <dgm:spPr/>
      <dgm:t>
        <a:bodyPr/>
        <a:lstStyle/>
        <a:p>
          <a:endParaRPr lang="en-US"/>
        </a:p>
      </dgm:t>
    </dgm:pt>
    <dgm:pt modelId="{6B31E611-DEB5-4CAA-BC4E-F601B23D1B6E}">
      <dgm:prSet phldrT="[Text]"/>
      <dgm:spPr/>
      <dgm:t>
        <a:bodyPr/>
        <a:lstStyle/>
        <a:p>
          <a:r>
            <a:rPr lang="en-US" dirty="0">
              <a:hlinkClick xmlns:r="http://schemas.openxmlformats.org/officeDocument/2006/relationships" r:id="rId3" action="ppaction://hlinksldjump"/>
            </a:rPr>
            <a:t>2.List down the top 3 districts based on compounded annual...</a:t>
          </a:r>
          <a:endParaRPr lang="en-US" dirty="0"/>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4BEBA6A0-29D1-4E10-BE3E-D47516F2D59B}" type="sibTrans" cxnId="{A2FB16CA-72A2-4752-A2BE-90C67C157E30}">
      <dgm:prSet/>
      <dgm:spPr/>
      <dgm:t>
        <a:bodyPr/>
        <a:lstStyle/>
        <a:p>
          <a:endParaRPr lang="en-US"/>
        </a:p>
      </dgm:t>
    </dgm:pt>
    <dgm:pt modelId="{BD652370-65A0-45C0-8E8B-8E1C01E3289A}" type="parTrans" cxnId="{A2FB16CA-72A2-4752-A2BE-90C67C157E30}">
      <dgm:prSet/>
      <dgm:spPr/>
      <dgm:t>
        <a:bodyPr/>
        <a:lstStyle/>
        <a:p>
          <a:endParaRPr lang="en-US"/>
        </a:p>
      </dgm:t>
    </dgm:pt>
    <dgm:pt modelId="{56EFA99B-9DDB-4B36-90EB-3754729C98BE}" type="pres">
      <dgm:prSet presAssocID="{49AABC1F-C860-4801-BDE1-D105B67D2D1D}" presName="diagram" presStyleCnt="0">
        <dgm:presLayoutVars>
          <dgm:dir/>
          <dgm:resizeHandles val="exact"/>
        </dgm:presLayoutVars>
      </dgm:prSet>
      <dgm:spPr/>
    </dgm:pt>
    <dgm:pt modelId="{5C76D88D-37CD-49CB-AAD5-D8491B9A0AA8}" type="pres">
      <dgm:prSet presAssocID="{37800259-A8C8-4EA9-912B-A447E2AB07A4}" presName="node" presStyleLbl="node1" presStyleIdx="0" presStyleCnt="3">
        <dgm:presLayoutVars>
          <dgm:bulletEnabled val="1"/>
        </dgm:presLayoutVars>
      </dgm:prSet>
      <dgm:spPr/>
    </dgm:pt>
    <dgm:pt modelId="{09A874D5-1B56-4B6A-AFA7-25A59E139F03}" type="pres">
      <dgm:prSet presAssocID="{342A81DD-79D2-46FF-B740-384BFCCC9EF6}" presName="sibTrans" presStyleCnt="0"/>
      <dgm:spPr/>
    </dgm:pt>
    <dgm:pt modelId="{77AB063C-3545-4988-A5B5-83C870527091}" type="pres">
      <dgm:prSet presAssocID="{6B31E611-DEB5-4CAA-BC4E-F601B23D1B6E}" presName="node" presStyleLbl="node1" presStyleIdx="1" presStyleCnt="3">
        <dgm:presLayoutVars>
          <dgm:bulletEnabled val="1"/>
        </dgm:presLayoutVars>
      </dgm:prSet>
      <dgm:spPr/>
    </dgm:pt>
    <dgm:pt modelId="{C0CC5FF6-1AE6-47A6-A50C-C14261737E7E}" type="pres">
      <dgm:prSet presAssocID="{4BEBA6A0-29D1-4E10-BE3E-D47516F2D59B}" presName="sibTrans" presStyleCnt="0"/>
      <dgm:spPr/>
    </dgm:pt>
    <dgm:pt modelId="{3B029C87-420B-497E-B842-802766328036}" type="pres">
      <dgm:prSet presAssocID="{AF7B64DF-F4DD-48F1-905F-F6E17C2B6BD6}" presName="node" presStyleLbl="node1" presStyleIdx="2" presStyleCnt="3" custLinFactNeighborY="-1955">
        <dgm:presLayoutVars>
          <dgm:bulletEnabled val="1"/>
        </dgm:presLayoutVars>
      </dgm:prSet>
      <dgm:spPr/>
    </dgm:pt>
  </dgm:ptLst>
  <dgm:cxnLst>
    <dgm:cxn modelId="{AC192813-8603-4959-B58D-307D5CB8E71E}" srcId="{49AABC1F-C860-4801-BDE1-D105B67D2D1D}" destId="{37800259-A8C8-4EA9-912B-A447E2AB07A4}" srcOrd="0" destOrd="0" parTransId="{EF33A7A1-CD70-4A3F-BBD1-766990A24CEA}" sibTransId="{342A81DD-79D2-46FF-B740-384BFCCC9EF6}"/>
    <dgm:cxn modelId="{9AA67714-F0F0-479C-AF07-1961ADF30C95}" type="presOf" srcId="{6B31E611-DEB5-4CAA-BC4E-F601B23D1B6E}" destId="{77AB063C-3545-4988-A5B5-83C870527091}" srcOrd="0" destOrd="0" presId="urn:microsoft.com/office/officeart/2005/8/layout/default"/>
    <dgm:cxn modelId="{1F854425-70AC-463F-9B1A-02DD0E6C9967}" type="presOf" srcId="{49AABC1F-C860-4801-BDE1-D105B67D2D1D}" destId="{56EFA99B-9DDB-4B36-90EB-3754729C98BE}" srcOrd="0" destOrd="0" presId="urn:microsoft.com/office/officeart/2005/8/layout/default"/>
    <dgm:cxn modelId="{0D816564-288A-4760-B207-947F68CBC06B}" srcId="{49AABC1F-C860-4801-BDE1-D105B67D2D1D}" destId="{AF7B64DF-F4DD-48F1-905F-F6E17C2B6BD6}" srcOrd="2" destOrd="0" parTransId="{0EA8D633-EDA6-4044-A670-1B1C75A1C7EC}" sibTransId="{DDF99861-5964-43C0-B39E-FA7A40131472}"/>
    <dgm:cxn modelId="{816A61C0-91A2-4649-8C2E-E566BE78073C}" type="presOf" srcId="{AF7B64DF-F4DD-48F1-905F-F6E17C2B6BD6}" destId="{3B029C87-420B-497E-B842-802766328036}" srcOrd="0" destOrd="0" presId="urn:microsoft.com/office/officeart/2005/8/layout/default"/>
    <dgm:cxn modelId="{A2FB16CA-72A2-4752-A2BE-90C67C157E30}" srcId="{49AABC1F-C860-4801-BDE1-D105B67D2D1D}" destId="{6B31E611-DEB5-4CAA-BC4E-F601B23D1B6E}" srcOrd="1" destOrd="0" parTransId="{BD652370-65A0-45C0-8E8B-8E1C01E3289A}" sibTransId="{4BEBA6A0-29D1-4E10-BE3E-D47516F2D59B}"/>
    <dgm:cxn modelId="{9A6863DC-79D4-44B3-9563-6F4B5D2A5B6F}" type="presOf" srcId="{37800259-A8C8-4EA9-912B-A447E2AB07A4}" destId="{5C76D88D-37CD-49CB-AAD5-D8491B9A0AA8}" srcOrd="0" destOrd="0" presId="urn:microsoft.com/office/officeart/2005/8/layout/default"/>
    <dgm:cxn modelId="{70EC1B10-3C77-426E-B2F1-ADD1FACBECA7}" type="presParOf" srcId="{56EFA99B-9DDB-4B36-90EB-3754729C98BE}" destId="{5C76D88D-37CD-49CB-AAD5-D8491B9A0AA8}" srcOrd="0" destOrd="0" presId="urn:microsoft.com/office/officeart/2005/8/layout/default"/>
    <dgm:cxn modelId="{9CF56E41-C669-41F6-99CE-EF9AAA0510F2}" type="presParOf" srcId="{56EFA99B-9DDB-4B36-90EB-3754729C98BE}" destId="{09A874D5-1B56-4B6A-AFA7-25A59E139F03}" srcOrd="1" destOrd="0" presId="urn:microsoft.com/office/officeart/2005/8/layout/default"/>
    <dgm:cxn modelId="{D6AA90D8-0899-4312-A57D-D8E5B76FD0D9}" type="presParOf" srcId="{56EFA99B-9DDB-4B36-90EB-3754729C98BE}" destId="{77AB063C-3545-4988-A5B5-83C870527091}" srcOrd="2" destOrd="0" presId="urn:microsoft.com/office/officeart/2005/8/layout/default"/>
    <dgm:cxn modelId="{D483E16C-EFF5-46D9-BC68-4647E78DD607}" type="presParOf" srcId="{56EFA99B-9DDB-4B36-90EB-3754729C98BE}" destId="{C0CC5FF6-1AE6-47A6-A50C-C14261737E7E}" srcOrd="3" destOrd="0" presId="urn:microsoft.com/office/officeart/2005/8/layout/default"/>
    <dgm:cxn modelId="{581F737F-5FF5-43D7-ABEF-25B951F7751C}" type="presParOf" srcId="{56EFA99B-9DDB-4B36-90EB-3754729C98BE}" destId="{3B029C87-420B-497E-B842-80276632803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AABC1F-C860-4801-BDE1-D105B67D2D1D}" type="doc">
      <dgm:prSet loTypeId="urn:microsoft.com/office/officeart/2005/8/layout/default" loCatId="list" qsTypeId="urn:microsoft.com/office/officeart/2005/8/quickstyle/simple5" qsCatId="simple" csTypeId="urn:microsoft.com/office/officeart/2005/8/colors/colorful2" csCatId="colorful" phldr="1"/>
      <dgm:spPr/>
      <dgm:t>
        <a:bodyPr/>
        <a:lstStyle/>
        <a:p>
          <a:endParaRPr lang="en-US"/>
        </a:p>
      </dgm:t>
    </dgm:pt>
    <dgm:pt modelId="{37800259-A8C8-4EA9-912B-A447E2AB07A4}">
      <dgm:prSet phldrT="[Text]"/>
      <dgm:spPr/>
      <dgm:t>
        <a:bodyPr/>
        <a:lstStyle/>
        <a:p>
          <a:r>
            <a:rPr lang="en-US" dirty="0">
              <a:hlinkClick xmlns:r="http://schemas.openxmlformats.org/officeDocument/2006/relationships" r:id="rId1" action="ppaction://hlinksldjump"/>
            </a:rPr>
            <a:t>Districts with highest potential a. Which districts has t...</a:t>
          </a:r>
          <a:endParaRPr lang="en-US" dirty="0"/>
        </a:p>
      </dgm:t>
    </dgm:pt>
    <dgm:pt modelId="{EF33A7A1-CD70-4A3F-BBD1-766990A24CEA}" type="parTrans" cxnId="{AC192813-8603-4959-B58D-307D5CB8E71E}">
      <dgm:prSet/>
      <dgm:spPr/>
      <dgm:t>
        <a:bodyPr/>
        <a:lstStyle/>
        <a:p>
          <a:endParaRPr lang="en-US"/>
        </a:p>
      </dgm:t>
    </dgm:pt>
    <dgm:pt modelId="{342A81DD-79D2-46FF-B740-384BFCCC9EF6}" type="sibTrans" cxnId="{AC192813-8603-4959-B58D-307D5CB8E71E}">
      <dgm:prSet/>
      <dgm:spPr/>
      <dgm:t>
        <a:bodyPr/>
        <a:lstStyle/>
        <a:p>
          <a:endParaRPr lang="en-US"/>
        </a:p>
      </dgm:t>
    </dgm:pt>
    <dgm:pt modelId="{AF7B64DF-F4DD-48F1-905F-F6E17C2B6BD6}">
      <dgm:prSet phldrT="[Text]"/>
      <dgm:spPr/>
      <dgm:t>
        <a:bodyPr/>
        <a:lstStyle/>
        <a:p>
          <a:r>
            <a:rPr lang="en-US" dirty="0"/>
            <a:t> </a:t>
          </a:r>
          <a:r>
            <a:rPr lang="en-US" dirty="0">
              <a:hlinkClick xmlns:r="http://schemas.openxmlformats.org/officeDocument/2006/relationships" r:id="rId2" action="ppaction://hlinksldjump"/>
            </a:rPr>
            <a:t>11.Dubai has made itself a business hub and enjoys </a:t>
          </a:r>
          <a:r>
            <a:rPr lang="en-US" dirty="0" err="1">
              <a:hlinkClick xmlns:r="http://schemas.openxmlformats.org/officeDocument/2006/relationships" r:id="rId2" action="ppaction://hlinksldjump"/>
            </a:rPr>
            <a:t>massiv</a:t>
          </a:r>
          <a:r>
            <a:rPr lang="en-US" dirty="0">
              <a:hlinkClick xmlns:r="http://schemas.openxmlformats.org/officeDocument/2006/relationships" r:id="rId2" action="ppaction://hlinksldjump"/>
            </a:rPr>
            <a:t>...</a:t>
          </a:r>
          <a:endParaRPr lang="en-US" dirty="0"/>
        </a:p>
      </dgm:t>
    </dgm:pt>
    <dgm:pt modelId="{0EA8D633-EDA6-4044-A670-1B1C75A1C7EC}" type="parTrans" cxnId="{0D816564-288A-4760-B207-947F68CBC06B}">
      <dgm:prSet/>
      <dgm:spPr/>
      <dgm:t>
        <a:bodyPr/>
        <a:lstStyle/>
        <a:p>
          <a:endParaRPr lang="en-US"/>
        </a:p>
      </dgm:t>
    </dgm:pt>
    <dgm:pt modelId="{DDF99861-5964-43C0-B39E-FA7A40131472}" type="sibTrans" cxnId="{0D816564-288A-4760-B207-947F68CBC06B}">
      <dgm:prSet/>
      <dgm:spPr/>
      <dgm:t>
        <a:bodyPr/>
        <a:lstStyle/>
        <a:p>
          <a:endParaRPr lang="en-US"/>
        </a:p>
      </dgm:t>
    </dgm:pt>
    <dgm:pt modelId="{6B31E611-DEB5-4CAA-BC4E-F601B23D1B6E}">
      <dgm:prSet phldrT="[Text]"/>
      <dgm:spPr/>
      <dgm:t>
        <a:bodyPr/>
        <a:lstStyle/>
        <a:p>
          <a:r>
            <a:rPr lang="en-US" dirty="0">
              <a:hlinkClick xmlns:r="http://schemas.openxmlformats.org/officeDocument/2006/relationships" r:id="rId3" action="ppaction://hlinksldjump"/>
            </a:rPr>
            <a:t>10. Cultural / Corporate Events to boost tourism a)What k...</a:t>
          </a:r>
          <a:endParaRPr lang="en-US" dirty="0"/>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4BEBA6A0-29D1-4E10-BE3E-D47516F2D59B}" type="sibTrans" cxnId="{A2FB16CA-72A2-4752-A2BE-90C67C157E30}">
      <dgm:prSet/>
      <dgm:spPr/>
      <dgm:t>
        <a:bodyPr/>
        <a:lstStyle/>
        <a:p>
          <a:endParaRPr lang="en-US"/>
        </a:p>
      </dgm:t>
    </dgm:pt>
    <dgm:pt modelId="{BD652370-65A0-45C0-8E8B-8E1C01E3289A}" type="parTrans" cxnId="{A2FB16CA-72A2-4752-A2BE-90C67C157E30}">
      <dgm:prSet/>
      <dgm:spPr/>
      <dgm:t>
        <a:bodyPr/>
        <a:lstStyle/>
        <a:p>
          <a:endParaRPr lang="en-US"/>
        </a:p>
      </dgm:t>
    </dgm:pt>
    <dgm:pt modelId="{564712CC-C481-47FC-8A4B-3A356FBEF9BB}">
      <dgm:prSet/>
      <dgm:spPr/>
      <dgm:t>
        <a:bodyPr/>
        <a:lstStyle/>
        <a:p>
          <a:r>
            <a:rPr lang="en-US" dirty="0">
              <a:hlinkClick xmlns:r="http://schemas.openxmlformats.org/officeDocument/2006/relationships" r:id="rId4" action="ppaction://hlinksldjump"/>
            </a:rPr>
            <a:t>Provide all other recommendations that can boost the </a:t>
          </a:r>
          <a:r>
            <a:rPr lang="en-US" dirty="0" err="1">
              <a:hlinkClick xmlns:r="http://schemas.openxmlformats.org/officeDocument/2006/relationships" r:id="rId4" action="ppaction://hlinksldjump"/>
            </a:rPr>
            <a:t>tela</a:t>
          </a:r>
          <a:r>
            <a:rPr lang="en-US" dirty="0">
              <a:hlinkClick xmlns:r="http://schemas.openxmlformats.org/officeDocument/2006/relationships" r:id="rId4" action="ppaction://hlinksldjump"/>
            </a:rPr>
            <a:t>...</a:t>
          </a:r>
          <a:endParaRPr lang="en-US" dirty="0"/>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45B46F87-B476-4B8A-BEA8-43062C6137E7}" type="parTrans" cxnId="{C8904F24-3AC8-4ED5-BDEB-AE6672505A96}">
      <dgm:prSet/>
      <dgm:spPr/>
      <dgm:t>
        <a:bodyPr/>
        <a:lstStyle/>
        <a:p>
          <a:endParaRPr lang="en-US"/>
        </a:p>
      </dgm:t>
    </dgm:pt>
    <dgm:pt modelId="{F4E2EE98-F464-4B54-A853-B082F13E5215}" type="sibTrans" cxnId="{C8904F24-3AC8-4ED5-BDEB-AE6672505A96}">
      <dgm:prSet/>
      <dgm:spPr/>
      <dgm:t>
        <a:bodyPr/>
        <a:lstStyle/>
        <a:p>
          <a:endParaRPr lang="en-US"/>
        </a:p>
      </dgm:t>
    </dgm:pt>
    <dgm:pt modelId="{56EFA99B-9DDB-4B36-90EB-3754729C98BE}" type="pres">
      <dgm:prSet presAssocID="{49AABC1F-C860-4801-BDE1-D105B67D2D1D}" presName="diagram" presStyleCnt="0">
        <dgm:presLayoutVars>
          <dgm:dir/>
          <dgm:resizeHandles val="exact"/>
        </dgm:presLayoutVars>
      </dgm:prSet>
      <dgm:spPr/>
    </dgm:pt>
    <dgm:pt modelId="{5C76D88D-37CD-49CB-AAD5-D8491B9A0AA8}" type="pres">
      <dgm:prSet presAssocID="{37800259-A8C8-4EA9-912B-A447E2AB07A4}" presName="node" presStyleLbl="node1" presStyleIdx="0" presStyleCnt="4">
        <dgm:presLayoutVars>
          <dgm:bulletEnabled val="1"/>
        </dgm:presLayoutVars>
      </dgm:prSet>
      <dgm:spPr/>
    </dgm:pt>
    <dgm:pt modelId="{09A874D5-1B56-4B6A-AFA7-25A59E139F03}" type="pres">
      <dgm:prSet presAssocID="{342A81DD-79D2-46FF-B740-384BFCCC9EF6}" presName="sibTrans" presStyleCnt="0"/>
      <dgm:spPr/>
    </dgm:pt>
    <dgm:pt modelId="{77AB063C-3545-4988-A5B5-83C870527091}" type="pres">
      <dgm:prSet presAssocID="{6B31E611-DEB5-4CAA-BC4E-F601B23D1B6E}" presName="node" presStyleLbl="node1" presStyleIdx="1" presStyleCnt="4">
        <dgm:presLayoutVars>
          <dgm:bulletEnabled val="1"/>
        </dgm:presLayoutVars>
      </dgm:prSet>
      <dgm:spPr/>
    </dgm:pt>
    <dgm:pt modelId="{C0CC5FF6-1AE6-47A6-A50C-C14261737E7E}" type="pres">
      <dgm:prSet presAssocID="{4BEBA6A0-29D1-4E10-BE3E-D47516F2D59B}" presName="sibTrans" presStyleCnt="0"/>
      <dgm:spPr/>
    </dgm:pt>
    <dgm:pt modelId="{3B029C87-420B-497E-B842-802766328036}" type="pres">
      <dgm:prSet presAssocID="{AF7B64DF-F4DD-48F1-905F-F6E17C2B6BD6}" presName="node" presStyleLbl="node1" presStyleIdx="2" presStyleCnt="4" custLinFactNeighborY="-1955">
        <dgm:presLayoutVars>
          <dgm:bulletEnabled val="1"/>
        </dgm:presLayoutVars>
      </dgm:prSet>
      <dgm:spPr/>
    </dgm:pt>
    <dgm:pt modelId="{AC52579D-A00B-41B0-80FD-BAD3A98902C2}" type="pres">
      <dgm:prSet presAssocID="{DDF99861-5964-43C0-B39E-FA7A40131472}" presName="sibTrans" presStyleCnt="0"/>
      <dgm:spPr/>
    </dgm:pt>
    <dgm:pt modelId="{A5C63963-DF36-49D2-869D-A67DC2A51851}" type="pres">
      <dgm:prSet presAssocID="{564712CC-C481-47FC-8A4B-3A356FBEF9BB}" presName="node" presStyleLbl="node1" presStyleIdx="3" presStyleCnt="4">
        <dgm:presLayoutVars>
          <dgm:bulletEnabled val="1"/>
        </dgm:presLayoutVars>
      </dgm:prSet>
      <dgm:spPr/>
    </dgm:pt>
  </dgm:ptLst>
  <dgm:cxnLst>
    <dgm:cxn modelId="{AC192813-8603-4959-B58D-307D5CB8E71E}" srcId="{49AABC1F-C860-4801-BDE1-D105B67D2D1D}" destId="{37800259-A8C8-4EA9-912B-A447E2AB07A4}" srcOrd="0" destOrd="0" parTransId="{EF33A7A1-CD70-4A3F-BBD1-766990A24CEA}" sibTransId="{342A81DD-79D2-46FF-B740-384BFCCC9EF6}"/>
    <dgm:cxn modelId="{9AA67714-F0F0-479C-AF07-1961ADF30C95}" type="presOf" srcId="{6B31E611-DEB5-4CAA-BC4E-F601B23D1B6E}" destId="{77AB063C-3545-4988-A5B5-83C870527091}" srcOrd="0" destOrd="0" presId="urn:microsoft.com/office/officeart/2005/8/layout/default"/>
    <dgm:cxn modelId="{C8904F24-3AC8-4ED5-BDEB-AE6672505A96}" srcId="{49AABC1F-C860-4801-BDE1-D105B67D2D1D}" destId="{564712CC-C481-47FC-8A4B-3A356FBEF9BB}" srcOrd="3" destOrd="0" parTransId="{45B46F87-B476-4B8A-BEA8-43062C6137E7}" sibTransId="{F4E2EE98-F464-4B54-A853-B082F13E5215}"/>
    <dgm:cxn modelId="{1F854425-70AC-463F-9B1A-02DD0E6C9967}" type="presOf" srcId="{49AABC1F-C860-4801-BDE1-D105B67D2D1D}" destId="{56EFA99B-9DDB-4B36-90EB-3754729C98BE}" srcOrd="0" destOrd="0" presId="urn:microsoft.com/office/officeart/2005/8/layout/default"/>
    <dgm:cxn modelId="{0D816564-288A-4760-B207-947F68CBC06B}" srcId="{49AABC1F-C860-4801-BDE1-D105B67D2D1D}" destId="{AF7B64DF-F4DD-48F1-905F-F6E17C2B6BD6}" srcOrd="2" destOrd="0" parTransId="{0EA8D633-EDA6-4044-A670-1B1C75A1C7EC}" sibTransId="{DDF99861-5964-43C0-B39E-FA7A40131472}"/>
    <dgm:cxn modelId="{26925D54-235A-41E8-9E39-572101BEC849}" type="presOf" srcId="{564712CC-C481-47FC-8A4B-3A356FBEF9BB}" destId="{A5C63963-DF36-49D2-869D-A67DC2A51851}" srcOrd="0" destOrd="0" presId="urn:microsoft.com/office/officeart/2005/8/layout/default"/>
    <dgm:cxn modelId="{816A61C0-91A2-4649-8C2E-E566BE78073C}" type="presOf" srcId="{AF7B64DF-F4DD-48F1-905F-F6E17C2B6BD6}" destId="{3B029C87-420B-497E-B842-802766328036}" srcOrd="0" destOrd="0" presId="urn:microsoft.com/office/officeart/2005/8/layout/default"/>
    <dgm:cxn modelId="{A2FB16CA-72A2-4752-A2BE-90C67C157E30}" srcId="{49AABC1F-C860-4801-BDE1-D105B67D2D1D}" destId="{6B31E611-DEB5-4CAA-BC4E-F601B23D1B6E}" srcOrd="1" destOrd="0" parTransId="{BD652370-65A0-45C0-8E8B-8E1C01E3289A}" sibTransId="{4BEBA6A0-29D1-4E10-BE3E-D47516F2D59B}"/>
    <dgm:cxn modelId="{9A6863DC-79D4-44B3-9563-6F4B5D2A5B6F}" type="presOf" srcId="{37800259-A8C8-4EA9-912B-A447E2AB07A4}" destId="{5C76D88D-37CD-49CB-AAD5-D8491B9A0AA8}" srcOrd="0" destOrd="0" presId="urn:microsoft.com/office/officeart/2005/8/layout/default"/>
    <dgm:cxn modelId="{70EC1B10-3C77-426E-B2F1-ADD1FACBECA7}" type="presParOf" srcId="{56EFA99B-9DDB-4B36-90EB-3754729C98BE}" destId="{5C76D88D-37CD-49CB-AAD5-D8491B9A0AA8}" srcOrd="0" destOrd="0" presId="urn:microsoft.com/office/officeart/2005/8/layout/default"/>
    <dgm:cxn modelId="{9CF56E41-C669-41F6-99CE-EF9AAA0510F2}" type="presParOf" srcId="{56EFA99B-9DDB-4B36-90EB-3754729C98BE}" destId="{09A874D5-1B56-4B6A-AFA7-25A59E139F03}" srcOrd="1" destOrd="0" presId="urn:microsoft.com/office/officeart/2005/8/layout/default"/>
    <dgm:cxn modelId="{D6AA90D8-0899-4312-A57D-D8E5B76FD0D9}" type="presParOf" srcId="{56EFA99B-9DDB-4B36-90EB-3754729C98BE}" destId="{77AB063C-3545-4988-A5B5-83C870527091}" srcOrd="2" destOrd="0" presId="urn:microsoft.com/office/officeart/2005/8/layout/default"/>
    <dgm:cxn modelId="{D483E16C-EFF5-46D9-BC68-4647E78DD607}" type="presParOf" srcId="{56EFA99B-9DDB-4B36-90EB-3754729C98BE}" destId="{C0CC5FF6-1AE6-47A6-A50C-C14261737E7E}" srcOrd="3" destOrd="0" presId="urn:microsoft.com/office/officeart/2005/8/layout/default"/>
    <dgm:cxn modelId="{581F737F-5FF5-43D7-ABEF-25B951F7751C}" type="presParOf" srcId="{56EFA99B-9DDB-4B36-90EB-3754729C98BE}" destId="{3B029C87-420B-497E-B842-802766328036}" srcOrd="4" destOrd="0" presId="urn:microsoft.com/office/officeart/2005/8/layout/default"/>
    <dgm:cxn modelId="{635C3AE3-3875-43E4-B09F-CEAEDC878FAE}" type="presParOf" srcId="{56EFA99B-9DDB-4B36-90EB-3754729C98BE}" destId="{AC52579D-A00B-41B0-80FD-BAD3A98902C2}" srcOrd="5" destOrd="0" presId="urn:microsoft.com/office/officeart/2005/8/layout/default"/>
    <dgm:cxn modelId="{4B5A6DB5-CB44-436C-A481-739429A683AA}" type="presParOf" srcId="{56EFA99B-9DDB-4B36-90EB-3754729C98BE}" destId="{A5C63963-DF36-49D2-869D-A67DC2A51851}"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D3D3BA3-BA24-4B1B-88D5-8220DCE18C0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55489DB-B519-4DAC-AA92-65817055C292}">
      <dgm:prSet/>
      <dgm:spPr/>
      <dgm:t>
        <a:bodyPr/>
        <a:lstStyle/>
        <a:p>
          <a:r>
            <a:rPr lang="en-US" dirty="0">
              <a:highlight>
                <a:srgbClr val="FF0000"/>
              </a:highlight>
            </a:rPr>
            <a:t>Increase funding for tourism: </a:t>
          </a:r>
          <a:r>
            <a:rPr lang="en-US" dirty="0"/>
            <a:t>Increase the budget allocation for tourism promotion, infrastructure development, and other related initiatives. This will help to improve the quality of tourism services and attract more visitors.</a:t>
          </a:r>
        </a:p>
      </dgm:t>
    </dgm:pt>
    <dgm:pt modelId="{2DC00DCD-CBD3-4DC3-BD01-B9B325E20A4E}" type="parTrans" cxnId="{168C8572-0D0A-40DC-88D0-F066086C02D4}">
      <dgm:prSet/>
      <dgm:spPr/>
      <dgm:t>
        <a:bodyPr/>
        <a:lstStyle/>
        <a:p>
          <a:endParaRPr lang="en-US"/>
        </a:p>
      </dgm:t>
    </dgm:pt>
    <dgm:pt modelId="{B0B8A859-1FA2-4D80-B45C-7B1688879169}" type="sibTrans" cxnId="{168C8572-0D0A-40DC-88D0-F066086C02D4}">
      <dgm:prSet/>
      <dgm:spPr/>
      <dgm:t>
        <a:bodyPr/>
        <a:lstStyle/>
        <a:p>
          <a:endParaRPr lang="en-US"/>
        </a:p>
      </dgm:t>
    </dgm:pt>
    <dgm:pt modelId="{28DE102E-CB43-4FBB-A78A-0BBA22D4F83D}">
      <dgm:prSet/>
      <dgm:spPr/>
      <dgm:t>
        <a:bodyPr/>
        <a:lstStyle/>
        <a:p>
          <a:r>
            <a:rPr lang="en-US" dirty="0">
              <a:highlight>
                <a:srgbClr val="FF0000"/>
              </a:highlight>
            </a:rPr>
            <a:t>Encourage private investment</a:t>
          </a:r>
          <a:r>
            <a:rPr lang="en-US" dirty="0"/>
            <a:t>: Encourage private sector investment in tourism infrastructure, such as hotels, resorts, and other tourist facilities. The government can offer incentives and tax breaks to investors to make it more attractive to invest in the tourism sector.</a:t>
          </a:r>
        </a:p>
      </dgm:t>
    </dgm:pt>
    <dgm:pt modelId="{1615B2F1-B583-4843-B9BF-5278651BF78D}" type="parTrans" cxnId="{C128ADDF-E265-491E-9D1B-50033882A8FF}">
      <dgm:prSet/>
      <dgm:spPr/>
      <dgm:t>
        <a:bodyPr/>
        <a:lstStyle/>
        <a:p>
          <a:endParaRPr lang="en-US"/>
        </a:p>
      </dgm:t>
    </dgm:pt>
    <dgm:pt modelId="{C473222D-6C92-4874-A19C-B100FE79AB1C}" type="sibTrans" cxnId="{C128ADDF-E265-491E-9D1B-50033882A8FF}">
      <dgm:prSet/>
      <dgm:spPr/>
      <dgm:t>
        <a:bodyPr/>
        <a:lstStyle/>
        <a:p>
          <a:endParaRPr lang="en-US"/>
        </a:p>
      </dgm:t>
    </dgm:pt>
    <dgm:pt modelId="{8234B0D4-462F-4B3D-AB0B-CFAA47C232D7}">
      <dgm:prSet/>
      <dgm:spPr/>
      <dgm:t>
        <a:bodyPr/>
        <a:lstStyle/>
        <a:p>
          <a:r>
            <a:rPr lang="en-US" dirty="0">
              <a:highlight>
                <a:srgbClr val="FF0000"/>
              </a:highlight>
            </a:rPr>
            <a:t>Promote sustainable tourism</a:t>
          </a:r>
          <a:r>
            <a:rPr lang="en-US" dirty="0"/>
            <a:t>: Promote sustainable tourism practices that minimize the negative impact on the environment and local communities. This includes encouraging responsible tourism practices, such as reducing waste and supporting local businesses.</a:t>
          </a:r>
        </a:p>
      </dgm:t>
    </dgm:pt>
    <dgm:pt modelId="{BDB4307F-ADC1-4A4C-B310-9818B1B3EB3F}" type="parTrans" cxnId="{C72A7A45-8406-40D4-A5E1-EA5676FA519B}">
      <dgm:prSet/>
      <dgm:spPr/>
      <dgm:t>
        <a:bodyPr/>
        <a:lstStyle/>
        <a:p>
          <a:endParaRPr lang="en-US"/>
        </a:p>
      </dgm:t>
    </dgm:pt>
    <dgm:pt modelId="{9EB42A25-0589-4C65-9FA5-5E109E7050E8}" type="sibTrans" cxnId="{C72A7A45-8406-40D4-A5E1-EA5676FA519B}">
      <dgm:prSet/>
      <dgm:spPr/>
      <dgm:t>
        <a:bodyPr/>
        <a:lstStyle/>
        <a:p>
          <a:endParaRPr lang="en-US"/>
        </a:p>
      </dgm:t>
    </dgm:pt>
    <dgm:pt modelId="{DE2B52B2-8B4A-4F63-AF16-BB04673FBDA0}">
      <dgm:prSet/>
      <dgm:spPr/>
      <dgm:t>
        <a:bodyPr/>
        <a:lstStyle/>
        <a:p>
          <a:r>
            <a:rPr lang="en-US" dirty="0">
              <a:highlight>
                <a:srgbClr val="FF0000"/>
              </a:highlight>
            </a:rPr>
            <a:t>Develop niche tourism products</a:t>
          </a:r>
          <a:r>
            <a:rPr lang="en-US" dirty="0"/>
            <a:t>: Develop and promote niche tourism products, such as cultural and heritage tourism, adventure tourism, and eco-tourism. This will help to attract different types of tourists and diversify the state's tourism offerings.</a:t>
          </a:r>
        </a:p>
      </dgm:t>
    </dgm:pt>
    <dgm:pt modelId="{0D20448A-0DAE-47F3-A2D2-D8B3561EED56}" type="parTrans" cxnId="{B9260CC7-3391-47CA-B1A7-07DB1FEEFEFD}">
      <dgm:prSet/>
      <dgm:spPr/>
      <dgm:t>
        <a:bodyPr/>
        <a:lstStyle/>
        <a:p>
          <a:endParaRPr lang="en-US"/>
        </a:p>
      </dgm:t>
    </dgm:pt>
    <dgm:pt modelId="{D22FB01C-3448-42BB-9EBE-548B57A05A89}" type="sibTrans" cxnId="{B9260CC7-3391-47CA-B1A7-07DB1FEEFEFD}">
      <dgm:prSet/>
      <dgm:spPr/>
      <dgm:t>
        <a:bodyPr/>
        <a:lstStyle/>
        <a:p>
          <a:endParaRPr lang="en-US"/>
        </a:p>
      </dgm:t>
    </dgm:pt>
    <dgm:pt modelId="{D633E636-EDE6-4303-84E6-33727C0DFC1F}">
      <dgm:prSet/>
      <dgm:spPr/>
      <dgm:t>
        <a:bodyPr/>
        <a:lstStyle/>
        <a:p>
          <a:r>
            <a:rPr lang="en-US" dirty="0">
              <a:highlight>
                <a:srgbClr val="FF0000"/>
              </a:highlight>
            </a:rPr>
            <a:t>Improve connectivity</a:t>
          </a:r>
          <a:r>
            <a:rPr lang="en-US" dirty="0"/>
            <a:t>: Improve connectivity within the state by investing in transportation infrastructure such as airports, roads, and railways. This will make it easier for tourists to travel within the state and access different tourism destinations.</a:t>
          </a:r>
        </a:p>
      </dgm:t>
    </dgm:pt>
    <dgm:pt modelId="{030D596F-3BD2-4B0F-B2F0-B313B0768A8F}" type="parTrans" cxnId="{D79A8CFD-F013-4103-B062-6FA67E506C7B}">
      <dgm:prSet/>
      <dgm:spPr/>
      <dgm:t>
        <a:bodyPr/>
        <a:lstStyle/>
        <a:p>
          <a:endParaRPr lang="en-US"/>
        </a:p>
      </dgm:t>
    </dgm:pt>
    <dgm:pt modelId="{A6A3FFB6-2770-49F4-AFDF-C9D51EBE353F}" type="sibTrans" cxnId="{D79A8CFD-F013-4103-B062-6FA67E506C7B}">
      <dgm:prSet/>
      <dgm:spPr/>
      <dgm:t>
        <a:bodyPr/>
        <a:lstStyle/>
        <a:p>
          <a:endParaRPr lang="en-US"/>
        </a:p>
      </dgm:t>
    </dgm:pt>
    <dgm:pt modelId="{9C74CF5E-58FA-4D74-8C4C-F8648D192CFE}">
      <dgm:prSet/>
      <dgm:spPr/>
      <dgm:t>
        <a:bodyPr/>
        <a:lstStyle/>
        <a:p>
          <a:r>
            <a:rPr lang="en-US" dirty="0">
              <a:highlight>
                <a:srgbClr val="FF0000"/>
              </a:highlight>
            </a:rPr>
            <a:t>Simplify visa procedures</a:t>
          </a:r>
          <a:r>
            <a:rPr lang="en-US" dirty="0"/>
            <a:t>: Simplify visa procedures to make it easier for tourists to visit the state. This will help to attract more international visitors and boost the tourism industry.</a:t>
          </a:r>
        </a:p>
      </dgm:t>
    </dgm:pt>
    <dgm:pt modelId="{B3E7B206-9B12-4705-8020-368EBC201EC1}" type="parTrans" cxnId="{30FF84AB-D966-4800-9F93-FE35F73E572B}">
      <dgm:prSet/>
      <dgm:spPr/>
      <dgm:t>
        <a:bodyPr/>
        <a:lstStyle/>
        <a:p>
          <a:endParaRPr lang="en-US"/>
        </a:p>
      </dgm:t>
    </dgm:pt>
    <dgm:pt modelId="{5DDDF26E-0015-4376-9B2E-9C38B61A4AF1}" type="sibTrans" cxnId="{30FF84AB-D966-4800-9F93-FE35F73E572B}">
      <dgm:prSet/>
      <dgm:spPr/>
      <dgm:t>
        <a:bodyPr/>
        <a:lstStyle/>
        <a:p>
          <a:endParaRPr lang="en-US"/>
        </a:p>
      </dgm:t>
    </dgm:pt>
    <dgm:pt modelId="{450ED9CD-BF12-4E91-A088-0BDCF35E102A}">
      <dgm:prSet/>
      <dgm:spPr/>
      <dgm:t>
        <a:bodyPr/>
        <a:lstStyle/>
        <a:p>
          <a:r>
            <a:rPr lang="en-US" dirty="0">
              <a:highlight>
                <a:srgbClr val="FF0000"/>
              </a:highlight>
            </a:rPr>
            <a:t>Support tourism training and education</a:t>
          </a:r>
          <a:r>
            <a:rPr lang="en-US" dirty="0"/>
            <a:t>: Support tourism training and education programs to improve the quality of the tourism workforce and promote professional development in the industry.</a:t>
          </a:r>
        </a:p>
      </dgm:t>
    </dgm:pt>
    <dgm:pt modelId="{F714AA03-DD8E-4B4A-ADB3-11B802A70400}" type="parTrans" cxnId="{E044C842-26D6-4A95-99BE-5D15100EC45C}">
      <dgm:prSet/>
      <dgm:spPr/>
      <dgm:t>
        <a:bodyPr/>
        <a:lstStyle/>
        <a:p>
          <a:endParaRPr lang="en-US"/>
        </a:p>
      </dgm:t>
    </dgm:pt>
    <dgm:pt modelId="{6B2DAA8C-EAB6-446F-ACD3-DC9FDAF09986}" type="sibTrans" cxnId="{E044C842-26D6-4A95-99BE-5D15100EC45C}">
      <dgm:prSet/>
      <dgm:spPr/>
      <dgm:t>
        <a:bodyPr/>
        <a:lstStyle/>
        <a:p>
          <a:endParaRPr lang="en-US"/>
        </a:p>
      </dgm:t>
    </dgm:pt>
    <dgm:pt modelId="{E50D5B5C-B204-4925-873F-6B96327B69B5}">
      <dgm:prSet/>
      <dgm:spPr/>
      <dgm:t>
        <a:bodyPr/>
        <a:lstStyle/>
        <a:p>
          <a:r>
            <a:rPr lang="en-US" dirty="0">
              <a:highlight>
                <a:srgbClr val="FF0000"/>
              </a:highlight>
            </a:rPr>
            <a:t>Use digital technology</a:t>
          </a:r>
          <a:r>
            <a:rPr lang="en-US" dirty="0"/>
            <a:t>: Utilize digital technology to promote tourism and make it easier for tourists to plan their trips and access tourism information. This includes developing mobile apps, online booking platforms, and social media marketing.</a:t>
          </a:r>
        </a:p>
      </dgm:t>
    </dgm:pt>
    <dgm:pt modelId="{8FE6A83D-105D-431F-8C82-FC617ADD738A}" type="parTrans" cxnId="{199152AE-0951-4168-AFC7-A1180AFAA94F}">
      <dgm:prSet/>
      <dgm:spPr/>
      <dgm:t>
        <a:bodyPr/>
        <a:lstStyle/>
        <a:p>
          <a:endParaRPr lang="en-US"/>
        </a:p>
      </dgm:t>
    </dgm:pt>
    <dgm:pt modelId="{B6D88860-1485-43FD-9E6F-2259093BDB39}" type="sibTrans" cxnId="{199152AE-0951-4168-AFC7-A1180AFAA94F}">
      <dgm:prSet/>
      <dgm:spPr/>
      <dgm:t>
        <a:bodyPr/>
        <a:lstStyle/>
        <a:p>
          <a:endParaRPr lang="en-US"/>
        </a:p>
      </dgm:t>
    </dgm:pt>
    <dgm:pt modelId="{01FD5389-A01A-4678-97F2-59D5A21EB028}" type="pres">
      <dgm:prSet presAssocID="{BD3D3BA3-BA24-4B1B-88D5-8220DCE18C01}" presName="diagram" presStyleCnt="0">
        <dgm:presLayoutVars>
          <dgm:dir/>
          <dgm:resizeHandles val="exact"/>
        </dgm:presLayoutVars>
      </dgm:prSet>
      <dgm:spPr/>
    </dgm:pt>
    <dgm:pt modelId="{C86E75F9-F8F5-4B3F-BC91-BCE35B1CBB19}" type="pres">
      <dgm:prSet presAssocID="{C55489DB-B519-4DAC-AA92-65817055C292}" presName="node" presStyleLbl="node1" presStyleIdx="0" presStyleCnt="8">
        <dgm:presLayoutVars>
          <dgm:bulletEnabled val="1"/>
        </dgm:presLayoutVars>
      </dgm:prSet>
      <dgm:spPr/>
    </dgm:pt>
    <dgm:pt modelId="{49268A35-5E64-4754-A6D2-BEDE2EF36A9F}" type="pres">
      <dgm:prSet presAssocID="{B0B8A859-1FA2-4D80-B45C-7B1688879169}" presName="sibTrans" presStyleCnt="0"/>
      <dgm:spPr/>
    </dgm:pt>
    <dgm:pt modelId="{F62B7DA6-77CF-493D-8D5A-34CC5815A02C}" type="pres">
      <dgm:prSet presAssocID="{28DE102E-CB43-4FBB-A78A-0BBA22D4F83D}" presName="node" presStyleLbl="node1" presStyleIdx="1" presStyleCnt="8">
        <dgm:presLayoutVars>
          <dgm:bulletEnabled val="1"/>
        </dgm:presLayoutVars>
      </dgm:prSet>
      <dgm:spPr/>
    </dgm:pt>
    <dgm:pt modelId="{99998701-3A9B-4B0C-BD3E-F55FE42772C2}" type="pres">
      <dgm:prSet presAssocID="{C473222D-6C92-4874-A19C-B100FE79AB1C}" presName="sibTrans" presStyleCnt="0"/>
      <dgm:spPr/>
    </dgm:pt>
    <dgm:pt modelId="{F105CD86-D270-445A-9A82-CECD3656EB4F}" type="pres">
      <dgm:prSet presAssocID="{8234B0D4-462F-4B3D-AB0B-CFAA47C232D7}" presName="node" presStyleLbl="node1" presStyleIdx="2" presStyleCnt="8">
        <dgm:presLayoutVars>
          <dgm:bulletEnabled val="1"/>
        </dgm:presLayoutVars>
      </dgm:prSet>
      <dgm:spPr/>
    </dgm:pt>
    <dgm:pt modelId="{7B3F21BC-9EE8-41CF-A2D4-42668A8625FA}" type="pres">
      <dgm:prSet presAssocID="{9EB42A25-0589-4C65-9FA5-5E109E7050E8}" presName="sibTrans" presStyleCnt="0"/>
      <dgm:spPr/>
    </dgm:pt>
    <dgm:pt modelId="{3439884F-3B43-42BF-B05E-DCCDF6EF1C25}" type="pres">
      <dgm:prSet presAssocID="{DE2B52B2-8B4A-4F63-AF16-BB04673FBDA0}" presName="node" presStyleLbl="node1" presStyleIdx="3" presStyleCnt="8">
        <dgm:presLayoutVars>
          <dgm:bulletEnabled val="1"/>
        </dgm:presLayoutVars>
      </dgm:prSet>
      <dgm:spPr/>
    </dgm:pt>
    <dgm:pt modelId="{D8DAA16C-766B-4FF0-918E-6202BB1746CA}" type="pres">
      <dgm:prSet presAssocID="{D22FB01C-3448-42BB-9EBE-548B57A05A89}" presName="sibTrans" presStyleCnt="0"/>
      <dgm:spPr/>
    </dgm:pt>
    <dgm:pt modelId="{6D512822-E9A8-4C1D-864F-1E32E38FE3E0}" type="pres">
      <dgm:prSet presAssocID="{D633E636-EDE6-4303-84E6-33727C0DFC1F}" presName="node" presStyleLbl="node1" presStyleIdx="4" presStyleCnt="8">
        <dgm:presLayoutVars>
          <dgm:bulletEnabled val="1"/>
        </dgm:presLayoutVars>
      </dgm:prSet>
      <dgm:spPr/>
    </dgm:pt>
    <dgm:pt modelId="{52221684-17CF-4549-B576-EEC8696276F8}" type="pres">
      <dgm:prSet presAssocID="{A6A3FFB6-2770-49F4-AFDF-C9D51EBE353F}" presName="sibTrans" presStyleCnt="0"/>
      <dgm:spPr/>
    </dgm:pt>
    <dgm:pt modelId="{B44C7531-B281-4B35-8EDA-C02F882A37C5}" type="pres">
      <dgm:prSet presAssocID="{9C74CF5E-58FA-4D74-8C4C-F8648D192CFE}" presName="node" presStyleLbl="node1" presStyleIdx="5" presStyleCnt="8" custLinFactNeighborX="0">
        <dgm:presLayoutVars>
          <dgm:bulletEnabled val="1"/>
        </dgm:presLayoutVars>
      </dgm:prSet>
      <dgm:spPr/>
    </dgm:pt>
    <dgm:pt modelId="{C2FCAB79-E0D7-481B-BF16-BD1300C2FBC9}" type="pres">
      <dgm:prSet presAssocID="{5DDDF26E-0015-4376-9B2E-9C38B61A4AF1}" presName="sibTrans" presStyleCnt="0"/>
      <dgm:spPr/>
    </dgm:pt>
    <dgm:pt modelId="{8C9CDD1F-0C53-488D-9FE9-71DAC0B2EA57}" type="pres">
      <dgm:prSet presAssocID="{450ED9CD-BF12-4E91-A088-0BDCF35E102A}" presName="node" presStyleLbl="node1" presStyleIdx="6" presStyleCnt="8">
        <dgm:presLayoutVars>
          <dgm:bulletEnabled val="1"/>
        </dgm:presLayoutVars>
      </dgm:prSet>
      <dgm:spPr/>
    </dgm:pt>
    <dgm:pt modelId="{6BE32492-5AA5-4838-94AC-07F09B891FF0}" type="pres">
      <dgm:prSet presAssocID="{6B2DAA8C-EAB6-446F-ACD3-DC9FDAF09986}" presName="sibTrans" presStyleCnt="0"/>
      <dgm:spPr/>
    </dgm:pt>
    <dgm:pt modelId="{1D3349E8-BBA9-4C84-9DCA-8074B8B95B97}" type="pres">
      <dgm:prSet presAssocID="{E50D5B5C-B204-4925-873F-6B96327B69B5}" presName="node" presStyleLbl="node1" presStyleIdx="7" presStyleCnt="8">
        <dgm:presLayoutVars>
          <dgm:bulletEnabled val="1"/>
        </dgm:presLayoutVars>
      </dgm:prSet>
      <dgm:spPr/>
    </dgm:pt>
  </dgm:ptLst>
  <dgm:cxnLst>
    <dgm:cxn modelId="{89ACE207-7DC9-41BF-8F47-74473F1B5519}" type="presOf" srcId="{9C74CF5E-58FA-4D74-8C4C-F8648D192CFE}" destId="{B44C7531-B281-4B35-8EDA-C02F882A37C5}" srcOrd="0" destOrd="0" presId="urn:microsoft.com/office/officeart/2005/8/layout/default"/>
    <dgm:cxn modelId="{0579610B-C90D-412D-AFF4-0BE5F302AA88}" type="presOf" srcId="{C55489DB-B519-4DAC-AA92-65817055C292}" destId="{C86E75F9-F8F5-4B3F-BC91-BCE35B1CBB19}" srcOrd="0" destOrd="0" presId="urn:microsoft.com/office/officeart/2005/8/layout/default"/>
    <dgm:cxn modelId="{2D1F9D12-5466-4322-800D-A02C67556D92}" type="presOf" srcId="{8234B0D4-462F-4B3D-AB0B-CFAA47C232D7}" destId="{F105CD86-D270-445A-9A82-CECD3656EB4F}" srcOrd="0" destOrd="0" presId="urn:microsoft.com/office/officeart/2005/8/layout/default"/>
    <dgm:cxn modelId="{E044C842-26D6-4A95-99BE-5D15100EC45C}" srcId="{BD3D3BA3-BA24-4B1B-88D5-8220DCE18C01}" destId="{450ED9CD-BF12-4E91-A088-0BDCF35E102A}" srcOrd="6" destOrd="0" parTransId="{F714AA03-DD8E-4B4A-ADB3-11B802A70400}" sibTransId="{6B2DAA8C-EAB6-446F-ACD3-DC9FDAF09986}"/>
    <dgm:cxn modelId="{C72A7A45-8406-40D4-A5E1-EA5676FA519B}" srcId="{BD3D3BA3-BA24-4B1B-88D5-8220DCE18C01}" destId="{8234B0D4-462F-4B3D-AB0B-CFAA47C232D7}" srcOrd="2" destOrd="0" parTransId="{BDB4307F-ADC1-4A4C-B310-9818B1B3EB3F}" sibTransId="{9EB42A25-0589-4C65-9FA5-5E109E7050E8}"/>
    <dgm:cxn modelId="{168C8572-0D0A-40DC-88D0-F066086C02D4}" srcId="{BD3D3BA3-BA24-4B1B-88D5-8220DCE18C01}" destId="{C55489DB-B519-4DAC-AA92-65817055C292}" srcOrd="0" destOrd="0" parTransId="{2DC00DCD-CBD3-4DC3-BD01-B9B325E20A4E}" sibTransId="{B0B8A859-1FA2-4D80-B45C-7B1688879169}"/>
    <dgm:cxn modelId="{8C8A7575-40C0-4F61-AF6B-D7CEB560C350}" type="presOf" srcId="{DE2B52B2-8B4A-4F63-AF16-BB04673FBDA0}" destId="{3439884F-3B43-42BF-B05E-DCCDF6EF1C25}" srcOrd="0" destOrd="0" presId="urn:microsoft.com/office/officeart/2005/8/layout/default"/>
    <dgm:cxn modelId="{DF3EA17D-2304-4F5B-9B33-9A5B197E7AC0}" type="presOf" srcId="{E50D5B5C-B204-4925-873F-6B96327B69B5}" destId="{1D3349E8-BBA9-4C84-9DCA-8074B8B95B97}" srcOrd="0" destOrd="0" presId="urn:microsoft.com/office/officeart/2005/8/layout/default"/>
    <dgm:cxn modelId="{ED68A08A-3350-4BA4-84F6-61FB5463DB20}" type="presOf" srcId="{BD3D3BA3-BA24-4B1B-88D5-8220DCE18C01}" destId="{01FD5389-A01A-4678-97F2-59D5A21EB028}" srcOrd="0" destOrd="0" presId="urn:microsoft.com/office/officeart/2005/8/layout/default"/>
    <dgm:cxn modelId="{2D5DB19E-B584-48BD-9343-3BB512FB3831}" type="presOf" srcId="{D633E636-EDE6-4303-84E6-33727C0DFC1F}" destId="{6D512822-E9A8-4C1D-864F-1E32E38FE3E0}" srcOrd="0" destOrd="0" presId="urn:microsoft.com/office/officeart/2005/8/layout/default"/>
    <dgm:cxn modelId="{30FF84AB-D966-4800-9F93-FE35F73E572B}" srcId="{BD3D3BA3-BA24-4B1B-88D5-8220DCE18C01}" destId="{9C74CF5E-58FA-4D74-8C4C-F8648D192CFE}" srcOrd="5" destOrd="0" parTransId="{B3E7B206-9B12-4705-8020-368EBC201EC1}" sibTransId="{5DDDF26E-0015-4376-9B2E-9C38B61A4AF1}"/>
    <dgm:cxn modelId="{199152AE-0951-4168-AFC7-A1180AFAA94F}" srcId="{BD3D3BA3-BA24-4B1B-88D5-8220DCE18C01}" destId="{E50D5B5C-B204-4925-873F-6B96327B69B5}" srcOrd="7" destOrd="0" parTransId="{8FE6A83D-105D-431F-8C82-FC617ADD738A}" sibTransId="{B6D88860-1485-43FD-9E6F-2259093BDB39}"/>
    <dgm:cxn modelId="{3BAB5ABA-93C7-44E2-8A2A-1BA26EB5099B}" type="presOf" srcId="{450ED9CD-BF12-4E91-A088-0BDCF35E102A}" destId="{8C9CDD1F-0C53-488D-9FE9-71DAC0B2EA57}" srcOrd="0" destOrd="0" presId="urn:microsoft.com/office/officeart/2005/8/layout/default"/>
    <dgm:cxn modelId="{B9260CC7-3391-47CA-B1A7-07DB1FEEFEFD}" srcId="{BD3D3BA3-BA24-4B1B-88D5-8220DCE18C01}" destId="{DE2B52B2-8B4A-4F63-AF16-BB04673FBDA0}" srcOrd="3" destOrd="0" parTransId="{0D20448A-0DAE-47F3-A2D2-D8B3561EED56}" sibTransId="{D22FB01C-3448-42BB-9EBE-548B57A05A89}"/>
    <dgm:cxn modelId="{1DA251D1-3133-4FFD-BA7D-9346B7B14716}" type="presOf" srcId="{28DE102E-CB43-4FBB-A78A-0BBA22D4F83D}" destId="{F62B7DA6-77CF-493D-8D5A-34CC5815A02C}" srcOrd="0" destOrd="0" presId="urn:microsoft.com/office/officeart/2005/8/layout/default"/>
    <dgm:cxn modelId="{C128ADDF-E265-491E-9D1B-50033882A8FF}" srcId="{BD3D3BA3-BA24-4B1B-88D5-8220DCE18C01}" destId="{28DE102E-CB43-4FBB-A78A-0BBA22D4F83D}" srcOrd="1" destOrd="0" parTransId="{1615B2F1-B583-4843-B9BF-5278651BF78D}" sibTransId="{C473222D-6C92-4874-A19C-B100FE79AB1C}"/>
    <dgm:cxn modelId="{D79A8CFD-F013-4103-B062-6FA67E506C7B}" srcId="{BD3D3BA3-BA24-4B1B-88D5-8220DCE18C01}" destId="{D633E636-EDE6-4303-84E6-33727C0DFC1F}" srcOrd="4" destOrd="0" parTransId="{030D596F-3BD2-4B0F-B2F0-B313B0768A8F}" sibTransId="{A6A3FFB6-2770-49F4-AFDF-C9D51EBE353F}"/>
    <dgm:cxn modelId="{95EB1E5C-38C1-4C5B-8B66-136B2607730F}" type="presParOf" srcId="{01FD5389-A01A-4678-97F2-59D5A21EB028}" destId="{C86E75F9-F8F5-4B3F-BC91-BCE35B1CBB19}" srcOrd="0" destOrd="0" presId="urn:microsoft.com/office/officeart/2005/8/layout/default"/>
    <dgm:cxn modelId="{5271BB4E-3386-4C02-8BE8-503C3F55B1FE}" type="presParOf" srcId="{01FD5389-A01A-4678-97F2-59D5A21EB028}" destId="{49268A35-5E64-4754-A6D2-BEDE2EF36A9F}" srcOrd="1" destOrd="0" presId="urn:microsoft.com/office/officeart/2005/8/layout/default"/>
    <dgm:cxn modelId="{D42B7CAD-5EFF-4515-A1CF-40AB7523407C}" type="presParOf" srcId="{01FD5389-A01A-4678-97F2-59D5A21EB028}" destId="{F62B7DA6-77CF-493D-8D5A-34CC5815A02C}" srcOrd="2" destOrd="0" presId="urn:microsoft.com/office/officeart/2005/8/layout/default"/>
    <dgm:cxn modelId="{1FB0A19F-0946-4BDC-8F1B-64D8E5FB49AB}" type="presParOf" srcId="{01FD5389-A01A-4678-97F2-59D5A21EB028}" destId="{99998701-3A9B-4B0C-BD3E-F55FE42772C2}" srcOrd="3" destOrd="0" presId="urn:microsoft.com/office/officeart/2005/8/layout/default"/>
    <dgm:cxn modelId="{F798AA97-C5E1-4070-92F2-D0FF72F2E7DF}" type="presParOf" srcId="{01FD5389-A01A-4678-97F2-59D5A21EB028}" destId="{F105CD86-D270-445A-9A82-CECD3656EB4F}" srcOrd="4" destOrd="0" presId="urn:microsoft.com/office/officeart/2005/8/layout/default"/>
    <dgm:cxn modelId="{92EE6C86-5BA2-4DE5-9564-3CFB2A94096C}" type="presParOf" srcId="{01FD5389-A01A-4678-97F2-59D5A21EB028}" destId="{7B3F21BC-9EE8-41CF-A2D4-42668A8625FA}" srcOrd="5" destOrd="0" presId="urn:microsoft.com/office/officeart/2005/8/layout/default"/>
    <dgm:cxn modelId="{6AF63481-A66F-44E0-B5CD-15007501E4C3}" type="presParOf" srcId="{01FD5389-A01A-4678-97F2-59D5A21EB028}" destId="{3439884F-3B43-42BF-B05E-DCCDF6EF1C25}" srcOrd="6" destOrd="0" presId="urn:microsoft.com/office/officeart/2005/8/layout/default"/>
    <dgm:cxn modelId="{AE97E757-C0F8-44C1-B4F8-3A6959EC2C38}" type="presParOf" srcId="{01FD5389-A01A-4678-97F2-59D5A21EB028}" destId="{D8DAA16C-766B-4FF0-918E-6202BB1746CA}" srcOrd="7" destOrd="0" presId="urn:microsoft.com/office/officeart/2005/8/layout/default"/>
    <dgm:cxn modelId="{B8DCE679-CF06-42D0-A1CF-B8E455D0A8A5}" type="presParOf" srcId="{01FD5389-A01A-4678-97F2-59D5A21EB028}" destId="{6D512822-E9A8-4C1D-864F-1E32E38FE3E0}" srcOrd="8" destOrd="0" presId="urn:microsoft.com/office/officeart/2005/8/layout/default"/>
    <dgm:cxn modelId="{F68EB7F2-81B7-4A63-B510-14BF19829058}" type="presParOf" srcId="{01FD5389-A01A-4678-97F2-59D5A21EB028}" destId="{52221684-17CF-4549-B576-EEC8696276F8}" srcOrd="9" destOrd="0" presId="urn:microsoft.com/office/officeart/2005/8/layout/default"/>
    <dgm:cxn modelId="{D1CC8433-A47B-4C6E-955F-794636075548}" type="presParOf" srcId="{01FD5389-A01A-4678-97F2-59D5A21EB028}" destId="{B44C7531-B281-4B35-8EDA-C02F882A37C5}" srcOrd="10" destOrd="0" presId="urn:microsoft.com/office/officeart/2005/8/layout/default"/>
    <dgm:cxn modelId="{46AFEC58-4E94-4749-9866-C64EA31AE8C5}" type="presParOf" srcId="{01FD5389-A01A-4678-97F2-59D5A21EB028}" destId="{C2FCAB79-E0D7-481B-BF16-BD1300C2FBC9}" srcOrd="11" destOrd="0" presId="urn:microsoft.com/office/officeart/2005/8/layout/default"/>
    <dgm:cxn modelId="{8D344F70-2620-4E70-8527-464446390264}" type="presParOf" srcId="{01FD5389-A01A-4678-97F2-59D5A21EB028}" destId="{8C9CDD1F-0C53-488D-9FE9-71DAC0B2EA57}" srcOrd="12" destOrd="0" presId="urn:microsoft.com/office/officeart/2005/8/layout/default"/>
    <dgm:cxn modelId="{5264414F-206F-4F47-B672-E8F14F8F030F}" type="presParOf" srcId="{01FD5389-A01A-4678-97F2-59D5A21EB028}" destId="{6BE32492-5AA5-4838-94AC-07F09B891FF0}" srcOrd="13" destOrd="0" presId="urn:microsoft.com/office/officeart/2005/8/layout/default"/>
    <dgm:cxn modelId="{94A5F074-BB08-4FEF-ABB5-53A863A9F491}" type="presParOf" srcId="{01FD5389-A01A-4678-97F2-59D5A21EB028}" destId="{1D3349E8-BBA9-4C84-9DCA-8074B8B95B97}"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086CE-97BA-43F1-96DB-FC1034AF3C42}">
      <dsp:nvSpPr>
        <dsp:cNvPr id="0" name=""/>
        <dsp:cNvSpPr/>
      </dsp:nvSpPr>
      <dsp:spPr>
        <a:xfrm>
          <a:off x="0" y="306153"/>
          <a:ext cx="5641974" cy="2075943"/>
        </a:xfrm>
        <a:prstGeom prst="round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hlinkClick xmlns:r="http://schemas.openxmlformats.org/officeDocument/2006/relationships" r:id="" action="ppaction://hlinksldjump"/>
            </a:rPr>
            <a:t>Preliminary Research Questions: (Answers can be found dire...</a:t>
          </a:r>
          <a:endParaRPr lang="en-US" sz="3200" kern="1200" dirty="0"/>
        </a:p>
      </dsp:txBody>
      <dsp:txXfrm>
        <a:off x="101339" y="407492"/>
        <a:ext cx="5439296" cy="1873265"/>
      </dsp:txXfrm>
    </dsp:sp>
    <dsp:sp modelId="{AD382797-21A1-44BB-979B-5AC16DCB170E}">
      <dsp:nvSpPr>
        <dsp:cNvPr id="0" name=""/>
        <dsp:cNvSpPr/>
      </dsp:nvSpPr>
      <dsp:spPr>
        <a:xfrm>
          <a:off x="0" y="2474257"/>
          <a:ext cx="5641974" cy="1160640"/>
        </a:xfrm>
        <a:prstGeom prst="roundRect">
          <a:avLst/>
        </a:prstGeom>
        <a:gradFill rotWithShape="0">
          <a:gsLst>
            <a:gs pos="0">
              <a:schemeClr val="accent2">
                <a:hueOff val="-3670562"/>
                <a:satOff val="16196"/>
                <a:lumOff val="-2745"/>
                <a:alphaOff val="0"/>
                <a:tint val="100000"/>
                <a:shade val="85000"/>
                <a:satMod val="100000"/>
                <a:lumMod val="100000"/>
              </a:schemeClr>
            </a:gs>
            <a:gs pos="100000">
              <a:schemeClr val="accent2">
                <a:hueOff val="-3670562"/>
                <a:satOff val="16196"/>
                <a:lumOff val="-2745"/>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hlinkClick xmlns:r="http://schemas.openxmlformats.org/officeDocument/2006/relationships" r:id="" action="ppaction://hlinksldjump"/>
            </a:rPr>
            <a:t>Secondary Research Questions: (Need to do research and </a:t>
          </a:r>
          <a:r>
            <a:rPr lang="en-US" sz="3200" kern="1200" dirty="0" err="1">
              <a:hlinkClick xmlns:r="http://schemas.openxmlformats.org/officeDocument/2006/relationships" r:id="" action="ppaction://hlinksldjump"/>
            </a:rPr>
            <a:t>ge</a:t>
          </a:r>
          <a:r>
            <a:rPr lang="en-US" sz="3200" kern="1200" dirty="0">
              <a:hlinkClick xmlns:r="http://schemas.openxmlformats.org/officeDocument/2006/relationships" r:id="" action="ppaction://hlinksldjump"/>
            </a:rPr>
            <a:t>...</a:t>
          </a:r>
          <a:endParaRPr lang="en-US" sz="3200" kern="1200" dirty="0"/>
        </a:p>
      </dsp:txBody>
      <dsp:txXfrm>
        <a:off x="56658" y="2530915"/>
        <a:ext cx="5528658" cy="1047324"/>
      </dsp:txXfrm>
    </dsp:sp>
    <dsp:sp modelId="{B688F655-C9E8-4128-87AE-4CDCD419872F}">
      <dsp:nvSpPr>
        <dsp:cNvPr id="0" name=""/>
        <dsp:cNvSpPr/>
      </dsp:nvSpPr>
      <dsp:spPr>
        <a:xfrm>
          <a:off x="0" y="3727057"/>
          <a:ext cx="5641974" cy="1160640"/>
        </a:xfrm>
        <a:prstGeom prst="roundRect">
          <a:avLst/>
        </a:prstGeom>
        <a:gradFill rotWithShape="0">
          <a:gsLst>
            <a:gs pos="0">
              <a:schemeClr val="accent2">
                <a:hueOff val="-7341125"/>
                <a:satOff val="32393"/>
                <a:lumOff val="-5490"/>
                <a:alphaOff val="0"/>
                <a:tint val="100000"/>
                <a:shade val="85000"/>
                <a:satMod val="100000"/>
                <a:lumMod val="100000"/>
              </a:schemeClr>
            </a:gs>
            <a:gs pos="100000">
              <a:schemeClr val="accent2">
                <a:hueOff val="-7341125"/>
                <a:satOff val="32393"/>
                <a:lumOff val="-549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hlinkClick xmlns:r="http://schemas.openxmlformats.org/officeDocument/2006/relationships" r:id="" action="ppaction://hlinksldjump"/>
            </a:rPr>
            <a:t>Recommendations To the government </a:t>
          </a:r>
          <a:endParaRPr lang="en-US" sz="3200" kern="1200" dirty="0"/>
        </a:p>
      </dsp:txBody>
      <dsp:txXfrm>
        <a:off x="56658" y="3783715"/>
        <a:ext cx="5528658" cy="1047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6D88D-37CD-49CB-AAD5-D8491B9A0AA8}">
      <dsp:nvSpPr>
        <dsp:cNvPr id="0" name=""/>
        <dsp:cNvSpPr/>
      </dsp:nvSpPr>
      <dsp:spPr>
        <a:xfrm>
          <a:off x="0" y="37290"/>
          <a:ext cx="3037522" cy="1822513"/>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spc="200" dirty="0">
              <a:effectLst/>
              <a:hlinkClick xmlns:r="http://schemas.openxmlformats.org/officeDocument/2006/relationships" r:id="" action="ppaction://hlinksldjump"/>
            </a:rPr>
            <a:t>1 . List down the top 10 districts that have the highest number of domestic visitors overall (2016-2019)?</a:t>
          </a:r>
          <a:endParaRPr lang="en-US" sz="2200" kern="1200" dirty="0"/>
        </a:p>
      </dsp:txBody>
      <dsp:txXfrm>
        <a:off x="0" y="37290"/>
        <a:ext cx="3037522" cy="1822513"/>
      </dsp:txXfrm>
    </dsp:sp>
    <dsp:sp modelId="{77AB063C-3545-4988-A5B5-83C870527091}">
      <dsp:nvSpPr>
        <dsp:cNvPr id="0" name=""/>
        <dsp:cNvSpPr/>
      </dsp:nvSpPr>
      <dsp:spPr>
        <a:xfrm>
          <a:off x="3341275" y="37290"/>
          <a:ext cx="3037522" cy="1822513"/>
        </a:xfrm>
        <a:prstGeom prst="rect">
          <a:avLst/>
        </a:prstGeom>
        <a:gradFill rotWithShape="0">
          <a:gsLst>
            <a:gs pos="0">
              <a:schemeClr val="accent2">
                <a:hueOff val="-1835281"/>
                <a:satOff val="8098"/>
                <a:lumOff val="-1373"/>
                <a:alphaOff val="0"/>
                <a:tint val="100000"/>
                <a:shade val="85000"/>
                <a:satMod val="100000"/>
                <a:lumMod val="100000"/>
              </a:schemeClr>
            </a:gs>
            <a:gs pos="100000">
              <a:schemeClr val="accent2">
                <a:hueOff val="-1835281"/>
                <a:satOff val="8098"/>
                <a:lumOff val="-1373"/>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1835281"/>
              <a:satOff val="8098"/>
              <a:lumOff val="-1373"/>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hlinkClick xmlns:r="http://schemas.openxmlformats.org/officeDocument/2006/relationships" r:id="" action="ppaction://hlinksldjump"/>
            </a:rPr>
            <a:t>2.List down the top 3 districts based on compounded annual...</a:t>
          </a:r>
          <a:endParaRPr lang="en-US" sz="2200" kern="1200" dirty="0"/>
        </a:p>
      </dsp:txBody>
      <dsp:txXfrm>
        <a:off x="3341275" y="37290"/>
        <a:ext cx="3037522" cy="1822513"/>
      </dsp:txXfrm>
    </dsp:sp>
    <dsp:sp modelId="{3B029C87-420B-497E-B842-802766328036}">
      <dsp:nvSpPr>
        <dsp:cNvPr id="0" name=""/>
        <dsp:cNvSpPr/>
      </dsp:nvSpPr>
      <dsp:spPr>
        <a:xfrm>
          <a:off x="6682550" y="37290"/>
          <a:ext cx="3037522" cy="1822513"/>
        </a:xfrm>
        <a:prstGeom prst="rect">
          <a:avLst/>
        </a:prstGeom>
        <a:gradFill rotWithShape="0">
          <a:gsLst>
            <a:gs pos="0">
              <a:schemeClr val="accent2">
                <a:hueOff val="-3670562"/>
                <a:satOff val="16196"/>
                <a:lumOff val="-2745"/>
                <a:alphaOff val="0"/>
                <a:tint val="100000"/>
                <a:shade val="85000"/>
                <a:satMod val="100000"/>
                <a:lumMod val="100000"/>
              </a:schemeClr>
            </a:gs>
            <a:gs pos="100000">
              <a:schemeClr val="accent2">
                <a:hueOff val="-3670562"/>
                <a:satOff val="16196"/>
                <a:lumOff val="-2745"/>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3670562"/>
              <a:satOff val="16196"/>
              <a:lumOff val="-2745"/>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hlinkClick xmlns:r="http://schemas.openxmlformats.org/officeDocument/2006/relationships" r:id="" action="ppaction://hlinksldjump"/>
            </a:rPr>
            <a:t>3.List down the bottom 3 districts based on compounded an...</a:t>
          </a:r>
          <a:endParaRPr lang="en-US" sz="2200" kern="1200" dirty="0"/>
        </a:p>
      </dsp:txBody>
      <dsp:txXfrm>
        <a:off x="6682550" y="37290"/>
        <a:ext cx="3037522" cy="1822513"/>
      </dsp:txXfrm>
    </dsp:sp>
    <dsp:sp modelId="{E82F3800-C910-49A9-9801-BAF0520629CD}">
      <dsp:nvSpPr>
        <dsp:cNvPr id="0" name=""/>
        <dsp:cNvSpPr/>
      </dsp:nvSpPr>
      <dsp:spPr>
        <a:xfrm>
          <a:off x="1670637" y="2163556"/>
          <a:ext cx="3037522" cy="1822513"/>
        </a:xfrm>
        <a:prstGeom prst="rect">
          <a:avLst/>
        </a:prstGeom>
        <a:gradFill rotWithShape="0">
          <a:gsLst>
            <a:gs pos="0">
              <a:schemeClr val="accent2">
                <a:hueOff val="-5505844"/>
                <a:satOff val="24295"/>
                <a:lumOff val="-4118"/>
                <a:alphaOff val="0"/>
                <a:tint val="100000"/>
                <a:shade val="85000"/>
                <a:satMod val="100000"/>
                <a:lumMod val="100000"/>
              </a:schemeClr>
            </a:gs>
            <a:gs pos="100000">
              <a:schemeClr val="accent2">
                <a:hueOff val="-5505844"/>
                <a:satOff val="24295"/>
                <a:lumOff val="-4118"/>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5505844"/>
              <a:satOff val="24295"/>
              <a:lumOff val="-4118"/>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hlinkClick xmlns:r="http://schemas.openxmlformats.org/officeDocument/2006/relationships" r:id="" action="ppaction://hlinksldjump"/>
            </a:rPr>
            <a:t>4.What are the peak and low season months for Hyderabad b...</a:t>
          </a:r>
          <a:endParaRPr lang="en-US" sz="2200" kern="1200" dirty="0"/>
        </a:p>
      </dsp:txBody>
      <dsp:txXfrm>
        <a:off x="1670637" y="2163556"/>
        <a:ext cx="3037522" cy="1822513"/>
      </dsp:txXfrm>
    </dsp:sp>
    <dsp:sp modelId="{3615557A-73CA-44DA-B11D-48FE7075DD3D}">
      <dsp:nvSpPr>
        <dsp:cNvPr id="0" name=""/>
        <dsp:cNvSpPr/>
      </dsp:nvSpPr>
      <dsp:spPr>
        <a:xfrm>
          <a:off x="5011912" y="2163556"/>
          <a:ext cx="3037522" cy="1822513"/>
        </a:xfrm>
        <a:prstGeom prst="rect">
          <a:avLst/>
        </a:prstGeom>
        <a:gradFill rotWithShape="0">
          <a:gsLst>
            <a:gs pos="0">
              <a:schemeClr val="accent2">
                <a:hueOff val="-7341125"/>
                <a:satOff val="32393"/>
                <a:lumOff val="-5490"/>
                <a:alphaOff val="0"/>
                <a:tint val="100000"/>
                <a:shade val="85000"/>
                <a:satMod val="100000"/>
                <a:lumMod val="100000"/>
              </a:schemeClr>
            </a:gs>
            <a:gs pos="100000">
              <a:schemeClr val="accent2">
                <a:hueOff val="-7341125"/>
                <a:satOff val="32393"/>
                <a:lumOff val="-549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7341125"/>
              <a:satOff val="32393"/>
              <a:lumOff val="-549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hlinkClick xmlns:r="http://schemas.openxmlformats.org/officeDocument/2006/relationships" r:id="" action="ppaction://hlinksldjump"/>
            </a:rPr>
            <a:t>5.Show the top &amp; bottom 3 districts with high domestic to...</a:t>
          </a:r>
          <a:endParaRPr lang="en-US" sz="2200" kern="1200" dirty="0"/>
        </a:p>
      </dsp:txBody>
      <dsp:txXfrm>
        <a:off x="5011912" y="2163556"/>
        <a:ext cx="3037522" cy="18225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D6D39-A1C0-4ED6-85AB-72C8396B46D2}">
      <dsp:nvSpPr>
        <dsp:cNvPr id="0" name=""/>
        <dsp:cNvSpPr/>
      </dsp:nvSpPr>
      <dsp:spPr>
        <a:xfrm>
          <a:off x="499998" y="1439"/>
          <a:ext cx="2424741" cy="145484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district Hyderabad has the highest number of visitors(around 83.9 million), which accounts for 21.6% of the total number of visitors to all districts.</a:t>
          </a:r>
        </a:p>
      </dsp:txBody>
      <dsp:txXfrm>
        <a:off x="499998" y="1439"/>
        <a:ext cx="2424741" cy="1454845"/>
      </dsp:txXfrm>
    </dsp:sp>
    <dsp:sp modelId="{A4A6CF40-5FE9-420D-A92B-EB5EC3291088}">
      <dsp:nvSpPr>
        <dsp:cNvPr id="0" name=""/>
        <dsp:cNvSpPr/>
      </dsp:nvSpPr>
      <dsp:spPr>
        <a:xfrm>
          <a:off x="499998" y="1698758"/>
          <a:ext cx="2424741" cy="1454845"/>
        </a:xfrm>
        <a:prstGeom prst="rect">
          <a:avLst/>
        </a:prstGeom>
        <a:solidFill>
          <a:schemeClr val="accent2">
            <a:hueOff val="-3670562"/>
            <a:satOff val="16196"/>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graph also shows that the remaining districts have a comparatively lower number of visitors to the top two districts</a:t>
          </a:r>
        </a:p>
      </dsp:txBody>
      <dsp:txXfrm>
        <a:off x="499998" y="1698758"/>
        <a:ext cx="2424741" cy="1454845"/>
      </dsp:txXfrm>
    </dsp:sp>
    <dsp:sp modelId="{59A33850-6A52-4E34-8AC7-9923BF2F655A}">
      <dsp:nvSpPr>
        <dsp:cNvPr id="0" name=""/>
        <dsp:cNvSpPr/>
      </dsp:nvSpPr>
      <dsp:spPr>
        <a:xfrm>
          <a:off x="499998" y="3396077"/>
          <a:ext cx="2424741" cy="1454845"/>
        </a:xfrm>
        <a:prstGeom prst="rect">
          <a:avLst/>
        </a:prstGeom>
        <a:solidFill>
          <a:schemeClr val="accent2">
            <a:hueOff val="-7341125"/>
            <a:satOff val="32393"/>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Hyderabad followed by </a:t>
          </a:r>
          <a:r>
            <a:rPr lang="en-US" sz="1700" kern="1200" dirty="0" err="1"/>
            <a:t>Rajanna</a:t>
          </a:r>
          <a:r>
            <a:rPr lang="en-US" sz="1700" kern="1200" dirty="0"/>
            <a:t> </a:t>
          </a:r>
          <a:r>
            <a:rPr lang="en-US" sz="1700" kern="1200" dirty="0" err="1"/>
            <a:t>Sircilla</a:t>
          </a:r>
          <a:r>
            <a:rPr lang="en-US" sz="1700" kern="1200" dirty="0"/>
            <a:t> are the most popular districts for domestic visitors in Telangana</a:t>
          </a:r>
        </a:p>
      </dsp:txBody>
      <dsp:txXfrm>
        <a:off x="499998" y="3396077"/>
        <a:ext cx="2424741" cy="14548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6D88D-37CD-49CB-AAD5-D8491B9A0AA8}">
      <dsp:nvSpPr>
        <dsp:cNvPr id="0" name=""/>
        <dsp:cNvSpPr/>
      </dsp:nvSpPr>
      <dsp:spPr>
        <a:xfrm>
          <a:off x="1610836" y="270"/>
          <a:ext cx="3094476" cy="185668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hlinkClick xmlns:r="http://schemas.openxmlformats.org/officeDocument/2006/relationships" r:id="" action="ppaction://hlinksldjump"/>
            </a:rPr>
            <a:t>6.List the top &amp; bottom 5 districts based on 'population ...</a:t>
          </a:r>
          <a:endParaRPr lang="en-US" sz="3000" kern="1200" dirty="0"/>
        </a:p>
      </dsp:txBody>
      <dsp:txXfrm>
        <a:off x="1610836" y="270"/>
        <a:ext cx="3094476" cy="1856685"/>
      </dsp:txXfrm>
    </dsp:sp>
    <dsp:sp modelId="{77AB063C-3545-4988-A5B5-83C870527091}">
      <dsp:nvSpPr>
        <dsp:cNvPr id="0" name=""/>
        <dsp:cNvSpPr/>
      </dsp:nvSpPr>
      <dsp:spPr>
        <a:xfrm>
          <a:off x="5014760" y="270"/>
          <a:ext cx="3094476" cy="1856685"/>
        </a:xfrm>
        <a:prstGeom prst="rect">
          <a:avLst/>
        </a:prstGeom>
        <a:gradFill rotWithShape="0">
          <a:gsLst>
            <a:gs pos="0">
              <a:schemeClr val="accent2">
                <a:hueOff val="-3670562"/>
                <a:satOff val="16196"/>
                <a:lumOff val="-2745"/>
                <a:alphaOff val="0"/>
                <a:tint val="100000"/>
                <a:shade val="85000"/>
                <a:satMod val="100000"/>
                <a:lumMod val="100000"/>
              </a:schemeClr>
            </a:gs>
            <a:gs pos="100000">
              <a:schemeClr val="accent2">
                <a:hueOff val="-3670562"/>
                <a:satOff val="16196"/>
                <a:lumOff val="-2745"/>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3670562"/>
              <a:satOff val="16196"/>
              <a:lumOff val="-2745"/>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hlinkClick xmlns:r="http://schemas.openxmlformats.org/officeDocument/2006/relationships" r:id="" action="ppaction://hlinksldjump"/>
            </a:rPr>
            <a:t>2.List down the top 3 districts based on compounded annual...</a:t>
          </a:r>
          <a:endParaRPr lang="en-US" sz="3000" kern="1200" dirty="0"/>
        </a:p>
      </dsp:txBody>
      <dsp:txXfrm>
        <a:off x="5014760" y="270"/>
        <a:ext cx="3094476" cy="1856685"/>
      </dsp:txXfrm>
    </dsp:sp>
    <dsp:sp modelId="{3B029C87-420B-497E-B842-802766328036}">
      <dsp:nvSpPr>
        <dsp:cNvPr id="0" name=""/>
        <dsp:cNvSpPr/>
      </dsp:nvSpPr>
      <dsp:spPr>
        <a:xfrm>
          <a:off x="3312798" y="2130105"/>
          <a:ext cx="3094476" cy="1856685"/>
        </a:xfrm>
        <a:prstGeom prst="rect">
          <a:avLst/>
        </a:prstGeom>
        <a:gradFill rotWithShape="0">
          <a:gsLst>
            <a:gs pos="0">
              <a:schemeClr val="accent2">
                <a:hueOff val="-7341125"/>
                <a:satOff val="32393"/>
                <a:lumOff val="-5490"/>
                <a:alphaOff val="0"/>
                <a:tint val="100000"/>
                <a:shade val="85000"/>
                <a:satMod val="100000"/>
                <a:lumMod val="100000"/>
              </a:schemeClr>
            </a:gs>
            <a:gs pos="100000">
              <a:schemeClr val="accent2">
                <a:hueOff val="-7341125"/>
                <a:satOff val="32393"/>
                <a:lumOff val="-549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7341125"/>
              <a:satOff val="32393"/>
              <a:lumOff val="-549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 </a:t>
          </a:r>
          <a:r>
            <a:rPr lang="en-US" sz="3000" kern="1200" dirty="0">
              <a:hlinkClick xmlns:r="http://schemas.openxmlformats.org/officeDocument/2006/relationships" r:id="" action="ppaction://hlinksldjump"/>
            </a:rPr>
            <a:t>8.Estimate the projected revenue for Hyderabad in 2025 </a:t>
          </a:r>
          <a:r>
            <a:rPr lang="en-US" sz="3000" kern="1200" dirty="0" err="1">
              <a:hlinkClick xmlns:r="http://schemas.openxmlformats.org/officeDocument/2006/relationships" r:id="" action="ppaction://hlinksldjump"/>
            </a:rPr>
            <a:t>ba</a:t>
          </a:r>
          <a:r>
            <a:rPr lang="en-US" sz="3000" kern="1200" dirty="0">
              <a:hlinkClick xmlns:r="http://schemas.openxmlformats.org/officeDocument/2006/relationships" r:id="" action="ppaction://hlinksldjump"/>
            </a:rPr>
            <a:t>...</a:t>
          </a:r>
          <a:endParaRPr lang="en-US" sz="3000" kern="1200" dirty="0"/>
        </a:p>
      </dsp:txBody>
      <dsp:txXfrm>
        <a:off x="3312798" y="2130105"/>
        <a:ext cx="3094476" cy="18566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6D88D-37CD-49CB-AAD5-D8491B9A0AA8}">
      <dsp:nvSpPr>
        <dsp:cNvPr id="0" name=""/>
        <dsp:cNvSpPr/>
      </dsp:nvSpPr>
      <dsp:spPr>
        <a:xfrm>
          <a:off x="1610836" y="270"/>
          <a:ext cx="3094476" cy="1856685"/>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hlinkClick xmlns:r="http://schemas.openxmlformats.org/officeDocument/2006/relationships" r:id="" action="ppaction://hlinksldjump"/>
            </a:rPr>
            <a:t>Districts with highest potential a. Which districts has t...</a:t>
          </a:r>
          <a:endParaRPr lang="en-US" sz="3200" kern="1200" dirty="0"/>
        </a:p>
      </dsp:txBody>
      <dsp:txXfrm>
        <a:off x="1610836" y="270"/>
        <a:ext cx="3094476" cy="1856685"/>
      </dsp:txXfrm>
    </dsp:sp>
    <dsp:sp modelId="{77AB063C-3545-4988-A5B5-83C870527091}">
      <dsp:nvSpPr>
        <dsp:cNvPr id="0" name=""/>
        <dsp:cNvSpPr/>
      </dsp:nvSpPr>
      <dsp:spPr>
        <a:xfrm>
          <a:off x="5014760" y="270"/>
          <a:ext cx="3094476" cy="1856685"/>
        </a:xfrm>
        <a:prstGeom prst="rect">
          <a:avLst/>
        </a:prstGeom>
        <a:gradFill rotWithShape="0">
          <a:gsLst>
            <a:gs pos="0">
              <a:schemeClr val="accent2">
                <a:hueOff val="-2447042"/>
                <a:satOff val="10798"/>
                <a:lumOff val="-1830"/>
                <a:alphaOff val="0"/>
                <a:tint val="100000"/>
                <a:shade val="85000"/>
                <a:satMod val="100000"/>
                <a:lumMod val="100000"/>
              </a:schemeClr>
            </a:gs>
            <a:gs pos="100000">
              <a:schemeClr val="accent2">
                <a:hueOff val="-2447042"/>
                <a:satOff val="10798"/>
                <a:lumOff val="-183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2447042"/>
              <a:satOff val="10798"/>
              <a:lumOff val="-183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hlinkClick xmlns:r="http://schemas.openxmlformats.org/officeDocument/2006/relationships" r:id="" action="ppaction://hlinksldjump"/>
            </a:rPr>
            <a:t>10. Cultural / Corporate Events to boost tourism a)What k...</a:t>
          </a:r>
          <a:endParaRPr lang="en-US" sz="3200" kern="1200" dirty="0"/>
        </a:p>
      </dsp:txBody>
      <dsp:txXfrm>
        <a:off x="5014760" y="270"/>
        <a:ext cx="3094476" cy="1856685"/>
      </dsp:txXfrm>
    </dsp:sp>
    <dsp:sp modelId="{3B029C87-420B-497E-B842-802766328036}">
      <dsp:nvSpPr>
        <dsp:cNvPr id="0" name=""/>
        <dsp:cNvSpPr/>
      </dsp:nvSpPr>
      <dsp:spPr>
        <a:xfrm>
          <a:off x="1610836" y="2130105"/>
          <a:ext cx="3094476" cy="1856685"/>
        </a:xfrm>
        <a:prstGeom prst="rect">
          <a:avLst/>
        </a:prstGeom>
        <a:gradFill rotWithShape="0">
          <a:gsLst>
            <a:gs pos="0">
              <a:schemeClr val="accent2">
                <a:hueOff val="-4894083"/>
                <a:satOff val="21595"/>
                <a:lumOff val="-3660"/>
                <a:alphaOff val="0"/>
                <a:tint val="100000"/>
                <a:shade val="85000"/>
                <a:satMod val="100000"/>
                <a:lumMod val="100000"/>
              </a:schemeClr>
            </a:gs>
            <a:gs pos="100000">
              <a:schemeClr val="accent2">
                <a:hueOff val="-4894083"/>
                <a:satOff val="21595"/>
                <a:lumOff val="-366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4894083"/>
              <a:satOff val="21595"/>
              <a:lumOff val="-366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 </a:t>
          </a:r>
          <a:r>
            <a:rPr lang="en-US" sz="3200" kern="1200" dirty="0">
              <a:hlinkClick xmlns:r="http://schemas.openxmlformats.org/officeDocument/2006/relationships" r:id="" action="ppaction://hlinksldjump"/>
            </a:rPr>
            <a:t>11.Dubai has made itself a business hub and enjoys </a:t>
          </a:r>
          <a:r>
            <a:rPr lang="en-US" sz="3200" kern="1200" dirty="0" err="1">
              <a:hlinkClick xmlns:r="http://schemas.openxmlformats.org/officeDocument/2006/relationships" r:id="" action="ppaction://hlinksldjump"/>
            </a:rPr>
            <a:t>massiv</a:t>
          </a:r>
          <a:r>
            <a:rPr lang="en-US" sz="3200" kern="1200" dirty="0">
              <a:hlinkClick xmlns:r="http://schemas.openxmlformats.org/officeDocument/2006/relationships" r:id="" action="ppaction://hlinksldjump"/>
            </a:rPr>
            <a:t>...</a:t>
          </a:r>
          <a:endParaRPr lang="en-US" sz="3200" kern="1200" dirty="0"/>
        </a:p>
      </dsp:txBody>
      <dsp:txXfrm>
        <a:off x="1610836" y="2130105"/>
        <a:ext cx="3094476" cy="1856685"/>
      </dsp:txXfrm>
    </dsp:sp>
    <dsp:sp modelId="{A5C63963-DF36-49D2-869D-A67DC2A51851}">
      <dsp:nvSpPr>
        <dsp:cNvPr id="0" name=""/>
        <dsp:cNvSpPr/>
      </dsp:nvSpPr>
      <dsp:spPr>
        <a:xfrm>
          <a:off x="5014760" y="2166403"/>
          <a:ext cx="3094476" cy="1856685"/>
        </a:xfrm>
        <a:prstGeom prst="rect">
          <a:avLst/>
        </a:prstGeom>
        <a:gradFill rotWithShape="0">
          <a:gsLst>
            <a:gs pos="0">
              <a:schemeClr val="accent2">
                <a:hueOff val="-7341125"/>
                <a:satOff val="32393"/>
                <a:lumOff val="-5490"/>
                <a:alphaOff val="0"/>
                <a:tint val="100000"/>
                <a:shade val="85000"/>
                <a:satMod val="100000"/>
                <a:lumMod val="100000"/>
              </a:schemeClr>
            </a:gs>
            <a:gs pos="100000">
              <a:schemeClr val="accent2">
                <a:hueOff val="-7341125"/>
                <a:satOff val="32393"/>
                <a:lumOff val="-549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7341125"/>
              <a:satOff val="32393"/>
              <a:lumOff val="-549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hlinkClick xmlns:r="http://schemas.openxmlformats.org/officeDocument/2006/relationships" r:id="" action="ppaction://hlinksldjump"/>
            </a:rPr>
            <a:t>Provide all other recommendations that can boost the </a:t>
          </a:r>
          <a:r>
            <a:rPr lang="en-US" sz="3200" kern="1200" dirty="0" err="1">
              <a:hlinkClick xmlns:r="http://schemas.openxmlformats.org/officeDocument/2006/relationships" r:id="" action="ppaction://hlinksldjump"/>
            </a:rPr>
            <a:t>tela</a:t>
          </a:r>
          <a:r>
            <a:rPr lang="en-US" sz="3200" kern="1200" dirty="0">
              <a:hlinkClick xmlns:r="http://schemas.openxmlformats.org/officeDocument/2006/relationships" r:id="" action="ppaction://hlinksldjump"/>
            </a:rPr>
            <a:t>...</a:t>
          </a:r>
          <a:endParaRPr lang="en-US" sz="3200" kern="1200" dirty="0"/>
        </a:p>
      </dsp:txBody>
      <dsp:txXfrm>
        <a:off x="5014760" y="2166403"/>
        <a:ext cx="3094476" cy="18566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E75F9-F8F5-4B3F-BC91-BCE35B1CBB19}">
      <dsp:nvSpPr>
        <dsp:cNvPr id="0" name=""/>
        <dsp:cNvSpPr/>
      </dsp:nvSpPr>
      <dsp:spPr>
        <a:xfrm>
          <a:off x="0" y="115799"/>
          <a:ext cx="1895880" cy="11375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highlight>
                <a:srgbClr val="FF0000"/>
              </a:highlight>
            </a:rPr>
            <a:t>Increase funding for tourism: </a:t>
          </a:r>
          <a:r>
            <a:rPr lang="en-US" sz="1000" kern="1200" dirty="0"/>
            <a:t>Increase the budget allocation for tourism promotion, infrastructure development, and other related initiatives. This will help to improve the quality of tourism services and attract more visitors.</a:t>
          </a:r>
        </a:p>
      </dsp:txBody>
      <dsp:txXfrm>
        <a:off x="0" y="115799"/>
        <a:ext cx="1895880" cy="1137528"/>
      </dsp:txXfrm>
    </dsp:sp>
    <dsp:sp modelId="{F62B7DA6-77CF-493D-8D5A-34CC5815A02C}">
      <dsp:nvSpPr>
        <dsp:cNvPr id="0" name=""/>
        <dsp:cNvSpPr/>
      </dsp:nvSpPr>
      <dsp:spPr>
        <a:xfrm>
          <a:off x="2085468" y="115799"/>
          <a:ext cx="1895880" cy="11375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highlight>
                <a:srgbClr val="FF0000"/>
              </a:highlight>
            </a:rPr>
            <a:t>Encourage private investment</a:t>
          </a:r>
          <a:r>
            <a:rPr lang="en-US" sz="1000" kern="1200" dirty="0"/>
            <a:t>: Encourage private sector investment in tourism infrastructure, such as hotels, resorts, and other tourist facilities. The government can offer incentives and tax breaks to investors to make it more attractive to invest in the tourism sector.</a:t>
          </a:r>
        </a:p>
      </dsp:txBody>
      <dsp:txXfrm>
        <a:off x="2085468" y="115799"/>
        <a:ext cx="1895880" cy="1137528"/>
      </dsp:txXfrm>
    </dsp:sp>
    <dsp:sp modelId="{F105CD86-D270-445A-9A82-CECD3656EB4F}">
      <dsp:nvSpPr>
        <dsp:cNvPr id="0" name=""/>
        <dsp:cNvSpPr/>
      </dsp:nvSpPr>
      <dsp:spPr>
        <a:xfrm>
          <a:off x="4170937" y="115799"/>
          <a:ext cx="1895880" cy="11375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highlight>
                <a:srgbClr val="FF0000"/>
              </a:highlight>
            </a:rPr>
            <a:t>Promote sustainable tourism</a:t>
          </a:r>
          <a:r>
            <a:rPr lang="en-US" sz="1000" kern="1200" dirty="0"/>
            <a:t>: Promote sustainable tourism practices that minimize the negative impact on the environment and local communities. This includes encouraging responsible tourism practices, such as reducing waste and supporting local businesses.</a:t>
          </a:r>
        </a:p>
      </dsp:txBody>
      <dsp:txXfrm>
        <a:off x="4170937" y="115799"/>
        <a:ext cx="1895880" cy="1137528"/>
      </dsp:txXfrm>
    </dsp:sp>
    <dsp:sp modelId="{3439884F-3B43-42BF-B05E-DCCDF6EF1C25}">
      <dsp:nvSpPr>
        <dsp:cNvPr id="0" name=""/>
        <dsp:cNvSpPr/>
      </dsp:nvSpPr>
      <dsp:spPr>
        <a:xfrm>
          <a:off x="0" y="1442915"/>
          <a:ext cx="1895880" cy="11375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highlight>
                <a:srgbClr val="FF0000"/>
              </a:highlight>
            </a:rPr>
            <a:t>Develop niche tourism products</a:t>
          </a:r>
          <a:r>
            <a:rPr lang="en-US" sz="1000" kern="1200" dirty="0"/>
            <a:t>: Develop and promote niche tourism products, such as cultural and heritage tourism, adventure tourism, and eco-tourism. This will help to attract different types of tourists and diversify the state's tourism offerings.</a:t>
          </a:r>
        </a:p>
      </dsp:txBody>
      <dsp:txXfrm>
        <a:off x="0" y="1442915"/>
        <a:ext cx="1895880" cy="1137528"/>
      </dsp:txXfrm>
    </dsp:sp>
    <dsp:sp modelId="{6D512822-E9A8-4C1D-864F-1E32E38FE3E0}">
      <dsp:nvSpPr>
        <dsp:cNvPr id="0" name=""/>
        <dsp:cNvSpPr/>
      </dsp:nvSpPr>
      <dsp:spPr>
        <a:xfrm>
          <a:off x="2085468" y="1442915"/>
          <a:ext cx="1895880" cy="11375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highlight>
                <a:srgbClr val="FF0000"/>
              </a:highlight>
            </a:rPr>
            <a:t>Improve connectivity</a:t>
          </a:r>
          <a:r>
            <a:rPr lang="en-US" sz="1000" kern="1200" dirty="0"/>
            <a:t>: Improve connectivity within the state by investing in transportation infrastructure such as airports, roads, and railways. This will make it easier for tourists to travel within the state and access different tourism destinations.</a:t>
          </a:r>
        </a:p>
      </dsp:txBody>
      <dsp:txXfrm>
        <a:off x="2085468" y="1442915"/>
        <a:ext cx="1895880" cy="1137528"/>
      </dsp:txXfrm>
    </dsp:sp>
    <dsp:sp modelId="{B44C7531-B281-4B35-8EDA-C02F882A37C5}">
      <dsp:nvSpPr>
        <dsp:cNvPr id="0" name=""/>
        <dsp:cNvSpPr/>
      </dsp:nvSpPr>
      <dsp:spPr>
        <a:xfrm>
          <a:off x="4170937" y="1442915"/>
          <a:ext cx="1895880" cy="11375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highlight>
                <a:srgbClr val="FF0000"/>
              </a:highlight>
            </a:rPr>
            <a:t>Simplify visa procedures</a:t>
          </a:r>
          <a:r>
            <a:rPr lang="en-US" sz="1000" kern="1200" dirty="0"/>
            <a:t>: Simplify visa procedures to make it easier for tourists to visit the state. This will help to attract more international visitors and boost the tourism industry.</a:t>
          </a:r>
        </a:p>
      </dsp:txBody>
      <dsp:txXfrm>
        <a:off x="4170937" y="1442915"/>
        <a:ext cx="1895880" cy="1137528"/>
      </dsp:txXfrm>
    </dsp:sp>
    <dsp:sp modelId="{8C9CDD1F-0C53-488D-9FE9-71DAC0B2EA57}">
      <dsp:nvSpPr>
        <dsp:cNvPr id="0" name=""/>
        <dsp:cNvSpPr/>
      </dsp:nvSpPr>
      <dsp:spPr>
        <a:xfrm>
          <a:off x="1042734" y="2770032"/>
          <a:ext cx="1895880" cy="11375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highlight>
                <a:srgbClr val="FF0000"/>
              </a:highlight>
            </a:rPr>
            <a:t>Support tourism training and education</a:t>
          </a:r>
          <a:r>
            <a:rPr lang="en-US" sz="1000" kern="1200" dirty="0"/>
            <a:t>: Support tourism training and education programs to improve the quality of the tourism workforce and promote professional development in the industry.</a:t>
          </a:r>
        </a:p>
      </dsp:txBody>
      <dsp:txXfrm>
        <a:off x="1042734" y="2770032"/>
        <a:ext cx="1895880" cy="1137528"/>
      </dsp:txXfrm>
    </dsp:sp>
    <dsp:sp modelId="{1D3349E8-BBA9-4C84-9DCA-8074B8B95B97}">
      <dsp:nvSpPr>
        <dsp:cNvPr id="0" name=""/>
        <dsp:cNvSpPr/>
      </dsp:nvSpPr>
      <dsp:spPr>
        <a:xfrm>
          <a:off x="3128203" y="2770032"/>
          <a:ext cx="1895880" cy="11375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highlight>
                <a:srgbClr val="FF0000"/>
              </a:highlight>
            </a:rPr>
            <a:t>Use digital technology</a:t>
          </a:r>
          <a:r>
            <a:rPr lang="en-US" sz="1000" kern="1200" dirty="0"/>
            <a:t>: Utilize digital technology to promote tourism and make it easier for tourists to plan their trips and access tourism information. This includes developing mobile apps, online booking platforms, and social media marketing.</a:t>
          </a:r>
        </a:p>
      </dsp:txBody>
      <dsp:txXfrm>
        <a:off x="3128203" y="2770032"/>
        <a:ext cx="1895880" cy="11375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168A8-91E0-4F6F-99CD-31E56F2BFB5D}"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5FA84-C718-47F3-9B04-64B8E0289362}" type="slidenum">
              <a:rPr lang="en-US" smtClean="0"/>
              <a:t>‹#›</a:t>
            </a:fld>
            <a:endParaRPr lang="en-US"/>
          </a:p>
        </p:txBody>
      </p:sp>
    </p:spTree>
    <p:extLst>
      <p:ext uri="{BB962C8B-B14F-4D97-AF65-F5344CB8AC3E}">
        <p14:creationId xmlns:p14="http://schemas.microsoft.com/office/powerpoint/2010/main" val="3703490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65FA84-C718-47F3-9B04-64B8E0289362}" type="slidenum">
              <a:rPr lang="en-US" smtClean="0"/>
              <a:t>23</a:t>
            </a:fld>
            <a:endParaRPr lang="en-US"/>
          </a:p>
        </p:txBody>
      </p:sp>
    </p:spTree>
    <p:extLst>
      <p:ext uri="{BB962C8B-B14F-4D97-AF65-F5344CB8AC3E}">
        <p14:creationId xmlns:p14="http://schemas.microsoft.com/office/powerpoint/2010/main" val="194393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B060B03-4FC7-42C8-933E-B6FC94FFA10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AD88B-AA8D-4A1D-BEC4-E26BE65E9BF8}"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116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60B03-4FC7-42C8-933E-B6FC94FFA10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AD88B-AA8D-4A1D-BEC4-E26BE65E9BF8}" type="slidenum">
              <a:rPr lang="en-US" smtClean="0"/>
              <a:t>‹#›</a:t>
            </a:fld>
            <a:endParaRPr lang="en-US"/>
          </a:p>
        </p:txBody>
      </p:sp>
    </p:spTree>
    <p:extLst>
      <p:ext uri="{BB962C8B-B14F-4D97-AF65-F5344CB8AC3E}">
        <p14:creationId xmlns:p14="http://schemas.microsoft.com/office/powerpoint/2010/main" val="122801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60B03-4FC7-42C8-933E-B6FC94FFA10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AD88B-AA8D-4A1D-BEC4-E26BE65E9BF8}"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06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60B03-4FC7-42C8-933E-B6FC94FFA10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AD88B-AA8D-4A1D-BEC4-E26BE65E9BF8}" type="slidenum">
              <a:rPr lang="en-US" smtClean="0"/>
              <a:t>‹#›</a:t>
            </a:fld>
            <a:endParaRPr lang="en-US"/>
          </a:p>
        </p:txBody>
      </p:sp>
    </p:spTree>
    <p:extLst>
      <p:ext uri="{BB962C8B-B14F-4D97-AF65-F5344CB8AC3E}">
        <p14:creationId xmlns:p14="http://schemas.microsoft.com/office/powerpoint/2010/main" val="171447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60B03-4FC7-42C8-933E-B6FC94FFA10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AD88B-AA8D-4A1D-BEC4-E26BE65E9BF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4492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060B03-4FC7-42C8-933E-B6FC94FFA10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AD88B-AA8D-4A1D-BEC4-E26BE65E9BF8}" type="slidenum">
              <a:rPr lang="en-US" smtClean="0"/>
              <a:t>‹#›</a:t>
            </a:fld>
            <a:endParaRPr lang="en-US"/>
          </a:p>
        </p:txBody>
      </p:sp>
    </p:spTree>
    <p:extLst>
      <p:ext uri="{BB962C8B-B14F-4D97-AF65-F5344CB8AC3E}">
        <p14:creationId xmlns:p14="http://schemas.microsoft.com/office/powerpoint/2010/main" val="1948561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060B03-4FC7-42C8-933E-B6FC94FFA102}"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6AD88B-AA8D-4A1D-BEC4-E26BE65E9BF8}" type="slidenum">
              <a:rPr lang="en-US" smtClean="0"/>
              <a:t>‹#›</a:t>
            </a:fld>
            <a:endParaRPr lang="en-US"/>
          </a:p>
        </p:txBody>
      </p:sp>
    </p:spTree>
    <p:extLst>
      <p:ext uri="{BB962C8B-B14F-4D97-AF65-F5344CB8AC3E}">
        <p14:creationId xmlns:p14="http://schemas.microsoft.com/office/powerpoint/2010/main" val="400726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060B03-4FC7-42C8-933E-B6FC94FFA102}" type="datetimeFigureOut">
              <a:rPr lang="en-US" smtClean="0"/>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6AD88B-AA8D-4A1D-BEC4-E26BE65E9BF8}" type="slidenum">
              <a:rPr lang="en-US" smtClean="0"/>
              <a:t>‹#›</a:t>
            </a:fld>
            <a:endParaRPr lang="en-US"/>
          </a:p>
        </p:txBody>
      </p:sp>
    </p:spTree>
    <p:extLst>
      <p:ext uri="{BB962C8B-B14F-4D97-AF65-F5344CB8AC3E}">
        <p14:creationId xmlns:p14="http://schemas.microsoft.com/office/powerpoint/2010/main" val="88822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60B03-4FC7-42C8-933E-B6FC94FFA102}" type="datetimeFigureOut">
              <a:rPr lang="en-US" smtClean="0"/>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6AD88B-AA8D-4A1D-BEC4-E26BE65E9BF8}" type="slidenum">
              <a:rPr lang="en-US" smtClean="0"/>
              <a:t>‹#›</a:t>
            </a:fld>
            <a:endParaRPr lang="en-US"/>
          </a:p>
        </p:txBody>
      </p:sp>
    </p:spTree>
    <p:extLst>
      <p:ext uri="{BB962C8B-B14F-4D97-AF65-F5344CB8AC3E}">
        <p14:creationId xmlns:p14="http://schemas.microsoft.com/office/powerpoint/2010/main" val="114238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60B03-4FC7-42C8-933E-B6FC94FFA10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AD88B-AA8D-4A1D-BEC4-E26BE65E9BF8}" type="slidenum">
              <a:rPr lang="en-US" smtClean="0"/>
              <a:t>‹#›</a:t>
            </a:fld>
            <a:endParaRPr lang="en-US"/>
          </a:p>
        </p:txBody>
      </p:sp>
    </p:spTree>
    <p:extLst>
      <p:ext uri="{BB962C8B-B14F-4D97-AF65-F5344CB8AC3E}">
        <p14:creationId xmlns:p14="http://schemas.microsoft.com/office/powerpoint/2010/main" val="4137952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060B03-4FC7-42C8-933E-B6FC94FFA10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AD88B-AA8D-4A1D-BEC4-E26BE65E9BF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25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B060B03-4FC7-42C8-933E-B6FC94FFA102}" type="datetimeFigureOut">
              <a:rPr lang="en-US" smtClean="0"/>
              <a:t>5/13/2023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C6AD88B-AA8D-4A1D-BEC4-E26BE65E9BF8}"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2626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5.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F856C20-0403-4F8C-AFA3-803D89109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3">
            <a:extLst>
              <a:ext uri="{FF2B5EF4-FFF2-40B4-BE49-F238E27FC236}">
                <a16:creationId xmlns:a16="http://schemas.microsoft.com/office/drawing/2014/main" id="{7E372722-368E-7AF2-3AA4-8E042E22405D}"/>
              </a:ext>
            </a:extLst>
          </p:cNvPr>
          <p:cNvPicPr>
            <a:picLocks noChangeAspect="1"/>
          </p:cNvPicPr>
          <p:nvPr/>
        </p:nvPicPr>
        <p:blipFill rotWithShape="1">
          <a:blip r:embed="rId2">
            <a:alphaModFix amt="35000"/>
          </a:blip>
          <a:srcRect t="18959" b="24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FDAB031E-4B82-82C0-4988-13C1366DA787}"/>
              </a:ext>
            </a:extLst>
          </p:cNvPr>
          <p:cNvSpPr>
            <a:spLocks noGrp="1"/>
          </p:cNvSpPr>
          <p:nvPr>
            <p:ph type="ctrTitle"/>
          </p:nvPr>
        </p:nvSpPr>
        <p:spPr>
          <a:xfrm>
            <a:off x="457200" y="2390775"/>
            <a:ext cx="7772400" cy="4032402"/>
          </a:xfrm>
        </p:spPr>
        <p:txBody>
          <a:bodyPr>
            <a:normAutofit/>
          </a:bodyPr>
          <a:lstStyle/>
          <a:p>
            <a:r>
              <a:rPr lang="en-US" sz="2800" b="1" i="0">
                <a:solidFill>
                  <a:schemeClr val="tx1"/>
                </a:solidFill>
                <a:effectLst/>
                <a:latin typeface="Helvetica Neue"/>
              </a:rPr>
              <a:t>Provide Insights For Telangana Government Tourism Department</a:t>
            </a:r>
            <a:br>
              <a:rPr lang="en-US" sz="2800" b="1" i="0">
                <a:solidFill>
                  <a:schemeClr val="tx1"/>
                </a:solidFill>
                <a:effectLst/>
                <a:latin typeface="Helvetica Neue"/>
              </a:rPr>
            </a:br>
            <a:endParaRPr lang="en-US" sz="2800">
              <a:solidFill>
                <a:schemeClr val="tx1"/>
              </a:solidFill>
            </a:endParaRPr>
          </a:p>
        </p:txBody>
      </p:sp>
      <p:sp>
        <p:nvSpPr>
          <p:cNvPr id="3" name="Subtitle 2">
            <a:extLst>
              <a:ext uri="{FF2B5EF4-FFF2-40B4-BE49-F238E27FC236}">
                <a16:creationId xmlns:a16="http://schemas.microsoft.com/office/drawing/2014/main" id="{7DCD5D64-E923-45D8-7C95-55F69D2B40F7}"/>
              </a:ext>
            </a:extLst>
          </p:cNvPr>
          <p:cNvSpPr>
            <a:spLocks noGrp="1"/>
          </p:cNvSpPr>
          <p:nvPr>
            <p:ph type="subTitle" idx="1"/>
          </p:nvPr>
        </p:nvSpPr>
        <p:spPr>
          <a:xfrm>
            <a:off x="8610600" y="4960137"/>
            <a:ext cx="3200400" cy="1463040"/>
          </a:xfrm>
        </p:spPr>
        <p:txBody>
          <a:bodyPr>
            <a:normAutofit/>
          </a:bodyPr>
          <a:lstStyle/>
          <a:p>
            <a:r>
              <a:rPr lang="en-US">
                <a:solidFill>
                  <a:schemeClr val="tx1"/>
                </a:solidFill>
              </a:rPr>
              <a:t>Presented by:</a:t>
            </a:r>
          </a:p>
          <a:p>
            <a:r>
              <a:rPr lang="en-US">
                <a:solidFill>
                  <a:schemeClr val="tx1"/>
                </a:solidFill>
              </a:rPr>
              <a:t>MASNA</a:t>
            </a:r>
          </a:p>
          <a:p>
            <a:r>
              <a:rPr lang="en-US">
                <a:solidFill>
                  <a:schemeClr val="tx1"/>
                </a:solidFill>
              </a:rPr>
              <a:t>Data Scientist</a:t>
            </a:r>
          </a:p>
        </p:txBody>
      </p:sp>
      <p:cxnSp>
        <p:nvCxnSpPr>
          <p:cNvPr id="31" name="Straight Connector 30">
            <a:extLst>
              <a:ext uri="{FF2B5EF4-FFF2-40B4-BE49-F238E27FC236}">
                <a16:creationId xmlns:a16="http://schemas.microsoft.com/office/drawing/2014/main" id="{D33D3083-EA8C-4DB5-8641-4D00BA6955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8D94D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64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A992A45-F5D5-4F5C-B1B7-F6B1FD174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27E2391-4EC5-4FD9-A3B0-20F5E23EE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60D58-4C80-72D6-40CF-E930C1950EB3}"/>
              </a:ext>
            </a:extLst>
          </p:cNvPr>
          <p:cNvSpPr>
            <a:spLocks noGrp="1"/>
          </p:cNvSpPr>
          <p:nvPr>
            <p:ph type="title"/>
          </p:nvPr>
        </p:nvSpPr>
        <p:spPr>
          <a:xfrm>
            <a:off x="643468" y="643467"/>
            <a:ext cx="3415612" cy="5571066"/>
          </a:xfrm>
        </p:spPr>
        <p:txBody>
          <a:bodyPr vert="horz" lIns="91440" tIns="45720" rIns="91440" bIns="45720" rtlCol="0" anchor="ctr">
            <a:normAutofit/>
          </a:bodyPr>
          <a:lstStyle/>
          <a:p>
            <a:pPr algn="just"/>
            <a:r>
              <a:rPr lang="en-US" sz="2400" dirty="0">
                <a:solidFill>
                  <a:srgbClr val="FFFFFF"/>
                </a:solidFill>
              </a:rPr>
              <a:t>Top 3 districts based on compounded annual growth rate (CAGR) of </a:t>
            </a:r>
            <a:r>
              <a:rPr lang="en-US" sz="2400" dirty="0">
                <a:solidFill>
                  <a:srgbClr val="FF0000"/>
                </a:solidFill>
              </a:rPr>
              <a:t>Foreign</a:t>
            </a:r>
            <a:r>
              <a:rPr lang="en-US" sz="2400" dirty="0">
                <a:solidFill>
                  <a:srgbClr val="FFFFFF"/>
                </a:solidFill>
              </a:rPr>
              <a:t> visitors between (2016 - 2019)</a:t>
            </a:r>
            <a:br>
              <a:rPr lang="en-US" sz="2400" dirty="0">
                <a:solidFill>
                  <a:srgbClr val="FFFFFF"/>
                </a:solidFill>
              </a:rPr>
            </a:br>
            <a:br>
              <a:rPr lang="en-US" sz="2400" dirty="0">
                <a:solidFill>
                  <a:srgbClr val="FFFFFF"/>
                </a:solidFill>
              </a:rPr>
            </a:br>
            <a:br>
              <a:rPr lang="en-US" sz="2400" dirty="0">
                <a:solidFill>
                  <a:srgbClr val="FFFFFF"/>
                </a:solidFill>
              </a:rPr>
            </a:br>
            <a:r>
              <a:rPr lang="en-US" sz="1800" spc="0" dirty="0">
                <a:solidFill>
                  <a:schemeClr val="bg2"/>
                </a:solidFill>
                <a:latin typeface="Calibri" panose="020F0502020204030204" pitchFamily="34" charset="0"/>
                <a:ea typeface="Calibri" panose="020F0502020204030204" pitchFamily="34" charset="0"/>
                <a:cs typeface="Calibri" panose="020F0502020204030204" pitchFamily="34" charset="0"/>
              </a:rPr>
              <a:t>Hyderabad has the highest number of foreign visitors in all four years comparatively to any other district, with a significant increase from 163,631 in 2016 to 319,300 in 2019. This indicates that Hyderabad is a popular destination for foreign visitors in the state</a:t>
            </a:r>
          </a:p>
        </p:txBody>
      </p:sp>
      <p:graphicFrame>
        <p:nvGraphicFramePr>
          <p:cNvPr id="5" name="Content Placeholder 4">
            <a:extLst>
              <a:ext uri="{FF2B5EF4-FFF2-40B4-BE49-F238E27FC236}">
                <a16:creationId xmlns:a16="http://schemas.microsoft.com/office/drawing/2014/main" id="{332F67E7-44CF-1AAD-36E1-1B5A87E27984}"/>
              </a:ext>
            </a:extLst>
          </p:cNvPr>
          <p:cNvGraphicFramePr>
            <a:graphicFrameLocks noGrp="1"/>
          </p:cNvGraphicFramePr>
          <p:nvPr>
            <p:ph sz="half" idx="1"/>
            <p:extLst>
              <p:ext uri="{D42A27DB-BD31-4B8C-83A1-F6EECF244321}">
                <p14:modId xmlns:p14="http://schemas.microsoft.com/office/powerpoint/2010/main" val="1706286299"/>
              </p:ext>
            </p:extLst>
          </p:nvPr>
        </p:nvGraphicFramePr>
        <p:xfrm>
          <a:off x="5722747" y="2953513"/>
          <a:ext cx="5825784" cy="3689462"/>
        </p:xfrm>
        <a:graphic>
          <a:graphicData uri="http://schemas.openxmlformats.org/drawingml/2006/table">
            <a:tbl>
              <a:tblPr>
                <a:tableStyleId>{5C22544A-7EE6-4342-B048-85BDC9FD1C3A}</a:tableStyleId>
              </a:tblPr>
              <a:tblGrid>
                <a:gridCol w="863080">
                  <a:extLst>
                    <a:ext uri="{9D8B030D-6E8A-4147-A177-3AD203B41FA5}">
                      <a16:colId xmlns:a16="http://schemas.microsoft.com/office/drawing/2014/main" val="138260027"/>
                    </a:ext>
                  </a:extLst>
                </a:gridCol>
                <a:gridCol w="863080">
                  <a:extLst>
                    <a:ext uri="{9D8B030D-6E8A-4147-A177-3AD203B41FA5}">
                      <a16:colId xmlns:a16="http://schemas.microsoft.com/office/drawing/2014/main" val="3092221481"/>
                    </a:ext>
                  </a:extLst>
                </a:gridCol>
                <a:gridCol w="863080">
                  <a:extLst>
                    <a:ext uri="{9D8B030D-6E8A-4147-A177-3AD203B41FA5}">
                      <a16:colId xmlns:a16="http://schemas.microsoft.com/office/drawing/2014/main" val="3463873077"/>
                    </a:ext>
                  </a:extLst>
                </a:gridCol>
                <a:gridCol w="1078848">
                  <a:extLst>
                    <a:ext uri="{9D8B030D-6E8A-4147-A177-3AD203B41FA5}">
                      <a16:colId xmlns:a16="http://schemas.microsoft.com/office/drawing/2014/main" val="1695588527"/>
                    </a:ext>
                  </a:extLst>
                </a:gridCol>
                <a:gridCol w="1078848">
                  <a:extLst>
                    <a:ext uri="{9D8B030D-6E8A-4147-A177-3AD203B41FA5}">
                      <a16:colId xmlns:a16="http://schemas.microsoft.com/office/drawing/2014/main" val="3607695849"/>
                    </a:ext>
                  </a:extLst>
                </a:gridCol>
                <a:gridCol w="1078848">
                  <a:extLst>
                    <a:ext uri="{9D8B030D-6E8A-4147-A177-3AD203B41FA5}">
                      <a16:colId xmlns:a16="http://schemas.microsoft.com/office/drawing/2014/main" val="3031678616"/>
                    </a:ext>
                  </a:extLst>
                </a:gridCol>
              </a:tblGrid>
              <a:tr h="491525">
                <a:tc gridSpan="3">
                  <a:txBody>
                    <a:bodyPr/>
                    <a:lstStyle/>
                    <a:p>
                      <a:pPr algn="ctr" fontAlgn="b"/>
                      <a:r>
                        <a:rPr lang="en-US" sz="1100" u="none" strike="noStrike" dirty="0">
                          <a:effectLst/>
                        </a:rPr>
                        <a:t>District with highest CAGR  of  Foreign Visitors </a:t>
                      </a:r>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4345451"/>
                  </a:ext>
                </a:extLst>
              </a:tr>
              <a:tr h="713742">
                <a:tc>
                  <a:txBody>
                    <a:bodyPr/>
                    <a:lstStyle/>
                    <a:p>
                      <a:pPr algn="l" fontAlgn="b"/>
                      <a:r>
                        <a:rPr lang="en-US" sz="1100" u="none" strike="noStrike" dirty="0">
                          <a:effectLst/>
                        </a:rPr>
                        <a:t>district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CAGR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1827281"/>
                  </a:ext>
                </a:extLst>
              </a:tr>
              <a:tr h="712031">
                <a:tc>
                  <a:txBody>
                    <a:bodyPr/>
                    <a:lstStyle/>
                    <a:p>
                      <a:pPr algn="l" fontAlgn="b"/>
                      <a:r>
                        <a:rPr lang="en-US" sz="1100" u="none" strike="noStrike">
                          <a:effectLst/>
                        </a:rPr>
                        <a:t>Hyderabad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163631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247179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314788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319300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18.19071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6393255"/>
                  </a:ext>
                </a:extLst>
              </a:tr>
              <a:tr h="1060133">
                <a:tc>
                  <a:txBody>
                    <a:bodyPr/>
                    <a:lstStyle/>
                    <a:p>
                      <a:pPr algn="l" fontAlgn="b"/>
                      <a:r>
                        <a:rPr lang="en-US" sz="1100" u="none" strike="noStrike">
                          <a:effectLst/>
                        </a:rPr>
                        <a:t>Jogulamba Gadwal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295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16.16539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08823016"/>
                  </a:ext>
                </a:extLst>
              </a:tr>
              <a:tr h="712031">
                <a:tc>
                  <a:txBody>
                    <a:bodyPr/>
                    <a:lstStyle/>
                    <a:p>
                      <a:pPr algn="l" fontAlgn="b"/>
                      <a:r>
                        <a:rPr lang="en-US" sz="1100" u="none" strike="noStrike">
                          <a:effectLst/>
                        </a:rPr>
                        <a:t>Warangal (Urban)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1899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2630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1842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2450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6.576212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8529414"/>
                  </a:ext>
                </a:extLst>
              </a:tr>
            </a:tbl>
          </a:graphicData>
        </a:graphic>
      </p:graphicFrame>
      <p:pic>
        <p:nvPicPr>
          <p:cNvPr id="9" name="Content Placeholder 8" descr="A picture containing text, screenshot, rectangle, line&#10;&#10;Description automatically generated">
            <a:extLst>
              <a:ext uri="{FF2B5EF4-FFF2-40B4-BE49-F238E27FC236}">
                <a16:creationId xmlns:a16="http://schemas.microsoft.com/office/drawing/2014/main" id="{70FE2DDD-D51F-E43E-139B-0820273FC45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03875" y="215025"/>
            <a:ext cx="5944656" cy="2363583"/>
          </a:xfrm>
        </p:spPr>
      </p:pic>
    </p:spTree>
    <p:extLst>
      <p:ext uri="{BB962C8B-B14F-4D97-AF65-F5344CB8AC3E}">
        <p14:creationId xmlns:p14="http://schemas.microsoft.com/office/powerpoint/2010/main" val="368431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CED2307-F79F-42F9-B81B-91F768E72B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5DB38FF-CE38-4D82-B9F2-DFE28A019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C0648FB-4388-443C-8D4E-4A9FF033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8D762E-DA8D-419A-BA44-68B93D3D9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087C7B-1A86-532E-C50E-B44EF612140C}"/>
              </a:ext>
            </a:extLst>
          </p:cNvPr>
          <p:cNvSpPr>
            <a:spLocks noGrp="1"/>
          </p:cNvSpPr>
          <p:nvPr>
            <p:ph type="title"/>
          </p:nvPr>
        </p:nvSpPr>
        <p:spPr>
          <a:xfrm>
            <a:off x="1286933" y="977048"/>
            <a:ext cx="9618133" cy="2960980"/>
          </a:xfrm>
        </p:spPr>
        <p:txBody>
          <a:bodyPr vert="horz" lIns="91440" tIns="45720" rIns="91440" bIns="45720" rtlCol="0" anchor="b">
            <a:normAutofit/>
          </a:bodyPr>
          <a:lstStyle/>
          <a:p>
            <a:r>
              <a:rPr lang="en-US" sz="4600" spc="200" dirty="0">
                <a:solidFill>
                  <a:srgbClr val="FFFFFF"/>
                </a:solidFill>
              </a:rPr>
              <a:t>3.List down the bottom 3 districts based on compounded annual growth rate (CAGR) of visitors between (2016 - 2019)?</a:t>
            </a:r>
            <a:br>
              <a:rPr lang="en-US" sz="4600" spc="200" dirty="0">
                <a:solidFill>
                  <a:srgbClr val="FFFFFF"/>
                </a:solidFill>
              </a:rPr>
            </a:br>
            <a:r>
              <a:rPr lang="en-US" sz="4600" spc="200" dirty="0">
                <a:solidFill>
                  <a:srgbClr val="FFFFFF"/>
                </a:solidFill>
              </a:rPr>
              <a:t>(Insight: Districts that are declining)</a:t>
            </a:r>
          </a:p>
        </p:txBody>
      </p:sp>
    </p:spTree>
    <p:extLst>
      <p:ext uri="{BB962C8B-B14F-4D97-AF65-F5344CB8AC3E}">
        <p14:creationId xmlns:p14="http://schemas.microsoft.com/office/powerpoint/2010/main" val="334329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8518A9F0-D1D2-492E-8DE4-CE55DD7A4C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22FD10-EFD4-D6BB-5397-07000E6F93D3}"/>
              </a:ext>
            </a:extLst>
          </p:cNvPr>
          <p:cNvSpPr>
            <a:spLocks noGrp="1"/>
          </p:cNvSpPr>
          <p:nvPr>
            <p:ph type="title"/>
          </p:nvPr>
        </p:nvSpPr>
        <p:spPr>
          <a:xfrm>
            <a:off x="6825673" y="585216"/>
            <a:ext cx="4866794" cy="1499616"/>
          </a:xfrm>
        </p:spPr>
        <p:txBody>
          <a:bodyPr vert="horz" lIns="91440" tIns="45720" rIns="91440" bIns="45720" rtlCol="0" anchor="ctr">
            <a:normAutofit/>
          </a:bodyPr>
          <a:lstStyle/>
          <a:p>
            <a:r>
              <a:rPr lang="en-US" sz="2400" dirty="0"/>
              <a:t>the bottom 3 districts based on compounded annual growth rate (CAGR) of visitors between (2016 - 2019)?</a:t>
            </a:r>
            <a:br>
              <a:rPr lang="en-US" sz="2400" dirty="0"/>
            </a:br>
            <a:r>
              <a:rPr lang="en-US" sz="2400" dirty="0"/>
              <a:t>(Insight: Districts that are declining)</a:t>
            </a:r>
          </a:p>
        </p:txBody>
      </p:sp>
      <p:pic>
        <p:nvPicPr>
          <p:cNvPr id="6" name="Content Placeholder 5" descr="A picture containing text, screenshot, rectangle, line&#10;&#10;Description automatically generated">
            <a:extLst>
              <a:ext uri="{FF2B5EF4-FFF2-40B4-BE49-F238E27FC236}">
                <a16:creationId xmlns:a16="http://schemas.microsoft.com/office/drawing/2014/main" id="{7FD44017-4EE0-E961-1F21-E15CF2ECA088}"/>
              </a:ext>
            </a:extLst>
          </p:cNvPr>
          <p:cNvPicPr>
            <a:picLocks noChangeAspect="1"/>
          </p:cNvPicPr>
          <p:nvPr/>
        </p:nvPicPr>
        <p:blipFill rotWithShape="1">
          <a:blip r:embed="rId2">
            <a:extLst>
              <a:ext uri="{28A0092B-C50C-407E-A947-70E740481C1C}">
                <a14:useLocalDpi xmlns:a14="http://schemas.microsoft.com/office/drawing/2010/main" val="0"/>
              </a:ext>
            </a:extLst>
          </a:blip>
          <a:srcRect t="1352" b="5646"/>
          <a:stretch/>
        </p:blipFill>
        <p:spPr>
          <a:xfrm>
            <a:off x="1" y="10"/>
            <a:ext cx="6094412" cy="3315748"/>
          </a:xfrm>
          <a:prstGeom prst="rect">
            <a:avLst/>
          </a:prstGeom>
        </p:spPr>
      </p:pic>
      <p:cxnSp>
        <p:nvCxnSpPr>
          <p:cNvPr id="28" name="Straight Connector 27">
            <a:extLst>
              <a:ext uri="{FF2B5EF4-FFF2-40B4-BE49-F238E27FC236}">
                <a16:creationId xmlns:a16="http://schemas.microsoft.com/office/drawing/2014/main" id="{8CAE7759-D0B0-4DFB-8715-AB7955FD54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631711" y="826324"/>
            <a:ext cx="0" cy="914400"/>
          </a:xfrm>
          <a:prstGeom prst="line">
            <a:avLst/>
          </a:prstGeom>
          <a:ln w="19050">
            <a:solidFill>
              <a:srgbClr val="FE0000"/>
            </a:solidFill>
          </a:ln>
        </p:spPr>
        <p:style>
          <a:lnRef idx="1">
            <a:schemeClr val="accent1"/>
          </a:lnRef>
          <a:fillRef idx="0">
            <a:schemeClr val="accent1"/>
          </a:fillRef>
          <a:effectRef idx="0">
            <a:schemeClr val="accent1"/>
          </a:effectRef>
          <a:fontRef idx="minor">
            <a:schemeClr val="tx1"/>
          </a:fontRef>
        </p:style>
      </p:cxnSp>
      <p:sp>
        <p:nvSpPr>
          <p:cNvPr id="12" name="Content Placeholder 11">
            <a:extLst>
              <a:ext uri="{FF2B5EF4-FFF2-40B4-BE49-F238E27FC236}">
                <a16:creationId xmlns:a16="http://schemas.microsoft.com/office/drawing/2014/main" id="{95EBBE57-BF26-4FC6-4CCD-1E52FB71D53A}"/>
              </a:ext>
            </a:extLst>
          </p:cNvPr>
          <p:cNvSpPr>
            <a:spLocks noGrp="1"/>
          </p:cNvSpPr>
          <p:nvPr>
            <p:ph sz="half" idx="1"/>
          </p:nvPr>
        </p:nvSpPr>
        <p:spPr>
          <a:xfrm>
            <a:off x="6825673" y="2286000"/>
            <a:ext cx="4866794" cy="4023360"/>
          </a:xfrm>
        </p:spPr>
        <p:txBody>
          <a:bodyPr vert="horz" lIns="45720" tIns="45720" rIns="45720" bIns="45720" rtlCol="0">
            <a:normAutofit/>
          </a:bodyPr>
          <a:lstStyle/>
          <a:p>
            <a:pPr algn="just"/>
            <a:r>
              <a:rPr lang="en-US" sz="18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Negative growth rates, which is a cause for concern for the tourism industry in these areas. </a:t>
            </a:r>
          </a:p>
          <a:p>
            <a:pPr algn="just">
              <a:buFont typeface="Wingdings" panose="05000000000000000000" pitchFamily="2" charset="2"/>
              <a:buChar char="§"/>
            </a:pPr>
            <a:r>
              <a:rPr lang="en-US" sz="18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Promote tourism them through advertisements, social media, and other marketing channels.</a:t>
            </a:r>
          </a:p>
          <a:p>
            <a:pPr algn="just">
              <a:buFont typeface="Wingdings" panose="05000000000000000000" pitchFamily="2" charset="2"/>
              <a:buChar char="§"/>
            </a:pPr>
            <a:r>
              <a:rPr lang="en-US" sz="18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Enhance safety measures and provide better security to ensure that tourists feel safe while visiting these places.</a:t>
            </a:r>
          </a:p>
          <a:p>
            <a:pPr algn="just">
              <a:buFont typeface="Wingdings" panose="05000000000000000000" pitchFamily="2" charset="2"/>
              <a:buChar char="§"/>
            </a:pPr>
            <a:r>
              <a:rPr lang="en-US" sz="18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Develop tourism packages keeping in mind both Domestic and Foreign tourist and Organize local festivals, exhibitions  by promote local culture and heritage</a:t>
            </a:r>
          </a:p>
        </p:txBody>
      </p:sp>
      <p:pic>
        <p:nvPicPr>
          <p:cNvPr id="8" name="Content Placeholder 7" descr="A picture containing text, screenshot, display, rectangle&#10;&#10;Description automatically generated">
            <a:extLst>
              <a:ext uri="{FF2B5EF4-FFF2-40B4-BE49-F238E27FC236}">
                <a16:creationId xmlns:a16="http://schemas.microsoft.com/office/drawing/2014/main" id="{0FF17F1E-F260-D8DE-E07F-FDA1846E7125}"/>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421" r="-2" b="-2"/>
          <a:stretch/>
        </p:blipFill>
        <p:spPr>
          <a:xfrm>
            <a:off x="20" y="3476625"/>
            <a:ext cx="6094392" cy="3381375"/>
          </a:xfrm>
          <a:prstGeom prst="rect">
            <a:avLst/>
          </a:prstGeom>
        </p:spPr>
      </p:pic>
    </p:spTree>
    <p:extLst>
      <p:ext uri="{BB962C8B-B14F-4D97-AF65-F5344CB8AC3E}">
        <p14:creationId xmlns:p14="http://schemas.microsoft.com/office/powerpoint/2010/main" val="208836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EA992A45-F5D5-4F5C-B1B7-F6B1FD174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27E2391-4EC5-4FD9-A3B0-20F5E23EE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4951D-4009-635D-858C-6514899489C7}"/>
              </a:ext>
            </a:extLst>
          </p:cNvPr>
          <p:cNvSpPr>
            <a:spLocks noGrp="1"/>
          </p:cNvSpPr>
          <p:nvPr>
            <p:ph type="title"/>
          </p:nvPr>
        </p:nvSpPr>
        <p:spPr>
          <a:xfrm>
            <a:off x="643468" y="643467"/>
            <a:ext cx="3415612" cy="5571066"/>
          </a:xfrm>
        </p:spPr>
        <p:txBody>
          <a:bodyPr vert="horz" lIns="91440" tIns="45720" rIns="91440" bIns="45720" rtlCol="0" anchor="ctr">
            <a:normAutofit/>
          </a:bodyPr>
          <a:lstStyle/>
          <a:p>
            <a:r>
              <a:rPr lang="en-US" sz="2400" dirty="0">
                <a:solidFill>
                  <a:srgbClr val="FFFFFF"/>
                </a:solidFill>
              </a:rPr>
              <a:t>The bottom 3 districts based on CAGR of </a:t>
            </a:r>
            <a:r>
              <a:rPr lang="en-US" sz="2400" dirty="0">
                <a:solidFill>
                  <a:srgbClr val="FF0000"/>
                </a:solidFill>
              </a:rPr>
              <a:t>Domestic</a:t>
            </a:r>
            <a:r>
              <a:rPr lang="en-US" sz="2400" dirty="0">
                <a:solidFill>
                  <a:srgbClr val="FFFFFF"/>
                </a:solidFill>
              </a:rPr>
              <a:t> visitors between (2016 - 2019)?(Insight: Districts that are declining).</a:t>
            </a:r>
            <a:br>
              <a:rPr lang="en-US" sz="2400" dirty="0">
                <a:solidFill>
                  <a:srgbClr val="FFFFFF"/>
                </a:solidFill>
              </a:rPr>
            </a:br>
            <a:br>
              <a:rPr lang="en-US" sz="2400" dirty="0">
                <a:solidFill>
                  <a:srgbClr val="FFFFFF"/>
                </a:solidFill>
              </a:rPr>
            </a:br>
            <a:br>
              <a:rPr lang="en-US" sz="2400" dirty="0">
                <a:solidFill>
                  <a:srgbClr val="FFFFFF"/>
                </a:solidFill>
              </a:rPr>
            </a:br>
            <a:endPar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Content Placeholder 4">
            <a:extLst>
              <a:ext uri="{FF2B5EF4-FFF2-40B4-BE49-F238E27FC236}">
                <a16:creationId xmlns:a16="http://schemas.microsoft.com/office/drawing/2014/main" id="{CEF4ED0D-BA94-F506-AB93-291EF7FE5439}"/>
              </a:ext>
            </a:extLst>
          </p:cNvPr>
          <p:cNvGraphicFramePr>
            <a:graphicFrameLocks noGrp="1"/>
          </p:cNvGraphicFramePr>
          <p:nvPr>
            <p:ph sz="half" idx="1"/>
            <p:extLst>
              <p:ext uri="{D42A27DB-BD31-4B8C-83A1-F6EECF244321}">
                <p14:modId xmlns:p14="http://schemas.microsoft.com/office/powerpoint/2010/main" val="1499153789"/>
              </p:ext>
            </p:extLst>
          </p:nvPr>
        </p:nvGraphicFramePr>
        <p:xfrm>
          <a:off x="5647007" y="3759756"/>
          <a:ext cx="5181600" cy="2792227"/>
        </p:xfrm>
        <a:graphic>
          <a:graphicData uri="http://schemas.openxmlformats.org/drawingml/2006/table">
            <a:tbl>
              <a:tblPr>
                <a:tableStyleId>{5C22544A-7EE6-4342-B048-85BDC9FD1C3A}</a:tableStyleId>
              </a:tblPr>
              <a:tblGrid>
                <a:gridCol w="797169">
                  <a:extLst>
                    <a:ext uri="{9D8B030D-6E8A-4147-A177-3AD203B41FA5}">
                      <a16:colId xmlns:a16="http://schemas.microsoft.com/office/drawing/2014/main" val="1339667060"/>
                    </a:ext>
                  </a:extLst>
                </a:gridCol>
                <a:gridCol w="797169">
                  <a:extLst>
                    <a:ext uri="{9D8B030D-6E8A-4147-A177-3AD203B41FA5}">
                      <a16:colId xmlns:a16="http://schemas.microsoft.com/office/drawing/2014/main" val="2491915984"/>
                    </a:ext>
                  </a:extLst>
                </a:gridCol>
                <a:gridCol w="797169">
                  <a:extLst>
                    <a:ext uri="{9D8B030D-6E8A-4147-A177-3AD203B41FA5}">
                      <a16:colId xmlns:a16="http://schemas.microsoft.com/office/drawing/2014/main" val="1029415201"/>
                    </a:ext>
                  </a:extLst>
                </a:gridCol>
                <a:gridCol w="797169">
                  <a:extLst>
                    <a:ext uri="{9D8B030D-6E8A-4147-A177-3AD203B41FA5}">
                      <a16:colId xmlns:a16="http://schemas.microsoft.com/office/drawing/2014/main" val="2957239360"/>
                    </a:ext>
                  </a:extLst>
                </a:gridCol>
                <a:gridCol w="996462">
                  <a:extLst>
                    <a:ext uri="{9D8B030D-6E8A-4147-A177-3AD203B41FA5}">
                      <a16:colId xmlns:a16="http://schemas.microsoft.com/office/drawing/2014/main" val="1243178337"/>
                    </a:ext>
                  </a:extLst>
                </a:gridCol>
                <a:gridCol w="996462">
                  <a:extLst>
                    <a:ext uri="{9D8B030D-6E8A-4147-A177-3AD203B41FA5}">
                      <a16:colId xmlns:a16="http://schemas.microsoft.com/office/drawing/2014/main" val="824178465"/>
                    </a:ext>
                  </a:extLst>
                </a:gridCol>
              </a:tblGrid>
              <a:tr h="413663">
                <a:tc gridSpan="4">
                  <a:txBody>
                    <a:bodyPr/>
                    <a:lstStyle/>
                    <a:p>
                      <a:pPr algn="l" fontAlgn="b"/>
                      <a:r>
                        <a:rPr lang="en-US" sz="1100" u="none" strike="noStrike">
                          <a:effectLst/>
                        </a:rPr>
                        <a:t>District with lowest CAGR(Domestic)</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3342807"/>
                  </a:ext>
                </a:extLst>
              </a:tr>
              <a:tr h="413663">
                <a:tc>
                  <a:txBody>
                    <a:bodyPr/>
                    <a:lstStyle/>
                    <a:p>
                      <a:pPr algn="l" fontAlgn="b"/>
                      <a:r>
                        <a:rPr lang="en-US" sz="1100" u="none" strike="noStrike" dirty="0">
                          <a:effectLst/>
                        </a:rPr>
                        <a:t>district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CAGR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55766"/>
                  </a:ext>
                </a:extLst>
              </a:tr>
              <a:tr h="775619">
                <a:tc>
                  <a:txBody>
                    <a:bodyPr/>
                    <a:lstStyle/>
                    <a:p>
                      <a:pPr algn="l" fontAlgn="b"/>
                      <a:r>
                        <a:rPr lang="en-US" sz="1100" u="none" strike="noStrike" dirty="0">
                          <a:effectLst/>
                        </a:rPr>
                        <a:t>Karimnagar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9167468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123976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93448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77491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-69.6785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76104481"/>
                  </a:ext>
                </a:extLst>
              </a:tr>
              <a:tr h="413663">
                <a:tc>
                  <a:txBody>
                    <a:bodyPr/>
                    <a:lstStyle/>
                    <a:p>
                      <a:pPr algn="l" fontAlgn="b"/>
                      <a:r>
                        <a:rPr lang="en-US" sz="1100" u="none" strike="noStrike">
                          <a:effectLst/>
                        </a:rPr>
                        <a:t>Nalgonda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5858461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241916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160638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140918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-60.6182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55920662"/>
                  </a:ext>
                </a:extLst>
              </a:tr>
              <a:tr h="775619">
                <a:tc>
                  <a:txBody>
                    <a:bodyPr/>
                    <a:lstStyle/>
                    <a:p>
                      <a:pPr algn="l" fontAlgn="b"/>
                      <a:r>
                        <a:rPr lang="en-US" sz="1100" u="none" strike="noStrike">
                          <a:effectLst/>
                        </a:rPr>
                        <a:t>Warangal (Urban)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25788035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1420002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1723336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1795230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-48.634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5437157"/>
                  </a:ext>
                </a:extLst>
              </a:tr>
            </a:tbl>
          </a:graphicData>
        </a:graphic>
      </p:graphicFrame>
      <p:pic>
        <p:nvPicPr>
          <p:cNvPr id="7" name="Content Placeholder 6" descr="A picture containing text, screenshot, rectangle, line&#10;&#10;Description automatically generated">
            <a:extLst>
              <a:ext uri="{FF2B5EF4-FFF2-40B4-BE49-F238E27FC236}">
                <a16:creationId xmlns:a16="http://schemas.microsoft.com/office/drawing/2014/main" id="{B3404FC8-5374-AC19-924E-EBC6A043D22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47007" y="534838"/>
            <a:ext cx="5000625" cy="2894162"/>
          </a:xfrm>
        </p:spPr>
      </p:pic>
    </p:spTree>
    <p:extLst>
      <p:ext uri="{BB962C8B-B14F-4D97-AF65-F5344CB8AC3E}">
        <p14:creationId xmlns:p14="http://schemas.microsoft.com/office/powerpoint/2010/main" val="51097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EA992A45-F5D5-4F5C-B1B7-F6B1FD174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6F939FF-38E5-43C1-9562-6E33A2F50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148A00E-633D-4DE1-A032-9D62FA291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5C774B-B8F9-6448-C6CD-BEE13261043E}"/>
              </a:ext>
            </a:extLst>
          </p:cNvPr>
          <p:cNvSpPr>
            <a:spLocks noGrp="1"/>
          </p:cNvSpPr>
          <p:nvPr>
            <p:ph type="title"/>
          </p:nvPr>
        </p:nvSpPr>
        <p:spPr>
          <a:xfrm>
            <a:off x="1024128" y="4295775"/>
            <a:ext cx="9720072" cy="2569204"/>
          </a:xfrm>
        </p:spPr>
        <p:txBody>
          <a:bodyPr vert="horz" lIns="91440" tIns="45720" rIns="91440" bIns="45720" rtlCol="0" anchor="ctr">
            <a:normAutofit/>
          </a:bodyPr>
          <a:lstStyle/>
          <a:p>
            <a:br>
              <a:rPr lang="en-US" sz="1600" dirty="0">
                <a:solidFill>
                  <a:srgbClr val="FFFFFF"/>
                </a:solidFill>
              </a:rPr>
            </a:br>
            <a:r>
              <a:rPr lang="en-US" sz="2400" dirty="0">
                <a:solidFill>
                  <a:srgbClr val="FFFFFF"/>
                </a:solidFill>
              </a:rPr>
              <a:t>The bottom 3 districts based on CAGR </a:t>
            </a:r>
            <a:r>
              <a:rPr lang="en-US" sz="2400" dirty="0">
                <a:solidFill>
                  <a:srgbClr val="FF0000"/>
                </a:solidFill>
              </a:rPr>
              <a:t>Foreign</a:t>
            </a:r>
            <a:r>
              <a:rPr lang="en-US" sz="2400" dirty="0">
                <a:solidFill>
                  <a:srgbClr val="FFFFFF"/>
                </a:solidFill>
              </a:rPr>
              <a:t> of visitors between (2016 - 2019)?(Insight: Districts that are declining</a:t>
            </a:r>
            <a:r>
              <a:rPr lang="en-US" sz="1600" dirty="0">
                <a:solidFill>
                  <a:srgbClr val="FFFFFF"/>
                </a:solidFill>
              </a:rPr>
              <a:t>).</a:t>
            </a:r>
            <a:br>
              <a:rPr lang="en-US" sz="1600" dirty="0">
                <a:solidFill>
                  <a:srgbClr val="FFFFFF"/>
                </a:solidFill>
              </a:rPr>
            </a:br>
            <a:br>
              <a:rPr lang="en-US" sz="1600" dirty="0">
                <a:solidFill>
                  <a:srgbClr val="FFFFFF"/>
                </a:solidFill>
              </a:rPr>
            </a:br>
            <a:br>
              <a:rPr lang="en-US" sz="1800" dirty="0">
                <a:solidFill>
                  <a:srgbClr val="FFFFFF"/>
                </a:solidFill>
                <a:latin typeface="Calibri" panose="020F0502020204030204" pitchFamily="34" charset="0"/>
                <a:ea typeface="Calibri" panose="020F0502020204030204" pitchFamily="34" charset="0"/>
                <a:cs typeface="Calibri" panose="020F0502020204030204" pitchFamily="34" charset="0"/>
              </a:rPr>
            </a:br>
            <a:r>
              <a:rPr lang="en-US" sz="1800" dirty="0">
                <a:solidFill>
                  <a:srgbClr val="FFFFFF"/>
                </a:solidFill>
                <a:latin typeface="Calibri" panose="020F0502020204030204" pitchFamily="34" charset="0"/>
                <a:ea typeface="Calibri" panose="020F0502020204030204" pitchFamily="34" charset="0"/>
                <a:cs typeface="Calibri" panose="020F0502020204030204" pitchFamily="34" charset="0"/>
              </a:rPr>
              <a:t>These districts may need to take steps to attract more foreign visitors and improve their tourism industry.</a:t>
            </a:r>
            <a:br>
              <a:rPr lang="en-US" sz="1800" dirty="0">
                <a:solidFill>
                  <a:srgbClr val="FFFFFF"/>
                </a:solidFill>
                <a:latin typeface="Calibri" panose="020F0502020204030204" pitchFamily="34" charset="0"/>
                <a:ea typeface="Calibri" panose="020F0502020204030204" pitchFamily="34" charset="0"/>
                <a:cs typeface="Calibri" panose="020F0502020204030204" pitchFamily="34" charset="0"/>
              </a:rPr>
            </a:br>
            <a:r>
              <a:rPr lang="en-US" sz="1800" dirty="0">
                <a:solidFill>
                  <a:srgbClr val="FFFFFF"/>
                </a:solidFill>
                <a:latin typeface="Calibri" panose="020F0502020204030204" pitchFamily="34" charset="0"/>
                <a:ea typeface="Calibri" panose="020F0502020204030204" pitchFamily="34" charset="0"/>
                <a:cs typeface="Calibri" panose="020F0502020204030204" pitchFamily="34" charset="0"/>
              </a:rPr>
              <a:t> Also noted that district like </a:t>
            </a:r>
            <a:r>
              <a:rPr lang="en-US" sz="1800" u="none" strike="noStrike"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Bhadradri</a:t>
            </a:r>
            <a:r>
              <a:rPr lang="en-US" sz="1800" u="none" strike="noStrike"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Kothagudem where CAGR for Domestic tourism is 26.92 </a:t>
            </a:r>
            <a:r>
              <a:rPr lang="en-US" sz="1800" b="0" i="0" u="none" strike="noStrike"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is not attracting any foreign tourism</a:t>
            </a:r>
            <a:br>
              <a:rPr lang="en-US" sz="1800" dirty="0">
                <a:solidFill>
                  <a:srgbClr val="FFFFFF"/>
                </a:solidFill>
                <a:latin typeface="Calibri" panose="020F0502020204030204" pitchFamily="34" charset="0"/>
                <a:ea typeface="Calibri" panose="020F0502020204030204" pitchFamily="34" charset="0"/>
                <a:cs typeface="Calibri" panose="020F0502020204030204" pitchFamily="34" charset="0"/>
              </a:rPr>
            </a:br>
            <a:endParaRPr lang="en-US" sz="18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8" name="Straight Connector 17">
            <a:extLst>
              <a:ext uri="{FF2B5EF4-FFF2-40B4-BE49-F238E27FC236}">
                <a16:creationId xmlns:a16="http://schemas.microsoft.com/office/drawing/2014/main" id="{1F7502AC-B5F2-447A-8886-7B0FA9DBA7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C6E79F9D-F9DA-AF84-CADD-F2123473856C}"/>
              </a:ext>
            </a:extLst>
          </p:cNvPr>
          <p:cNvGraphicFramePr>
            <a:graphicFrameLocks noGrp="1"/>
          </p:cNvGraphicFramePr>
          <p:nvPr>
            <p:ph sz="half" idx="1"/>
            <p:extLst>
              <p:ext uri="{D42A27DB-BD31-4B8C-83A1-F6EECF244321}">
                <p14:modId xmlns:p14="http://schemas.microsoft.com/office/powerpoint/2010/main" val="3402086243"/>
              </p:ext>
            </p:extLst>
          </p:nvPr>
        </p:nvGraphicFramePr>
        <p:xfrm>
          <a:off x="642938" y="569343"/>
          <a:ext cx="5076375" cy="3614469"/>
        </p:xfrm>
        <a:graphic>
          <a:graphicData uri="http://schemas.openxmlformats.org/drawingml/2006/table">
            <a:tbl>
              <a:tblPr>
                <a:tableStyleId>{5C22544A-7EE6-4342-B048-85BDC9FD1C3A}</a:tableStyleId>
              </a:tblPr>
              <a:tblGrid>
                <a:gridCol w="844061">
                  <a:extLst>
                    <a:ext uri="{9D8B030D-6E8A-4147-A177-3AD203B41FA5}">
                      <a16:colId xmlns:a16="http://schemas.microsoft.com/office/drawing/2014/main" val="2353920872"/>
                    </a:ext>
                  </a:extLst>
                </a:gridCol>
                <a:gridCol w="844061">
                  <a:extLst>
                    <a:ext uri="{9D8B030D-6E8A-4147-A177-3AD203B41FA5}">
                      <a16:colId xmlns:a16="http://schemas.microsoft.com/office/drawing/2014/main" val="3262561862"/>
                    </a:ext>
                  </a:extLst>
                </a:gridCol>
                <a:gridCol w="844061">
                  <a:extLst>
                    <a:ext uri="{9D8B030D-6E8A-4147-A177-3AD203B41FA5}">
                      <a16:colId xmlns:a16="http://schemas.microsoft.com/office/drawing/2014/main" val="1963710611"/>
                    </a:ext>
                  </a:extLst>
                </a:gridCol>
                <a:gridCol w="844061">
                  <a:extLst>
                    <a:ext uri="{9D8B030D-6E8A-4147-A177-3AD203B41FA5}">
                      <a16:colId xmlns:a16="http://schemas.microsoft.com/office/drawing/2014/main" val="3984132441"/>
                    </a:ext>
                  </a:extLst>
                </a:gridCol>
                <a:gridCol w="1055077">
                  <a:extLst>
                    <a:ext uri="{9D8B030D-6E8A-4147-A177-3AD203B41FA5}">
                      <a16:colId xmlns:a16="http://schemas.microsoft.com/office/drawing/2014/main" val="872129045"/>
                    </a:ext>
                  </a:extLst>
                </a:gridCol>
                <a:gridCol w="645054">
                  <a:extLst>
                    <a:ext uri="{9D8B030D-6E8A-4147-A177-3AD203B41FA5}">
                      <a16:colId xmlns:a16="http://schemas.microsoft.com/office/drawing/2014/main" val="759819564"/>
                    </a:ext>
                  </a:extLst>
                </a:gridCol>
              </a:tblGrid>
              <a:tr h="691021">
                <a:tc gridSpan="4">
                  <a:txBody>
                    <a:bodyPr/>
                    <a:lstStyle/>
                    <a:p>
                      <a:pPr algn="l" fontAlgn="b"/>
                      <a:r>
                        <a:rPr lang="en-US" sz="1100" u="none" strike="noStrike">
                          <a:effectLst/>
                        </a:rPr>
                        <a:t>District with lowest CAGR(Foriegn)</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6068468"/>
                  </a:ext>
                </a:extLst>
              </a:tr>
              <a:tr h="280287">
                <a:tc>
                  <a:txBody>
                    <a:bodyPr/>
                    <a:lstStyle/>
                    <a:p>
                      <a:pPr algn="l" fontAlgn="b"/>
                      <a:r>
                        <a:rPr lang="en-US" sz="1100" u="none" strike="noStrike">
                          <a:effectLst/>
                        </a:rPr>
                        <a:t>district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CAGR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53439620"/>
                  </a:ext>
                </a:extLst>
              </a:tr>
              <a:tr h="625445">
                <a:tc>
                  <a:txBody>
                    <a:bodyPr/>
                    <a:lstStyle/>
                    <a:p>
                      <a:pPr algn="l" fontAlgn="b"/>
                      <a:r>
                        <a:rPr lang="en-US" sz="1100" u="none" strike="noStrike">
                          <a:effectLst/>
                        </a:rPr>
                        <a:t>Jangaon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2672560"/>
                  </a:ext>
                </a:extLst>
              </a:tr>
              <a:tr h="978322">
                <a:tc>
                  <a:txBody>
                    <a:bodyPr/>
                    <a:lstStyle/>
                    <a:p>
                      <a:pPr algn="l" fontAlgn="b"/>
                      <a:r>
                        <a:rPr lang="en-US" sz="1100" u="none" strike="noStrike">
                          <a:effectLst/>
                        </a:rPr>
                        <a:t>Mahbubnagar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454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-15.6212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8463495"/>
                  </a:ext>
                </a:extLst>
              </a:tr>
              <a:tr h="1039394">
                <a:tc>
                  <a:txBody>
                    <a:bodyPr/>
                    <a:lstStyle/>
                    <a:p>
                      <a:pPr algn="l" fontAlgn="b"/>
                      <a:r>
                        <a:rPr lang="en-US" sz="1100" u="none" strike="noStrike">
                          <a:effectLst/>
                        </a:rPr>
                        <a:t>Jayashankar Bhoopalpally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582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539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-14.9492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78796849"/>
                  </a:ext>
                </a:extLst>
              </a:tr>
            </a:tbl>
          </a:graphicData>
        </a:graphic>
      </p:graphicFrame>
      <p:pic>
        <p:nvPicPr>
          <p:cNvPr id="7" name="Content Placeholder 6" descr="A picture containing text, screenshot, display, rectangle&#10;&#10;Description automatically generated">
            <a:extLst>
              <a:ext uri="{FF2B5EF4-FFF2-40B4-BE49-F238E27FC236}">
                <a16:creationId xmlns:a16="http://schemas.microsoft.com/office/drawing/2014/main" id="{2A4B3973-C590-87E4-DF38-D6ABAE0D867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55072" y="103517"/>
            <a:ext cx="4984466" cy="4321834"/>
          </a:xfrm>
        </p:spPr>
      </p:pic>
    </p:spTree>
    <p:extLst>
      <p:ext uri="{BB962C8B-B14F-4D97-AF65-F5344CB8AC3E}">
        <p14:creationId xmlns:p14="http://schemas.microsoft.com/office/powerpoint/2010/main" val="1713143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1E7C082-5B81-400A-A1DE-7CA9F26ED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08D54232-CDE1-4B53-B430-AB82206F6B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7E47667-8CE3-466C-B745-9411E1CE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DF44D33-97EB-4277-B538-B458E3FD1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8" y="620720"/>
            <a:ext cx="7315732" cy="55931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0EA51-A727-9EEF-BC9C-6EB99C096C76}"/>
              </a:ext>
            </a:extLst>
          </p:cNvPr>
          <p:cNvSpPr>
            <a:spLocks noGrp="1"/>
          </p:cNvSpPr>
          <p:nvPr>
            <p:ph type="title"/>
          </p:nvPr>
        </p:nvSpPr>
        <p:spPr>
          <a:xfrm>
            <a:off x="1089770" y="1992319"/>
            <a:ext cx="6420707" cy="3508613"/>
          </a:xfrm>
        </p:spPr>
        <p:txBody>
          <a:bodyPr vert="horz" lIns="91440" tIns="45720" rIns="91440" bIns="45720" rtlCol="0" anchor="b">
            <a:normAutofit fontScale="90000"/>
          </a:bodyPr>
          <a:lstStyle/>
          <a:p>
            <a:r>
              <a:rPr lang="en-US" sz="3400" spc="200" dirty="0">
                <a:solidFill>
                  <a:srgbClr val="FFFFFF"/>
                </a:solidFill>
                <a:latin typeface="+mn-lt"/>
              </a:rPr>
              <a:t>4.What are the peak and low season months for Hyderabad based on the data from 2016 to 2019 for Hyderabad district? (Insight: Government can plan well for the peak seasons and boost low seasons by introducing new events)</a:t>
            </a:r>
          </a:p>
        </p:txBody>
      </p:sp>
      <p:cxnSp>
        <p:nvCxnSpPr>
          <p:cNvPr id="15" name="Straight Connector 14">
            <a:extLst>
              <a:ext uri="{FF2B5EF4-FFF2-40B4-BE49-F238E27FC236}">
                <a16:creationId xmlns:a16="http://schemas.microsoft.com/office/drawing/2014/main" id="{11534F52-E710-4998-921B-6147812C18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946"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9D0A23D-BBDB-4BEA-8515-A7D0DF9B3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6334" y="620720"/>
            <a:ext cx="3425490" cy="55931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659044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855A-02EC-4F84-EB48-A00E856BFC4C}"/>
              </a:ext>
            </a:extLst>
          </p:cNvPr>
          <p:cNvSpPr>
            <a:spLocks noGrp="1"/>
          </p:cNvSpPr>
          <p:nvPr>
            <p:ph type="title"/>
          </p:nvPr>
        </p:nvSpPr>
        <p:spPr/>
        <p:txBody>
          <a:bodyPr>
            <a:normAutofit/>
          </a:bodyPr>
          <a:lstStyle/>
          <a:p>
            <a:r>
              <a:rPr lang="en-US" sz="2000" dirty="0">
                <a:latin typeface="+mn-lt"/>
              </a:rPr>
              <a:t>peak and low season months for Hyderabad based on the data from 2016 to 2019 for Hyderabad district? (Insight: Government can plan well for the peak seasons and boost low seasons by </a:t>
            </a:r>
            <a:r>
              <a:rPr lang="en-US" sz="1800" dirty="0">
                <a:latin typeface="+mn-lt"/>
              </a:rPr>
              <a:t>introducing new events)</a:t>
            </a:r>
          </a:p>
        </p:txBody>
      </p:sp>
      <p:pic>
        <p:nvPicPr>
          <p:cNvPr id="6" name="Content Placeholder 5" descr="A picture containing text, screenshot, number, line&#10;&#10;Description automatically generated">
            <a:extLst>
              <a:ext uri="{FF2B5EF4-FFF2-40B4-BE49-F238E27FC236}">
                <a16:creationId xmlns:a16="http://schemas.microsoft.com/office/drawing/2014/main" id="{A16DBC7C-5DAE-7C88-2BAE-B432933D13B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23938" y="1885950"/>
            <a:ext cx="4754562" cy="3833605"/>
          </a:xfrm>
        </p:spPr>
      </p:pic>
      <p:pic>
        <p:nvPicPr>
          <p:cNvPr id="8" name="Content Placeholder 7" descr="A green and red bar graph&#10;&#10;Description automatically generated with low confidence">
            <a:extLst>
              <a:ext uri="{FF2B5EF4-FFF2-40B4-BE49-F238E27FC236}">
                <a16:creationId xmlns:a16="http://schemas.microsoft.com/office/drawing/2014/main" id="{F2D1957A-BADD-D140-B30F-2709F04B5EB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9638" y="1878187"/>
            <a:ext cx="4754562" cy="3833605"/>
          </a:xfrm>
        </p:spPr>
      </p:pic>
    </p:spTree>
    <p:extLst>
      <p:ext uri="{BB962C8B-B14F-4D97-AF65-F5344CB8AC3E}">
        <p14:creationId xmlns:p14="http://schemas.microsoft.com/office/powerpoint/2010/main" val="134293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EA992A45-F5D5-4F5C-B1B7-F6B1FD174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27E2391-4EC5-4FD9-A3B0-20F5E23EE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00858-4677-EA8D-CA37-5840D52740FB}"/>
              </a:ext>
            </a:extLst>
          </p:cNvPr>
          <p:cNvSpPr>
            <a:spLocks noGrp="1"/>
          </p:cNvSpPr>
          <p:nvPr>
            <p:ph type="title"/>
          </p:nvPr>
        </p:nvSpPr>
        <p:spPr>
          <a:xfrm>
            <a:off x="643468" y="643467"/>
            <a:ext cx="3415612" cy="5388209"/>
          </a:xfrm>
        </p:spPr>
        <p:txBody>
          <a:bodyPr vert="horz" lIns="91440" tIns="45720" rIns="91440" bIns="45720" rtlCol="0" anchor="ctr">
            <a:normAutofit/>
          </a:bodyPr>
          <a:lstStyle/>
          <a:p>
            <a:r>
              <a:rPr lang="en-US" sz="4300" dirty="0">
                <a:solidFill>
                  <a:srgbClr val="FFFFFF"/>
                </a:solidFill>
              </a:rPr>
              <a:t>Peak and low season months for Hyderabad based on the data from 2016 to 2019 for Hyderabad district for </a:t>
            </a:r>
            <a:r>
              <a:rPr lang="en-US" sz="4300" dirty="0">
                <a:solidFill>
                  <a:srgbClr val="FF0000"/>
                </a:solidFill>
              </a:rPr>
              <a:t>Domestic</a:t>
            </a:r>
            <a:r>
              <a:rPr lang="en-US" sz="4300" dirty="0">
                <a:solidFill>
                  <a:srgbClr val="FFFFFF"/>
                </a:solidFill>
              </a:rPr>
              <a:t> Visitors.</a:t>
            </a:r>
          </a:p>
        </p:txBody>
      </p:sp>
      <p:graphicFrame>
        <p:nvGraphicFramePr>
          <p:cNvPr id="5" name="Content Placeholder 4">
            <a:extLst>
              <a:ext uri="{FF2B5EF4-FFF2-40B4-BE49-F238E27FC236}">
                <a16:creationId xmlns:a16="http://schemas.microsoft.com/office/drawing/2014/main" id="{233056A0-C075-3D74-5788-0B50D875232C}"/>
              </a:ext>
            </a:extLst>
          </p:cNvPr>
          <p:cNvGraphicFramePr>
            <a:graphicFrameLocks noGrp="1"/>
          </p:cNvGraphicFramePr>
          <p:nvPr>
            <p:ph sz="half" idx="1"/>
            <p:extLst>
              <p:ext uri="{D42A27DB-BD31-4B8C-83A1-F6EECF244321}">
                <p14:modId xmlns:p14="http://schemas.microsoft.com/office/powerpoint/2010/main" val="3824287858"/>
              </p:ext>
            </p:extLst>
          </p:nvPr>
        </p:nvGraphicFramePr>
        <p:xfrm>
          <a:off x="4856672" y="826324"/>
          <a:ext cx="2881221" cy="4198620"/>
        </p:xfrm>
        <a:graphic>
          <a:graphicData uri="http://schemas.openxmlformats.org/drawingml/2006/table">
            <a:tbl>
              <a:tblPr>
                <a:tableStyleId>{5C22544A-7EE6-4342-B048-85BDC9FD1C3A}</a:tableStyleId>
              </a:tblPr>
              <a:tblGrid>
                <a:gridCol w="960407">
                  <a:extLst>
                    <a:ext uri="{9D8B030D-6E8A-4147-A177-3AD203B41FA5}">
                      <a16:colId xmlns:a16="http://schemas.microsoft.com/office/drawing/2014/main" val="1779805088"/>
                    </a:ext>
                  </a:extLst>
                </a:gridCol>
                <a:gridCol w="960407">
                  <a:extLst>
                    <a:ext uri="{9D8B030D-6E8A-4147-A177-3AD203B41FA5}">
                      <a16:colId xmlns:a16="http://schemas.microsoft.com/office/drawing/2014/main" val="4110449935"/>
                    </a:ext>
                  </a:extLst>
                </a:gridCol>
                <a:gridCol w="960407">
                  <a:extLst>
                    <a:ext uri="{9D8B030D-6E8A-4147-A177-3AD203B41FA5}">
                      <a16:colId xmlns:a16="http://schemas.microsoft.com/office/drawing/2014/main" val="629208089"/>
                    </a:ext>
                  </a:extLst>
                </a:gridCol>
              </a:tblGrid>
              <a:tr h="441759">
                <a:tc gridSpan="3">
                  <a:txBody>
                    <a:bodyPr/>
                    <a:lstStyle/>
                    <a:p>
                      <a:pPr algn="l" fontAlgn="b"/>
                      <a:r>
                        <a:rPr lang="en-US" sz="1100" u="none" strike="noStrike">
                          <a:effectLst/>
                        </a:rPr>
                        <a:t>Number of Domestic visitors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52595391"/>
                  </a:ext>
                </a:extLst>
              </a:tr>
              <a:tr h="288066">
                <a:tc>
                  <a:txBody>
                    <a:bodyPr/>
                    <a:lstStyle/>
                    <a:p>
                      <a:pPr algn="l" fontAlgn="b"/>
                      <a:r>
                        <a:rPr lang="en-US" sz="1100" u="none" strike="noStrike" dirty="0">
                          <a:effectLst/>
                        </a:rPr>
                        <a:t>month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visitors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percentage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8368787"/>
                  </a:ext>
                </a:extLst>
              </a:tr>
              <a:tr h="288066">
                <a:tc>
                  <a:txBody>
                    <a:bodyPr/>
                    <a:lstStyle/>
                    <a:p>
                      <a:pPr algn="l" fontAlgn="b"/>
                      <a:r>
                        <a:rPr lang="en-US" sz="1100" u="none" strike="noStrike">
                          <a:effectLst/>
                        </a:rPr>
                        <a:t>June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16897783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4990910"/>
                  </a:ext>
                </a:extLst>
              </a:tr>
              <a:tr h="288066">
                <a:tc>
                  <a:txBody>
                    <a:bodyPr/>
                    <a:lstStyle/>
                    <a:p>
                      <a:pPr algn="l" fontAlgn="b"/>
                      <a:r>
                        <a:rPr lang="en-US" sz="1100" u="none" strike="noStrike">
                          <a:effectLst/>
                        </a:rPr>
                        <a:t>December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9338637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11.13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4504310"/>
                  </a:ext>
                </a:extLst>
              </a:tr>
              <a:tr h="288066">
                <a:tc>
                  <a:txBody>
                    <a:bodyPr/>
                    <a:lstStyle/>
                    <a:p>
                      <a:pPr algn="l" fontAlgn="b"/>
                      <a:r>
                        <a:rPr lang="en-US" sz="1100" u="none" strike="noStrike">
                          <a:effectLst/>
                        </a:rPr>
                        <a:t>October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6552397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7.81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5264772"/>
                  </a:ext>
                </a:extLst>
              </a:tr>
              <a:tr h="288066">
                <a:tc>
                  <a:txBody>
                    <a:bodyPr/>
                    <a:lstStyle/>
                    <a:p>
                      <a:pPr algn="l" fontAlgn="b"/>
                      <a:r>
                        <a:rPr lang="en-US" sz="1100" u="none" strike="noStrike">
                          <a:effectLst/>
                        </a:rPr>
                        <a:t>January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6452101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7.69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7008161"/>
                  </a:ext>
                </a:extLst>
              </a:tr>
              <a:tr h="288066">
                <a:tc>
                  <a:txBody>
                    <a:bodyPr/>
                    <a:lstStyle/>
                    <a:p>
                      <a:pPr algn="l" fontAlgn="b"/>
                      <a:r>
                        <a:rPr lang="en-US" sz="1100" u="none" strike="noStrike">
                          <a:effectLst/>
                        </a:rPr>
                        <a:t>April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6126839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4318079"/>
                  </a:ext>
                </a:extLst>
              </a:tr>
              <a:tr h="288066">
                <a:tc>
                  <a:txBody>
                    <a:bodyPr/>
                    <a:lstStyle/>
                    <a:p>
                      <a:pPr algn="l" fontAlgn="b"/>
                      <a:r>
                        <a:rPr lang="en-US" sz="1100" u="none" strike="noStrike">
                          <a:effectLst/>
                        </a:rPr>
                        <a:t>May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6049214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7.21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55945147"/>
                  </a:ext>
                </a:extLst>
              </a:tr>
              <a:tr h="288066">
                <a:tc>
                  <a:txBody>
                    <a:bodyPr/>
                    <a:lstStyle/>
                    <a:p>
                      <a:pPr algn="l" fontAlgn="b"/>
                      <a:r>
                        <a:rPr lang="en-US" sz="1100" u="none" strike="noStrike">
                          <a:effectLst/>
                        </a:rPr>
                        <a:t>August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5750967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6.85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99126344"/>
                  </a:ext>
                </a:extLst>
              </a:tr>
              <a:tr h="288066">
                <a:tc>
                  <a:txBody>
                    <a:bodyPr/>
                    <a:lstStyle/>
                    <a:p>
                      <a:pPr algn="l" fontAlgn="b"/>
                      <a:r>
                        <a:rPr lang="en-US" sz="1100" u="none" strike="noStrike">
                          <a:effectLst/>
                        </a:rPr>
                        <a:t>November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5626156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6.71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48748442"/>
                  </a:ext>
                </a:extLst>
              </a:tr>
              <a:tr h="288066">
                <a:tc>
                  <a:txBody>
                    <a:bodyPr/>
                    <a:lstStyle/>
                    <a:p>
                      <a:pPr algn="l" fontAlgn="b"/>
                      <a:r>
                        <a:rPr lang="en-US" sz="1100" u="none" strike="noStrike">
                          <a:effectLst/>
                        </a:rPr>
                        <a:t>July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5552527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6.62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0155751"/>
                  </a:ext>
                </a:extLst>
              </a:tr>
              <a:tr h="288066">
                <a:tc>
                  <a:txBody>
                    <a:bodyPr/>
                    <a:lstStyle/>
                    <a:p>
                      <a:pPr algn="l" fontAlgn="b"/>
                      <a:r>
                        <a:rPr lang="en-US" sz="1100" u="none" strike="noStrike">
                          <a:effectLst/>
                        </a:rPr>
                        <a:t>September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5312283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6.33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972632"/>
                  </a:ext>
                </a:extLst>
              </a:tr>
              <a:tr h="288066">
                <a:tc>
                  <a:txBody>
                    <a:bodyPr/>
                    <a:lstStyle/>
                    <a:p>
                      <a:pPr algn="l" fontAlgn="b"/>
                      <a:r>
                        <a:rPr lang="en-US" sz="1100" u="none" strike="noStrike">
                          <a:effectLst/>
                        </a:rPr>
                        <a:t>March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5227626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6.23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92884299"/>
                  </a:ext>
                </a:extLst>
              </a:tr>
              <a:tr h="300069">
                <a:tc>
                  <a:txBody>
                    <a:bodyPr/>
                    <a:lstStyle/>
                    <a:p>
                      <a:pPr algn="l" fontAlgn="b"/>
                      <a:r>
                        <a:rPr lang="en-US" sz="1100" u="none" strike="noStrike">
                          <a:effectLst/>
                        </a:rPr>
                        <a:t>February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5014430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5.98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9060696"/>
                  </a:ext>
                </a:extLst>
              </a:tr>
            </a:tbl>
          </a:graphicData>
        </a:graphic>
      </p:graphicFrame>
      <p:pic>
        <p:nvPicPr>
          <p:cNvPr id="7" name="Content Placeholder 6" descr="A picture containing text, screenshot, number, line&#10;&#10;Description automatically generated">
            <a:extLst>
              <a:ext uri="{FF2B5EF4-FFF2-40B4-BE49-F238E27FC236}">
                <a16:creationId xmlns:a16="http://schemas.microsoft.com/office/drawing/2014/main" id="{44872B0A-3008-8CBC-94EE-7843705336F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71242" y="826323"/>
            <a:ext cx="4136728" cy="4198619"/>
          </a:xfrm>
        </p:spPr>
      </p:pic>
    </p:spTree>
    <p:extLst>
      <p:ext uri="{BB962C8B-B14F-4D97-AF65-F5344CB8AC3E}">
        <p14:creationId xmlns:p14="http://schemas.microsoft.com/office/powerpoint/2010/main" val="1112692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1">
            <a:extLst>
              <a:ext uri="{FF2B5EF4-FFF2-40B4-BE49-F238E27FC236}">
                <a16:creationId xmlns:a16="http://schemas.microsoft.com/office/drawing/2014/main" id="{EA992A45-F5D5-4F5C-B1B7-F6B1FD174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8756837-05BF-4387-B0CB-CFF921BCD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FEC9DA-F598-4E27-80EE-1EF9DDE39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2D8D7-B5BC-DA79-B3C0-A1FCA80135C9}"/>
              </a:ext>
            </a:extLst>
          </p:cNvPr>
          <p:cNvSpPr>
            <a:spLocks noGrp="1"/>
          </p:cNvSpPr>
          <p:nvPr>
            <p:ph type="title"/>
          </p:nvPr>
        </p:nvSpPr>
        <p:spPr>
          <a:xfrm>
            <a:off x="8187269" y="643467"/>
            <a:ext cx="3415612" cy="5571066"/>
          </a:xfrm>
        </p:spPr>
        <p:txBody>
          <a:bodyPr vert="horz" lIns="91440" tIns="45720" rIns="91440" bIns="45720" rtlCol="0" anchor="ctr">
            <a:normAutofit/>
          </a:bodyPr>
          <a:lstStyle/>
          <a:p>
            <a:r>
              <a:rPr lang="en-US" sz="4300" dirty="0">
                <a:solidFill>
                  <a:srgbClr val="FFFFFF"/>
                </a:solidFill>
              </a:rPr>
              <a:t>Peak and low season months for Hyderabad based on the data from 2016 to 2019 for Hyderabad district for </a:t>
            </a:r>
            <a:r>
              <a:rPr lang="en-US" sz="4300" dirty="0">
                <a:solidFill>
                  <a:srgbClr val="FF0000"/>
                </a:solidFill>
              </a:rPr>
              <a:t>Foreign Visitors</a:t>
            </a:r>
            <a:r>
              <a:rPr lang="en-US" sz="4300" dirty="0">
                <a:solidFill>
                  <a:srgbClr val="FFFFFF"/>
                </a:solidFill>
              </a:rPr>
              <a:t>.</a:t>
            </a:r>
          </a:p>
        </p:txBody>
      </p:sp>
      <p:graphicFrame>
        <p:nvGraphicFramePr>
          <p:cNvPr id="5" name="Content Placeholder 4">
            <a:extLst>
              <a:ext uri="{FF2B5EF4-FFF2-40B4-BE49-F238E27FC236}">
                <a16:creationId xmlns:a16="http://schemas.microsoft.com/office/drawing/2014/main" id="{A2F09BBC-7585-8D9D-92EF-9707C5EB2743}"/>
              </a:ext>
            </a:extLst>
          </p:cNvPr>
          <p:cNvGraphicFramePr>
            <a:graphicFrameLocks noGrp="1"/>
          </p:cNvGraphicFramePr>
          <p:nvPr>
            <p:ph sz="half" idx="1"/>
            <p:extLst>
              <p:ext uri="{D42A27DB-BD31-4B8C-83A1-F6EECF244321}">
                <p14:modId xmlns:p14="http://schemas.microsoft.com/office/powerpoint/2010/main" val="3285710355"/>
              </p:ext>
            </p:extLst>
          </p:nvPr>
        </p:nvGraphicFramePr>
        <p:xfrm>
          <a:off x="157163" y="514350"/>
          <a:ext cx="3100386" cy="4940563"/>
        </p:xfrm>
        <a:graphic>
          <a:graphicData uri="http://schemas.openxmlformats.org/drawingml/2006/table">
            <a:tbl>
              <a:tblPr>
                <a:tableStyleId>{5C22544A-7EE6-4342-B048-85BDC9FD1C3A}</a:tableStyleId>
              </a:tblPr>
              <a:tblGrid>
                <a:gridCol w="1192456">
                  <a:extLst>
                    <a:ext uri="{9D8B030D-6E8A-4147-A177-3AD203B41FA5}">
                      <a16:colId xmlns:a16="http://schemas.microsoft.com/office/drawing/2014/main" val="2831650382"/>
                    </a:ext>
                  </a:extLst>
                </a:gridCol>
                <a:gridCol w="953965">
                  <a:extLst>
                    <a:ext uri="{9D8B030D-6E8A-4147-A177-3AD203B41FA5}">
                      <a16:colId xmlns:a16="http://schemas.microsoft.com/office/drawing/2014/main" val="350102188"/>
                    </a:ext>
                  </a:extLst>
                </a:gridCol>
                <a:gridCol w="953965">
                  <a:extLst>
                    <a:ext uri="{9D8B030D-6E8A-4147-A177-3AD203B41FA5}">
                      <a16:colId xmlns:a16="http://schemas.microsoft.com/office/drawing/2014/main" val="4136379511"/>
                    </a:ext>
                  </a:extLst>
                </a:gridCol>
              </a:tblGrid>
              <a:tr h="621020">
                <a:tc>
                  <a:txBody>
                    <a:bodyPr/>
                    <a:lstStyle/>
                    <a:p>
                      <a:pPr algn="l" fontAlgn="b"/>
                      <a:r>
                        <a:rPr lang="en-US" sz="1100" u="none" strike="noStrike">
                          <a:effectLst/>
                        </a:rPr>
                        <a:t>Number of Domestic visitors</a:t>
                      </a:r>
                      <a:endParaRPr lang="en-US"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en-US" sz="1100" u="none" strike="noStrike">
                          <a:effectLst/>
                        </a:rPr>
                        <a:t>Foreign visitors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extLst>
                  <a:ext uri="{0D108BD9-81ED-4DB2-BD59-A6C34878D82A}">
                    <a16:rowId xmlns:a16="http://schemas.microsoft.com/office/drawing/2014/main" val="4287627819"/>
                  </a:ext>
                </a:extLst>
              </a:tr>
              <a:tr h="331211">
                <a:tc>
                  <a:txBody>
                    <a:bodyPr/>
                    <a:lstStyle/>
                    <a:p>
                      <a:pPr algn="l" fontAlgn="b"/>
                      <a:r>
                        <a:rPr lang="en-US" sz="1100" u="none" strike="noStrike">
                          <a:effectLst/>
                        </a:rPr>
                        <a:t>month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visitors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percentage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10830980"/>
                  </a:ext>
                </a:extLst>
              </a:tr>
              <a:tr h="331211">
                <a:tc>
                  <a:txBody>
                    <a:bodyPr/>
                    <a:lstStyle/>
                    <a:p>
                      <a:pPr algn="l" fontAlgn="b"/>
                      <a:r>
                        <a:rPr lang="en-US" sz="1100" u="none" strike="noStrike">
                          <a:effectLst/>
                        </a:rPr>
                        <a:t>December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119995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11.48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0593075"/>
                  </a:ext>
                </a:extLst>
              </a:tr>
              <a:tr h="331211">
                <a:tc>
                  <a:txBody>
                    <a:bodyPr/>
                    <a:lstStyle/>
                    <a:p>
                      <a:pPr algn="l" fontAlgn="b"/>
                      <a:r>
                        <a:rPr lang="en-US" sz="1100" u="none" strike="noStrike">
                          <a:effectLst/>
                        </a:rPr>
                        <a:t>January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106450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10.19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695280"/>
                  </a:ext>
                </a:extLst>
              </a:tr>
              <a:tr h="331211">
                <a:tc>
                  <a:txBody>
                    <a:bodyPr/>
                    <a:lstStyle/>
                    <a:p>
                      <a:pPr algn="l" fontAlgn="b"/>
                      <a:r>
                        <a:rPr lang="en-US" sz="1100" u="none" strike="noStrike">
                          <a:effectLst/>
                        </a:rPr>
                        <a:t>February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103778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9.93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81569589"/>
                  </a:ext>
                </a:extLst>
              </a:tr>
              <a:tr h="331211">
                <a:tc>
                  <a:txBody>
                    <a:bodyPr/>
                    <a:lstStyle/>
                    <a:p>
                      <a:pPr algn="l" fontAlgn="b"/>
                      <a:r>
                        <a:rPr lang="en-US" sz="1100" u="none" strike="noStrike">
                          <a:effectLst/>
                        </a:rPr>
                        <a:t>October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97954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9.37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3758396"/>
                  </a:ext>
                </a:extLst>
              </a:tr>
              <a:tr h="331211">
                <a:tc>
                  <a:txBody>
                    <a:bodyPr/>
                    <a:lstStyle/>
                    <a:p>
                      <a:pPr algn="l" fontAlgn="b"/>
                      <a:r>
                        <a:rPr lang="en-US" sz="1100" u="none" strike="noStrike">
                          <a:effectLst/>
                        </a:rPr>
                        <a:t>September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94080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2701948"/>
                  </a:ext>
                </a:extLst>
              </a:tr>
              <a:tr h="331211">
                <a:tc>
                  <a:txBody>
                    <a:bodyPr/>
                    <a:lstStyle/>
                    <a:p>
                      <a:pPr algn="l" fontAlgn="b"/>
                      <a:r>
                        <a:rPr lang="en-US" sz="1100" u="none" strike="noStrike">
                          <a:effectLst/>
                        </a:rPr>
                        <a:t>November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93503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8.95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5800658"/>
                  </a:ext>
                </a:extLst>
              </a:tr>
              <a:tr h="331211">
                <a:tc>
                  <a:txBody>
                    <a:bodyPr/>
                    <a:lstStyle/>
                    <a:p>
                      <a:pPr algn="l" fontAlgn="b"/>
                      <a:r>
                        <a:rPr lang="en-US" sz="1100" u="none" strike="noStrike">
                          <a:effectLst/>
                        </a:rPr>
                        <a:t>August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83769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9451222"/>
                  </a:ext>
                </a:extLst>
              </a:tr>
              <a:tr h="331211">
                <a:tc>
                  <a:txBody>
                    <a:bodyPr/>
                    <a:lstStyle/>
                    <a:p>
                      <a:pPr algn="l" fontAlgn="b"/>
                      <a:r>
                        <a:rPr lang="en-US" sz="1100" u="none" strike="noStrike">
                          <a:effectLst/>
                        </a:rPr>
                        <a:t>July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80616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7.72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340903"/>
                  </a:ext>
                </a:extLst>
              </a:tr>
              <a:tr h="331211">
                <a:tc>
                  <a:txBody>
                    <a:bodyPr/>
                    <a:lstStyle/>
                    <a:p>
                      <a:pPr algn="l" fontAlgn="b"/>
                      <a:r>
                        <a:rPr lang="en-US" sz="1100" u="none" strike="noStrike">
                          <a:effectLst/>
                        </a:rPr>
                        <a:t>March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76358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7.31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6850884"/>
                  </a:ext>
                </a:extLst>
              </a:tr>
              <a:tr h="331211">
                <a:tc>
                  <a:txBody>
                    <a:bodyPr/>
                    <a:lstStyle/>
                    <a:p>
                      <a:pPr algn="l" fontAlgn="b"/>
                      <a:r>
                        <a:rPr lang="en-US" sz="1100" u="none" strike="noStrike">
                          <a:effectLst/>
                        </a:rPr>
                        <a:t>June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67524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6.46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1433048"/>
                  </a:ext>
                </a:extLst>
              </a:tr>
              <a:tr h="331211">
                <a:tc>
                  <a:txBody>
                    <a:bodyPr/>
                    <a:lstStyle/>
                    <a:p>
                      <a:pPr algn="l" fontAlgn="b"/>
                      <a:r>
                        <a:rPr lang="en-US" sz="1100" u="none" strike="noStrike">
                          <a:effectLst/>
                        </a:rPr>
                        <a:t>April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60495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5.79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1987566"/>
                  </a:ext>
                </a:extLst>
              </a:tr>
              <a:tr h="345011">
                <a:tc>
                  <a:txBody>
                    <a:bodyPr/>
                    <a:lstStyle/>
                    <a:p>
                      <a:pPr algn="l" fontAlgn="b"/>
                      <a:r>
                        <a:rPr lang="en-US" sz="1100" u="none" strike="noStrike">
                          <a:effectLst/>
                        </a:rPr>
                        <a:t>May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60376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5.78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526598"/>
                  </a:ext>
                </a:extLst>
              </a:tr>
            </a:tbl>
          </a:graphicData>
        </a:graphic>
      </p:graphicFrame>
      <p:pic>
        <p:nvPicPr>
          <p:cNvPr id="7" name="Content Placeholder 6" descr="A green and red bar graph&#10;&#10;Description automatically generated with low confidence">
            <a:extLst>
              <a:ext uri="{FF2B5EF4-FFF2-40B4-BE49-F238E27FC236}">
                <a16:creationId xmlns:a16="http://schemas.microsoft.com/office/drawing/2014/main" id="{3535EC29-CEB7-3008-D7B0-3F173657840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74299" y="743479"/>
            <a:ext cx="4051063" cy="5471054"/>
          </a:xfrm>
        </p:spPr>
      </p:pic>
    </p:spTree>
    <p:extLst>
      <p:ext uri="{BB962C8B-B14F-4D97-AF65-F5344CB8AC3E}">
        <p14:creationId xmlns:p14="http://schemas.microsoft.com/office/powerpoint/2010/main" val="1588850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CED2307-F79F-42F9-B81B-91F768E72B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5DB38FF-CE38-4D82-B9F2-DFE28A019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8D98EE46-797C-45B8-8337-491B94E05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AF573A-F2AC-4CED-B581-120FEE5F1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252" y="0"/>
            <a:ext cx="7537472" cy="68370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0C9E8-50A6-A636-7AFF-DA6C4BB4BEB6}"/>
              </a:ext>
            </a:extLst>
          </p:cNvPr>
          <p:cNvSpPr>
            <a:spLocks noGrp="1"/>
          </p:cNvSpPr>
          <p:nvPr>
            <p:ph type="title"/>
          </p:nvPr>
        </p:nvSpPr>
        <p:spPr>
          <a:xfrm>
            <a:off x="5206276" y="1270003"/>
            <a:ext cx="5268737" cy="4182932"/>
          </a:xfrm>
        </p:spPr>
        <p:txBody>
          <a:bodyPr vert="horz" lIns="91440" tIns="45720" rIns="91440" bIns="45720" rtlCol="0" anchor="ctr">
            <a:normAutofit/>
          </a:bodyPr>
          <a:lstStyle/>
          <a:p>
            <a:r>
              <a:rPr lang="en-US" sz="3100" spc="200" dirty="0">
                <a:solidFill>
                  <a:srgbClr val="FFFFFF"/>
                </a:solidFill>
              </a:rPr>
              <a:t>5.Show the top &amp; bottom 3 districts with high domestic to foreign tourist ratio? (Insight: Government can learn from top districts and replicate the same to bottom districts which can improve the foreign visitors as foreign visitors will bring more revenue)</a:t>
            </a:r>
          </a:p>
        </p:txBody>
      </p:sp>
    </p:spTree>
    <p:extLst>
      <p:ext uri="{BB962C8B-B14F-4D97-AF65-F5344CB8AC3E}">
        <p14:creationId xmlns:p14="http://schemas.microsoft.com/office/powerpoint/2010/main" val="359383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82F46358-0DB7-443D-99CD-E17948D195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lluminated San Francisco City Hall">
            <a:extLst>
              <a:ext uri="{FF2B5EF4-FFF2-40B4-BE49-F238E27FC236}">
                <a16:creationId xmlns:a16="http://schemas.microsoft.com/office/drawing/2014/main" id="{CBE0C104-D629-09C8-1F57-9A9DFA3D9C37}"/>
              </a:ext>
            </a:extLst>
          </p:cNvPr>
          <p:cNvPicPr>
            <a:picLocks noChangeAspect="1"/>
          </p:cNvPicPr>
          <p:nvPr/>
        </p:nvPicPr>
        <p:blipFill rotWithShape="1">
          <a:blip r:embed="rId2">
            <a:duotone>
              <a:schemeClr val="bg2">
                <a:shade val="45000"/>
                <a:satMod val="135000"/>
              </a:schemeClr>
              <a:prstClr val="white"/>
            </a:duotone>
            <a:alphaModFix amt="35000"/>
          </a:blip>
          <a:srcRect t="15709" r="-1" b="-1"/>
          <a:stretch/>
        </p:blipFill>
        <p:spPr>
          <a:xfrm>
            <a:off x="20" y="-1"/>
            <a:ext cx="12188932" cy="6858000"/>
          </a:xfrm>
          <a:prstGeom prst="rect">
            <a:avLst/>
          </a:prstGeom>
        </p:spPr>
      </p:pic>
      <p:sp>
        <p:nvSpPr>
          <p:cNvPr id="2" name="Title 1">
            <a:extLst>
              <a:ext uri="{FF2B5EF4-FFF2-40B4-BE49-F238E27FC236}">
                <a16:creationId xmlns:a16="http://schemas.microsoft.com/office/drawing/2014/main" id="{D9901555-5EEC-AF88-89A7-FB227632609B}"/>
              </a:ext>
            </a:extLst>
          </p:cNvPr>
          <p:cNvSpPr>
            <a:spLocks noGrp="1"/>
          </p:cNvSpPr>
          <p:nvPr>
            <p:ph type="title"/>
          </p:nvPr>
        </p:nvSpPr>
        <p:spPr>
          <a:xfrm>
            <a:off x="643467" y="643467"/>
            <a:ext cx="3684437" cy="5571066"/>
          </a:xfrm>
        </p:spPr>
        <p:txBody>
          <a:bodyPr vert="horz" lIns="91440" tIns="45720" rIns="91440" bIns="45720" rtlCol="0" anchor="ctr">
            <a:normAutofit/>
          </a:bodyPr>
          <a:lstStyle/>
          <a:p>
            <a:r>
              <a:rPr lang="en-US" spc="100"/>
              <a:t>Overview of the project</a:t>
            </a:r>
          </a:p>
        </p:txBody>
      </p:sp>
      <p:cxnSp>
        <p:nvCxnSpPr>
          <p:cNvPr id="34" name="Straight Connector 33">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rgbClr val="86B7F0"/>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2198014-C359-55F7-AD26-8D0808D878A4}"/>
              </a:ext>
            </a:extLst>
          </p:cNvPr>
          <p:cNvSpPr>
            <a:spLocks noGrp="1"/>
          </p:cNvSpPr>
          <p:nvPr>
            <p:ph type="body" sz="half" idx="2"/>
          </p:nvPr>
        </p:nvSpPr>
        <p:spPr>
          <a:xfrm>
            <a:off x="4971371" y="643467"/>
            <a:ext cx="6574112" cy="5571066"/>
          </a:xfrm>
        </p:spPr>
        <p:txBody>
          <a:bodyPr vert="horz" lIns="45720" tIns="45720" rIns="45720" bIns="45720" rtlCol="0" anchor="ctr">
            <a:normAutofit/>
          </a:bodyPr>
          <a:lstStyle/>
          <a:p>
            <a:pPr>
              <a:lnSpc>
                <a:spcPct val="90000"/>
              </a:lnSpc>
            </a:pPr>
            <a:r>
              <a:rPr lang="en-US" dirty="0">
                <a:solidFill>
                  <a:schemeClr val="tx1"/>
                </a:solidFill>
              </a:rPr>
              <a:t>The Telangana Government Tourism Department is responsible for promoting and developing tourism in the Indian state of Telangana. Its main objectives are to attract tourists to Telangana, create tourism infrastructure, and develop new tourism products. The department offers a variety of tourism services and facilities such as accommodation, transportation, and tour packages. It also organizes various events and festivals throughout the year to showcase the state's culture and heritage.</a:t>
            </a:r>
          </a:p>
        </p:txBody>
      </p:sp>
    </p:spTree>
    <p:extLst>
      <p:ext uri="{BB962C8B-B14F-4D97-AF65-F5344CB8AC3E}">
        <p14:creationId xmlns:p14="http://schemas.microsoft.com/office/powerpoint/2010/main" val="1723283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F64E-156E-541E-9730-564944F49CE1}"/>
              </a:ext>
            </a:extLst>
          </p:cNvPr>
          <p:cNvSpPr>
            <a:spLocks noGrp="1"/>
          </p:cNvSpPr>
          <p:nvPr>
            <p:ph type="title"/>
          </p:nvPr>
        </p:nvSpPr>
        <p:spPr/>
        <p:txBody>
          <a:bodyPr>
            <a:normAutofit/>
          </a:bodyPr>
          <a:lstStyle/>
          <a:p>
            <a:r>
              <a:rPr lang="en-US" sz="2000" dirty="0">
                <a:latin typeface="+mn-lt"/>
              </a:rPr>
              <a:t>the top &amp; bottom 3 districts </a:t>
            </a:r>
            <a:r>
              <a:rPr lang="en-US" sz="1800" dirty="0">
                <a:latin typeface="+mn-lt"/>
              </a:rPr>
              <a:t>with high </a:t>
            </a:r>
            <a:r>
              <a:rPr lang="en-US" sz="2000" dirty="0">
                <a:latin typeface="+mn-lt"/>
              </a:rPr>
              <a:t>domestic to foreign tourist ratio? (Insight: Government can learn from top districts and replicate the same to bottom districts which can improve the foreign visitors as foreign visitors will bring more revenue)</a:t>
            </a:r>
          </a:p>
        </p:txBody>
      </p:sp>
      <p:graphicFrame>
        <p:nvGraphicFramePr>
          <p:cNvPr id="5" name="Content Placeholder 4">
            <a:extLst>
              <a:ext uri="{FF2B5EF4-FFF2-40B4-BE49-F238E27FC236}">
                <a16:creationId xmlns:a16="http://schemas.microsoft.com/office/drawing/2014/main" id="{1AA54782-1088-7BF2-31AB-CE1E7C06D703}"/>
              </a:ext>
            </a:extLst>
          </p:cNvPr>
          <p:cNvGraphicFramePr>
            <a:graphicFrameLocks noGrp="1"/>
          </p:cNvGraphicFramePr>
          <p:nvPr>
            <p:ph sz="half" idx="1"/>
            <p:extLst>
              <p:ext uri="{D42A27DB-BD31-4B8C-83A1-F6EECF244321}">
                <p14:modId xmlns:p14="http://schemas.microsoft.com/office/powerpoint/2010/main" val="1000298893"/>
              </p:ext>
            </p:extLst>
          </p:nvPr>
        </p:nvGraphicFramePr>
        <p:xfrm>
          <a:off x="1066801" y="2283664"/>
          <a:ext cx="4419600" cy="3576053"/>
        </p:xfrm>
        <a:graphic>
          <a:graphicData uri="http://schemas.openxmlformats.org/drawingml/2006/table">
            <a:tbl>
              <a:tblPr>
                <a:tableStyleId>{5C22544A-7EE6-4342-B048-85BDC9FD1C3A}</a:tableStyleId>
              </a:tblPr>
              <a:tblGrid>
                <a:gridCol w="736600">
                  <a:extLst>
                    <a:ext uri="{9D8B030D-6E8A-4147-A177-3AD203B41FA5}">
                      <a16:colId xmlns:a16="http://schemas.microsoft.com/office/drawing/2014/main" val="1834992088"/>
                    </a:ext>
                  </a:extLst>
                </a:gridCol>
                <a:gridCol w="1073913">
                  <a:extLst>
                    <a:ext uri="{9D8B030D-6E8A-4147-A177-3AD203B41FA5}">
                      <a16:colId xmlns:a16="http://schemas.microsoft.com/office/drawing/2014/main" val="1459604010"/>
                    </a:ext>
                  </a:extLst>
                </a:gridCol>
                <a:gridCol w="1033272">
                  <a:extLst>
                    <a:ext uri="{9D8B030D-6E8A-4147-A177-3AD203B41FA5}">
                      <a16:colId xmlns:a16="http://schemas.microsoft.com/office/drawing/2014/main" val="2544968827"/>
                    </a:ext>
                  </a:extLst>
                </a:gridCol>
                <a:gridCol w="1494535">
                  <a:extLst>
                    <a:ext uri="{9D8B030D-6E8A-4147-A177-3AD203B41FA5}">
                      <a16:colId xmlns:a16="http://schemas.microsoft.com/office/drawing/2014/main" val="2694740078"/>
                    </a:ext>
                  </a:extLst>
                </a:gridCol>
                <a:gridCol w="40640">
                  <a:extLst>
                    <a:ext uri="{9D8B030D-6E8A-4147-A177-3AD203B41FA5}">
                      <a16:colId xmlns:a16="http://schemas.microsoft.com/office/drawing/2014/main" val="3674014532"/>
                    </a:ext>
                  </a:extLst>
                </a:gridCol>
                <a:gridCol w="40640">
                  <a:extLst>
                    <a:ext uri="{9D8B030D-6E8A-4147-A177-3AD203B41FA5}">
                      <a16:colId xmlns:a16="http://schemas.microsoft.com/office/drawing/2014/main" val="1419496035"/>
                    </a:ext>
                  </a:extLst>
                </a:gridCol>
              </a:tblGrid>
              <a:tr h="1045397">
                <a:tc gridSpan="6">
                  <a:txBody>
                    <a:bodyPr/>
                    <a:lstStyle/>
                    <a:p>
                      <a:pPr algn="l" fontAlgn="b"/>
                      <a:r>
                        <a:rPr lang="en-US" sz="1100" u="none" strike="noStrike" dirty="0">
                          <a:effectLst/>
                        </a:rPr>
                        <a:t>Bottom 3 districts with high domestic to foreign tourist ratio</a:t>
                      </a:r>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25559698"/>
                  </a:ext>
                </a:extLst>
              </a:tr>
              <a:tr h="509694">
                <a:tc>
                  <a:txBody>
                    <a:bodyPr/>
                    <a:lstStyle/>
                    <a:p>
                      <a:pPr algn="l" fontAlgn="b"/>
                      <a:r>
                        <a:rPr lang="en-US" sz="1100" u="none" strike="noStrike">
                          <a:effectLst/>
                        </a:rPr>
                        <a:t>district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visitors_domestic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visitors_foreign</a:t>
                      </a:r>
                      <a:endParaRPr lang="en-US" sz="1100" b="0" i="0" u="none" strike="noStrike" dirty="0">
                        <a:solidFill>
                          <a:srgbClr val="000000"/>
                        </a:solidFill>
                        <a:effectLst/>
                        <a:latin typeface="Calibri" panose="020F0502020204030204" pitchFamily="34" charset="0"/>
                      </a:endParaRPr>
                    </a:p>
                  </a:txBody>
                  <a:tcPr marL="7620" marR="7620" marT="7620" marB="0" anchor="b"/>
                </a:tc>
                <a:tc gridSpan="3">
                  <a:txBody>
                    <a:bodyPr/>
                    <a:lstStyle/>
                    <a:p>
                      <a:pPr algn="l" fontAlgn="b"/>
                      <a:r>
                        <a:rPr lang="en-US" sz="1100" u="none" strike="noStrike" dirty="0" err="1">
                          <a:effectLst/>
                        </a:rPr>
                        <a:t>domestic_to_foreign_ratio</a:t>
                      </a:r>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540888"/>
                  </a:ext>
                </a:extLst>
              </a:tr>
              <a:tr h="793630">
                <a:tc>
                  <a:txBody>
                    <a:bodyPr/>
                    <a:lstStyle/>
                    <a:p>
                      <a:pPr algn="l" fontAlgn="b"/>
                      <a:r>
                        <a:rPr lang="en-US" sz="1100" u="none" strike="noStrike">
                          <a:effectLst/>
                        </a:rPr>
                        <a:t>Nirmal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15812504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7906252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595297"/>
                  </a:ext>
                </a:extLst>
              </a:tr>
              <a:tr h="655608">
                <a:tc>
                  <a:txBody>
                    <a:bodyPr/>
                    <a:lstStyle/>
                    <a:p>
                      <a:pPr algn="l" fontAlgn="b"/>
                      <a:r>
                        <a:rPr lang="en-US" sz="1100" u="none" strike="noStrike">
                          <a:effectLst/>
                        </a:rPr>
                        <a:t>Jangaon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981206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490603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8865434"/>
                  </a:ext>
                </a:extLst>
              </a:tr>
              <a:tr h="571724">
                <a:tc>
                  <a:txBody>
                    <a:bodyPr/>
                    <a:lstStyle/>
                    <a:p>
                      <a:pPr algn="l" fontAlgn="b"/>
                      <a:r>
                        <a:rPr lang="en-US" sz="1100" u="none" strike="noStrike">
                          <a:effectLst/>
                        </a:rPr>
                        <a:t>Adilabad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7321575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228799.2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2644386"/>
                  </a:ext>
                </a:extLst>
              </a:tr>
            </a:tbl>
          </a:graphicData>
        </a:graphic>
      </p:graphicFrame>
      <p:graphicFrame>
        <p:nvGraphicFramePr>
          <p:cNvPr id="10" name="Content Placeholder 9">
            <a:extLst>
              <a:ext uri="{FF2B5EF4-FFF2-40B4-BE49-F238E27FC236}">
                <a16:creationId xmlns:a16="http://schemas.microsoft.com/office/drawing/2014/main" id="{07F71AB6-4A8B-498C-1CB1-0346EE340428}"/>
              </a:ext>
            </a:extLst>
          </p:cNvPr>
          <p:cNvGraphicFramePr>
            <a:graphicFrameLocks noGrp="1"/>
          </p:cNvGraphicFramePr>
          <p:nvPr>
            <p:ph sz="half" idx="2"/>
            <p:extLst>
              <p:ext uri="{D42A27DB-BD31-4B8C-83A1-F6EECF244321}">
                <p14:modId xmlns:p14="http://schemas.microsoft.com/office/powerpoint/2010/main" val="3889631756"/>
              </p:ext>
            </p:extLst>
          </p:nvPr>
        </p:nvGraphicFramePr>
        <p:xfrm>
          <a:off x="6055519" y="2283664"/>
          <a:ext cx="4622800" cy="3680408"/>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097611799"/>
                    </a:ext>
                  </a:extLst>
                </a:gridCol>
                <a:gridCol w="609600">
                  <a:extLst>
                    <a:ext uri="{9D8B030D-6E8A-4147-A177-3AD203B41FA5}">
                      <a16:colId xmlns:a16="http://schemas.microsoft.com/office/drawing/2014/main" val="2927337825"/>
                    </a:ext>
                  </a:extLst>
                </a:gridCol>
                <a:gridCol w="1346200">
                  <a:extLst>
                    <a:ext uri="{9D8B030D-6E8A-4147-A177-3AD203B41FA5}">
                      <a16:colId xmlns:a16="http://schemas.microsoft.com/office/drawing/2014/main" val="1942216065"/>
                    </a:ext>
                  </a:extLst>
                </a:gridCol>
                <a:gridCol w="1447800">
                  <a:extLst>
                    <a:ext uri="{9D8B030D-6E8A-4147-A177-3AD203B41FA5}">
                      <a16:colId xmlns:a16="http://schemas.microsoft.com/office/drawing/2014/main" val="1836800461"/>
                    </a:ext>
                  </a:extLst>
                </a:gridCol>
                <a:gridCol w="609600">
                  <a:extLst>
                    <a:ext uri="{9D8B030D-6E8A-4147-A177-3AD203B41FA5}">
                      <a16:colId xmlns:a16="http://schemas.microsoft.com/office/drawing/2014/main" val="1506353631"/>
                    </a:ext>
                  </a:extLst>
                </a:gridCol>
              </a:tblGrid>
              <a:tr h="1676350">
                <a:tc>
                  <a:txBody>
                    <a:bodyPr/>
                    <a:lstStyle/>
                    <a:p>
                      <a:pPr algn="l" fontAlgn="b"/>
                      <a:r>
                        <a:rPr lang="en-US" sz="1100" u="none" strike="noStrike">
                          <a:effectLst/>
                        </a:rPr>
                        <a:t>Top 3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district with high domestic to foreign tourist ratio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6226930"/>
                  </a:ext>
                </a:extLst>
              </a:tr>
              <a:tr h="567186">
                <a:tc>
                  <a:txBody>
                    <a:bodyPr/>
                    <a:lstStyle/>
                    <a:p>
                      <a:pPr algn="l" fontAlgn="b"/>
                      <a:r>
                        <a:rPr lang="en-US" sz="1100" u="none" strike="noStrike">
                          <a:effectLst/>
                        </a:rPr>
                        <a:t>district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visitors_domestic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visitors_foreign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domestic_to_foreign_ratio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448402"/>
                  </a:ext>
                </a:extLst>
              </a:tr>
              <a:tr h="302500">
                <a:tc>
                  <a:txBody>
                    <a:bodyPr/>
                    <a:lstStyle/>
                    <a:p>
                      <a:pPr algn="l" fontAlgn="b"/>
                      <a:r>
                        <a:rPr lang="en-US" sz="1100" u="none" strike="noStrike">
                          <a:effectLst/>
                        </a:rPr>
                        <a:t>Mulugu</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1971450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3428.608696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86927564"/>
                  </a:ext>
                </a:extLst>
              </a:tr>
              <a:tr h="567186">
                <a:tc>
                  <a:txBody>
                    <a:bodyPr/>
                    <a:lstStyle/>
                    <a:p>
                      <a:pPr algn="l" fontAlgn="b"/>
                      <a:r>
                        <a:rPr lang="en-US" sz="1100" u="none" strike="noStrike">
                          <a:effectLst/>
                        </a:rPr>
                        <a:t>Warangal (Rural)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972747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3178.911765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1496697"/>
                  </a:ext>
                </a:extLst>
              </a:tr>
              <a:tr h="567186">
                <a:tc>
                  <a:txBody>
                    <a:bodyPr/>
                    <a:lstStyle/>
                    <a:p>
                      <a:pPr algn="l" fontAlgn="b"/>
                      <a:r>
                        <a:rPr lang="en-US" sz="1100" u="none" strike="noStrike">
                          <a:effectLst/>
                        </a:rPr>
                        <a:t>Hyderabad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83900960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1044898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80.29583749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4356365"/>
                  </a:ext>
                </a:extLst>
              </a:tr>
            </a:tbl>
          </a:graphicData>
        </a:graphic>
      </p:graphicFrame>
    </p:spTree>
    <p:extLst>
      <p:ext uri="{BB962C8B-B14F-4D97-AF65-F5344CB8AC3E}">
        <p14:creationId xmlns:p14="http://schemas.microsoft.com/office/powerpoint/2010/main" val="3613964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ack background with white text&#10;&#10;Description automatically generated with low confidence">
            <a:extLst>
              <a:ext uri="{FF2B5EF4-FFF2-40B4-BE49-F238E27FC236}">
                <a16:creationId xmlns:a16="http://schemas.microsoft.com/office/drawing/2014/main" id="{143E2790-71AF-E769-B38C-AF4E348E2562}"/>
              </a:ext>
            </a:extLst>
          </p:cNvPr>
          <p:cNvPicPr>
            <a:picLocks noChangeAspect="1"/>
          </p:cNvPicPr>
          <p:nvPr/>
        </p:nvPicPr>
        <p:blipFill rotWithShape="1">
          <a:blip r:embed="rId2">
            <a:duotone>
              <a:schemeClr val="bg2">
                <a:shade val="45000"/>
                <a:satMod val="135000"/>
              </a:schemeClr>
              <a:prstClr val="white"/>
            </a:duotone>
            <a:alphaModFix amt="15000"/>
          </a:blip>
          <a:srcRect l="47424" r="42782"/>
          <a:stretch/>
        </p:blipFill>
        <p:spPr>
          <a:xfrm>
            <a:off x="20" y="10"/>
            <a:ext cx="12191980" cy="6857990"/>
          </a:xfrm>
          <a:prstGeom prst="rect">
            <a:avLst/>
          </a:prstGeom>
        </p:spPr>
      </p:pic>
      <p:sp>
        <p:nvSpPr>
          <p:cNvPr id="2" name="Title 1">
            <a:extLst>
              <a:ext uri="{FF2B5EF4-FFF2-40B4-BE49-F238E27FC236}">
                <a16:creationId xmlns:a16="http://schemas.microsoft.com/office/drawing/2014/main" id="{63EB27A5-747D-9A8A-3BF3-021E3D25A92F}"/>
              </a:ext>
            </a:extLst>
          </p:cNvPr>
          <p:cNvSpPr>
            <a:spLocks noGrp="1"/>
          </p:cNvSpPr>
          <p:nvPr>
            <p:ph type="title"/>
          </p:nvPr>
        </p:nvSpPr>
        <p:spPr>
          <a:xfrm>
            <a:off x="1024128" y="585216"/>
            <a:ext cx="9720072" cy="1499616"/>
          </a:xfrm>
        </p:spPr>
        <p:txBody>
          <a:bodyPr>
            <a:normAutofit/>
          </a:bodyPr>
          <a:lstStyle/>
          <a:p>
            <a:r>
              <a:rPr lang="en-US" sz="3600" dirty="0">
                <a:solidFill>
                  <a:srgbClr val="FFFFFF"/>
                </a:solidFill>
              </a:rPr>
              <a:t>Secondary Research Questions: (Need to do research and get additional data)</a:t>
            </a:r>
            <a:br>
              <a:rPr lang="en-US" sz="3500" dirty="0">
                <a:solidFill>
                  <a:schemeClr val="tx1"/>
                </a:solidFill>
              </a:rPr>
            </a:br>
            <a:endParaRPr lang="en-US" sz="3500" dirty="0">
              <a:solidFill>
                <a:schemeClr val="tx1"/>
              </a:solidFill>
            </a:endParaRPr>
          </a:p>
        </p:txBody>
      </p:sp>
      <p:graphicFrame>
        <p:nvGraphicFramePr>
          <p:cNvPr id="11" name="Content Placeholder 2">
            <a:extLst>
              <a:ext uri="{FF2B5EF4-FFF2-40B4-BE49-F238E27FC236}">
                <a16:creationId xmlns:a16="http://schemas.microsoft.com/office/drawing/2014/main" id="{09642030-F770-B828-0A6C-D5C89226F238}"/>
              </a:ext>
            </a:extLst>
          </p:cNvPr>
          <p:cNvGraphicFramePr>
            <a:graphicFrameLocks noGrp="1"/>
          </p:cNvGraphicFramePr>
          <p:nvPr>
            <p:ph idx="1"/>
            <p:extLst>
              <p:ext uri="{D42A27DB-BD31-4B8C-83A1-F6EECF244321}">
                <p14:modId xmlns:p14="http://schemas.microsoft.com/office/powerpoint/2010/main" val="2549610555"/>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1532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CED2307-F79F-42F9-B81B-91F768E72B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5DB38FF-CE38-4D82-B9F2-DFE28A019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C0648FB-4388-443C-8D4E-4A9FF033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8D762E-DA8D-419A-BA44-68B93D3D9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B7FECC-4214-C84D-DE3D-97B46E0F7319}"/>
              </a:ext>
            </a:extLst>
          </p:cNvPr>
          <p:cNvSpPr>
            <a:spLocks noGrp="1"/>
          </p:cNvSpPr>
          <p:nvPr>
            <p:ph type="title"/>
          </p:nvPr>
        </p:nvSpPr>
        <p:spPr>
          <a:xfrm>
            <a:off x="1286933" y="977048"/>
            <a:ext cx="9618133" cy="2960980"/>
          </a:xfrm>
        </p:spPr>
        <p:txBody>
          <a:bodyPr vert="horz" lIns="91440" tIns="45720" rIns="91440" bIns="45720" rtlCol="0" anchor="b">
            <a:normAutofit/>
          </a:bodyPr>
          <a:lstStyle/>
          <a:p>
            <a:r>
              <a:rPr lang="en-US" sz="4600" spc="200">
                <a:solidFill>
                  <a:srgbClr val="FFFFFF"/>
                </a:solidFill>
              </a:rPr>
              <a:t>6.List the top &amp; bottom 5 districts based on 'population to tourist footfall ratio*' ratio in 2019? ( * ratio: Total Visitors / Total Residents Population in the given year)</a:t>
            </a:r>
          </a:p>
        </p:txBody>
      </p:sp>
    </p:spTree>
    <p:extLst>
      <p:ext uri="{BB962C8B-B14F-4D97-AF65-F5344CB8AC3E}">
        <p14:creationId xmlns:p14="http://schemas.microsoft.com/office/powerpoint/2010/main" val="942093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89405-A3FD-EE3B-876A-7DC36610F25A}"/>
              </a:ext>
            </a:extLst>
          </p:cNvPr>
          <p:cNvSpPr>
            <a:spLocks noGrp="1"/>
          </p:cNvSpPr>
          <p:nvPr>
            <p:ph type="title"/>
          </p:nvPr>
        </p:nvSpPr>
        <p:spPr>
          <a:xfrm>
            <a:off x="1024128" y="86264"/>
            <a:ext cx="9720072" cy="1998568"/>
          </a:xfrm>
        </p:spPr>
        <p:txBody>
          <a:bodyPr>
            <a:normAutofit fontScale="90000"/>
          </a:bodyPr>
          <a:lstStyle/>
          <a:p>
            <a:pPr algn="just"/>
            <a:br>
              <a:rPr lang="en-US" sz="1800" dirty="0">
                <a:latin typeface="+mn-lt"/>
              </a:rPr>
            </a:br>
            <a:br>
              <a:rPr lang="en-US" sz="1800" dirty="0">
                <a:latin typeface="+mn-lt"/>
              </a:rPr>
            </a:br>
            <a:br>
              <a:rPr lang="en-US" sz="1800" dirty="0">
                <a:latin typeface="+mn-lt"/>
              </a:rPr>
            </a:br>
            <a:br>
              <a:rPr lang="en-US" sz="1800" dirty="0">
                <a:latin typeface="+mn-lt"/>
              </a:rPr>
            </a:br>
            <a:br>
              <a:rPr lang="en-US" sz="1800" dirty="0">
                <a:latin typeface="+mn-lt"/>
              </a:rPr>
            </a:br>
            <a:r>
              <a:rPr lang="en-US" sz="2700" dirty="0"/>
              <a:t>the top &amp; bottom 5 districts based on 'population to tourist footfall ratio*' ratio in 2019? ( * ratio: Total Visitors / Total Residents Population in the given year)</a:t>
            </a:r>
            <a:br>
              <a:rPr lang="en-US" sz="2700" dirty="0"/>
            </a:br>
            <a:br>
              <a:rPr lang="en-US" sz="2700" dirty="0">
                <a:solidFill>
                  <a:schemeClr val="accent2">
                    <a:lumMod val="75000"/>
                  </a:schemeClr>
                </a:solidFill>
                <a:ea typeface="Calibri" panose="020F0502020204030204" pitchFamily="34" charset="0"/>
                <a:cs typeface="Calibri" panose="020F0502020204030204" pitchFamily="34" charset="0"/>
              </a:rPr>
            </a:br>
            <a:br>
              <a:rPr lang="en-US" sz="20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br>
            <a:r>
              <a:rPr lang="en-US" sz="2000" cap="none"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Population to tourist footfall ratio is a measure of how many visitors a district or region receives in comparison to its resident population. It is calculated by dividing the total number of visitors by the total resident population in a given year. This ratio can be used to assess the level of tourism activity in a particular area and its impact on the local population. A higher ratio may indicate a greater reliance on tourism for the local economy, while a lower ratio may suggest a lower level of tourism activity</a:t>
            </a:r>
            <a:r>
              <a:rPr lang="en-US" sz="20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a:t>
            </a:r>
          </a:p>
        </p:txBody>
      </p:sp>
      <p:pic>
        <p:nvPicPr>
          <p:cNvPr id="6" name="Content Placeholder 5" descr="A picture containing text, screenshot, rectangle, line&#10;&#10;Description automatically generated">
            <a:extLst>
              <a:ext uri="{FF2B5EF4-FFF2-40B4-BE49-F238E27FC236}">
                <a16:creationId xmlns:a16="http://schemas.microsoft.com/office/drawing/2014/main" id="{82EB9796-BD50-F79D-FFA8-8A3511ED9F3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4128" y="3429000"/>
            <a:ext cx="4754562" cy="3077477"/>
          </a:xfrm>
        </p:spPr>
      </p:pic>
      <p:pic>
        <p:nvPicPr>
          <p:cNvPr id="8" name="Content Placeholder 7" descr="A picture containing text, screenshot, diagram, rectangle&#10;&#10;Description automatically generated">
            <a:extLst>
              <a:ext uri="{FF2B5EF4-FFF2-40B4-BE49-F238E27FC236}">
                <a16:creationId xmlns:a16="http://schemas.microsoft.com/office/drawing/2014/main" id="{5DA0C4DF-34E0-E40A-670B-0C024C76456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0793" y="3429000"/>
            <a:ext cx="4754562" cy="3030685"/>
          </a:xfrm>
        </p:spPr>
      </p:pic>
    </p:spTree>
    <p:extLst>
      <p:ext uri="{BB962C8B-B14F-4D97-AF65-F5344CB8AC3E}">
        <p14:creationId xmlns:p14="http://schemas.microsoft.com/office/powerpoint/2010/main" val="491061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1E7C082-5B81-400A-A1DE-7CA9F26ED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08D54232-CDE1-4B53-B430-AB82206F6B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7E47667-8CE3-466C-B745-9411E1CE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DF44D33-97EB-4277-B538-B458E3FD1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8" y="620720"/>
            <a:ext cx="7315732" cy="55931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38F95-CB50-35E2-3F2F-52DDE667D835}"/>
              </a:ext>
            </a:extLst>
          </p:cNvPr>
          <p:cNvSpPr>
            <a:spLocks noGrp="1"/>
          </p:cNvSpPr>
          <p:nvPr>
            <p:ph type="title"/>
          </p:nvPr>
        </p:nvSpPr>
        <p:spPr>
          <a:xfrm>
            <a:off x="1089770" y="1216327"/>
            <a:ext cx="6420707" cy="4867664"/>
          </a:xfrm>
        </p:spPr>
        <p:txBody>
          <a:bodyPr vert="horz" lIns="91440" tIns="45720" rIns="91440" bIns="45720" rtlCol="0" anchor="b">
            <a:noAutofit/>
          </a:bodyPr>
          <a:lstStyle/>
          <a:p>
            <a:r>
              <a:rPr lang="en-US" sz="3600" dirty="0">
                <a:latin typeface="+mn-lt"/>
              </a:rPr>
              <a:t>7.What will be the projected number domestic and foreign tourists in Hyderabad in 2025 based on the growth rate from previous years?</a:t>
            </a:r>
            <a:br>
              <a:rPr lang="en-US" sz="3600" dirty="0">
                <a:latin typeface="+mn-lt"/>
              </a:rPr>
            </a:br>
            <a:r>
              <a:rPr lang="en-US" sz="3600" dirty="0">
                <a:latin typeface="+mn-lt"/>
              </a:rPr>
              <a:t>(Insight: Better estimate of incoming tourists count so that government can plan the infrastructure better)</a:t>
            </a:r>
          </a:p>
        </p:txBody>
      </p:sp>
      <p:cxnSp>
        <p:nvCxnSpPr>
          <p:cNvPr id="15" name="Straight Connector 14">
            <a:extLst>
              <a:ext uri="{FF2B5EF4-FFF2-40B4-BE49-F238E27FC236}">
                <a16:creationId xmlns:a16="http://schemas.microsoft.com/office/drawing/2014/main" id="{11534F52-E710-4998-921B-6147812C18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946"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9D0A23D-BBDB-4BEA-8515-A7D0DF9B3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6334" y="620720"/>
            <a:ext cx="3425490" cy="55931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0022909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F0BC-5192-B29E-6062-C193D626B08B}"/>
              </a:ext>
            </a:extLst>
          </p:cNvPr>
          <p:cNvSpPr>
            <a:spLocks noGrp="1"/>
          </p:cNvSpPr>
          <p:nvPr>
            <p:ph type="title"/>
          </p:nvPr>
        </p:nvSpPr>
        <p:spPr>
          <a:xfrm>
            <a:off x="1024128" y="585216"/>
            <a:ext cx="10647412" cy="1499616"/>
          </a:xfrm>
        </p:spPr>
        <p:txBody>
          <a:bodyPr>
            <a:noAutofit/>
          </a:bodyPr>
          <a:lstStyle/>
          <a:p>
            <a:r>
              <a:rPr lang="en-US" sz="2400" dirty="0">
                <a:latin typeface="+mn-lt"/>
              </a:rPr>
              <a:t> the projected number of </a:t>
            </a:r>
            <a:r>
              <a:rPr lang="en-US" sz="2400" dirty="0">
                <a:solidFill>
                  <a:srgbClr val="FF0000"/>
                </a:solidFill>
                <a:latin typeface="+mn-lt"/>
              </a:rPr>
              <a:t>Domestic </a:t>
            </a:r>
            <a:r>
              <a:rPr lang="en-US" sz="2400" dirty="0">
                <a:latin typeface="+mn-lt"/>
              </a:rPr>
              <a:t>tourists in Hyderabad in 2025 based on the growth rate from previous years?</a:t>
            </a:r>
            <a:br>
              <a:rPr lang="en-US" sz="2400" dirty="0">
                <a:latin typeface="+mn-lt"/>
              </a:rPr>
            </a:br>
            <a:endParaRPr lang="en-US" sz="2400" dirty="0">
              <a:latin typeface="+mn-lt"/>
            </a:endParaRPr>
          </a:p>
        </p:txBody>
      </p:sp>
      <p:graphicFrame>
        <p:nvGraphicFramePr>
          <p:cNvPr id="8" name="Content Placeholder 7">
            <a:extLst>
              <a:ext uri="{FF2B5EF4-FFF2-40B4-BE49-F238E27FC236}">
                <a16:creationId xmlns:a16="http://schemas.microsoft.com/office/drawing/2014/main" id="{DD8C6EA9-787E-564D-8C2D-72EC6B2225CE}"/>
              </a:ext>
            </a:extLst>
          </p:cNvPr>
          <p:cNvGraphicFramePr>
            <a:graphicFrameLocks noGrp="1"/>
          </p:cNvGraphicFramePr>
          <p:nvPr>
            <p:ph sz="half" idx="1"/>
            <p:extLst>
              <p:ext uri="{D42A27DB-BD31-4B8C-83A1-F6EECF244321}">
                <p14:modId xmlns:p14="http://schemas.microsoft.com/office/powerpoint/2010/main" val="987123543"/>
              </p:ext>
            </p:extLst>
          </p:nvPr>
        </p:nvGraphicFramePr>
        <p:xfrm>
          <a:off x="173965" y="2514255"/>
          <a:ext cx="3296056" cy="2898682"/>
        </p:xfrm>
        <a:graphic>
          <a:graphicData uri="http://schemas.openxmlformats.org/drawingml/2006/table">
            <a:tbl>
              <a:tblPr>
                <a:tableStyleId>{5C22544A-7EE6-4342-B048-85BDC9FD1C3A}</a:tableStyleId>
              </a:tblPr>
              <a:tblGrid>
                <a:gridCol w="824014">
                  <a:extLst>
                    <a:ext uri="{9D8B030D-6E8A-4147-A177-3AD203B41FA5}">
                      <a16:colId xmlns:a16="http://schemas.microsoft.com/office/drawing/2014/main" val="1612450100"/>
                    </a:ext>
                  </a:extLst>
                </a:gridCol>
                <a:gridCol w="2390762">
                  <a:extLst>
                    <a:ext uri="{9D8B030D-6E8A-4147-A177-3AD203B41FA5}">
                      <a16:colId xmlns:a16="http://schemas.microsoft.com/office/drawing/2014/main" val="3428491553"/>
                    </a:ext>
                  </a:extLst>
                </a:gridCol>
                <a:gridCol w="40640">
                  <a:extLst>
                    <a:ext uri="{9D8B030D-6E8A-4147-A177-3AD203B41FA5}">
                      <a16:colId xmlns:a16="http://schemas.microsoft.com/office/drawing/2014/main" val="4288094132"/>
                    </a:ext>
                  </a:extLst>
                </a:gridCol>
                <a:gridCol w="40640">
                  <a:extLst>
                    <a:ext uri="{9D8B030D-6E8A-4147-A177-3AD203B41FA5}">
                      <a16:colId xmlns:a16="http://schemas.microsoft.com/office/drawing/2014/main" val="3117112669"/>
                    </a:ext>
                  </a:extLst>
                </a:gridCol>
              </a:tblGrid>
              <a:tr h="240721">
                <a:tc gridSpan="4">
                  <a:txBody>
                    <a:bodyPr/>
                    <a:lstStyle/>
                    <a:p>
                      <a:pPr algn="l" fontAlgn="b"/>
                      <a:r>
                        <a:rPr lang="en-US" sz="1100" u="none" strike="noStrike">
                          <a:effectLst/>
                        </a:rPr>
                        <a:t>Projected number of Domestic Visitors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62896294"/>
                  </a:ext>
                </a:extLst>
              </a:tr>
              <a:tr h="240721">
                <a:tc>
                  <a:txBody>
                    <a:bodyPr/>
                    <a:lstStyle/>
                    <a:p>
                      <a:pPr algn="l" fontAlgn="b"/>
                      <a:r>
                        <a:rPr lang="en-US" sz="1100" u="none" strike="noStrike">
                          <a:effectLst/>
                        </a:rPr>
                        <a:t>Year</a:t>
                      </a:r>
                      <a:endParaRPr lang="en-US"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en-US" sz="1100" u="none" strike="noStrike">
                          <a:effectLst/>
                        </a:rPr>
                        <a:t>Projected Visitors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35581322"/>
                  </a:ext>
                </a:extLst>
              </a:tr>
              <a:tr h="240721">
                <a:tc>
                  <a:txBody>
                    <a:bodyPr/>
                    <a:lstStyle/>
                    <a:p>
                      <a:pPr algn="ctr" fontAlgn="b"/>
                      <a:r>
                        <a:rPr lang="en-US" sz="1100" u="none" strike="noStrike" dirty="0">
                          <a:effectLst/>
                        </a:rPr>
                        <a:t>2016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23394705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71617"/>
                  </a:ext>
                </a:extLst>
              </a:tr>
              <a:tr h="240721">
                <a:tc>
                  <a:txBody>
                    <a:bodyPr/>
                    <a:lstStyle/>
                    <a:p>
                      <a:pPr algn="ctr"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27160242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3089580"/>
                  </a:ext>
                </a:extLst>
              </a:tr>
              <a:tr h="240721">
                <a:tc>
                  <a:txBody>
                    <a:bodyPr/>
                    <a:lstStyle/>
                    <a:p>
                      <a:pPr algn="ctr"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19543651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2988247"/>
                  </a:ext>
                </a:extLst>
              </a:tr>
              <a:tr h="240721">
                <a:tc>
                  <a:txBody>
                    <a:bodyPr/>
                    <a:lstStyle/>
                    <a:p>
                      <a:pPr algn="ctr" fontAlgn="b"/>
                      <a:r>
                        <a:rPr lang="en-US" sz="1100" u="none" strike="noStrike">
                          <a:effectLst/>
                        </a:rPr>
                        <a:t>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13802362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9877336"/>
                  </a:ext>
                </a:extLst>
              </a:tr>
              <a:tr h="240721">
                <a:tc>
                  <a:txBody>
                    <a:bodyPr/>
                    <a:lstStyle/>
                    <a:p>
                      <a:pPr algn="ctr" fontAlgn="b"/>
                      <a:r>
                        <a:rPr lang="en-US" sz="1100" u="none" strike="noStrike">
                          <a:effectLst/>
                        </a:rPr>
                        <a:t>2020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13802362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19570464"/>
                  </a:ext>
                </a:extLst>
              </a:tr>
              <a:tr h="240721">
                <a:tc>
                  <a:txBody>
                    <a:bodyPr/>
                    <a:lstStyle/>
                    <a:p>
                      <a:pPr algn="ctr" fontAlgn="b"/>
                      <a:r>
                        <a:rPr lang="en-US" sz="1100" u="none" strike="noStrike">
                          <a:effectLst/>
                        </a:rPr>
                        <a:t>2021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12096574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005078"/>
                  </a:ext>
                </a:extLst>
              </a:tr>
              <a:tr h="240721">
                <a:tc>
                  <a:txBody>
                    <a:bodyPr/>
                    <a:lstStyle/>
                    <a:p>
                      <a:pPr algn="ctr" fontAlgn="b"/>
                      <a:r>
                        <a:rPr lang="en-US" sz="1100" u="none" strike="noStrike">
                          <a:effectLst/>
                        </a:rPr>
                        <a:t>2022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10601598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3535175"/>
                  </a:ext>
                </a:extLst>
              </a:tr>
              <a:tr h="240721">
                <a:tc>
                  <a:txBody>
                    <a:bodyPr/>
                    <a:lstStyle/>
                    <a:p>
                      <a:pPr algn="ctr" fontAlgn="b"/>
                      <a:r>
                        <a:rPr lang="en-US" sz="1100" u="none" strike="noStrike">
                          <a:effectLst/>
                        </a:rPr>
                        <a:t>2023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9291382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0784435"/>
                  </a:ext>
                </a:extLst>
              </a:tr>
              <a:tr h="240721">
                <a:tc>
                  <a:txBody>
                    <a:bodyPr/>
                    <a:lstStyle/>
                    <a:p>
                      <a:pPr algn="ctr" fontAlgn="b"/>
                      <a:r>
                        <a:rPr lang="en-US" sz="1100" u="none" strike="noStrike">
                          <a:effectLst/>
                        </a:rPr>
                        <a:t>2024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8143090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8087207"/>
                  </a:ext>
                </a:extLst>
              </a:tr>
              <a:tr h="250751">
                <a:tc>
                  <a:txBody>
                    <a:bodyPr/>
                    <a:lstStyle/>
                    <a:p>
                      <a:pPr algn="ctr" fontAlgn="b"/>
                      <a:r>
                        <a:rPr lang="en-US" sz="1100" u="none" strike="noStrike">
                          <a:effectLst/>
                        </a:rPr>
                        <a:t>2025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7136713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2055972"/>
                  </a:ext>
                </a:extLst>
              </a:tr>
            </a:tbl>
          </a:graphicData>
        </a:graphic>
      </p:graphicFrame>
      <p:pic>
        <p:nvPicPr>
          <p:cNvPr id="6" name="Content Placeholder 5" descr="A picture containing line, text, plot, diagram&#10;&#10;Description automatically generated">
            <a:extLst>
              <a:ext uri="{FF2B5EF4-FFF2-40B4-BE49-F238E27FC236}">
                <a16:creationId xmlns:a16="http://schemas.microsoft.com/office/drawing/2014/main" id="{76A90C12-A433-3EF5-33AD-E5929C067CD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62567" y="1583141"/>
            <a:ext cx="6581633" cy="4241668"/>
          </a:xfrm>
        </p:spPr>
      </p:pic>
    </p:spTree>
    <p:extLst>
      <p:ext uri="{BB962C8B-B14F-4D97-AF65-F5344CB8AC3E}">
        <p14:creationId xmlns:p14="http://schemas.microsoft.com/office/powerpoint/2010/main" val="4171172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512F-9F9E-C3A9-D6F4-BE40E8B3ED70}"/>
              </a:ext>
            </a:extLst>
          </p:cNvPr>
          <p:cNvSpPr>
            <a:spLocks noGrp="1"/>
          </p:cNvSpPr>
          <p:nvPr>
            <p:ph type="title"/>
          </p:nvPr>
        </p:nvSpPr>
        <p:spPr/>
        <p:txBody>
          <a:bodyPr>
            <a:noAutofit/>
          </a:bodyPr>
          <a:lstStyle/>
          <a:p>
            <a:r>
              <a:rPr lang="en-US" sz="2400" dirty="0">
                <a:latin typeface="+mn-lt"/>
              </a:rPr>
              <a:t>7.What will be the projected number of </a:t>
            </a:r>
            <a:r>
              <a:rPr lang="en-US" sz="2400" dirty="0">
                <a:solidFill>
                  <a:srgbClr val="FF0000"/>
                </a:solidFill>
                <a:latin typeface="+mn-lt"/>
              </a:rPr>
              <a:t>foreign</a:t>
            </a:r>
            <a:r>
              <a:rPr lang="en-US" sz="2400" dirty="0">
                <a:latin typeface="+mn-lt"/>
              </a:rPr>
              <a:t> tourists in Hyderabad in 2025 based on the growth rate from previous years?</a:t>
            </a:r>
            <a:br>
              <a:rPr lang="en-US" sz="2400" dirty="0">
                <a:latin typeface="+mn-lt"/>
              </a:rPr>
            </a:br>
            <a:endParaRPr lang="en-US" sz="2400" dirty="0">
              <a:latin typeface="+mn-lt"/>
            </a:endParaRPr>
          </a:p>
        </p:txBody>
      </p:sp>
      <p:graphicFrame>
        <p:nvGraphicFramePr>
          <p:cNvPr id="5" name="Content Placeholder 4">
            <a:extLst>
              <a:ext uri="{FF2B5EF4-FFF2-40B4-BE49-F238E27FC236}">
                <a16:creationId xmlns:a16="http://schemas.microsoft.com/office/drawing/2014/main" id="{D7D8F3DA-3477-8953-D64D-6BB06896AE80}"/>
              </a:ext>
            </a:extLst>
          </p:cNvPr>
          <p:cNvGraphicFramePr>
            <a:graphicFrameLocks noGrp="1"/>
          </p:cNvGraphicFramePr>
          <p:nvPr>
            <p:ph sz="half" idx="1"/>
            <p:extLst>
              <p:ext uri="{D42A27DB-BD31-4B8C-83A1-F6EECF244321}">
                <p14:modId xmlns:p14="http://schemas.microsoft.com/office/powerpoint/2010/main" val="4018143517"/>
              </p:ext>
            </p:extLst>
          </p:nvPr>
        </p:nvGraphicFramePr>
        <p:xfrm>
          <a:off x="191218" y="2224408"/>
          <a:ext cx="3480880" cy="2990115"/>
        </p:xfrm>
        <a:graphic>
          <a:graphicData uri="http://schemas.openxmlformats.org/drawingml/2006/table">
            <a:tbl>
              <a:tblPr>
                <a:tableStyleId>{5C22544A-7EE6-4342-B048-85BDC9FD1C3A}</a:tableStyleId>
              </a:tblPr>
              <a:tblGrid>
                <a:gridCol w="870220">
                  <a:extLst>
                    <a:ext uri="{9D8B030D-6E8A-4147-A177-3AD203B41FA5}">
                      <a16:colId xmlns:a16="http://schemas.microsoft.com/office/drawing/2014/main" val="2983500148"/>
                    </a:ext>
                  </a:extLst>
                </a:gridCol>
                <a:gridCol w="2529380">
                  <a:extLst>
                    <a:ext uri="{9D8B030D-6E8A-4147-A177-3AD203B41FA5}">
                      <a16:colId xmlns:a16="http://schemas.microsoft.com/office/drawing/2014/main" val="1922585002"/>
                    </a:ext>
                  </a:extLst>
                </a:gridCol>
                <a:gridCol w="40640">
                  <a:extLst>
                    <a:ext uri="{9D8B030D-6E8A-4147-A177-3AD203B41FA5}">
                      <a16:colId xmlns:a16="http://schemas.microsoft.com/office/drawing/2014/main" val="557291672"/>
                    </a:ext>
                  </a:extLst>
                </a:gridCol>
                <a:gridCol w="40640">
                  <a:extLst>
                    <a:ext uri="{9D8B030D-6E8A-4147-A177-3AD203B41FA5}">
                      <a16:colId xmlns:a16="http://schemas.microsoft.com/office/drawing/2014/main" val="3049410171"/>
                    </a:ext>
                  </a:extLst>
                </a:gridCol>
              </a:tblGrid>
              <a:tr h="248314">
                <a:tc gridSpan="4">
                  <a:txBody>
                    <a:bodyPr/>
                    <a:lstStyle/>
                    <a:p>
                      <a:pPr algn="l" fontAlgn="b"/>
                      <a:r>
                        <a:rPr lang="en-US" sz="1100" u="none" strike="noStrike">
                          <a:effectLst/>
                        </a:rPr>
                        <a:t>Projected number of Foriegn Visitors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64719229"/>
                  </a:ext>
                </a:extLst>
              </a:tr>
              <a:tr h="248314">
                <a:tc>
                  <a:txBody>
                    <a:bodyPr/>
                    <a:lstStyle/>
                    <a:p>
                      <a:pPr algn="ctr" fontAlgn="b"/>
                      <a:r>
                        <a:rPr lang="en-US" sz="1100" u="none" strike="noStrike" dirty="0">
                          <a:effectLst/>
                        </a:rPr>
                        <a:t>Year</a:t>
                      </a:r>
                      <a:endParaRPr lang="en-US" sz="1100" b="0" i="0" u="none" strike="noStrike" dirty="0">
                        <a:solidFill>
                          <a:srgbClr val="000000"/>
                        </a:solidFill>
                        <a:effectLst/>
                        <a:latin typeface="Calibri" panose="020F0502020204030204" pitchFamily="34" charset="0"/>
                      </a:endParaRPr>
                    </a:p>
                  </a:txBody>
                  <a:tcPr marL="7620" marR="7620" marT="7620" marB="0" anchor="b"/>
                </a:tc>
                <a:tc gridSpan="2">
                  <a:txBody>
                    <a:bodyPr/>
                    <a:lstStyle/>
                    <a:p>
                      <a:pPr algn="ctr" fontAlgn="b"/>
                      <a:r>
                        <a:rPr lang="en-US" sz="1100" u="none" strike="noStrike">
                          <a:effectLst/>
                        </a:rPr>
                        <a:t>Projected Visitors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92148378"/>
                  </a:ext>
                </a:extLst>
              </a:tr>
              <a:tr h="248314">
                <a:tc>
                  <a:txBody>
                    <a:bodyPr/>
                    <a:lstStyle/>
                    <a:p>
                      <a:pPr algn="ctr"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166813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70230537"/>
                  </a:ext>
                </a:extLst>
              </a:tr>
              <a:tr h="248314">
                <a:tc>
                  <a:txBody>
                    <a:bodyPr/>
                    <a:lstStyle/>
                    <a:p>
                      <a:pPr algn="ctr"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251846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7657486"/>
                  </a:ext>
                </a:extLst>
              </a:tr>
              <a:tr h="248314">
                <a:tc>
                  <a:txBody>
                    <a:bodyPr/>
                    <a:lstStyle/>
                    <a:p>
                      <a:pPr algn="ctr"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318154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3834990"/>
                  </a:ext>
                </a:extLst>
              </a:tr>
              <a:tr h="248314">
                <a:tc>
                  <a:txBody>
                    <a:bodyPr/>
                    <a:lstStyle/>
                    <a:p>
                      <a:pPr algn="ctr" fontAlgn="b"/>
                      <a:r>
                        <a:rPr lang="en-US" sz="1100" u="none" strike="noStrike">
                          <a:effectLst/>
                        </a:rPr>
                        <a:t>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323326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0802811"/>
                  </a:ext>
                </a:extLst>
              </a:tr>
              <a:tr h="248314">
                <a:tc>
                  <a:txBody>
                    <a:bodyPr/>
                    <a:lstStyle/>
                    <a:p>
                      <a:pPr algn="ctr" fontAlgn="b"/>
                      <a:r>
                        <a:rPr lang="en-US" sz="1100" u="none" strike="noStrike">
                          <a:effectLst/>
                        </a:rPr>
                        <a:t>2020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323326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6300345"/>
                  </a:ext>
                </a:extLst>
              </a:tr>
              <a:tr h="248314">
                <a:tc>
                  <a:txBody>
                    <a:bodyPr/>
                    <a:lstStyle/>
                    <a:p>
                      <a:pPr algn="ctr" fontAlgn="b"/>
                      <a:r>
                        <a:rPr lang="en-US" sz="1100" u="none" strike="noStrike">
                          <a:effectLst/>
                        </a:rPr>
                        <a:t>2021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381498.9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7479641"/>
                  </a:ext>
                </a:extLst>
              </a:tr>
              <a:tr h="248314">
                <a:tc>
                  <a:txBody>
                    <a:bodyPr/>
                    <a:lstStyle/>
                    <a:p>
                      <a:pPr algn="ctr" fontAlgn="b"/>
                      <a:r>
                        <a:rPr lang="en-US" sz="1100" u="none" strike="noStrike">
                          <a:effectLst/>
                        </a:rPr>
                        <a:t>2022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450138.3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1691577"/>
                  </a:ext>
                </a:extLst>
              </a:tr>
              <a:tr h="248314">
                <a:tc>
                  <a:txBody>
                    <a:bodyPr/>
                    <a:lstStyle/>
                    <a:p>
                      <a:pPr algn="ctr" fontAlgn="b"/>
                      <a:r>
                        <a:rPr lang="en-US" sz="1100" u="none" strike="noStrike">
                          <a:effectLst/>
                        </a:rPr>
                        <a:t>2023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531127.4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7274781"/>
                  </a:ext>
                </a:extLst>
              </a:tr>
              <a:tr h="248314">
                <a:tc>
                  <a:txBody>
                    <a:bodyPr/>
                    <a:lstStyle/>
                    <a:p>
                      <a:pPr algn="ctr" fontAlgn="b"/>
                      <a:r>
                        <a:rPr lang="en-US" sz="1100" u="none" strike="noStrike">
                          <a:effectLst/>
                        </a:rPr>
                        <a:t>2024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626688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6772643"/>
                  </a:ext>
                </a:extLst>
              </a:tr>
              <a:tr h="258661">
                <a:tc>
                  <a:txBody>
                    <a:bodyPr/>
                    <a:lstStyle/>
                    <a:p>
                      <a:pPr algn="ctr" fontAlgn="b"/>
                      <a:r>
                        <a:rPr lang="en-US" sz="1100" u="none" strike="noStrike">
                          <a:effectLst/>
                        </a:rPr>
                        <a:t>2025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739441.9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5897511"/>
                  </a:ext>
                </a:extLst>
              </a:tr>
            </a:tbl>
          </a:graphicData>
        </a:graphic>
      </p:graphicFrame>
      <p:pic>
        <p:nvPicPr>
          <p:cNvPr id="8" name="Content Placeholder 7" descr="A picture containing line, text, plot, screenshot&#10;&#10;Description automatically generated">
            <a:extLst>
              <a:ext uri="{FF2B5EF4-FFF2-40B4-BE49-F238E27FC236}">
                <a16:creationId xmlns:a16="http://schemas.microsoft.com/office/drawing/2014/main" id="{8DCE9CB5-5970-2439-AD97-3A5E99664CF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33794" y="2224408"/>
            <a:ext cx="6525358" cy="3718419"/>
          </a:xfrm>
        </p:spPr>
      </p:pic>
    </p:spTree>
    <p:extLst>
      <p:ext uri="{BB962C8B-B14F-4D97-AF65-F5344CB8AC3E}">
        <p14:creationId xmlns:p14="http://schemas.microsoft.com/office/powerpoint/2010/main" val="4017072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1E7C082-5B81-400A-A1DE-7CA9F26ED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08D54232-CDE1-4B53-B430-AB82206F6B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7E47667-8CE3-466C-B745-9411E1CE3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DF44D33-97EB-4277-B538-B458E3FD1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8" y="620720"/>
            <a:ext cx="7315732" cy="55931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52D0D-F636-8978-6DF8-2E8EACCC8731}"/>
              </a:ext>
            </a:extLst>
          </p:cNvPr>
          <p:cNvSpPr>
            <a:spLocks noGrp="1"/>
          </p:cNvSpPr>
          <p:nvPr>
            <p:ph type="title"/>
          </p:nvPr>
        </p:nvSpPr>
        <p:spPr>
          <a:xfrm>
            <a:off x="1079946" y="1105351"/>
            <a:ext cx="6420707" cy="3023981"/>
          </a:xfrm>
        </p:spPr>
        <p:txBody>
          <a:bodyPr vert="horz" lIns="91440" tIns="45720" rIns="91440" bIns="45720" rtlCol="0" anchor="b">
            <a:normAutofit/>
          </a:bodyPr>
          <a:lstStyle/>
          <a:p>
            <a:r>
              <a:rPr lang="en-US" sz="3400" spc="200" dirty="0">
                <a:solidFill>
                  <a:srgbClr val="FFFFFF"/>
                </a:solidFill>
              </a:rPr>
              <a:t>8.Estimate the projected revenue for Hyderabad in 2025 based on average spend per tourist (approximate data) Consider Average Revenue for Foreign Tourist as Rs.5,600.00 and for Domestic Tourist  as Rs.1200</a:t>
            </a:r>
          </a:p>
        </p:txBody>
      </p:sp>
      <p:cxnSp>
        <p:nvCxnSpPr>
          <p:cNvPr id="15" name="Straight Connector 14">
            <a:extLst>
              <a:ext uri="{FF2B5EF4-FFF2-40B4-BE49-F238E27FC236}">
                <a16:creationId xmlns:a16="http://schemas.microsoft.com/office/drawing/2014/main" id="{11534F52-E710-4998-921B-6147812C18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946"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9D0A23D-BBDB-4BEA-8515-A7D0DF9B3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6334" y="620720"/>
            <a:ext cx="3425490" cy="55931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544578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DB6C-1941-944C-0631-9C531B996AAD}"/>
              </a:ext>
            </a:extLst>
          </p:cNvPr>
          <p:cNvSpPr>
            <a:spLocks noGrp="1"/>
          </p:cNvSpPr>
          <p:nvPr>
            <p:ph type="title"/>
          </p:nvPr>
        </p:nvSpPr>
        <p:spPr/>
        <p:txBody>
          <a:bodyPr>
            <a:noAutofit/>
          </a:bodyPr>
          <a:lstStyle/>
          <a:p>
            <a:r>
              <a:rPr lang="en-US" sz="2400" dirty="0">
                <a:latin typeface="+mn-lt"/>
              </a:rPr>
              <a:t> the projected revenue for Hyderabad in 2025 based on average spend per tourist (approximate data) </a:t>
            </a:r>
            <a:r>
              <a:rPr lang="en-US" sz="2400" dirty="0" err="1">
                <a:latin typeface="+mn-lt"/>
              </a:rPr>
              <a:t>ConsiderING</a:t>
            </a:r>
            <a:r>
              <a:rPr lang="en-US" sz="2400" dirty="0">
                <a:latin typeface="+mn-lt"/>
              </a:rPr>
              <a:t> Average Revenue for Foreign Tourist as Rs.5,600.00 and for Domestic Tourist  as Rs.1200	 </a:t>
            </a:r>
            <a:br>
              <a:rPr lang="en-US" sz="2400" dirty="0">
                <a:latin typeface="+mn-lt"/>
              </a:rPr>
            </a:br>
            <a:endParaRPr lang="en-US" sz="2400" dirty="0">
              <a:latin typeface="+mn-lt"/>
            </a:endParaRPr>
          </a:p>
        </p:txBody>
      </p:sp>
      <p:pic>
        <p:nvPicPr>
          <p:cNvPr id="10" name="Content Placeholder 9" descr="A picture containing text, line, diagram, plot&#10;&#10;Description automatically generated">
            <a:extLst>
              <a:ext uri="{FF2B5EF4-FFF2-40B4-BE49-F238E27FC236}">
                <a16:creationId xmlns:a16="http://schemas.microsoft.com/office/drawing/2014/main" id="{4CAC1CFA-02F1-4683-BC42-79DC4F35BB6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6649" y="2084833"/>
            <a:ext cx="5631851" cy="4056052"/>
          </a:xfrm>
        </p:spPr>
      </p:pic>
      <p:pic>
        <p:nvPicPr>
          <p:cNvPr id="12" name="Content Placeholder 11" descr="A picture containing text, diagram, line, plot&#10;&#10;Description automatically generated">
            <a:extLst>
              <a:ext uri="{FF2B5EF4-FFF2-40B4-BE49-F238E27FC236}">
                <a16:creationId xmlns:a16="http://schemas.microsoft.com/office/drawing/2014/main" id="{24D35A56-7991-A387-1038-0C46AC64439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9637" y="2018582"/>
            <a:ext cx="5923441" cy="4148132"/>
          </a:xfrm>
        </p:spPr>
      </p:pic>
    </p:spTree>
    <p:extLst>
      <p:ext uri="{BB962C8B-B14F-4D97-AF65-F5344CB8AC3E}">
        <p14:creationId xmlns:p14="http://schemas.microsoft.com/office/powerpoint/2010/main" val="1432038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ack background with white text&#10;&#10;Description automatically generated with low confidence">
            <a:extLst>
              <a:ext uri="{FF2B5EF4-FFF2-40B4-BE49-F238E27FC236}">
                <a16:creationId xmlns:a16="http://schemas.microsoft.com/office/drawing/2014/main" id="{143E2790-71AF-E769-B38C-AF4E348E2562}"/>
              </a:ext>
            </a:extLst>
          </p:cNvPr>
          <p:cNvPicPr>
            <a:picLocks noChangeAspect="1"/>
          </p:cNvPicPr>
          <p:nvPr/>
        </p:nvPicPr>
        <p:blipFill rotWithShape="1">
          <a:blip r:embed="rId2">
            <a:duotone>
              <a:schemeClr val="bg2">
                <a:shade val="45000"/>
                <a:satMod val="135000"/>
              </a:schemeClr>
              <a:prstClr val="white"/>
            </a:duotone>
            <a:alphaModFix amt="15000"/>
          </a:blip>
          <a:srcRect l="47424" r="42782"/>
          <a:stretch/>
        </p:blipFill>
        <p:spPr>
          <a:xfrm>
            <a:off x="20" y="10"/>
            <a:ext cx="12191980" cy="6857990"/>
          </a:xfrm>
          <a:prstGeom prst="rect">
            <a:avLst/>
          </a:prstGeom>
        </p:spPr>
      </p:pic>
      <p:sp>
        <p:nvSpPr>
          <p:cNvPr id="2" name="Title 1">
            <a:extLst>
              <a:ext uri="{FF2B5EF4-FFF2-40B4-BE49-F238E27FC236}">
                <a16:creationId xmlns:a16="http://schemas.microsoft.com/office/drawing/2014/main" id="{63EB27A5-747D-9A8A-3BF3-021E3D25A92F}"/>
              </a:ext>
            </a:extLst>
          </p:cNvPr>
          <p:cNvSpPr>
            <a:spLocks noGrp="1"/>
          </p:cNvSpPr>
          <p:nvPr>
            <p:ph type="title"/>
          </p:nvPr>
        </p:nvSpPr>
        <p:spPr>
          <a:xfrm>
            <a:off x="1024128" y="585216"/>
            <a:ext cx="9720072" cy="1499616"/>
          </a:xfrm>
        </p:spPr>
        <p:txBody>
          <a:bodyPr>
            <a:normAutofit/>
          </a:bodyPr>
          <a:lstStyle/>
          <a:p>
            <a:r>
              <a:rPr lang="en-US" sz="3600" spc="200" dirty="0">
                <a:solidFill>
                  <a:schemeClr val="tx1"/>
                </a:solidFill>
              </a:rPr>
              <a:t>Recommendations To the government</a:t>
            </a:r>
            <a:br>
              <a:rPr lang="en-US" sz="3500" dirty="0">
                <a:solidFill>
                  <a:schemeClr val="tx1"/>
                </a:solidFill>
              </a:rPr>
            </a:br>
            <a:endParaRPr lang="en-US" sz="3500" dirty="0">
              <a:solidFill>
                <a:schemeClr val="tx1"/>
              </a:solidFill>
            </a:endParaRPr>
          </a:p>
        </p:txBody>
      </p:sp>
      <p:graphicFrame>
        <p:nvGraphicFramePr>
          <p:cNvPr id="11" name="Content Placeholder 2">
            <a:extLst>
              <a:ext uri="{FF2B5EF4-FFF2-40B4-BE49-F238E27FC236}">
                <a16:creationId xmlns:a16="http://schemas.microsoft.com/office/drawing/2014/main" id="{09642030-F770-B828-0A6C-D5C89226F238}"/>
              </a:ext>
            </a:extLst>
          </p:cNvPr>
          <p:cNvGraphicFramePr>
            <a:graphicFrameLocks noGrp="1"/>
          </p:cNvGraphicFramePr>
          <p:nvPr>
            <p:ph idx="1"/>
            <p:extLst>
              <p:ext uri="{D42A27DB-BD31-4B8C-83A1-F6EECF244321}">
                <p14:modId xmlns:p14="http://schemas.microsoft.com/office/powerpoint/2010/main" val="1101550601"/>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0876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F27E2391-4EC5-4FD9-A3B0-20F5E23EE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DC695-1805-0EEF-BEEA-7FA461703868}"/>
              </a:ext>
            </a:extLst>
          </p:cNvPr>
          <p:cNvSpPr>
            <a:spLocks noGrp="1"/>
          </p:cNvSpPr>
          <p:nvPr>
            <p:ph type="title"/>
          </p:nvPr>
        </p:nvSpPr>
        <p:spPr>
          <a:xfrm>
            <a:off x="643468" y="643467"/>
            <a:ext cx="3415612" cy="5571066"/>
          </a:xfrm>
        </p:spPr>
        <p:txBody>
          <a:bodyPr>
            <a:normAutofit/>
          </a:bodyPr>
          <a:lstStyle/>
          <a:p>
            <a:r>
              <a:rPr lang="en-US">
                <a:solidFill>
                  <a:srgbClr val="FFFFFF"/>
                </a:solidFill>
              </a:rPr>
              <a:t>Contents</a:t>
            </a:r>
          </a:p>
        </p:txBody>
      </p:sp>
      <p:graphicFrame>
        <p:nvGraphicFramePr>
          <p:cNvPr id="14" name="Content Placeholder 2">
            <a:extLst>
              <a:ext uri="{FF2B5EF4-FFF2-40B4-BE49-F238E27FC236}">
                <a16:creationId xmlns:a16="http://schemas.microsoft.com/office/drawing/2014/main" id="{CCDFC796-208D-F9E7-AE6F-A9F661BA0ADF}"/>
              </a:ext>
            </a:extLst>
          </p:cNvPr>
          <p:cNvGraphicFramePr>
            <a:graphicFrameLocks noGrp="1"/>
          </p:cNvGraphicFramePr>
          <p:nvPr>
            <p:ph idx="1"/>
            <p:extLst>
              <p:ext uri="{D42A27DB-BD31-4B8C-83A1-F6EECF244321}">
                <p14:modId xmlns:p14="http://schemas.microsoft.com/office/powerpoint/2010/main" val="864251713"/>
              </p:ext>
            </p:extLst>
          </p:nvPr>
        </p:nvGraphicFramePr>
        <p:xfrm>
          <a:off x="5750525" y="129396"/>
          <a:ext cx="5641975" cy="5193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6121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CED2307-F79F-42F9-B81B-91F768E72B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5DB38FF-CE38-4D82-B9F2-DFE28A019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8D98EE46-797C-45B8-8337-491B94E05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AF573A-F2AC-4CED-B581-120FEE5F1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252" y="0"/>
            <a:ext cx="7537472" cy="68370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7C9A0-CA93-10D2-3901-9D81A5D2C8DE}"/>
              </a:ext>
            </a:extLst>
          </p:cNvPr>
          <p:cNvSpPr>
            <a:spLocks noGrp="1"/>
          </p:cNvSpPr>
          <p:nvPr>
            <p:ph type="title"/>
          </p:nvPr>
        </p:nvSpPr>
        <p:spPr>
          <a:xfrm>
            <a:off x="5206276" y="1270003"/>
            <a:ext cx="5268737" cy="4182932"/>
          </a:xfrm>
        </p:spPr>
        <p:txBody>
          <a:bodyPr vert="horz" lIns="91440" tIns="45720" rIns="91440" bIns="45720" rtlCol="0" anchor="ctr">
            <a:normAutofit/>
          </a:bodyPr>
          <a:lstStyle/>
          <a:p>
            <a:r>
              <a:rPr lang="en-US" sz="4600" u="none" strike="noStrike" spc="200" dirty="0">
                <a:solidFill>
                  <a:srgbClr val="FFFFFF"/>
                </a:solidFill>
                <a:effectLst/>
                <a:uFill>
                  <a:solidFill>
                    <a:srgbClr val="000000"/>
                  </a:solidFill>
                </a:uFill>
              </a:rPr>
              <a:t>Districts with highest potential</a:t>
            </a:r>
            <a:br>
              <a:rPr lang="en-US" sz="4600" u="none" strike="noStrike" spc="200" dirty="0">
                <a:solidFill>
                  <a:srgbClr val="FFFFFF"/>
                </a:solidFill>
                <a:effectLst/>
                <a:uFill>
                  <a:solidFill>
                    <a:srgbClr val="000000"/>
                  </a:solidFill>
                </a:uFill>
              </a:rPr>
            </a:br>
            <a:r>
              <a:rPr lang="en-US" sz="4600" spc="200" dirty="0">
                <a:solidFill>
                  <a:srgbClr val="FFFFFF"/>
                </a:solidFill>
                <a:effectLst/>
              </a:rPr>
              <a:t>a. Which districts has the highest potential for tourism growth and what actions government can take?</a:t>
            </a:r>
            <a:endParaRPr lang="en-US" sz="4600" spc="200" dirty="0">
              <a:solidFill>
                <a:srgbClr val="FFFFFF"/>
              </a:solidFill>
            </a:endParaRPr>
          </a:p>
        </p:txBody>
      </p:sp>
    </p:spTree>
    <p:extLst>
      <p:ext uri="{BB962C8B-B14F-4D97-AF65-F5344CB8AC3E}">
        <p14:creationId xmlns:p14="http://schemas.microsoft.com/office/powerpoint/2010/main" val="2919875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114D-34E1-99CA-68A1-13B41A26200F}"/>
              </a:ext>
            </a:extLst>
          </p:cNvPr>
          <p:cNvSpPr>
            <a:spLocks noGrp="1"/>
          </p:cNvSpPr>
          <p:nvPr>
            <p:ph type="title"/>
          </p:nvPr>
        </p:nvSpPr>
        <p:spPr/>
        <p:txBody>
          <a:bodyPr>
            <a:noAutofit/>
          </a:bodyPr>
          <a:lstStyle/>
          <a:p>
            <a:pPr marL="342900" marR="0" lvl="0" indent="-342900" algn="ctr" fontAlgn="base">
              <a:lnSpc>
                <a:spcPct val="103000"/>
              </a:lnSpc>
              <a:spcBef>
                <a:spcPts val="0"/>
              </a:spcBef>
              <a:spcAft>
                <a:spcPts val="70"/>
              </a:spcAft>
            </a:pPr>
            <a:r>
              <a:rPr lang="en-US" sz="1800" kern="100" dirty="0">
                <a:solidFill>
                  <a:schemeClr val="tx1"/>
                </a:solidFill>
                <a:effectLst/>
                <a:ea typeface="Calibri" panose="020F0502020204030204" pitchFamily="34" charset="0"/>
              </a:rPr>
              <a:t>     Some district </a:t>
            </a:r>
            <a:r>
              <a:rPr lang="en-US" sz="1800" kern="100" dirty="0">
                <a:solidFill>
                  <a:schemeClr val="tx1"/>
                </a:solidFill>
                <a:ea typeface="Calibri" panose="020F0502020204030204" pitchFamily="34" charset="0"/>
              </a:rPr>
              <a:t>are having positive CAGR and some with negative CAGR. For district with positive CAGR DESIGN AND PLAN POLICIES SO THAT THERE WILL BE INCCREASE IN THE VISITORS IN THE CONSECUTIVE YEARS ASWELL. WHEREAS FOR THE DISTRICT WITH NEGATIVE CAGR NEEDS TO HAVE COMMITTEE TO STUDY THE REASONS FOR THE DECLAIN AND THEN TAKE APPROPRIATE ACTIONS</a:t>
            </a:r>
            <a:br>
              <a:rPr lang="en-US" sz="2400" kern="100" dirty="0">
                <a:solidFill>
                  <a:schemeClr val="tx1"/>
                </a:solidFill>
                <a:effectLst/>
                <a:ea typeface="Calibri" panose="020F0502020204030204" pitchFamily="34" charset="0"/>
              </a:rPr>
            </a:br>
            <a:endParaRPr lang="en-US" sz="2400" dirty="0">
              <a:solidFill>
                <a:schemeClr val="tx1"/>
              </a:solidFill>
            </a:endParaRPr>
          </a:p>
        </p:txBody>
      </p:sp>
      <p:pic>
        <p:nvPicPr>
          <p:cNvPr id="8" name="Content Placeholder 7">
            <a:extLst>
              <a:ext uri="{FF2B5EF4-FFF2-40B4-BE49-F238E27FC236}">
                <a16:creationId xmlns:a16="http://schemas.microsoft.com/office/drawing/2014/main" id="{D5ADF140-5D22-38DF-FE1A-045073618C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2715" y="1952626"/>
            <a:ext cx="5387335" cy="4223082"/>
          </a:xfrm>
        </p:spPr>
      </p:pic>
      <p:pic>
        <p:nvPicPr>
          <p:cNvPr id="16" name="Content Placeholder 15" descr="A picture containing text, screenshot, diagram, plot&#10;&#10;Description automatically generated">
            <a:extLst>
              <a:ext uri="{FF2B5EF4-FFF2-40B4-BE49-F238E27FC236}">
                <a16:creationId xmlns:a16="http://schemas.microsoft.com/office/drawing/2014/main" id="{19FA806C-1FDD-A570-5576-45B84E5E01D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85800" y="1952626"/>
            <a:ext cx="5276850" cy="4356099"/>
          </a:xfrm>
        </p:spPr>
      </p:pic>
    </p:spTree>
    <p:extLst>
      <p:ext uri="{BB962C8B-B14F-4D97-AF65-F5344CB8AC3E}">
        <p14:creationId xmlns:p14="http://schemas.microsoft.com/office/powerpoint/2010/main" val="4108809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CED2307-F79F-42F9-B81B-91F768E72B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5DB38FF-CE38-4D82-B9F2-DFE28A019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C0648FB-4388-443C-8D4E-4A9FF033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8D762E-DA8D-419A-BA44-68B93D3D9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F6ACA4-38BE-6F0D-96C4-71B6067908D0}"/>
              </a:ext>
            </a:extLst>
          </p:cNvPr>
          <p:cNvSpPr>
            <a:spLocks noGrp="1"/>
          </p:cNvSpPr>
          <p:nvPr>
            <p:ph type="title"/>
          </p:nvPr>
        </p:nvSpPr>
        <p:spPr>
          <a:xfrm>
            <a:off x="1286933" y="977048"/>
            <a:ext cx="9618133" cy="2960980"/>
          </a:xfrm>
        </p:spPr>
        <p:txBody>
          <a:bodyPr vert="horz" lIns="91440" tIns="45720" rIns="91440" bIns="45720" rtlCol="0" anchor="b">
            <a:normAutofit fontScale="90000"/>
          </a:bodyPr>
          <a:lstStyle/>
          <a:p>
            <a:r>
              <a:rPr lang="en-US" sz="4600" spc="200" dirty="0">
                <a:solidFill>
                  <a:srgbClr val="FFFFFF"/>
                </a:solidFill>
                <a:effectLst/>
              </a:rPr>
              <a:t>10.	Cultural / Corporate Events to boost tourism</a:t>
            </a:r>
            <a:br>
              <a:rPr lang="en-US" sz="4600" spc="200" dirty="0">
                <a:solidFill>
                  <a:srgbClr val="FFFFFF"/>
                </a:solidFill>
                <a:effectLst/>
              </a:rPr>
            </a:br>
            <a:r>
              <a:rPr lang="en-US" sz="4600" spc="200" dirty="0">
                <a:solidFill>
                  <a:srgbClr val="FFFFFF"/>
                </a:solidFill>
                <a:effectLst/>
              </a:rPr>
              <a:t>a)</a:t>
            </a:r>
            <a:r>
              <a:rPr lang="en-US" sz="4600" u="none" strike="noStrike" spc="200" dirty="0">
                <a:solidFill>
                  <a:srgbClr val="FFFFFF"/>
                </a:solidFill>
                <a:effectLst/>
                <a:uFill>
                  <a:solidFill>
                    <a:srgbClr val="000000"/>
                  </a:solidFill>
                </a:uFill>
              </a:rPr>
              <a:t>What kind of events the government can conduct?</a:t>
            </a:r>
            <a:br>
              <a:rPr lang="en-US" sz="4600" u="none" strike="noStrike" spc="200" dirty="0">
                <a:solidFill>
                  <a:srgbClr val="FFFFFF"/>
                </a:solidFill>
                <a:effectLst/>
                <a:uFill>
                  <a:solidFill>
                    <a:srgbClr val="000000"/>
                  </a:solidFill>
                </a:uFill>
              </a:rPr>
            </a:br>
            <a:r>
              <a:rPr lang="en-US" sz="4600" u="none" strike="noStrike" spc="200" dirty="0">
                <a:solidFill>
                  <a:srgbClr val="FFFFFF"/>
                </a:solidFill>
                <a:effectLst/>
                <a:uFill>
                  <a:solidFill>
                    <a:srgbClr val="000000"/>
                  </a:solidFill>
                </a:uFill>
              </a:rPr>
              <a:t>B)Which month(s)?      </a:t>
            </a:r>
            <a:br>
              <a:rPr lang="en-US" sz="4600" u="none" strike="noStrike" spc="200" dirty="0">
                <a:solidFill>
                  <a:srgbClr val="FFFFFF"/>
                </a:solidFill>
                <a:effectLst/>
                <a:uFill>
                  <a:solidFill>
                    <a:srgbClr val="000000"/>
                  </a:solidFill>
                </a:uFill>
              </a:rPr>
            </a:br>
            <a:r>
              <a:rPr lang="en-US" sz="4600" u="none" strike="noStrike" spc="200" dirty="0">
                <a:solidFill>
                  <a:srgbClr val="FFFFFF"/>
                </a:solidFill>
                <a:effectLst/>
                <a:uFill>
                  <a:solidFill>
                    <a:srgbClr val="000000"/>
                  </a:solidFill>
                </a:uFill>
              </a:rPr>
              <a:t>C)Which districts?</a:t>
            </a:r>
            <a:endParaRPr lang="en-US" sz="4600" spc="200" dirty="0">
              <a:solidFill>
                <a:srgbClr val="FFFFFF"/>
              </a:solidFill>
            </a:endParaRPr>
          </a:p>
        </p:txBody>
      </p:sp>
    </p:spTree>
    <p:extLst>
      <p:ext uri="{BB962C8B-B14F-4D97-AF65-F5344CB8AC3E}">
        <p14:creationId xmlns:p14="http://schemas.microsoft.com/office/powerpoint/2010/main" val="4261803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8">
            <a:extLst>
              <a:ext uri="{FF2B5EF4-FFF2-40B4-BE49-F238E27FC236}">
                <a16:creationId xmlns:a16="http://schemas.microsoft.com/office/drawing/2014/main" id="{7C1A1EAE-357C-4E0F-B9D2-FA8CCF1A0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9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7D58A-DC85-B2DC-3176-FEDEFD259F72}"/>
              </a:ext>
            </a:extLst>
          </p:cNvPr>
          <p:cNvSpPr>
            <a:spLocks noGrp="1"/>
          </p:cNvSpPr>
          <p:nvPr>
            <p:ph type="title"/>
          </p:nvPr>
        </p:nvSpPr>
        <p:spPr>
          <a:xfrm>
            <a:off x="524256" y="4767072"/>
            <a:ext cx="6594189" cy="1625210"/>
          </a:xfrm>
        </p:spPr>
        <p:txBody>
          <a:bodyPr>
            <a:normAutofit/>
          </a:bodyPr>
          <a:lstStyle/>
          <a:p>
            <a:pPr algn="r"/>
            <a:r>
              <a:rPr lang="en-US" spc="200">
                <a:solidFill>
                  <a:srgbClr val="FFFFFF"/>
                </a:solidFill>
                <a:effectLst/>
              </a:rPr>
              <a:t>a)</a:t>
            </a:r>
            <a:r>
              <a:rPr lang="en-US" u="none" strike="noStrike" spc="200">
                <a:solidFill>
                  <a:srgbClr val="FFFFFF"/>
                </a:solidFill>
                <a:effectLst/>
                <a:uFill>
                  <a:solidFill>
                    <a:srgbClr val="000000"/>
                  </a:solidFill>
                </a:uFill>
              </a:rPr>
              <a:t>What kind of events the government can conduct?</a:t>
            </a:r>
            <a:endParaRPr lang="en-US">
              <a:solidFill>
                <a:srgbClr val="FFFFFF"/>
              </a:solidFill>
            </a:endParaRPr>
          </a:p>
        </p:txBody>
      </p:sp>
      <p:pic>
        <p:nvPicPr>
          <p:cNvPr id="5" name="Picture 4" descr="Twisting road thorugh hills and a valley at sunset">
            <a:extLst>
              <a:ext uri="{FF2B5EF4-FFF2-40B4-BE49-F238E27FC236}">
                <a16:creationId xmlns:a16="http://schemas.microsoft.com/office/drawing/2014/main" id="{99B4AE88-2864-A1B7-9C52-7FB57DF5981F}"/>
              </a:ext>
            </a:extLst>
          </p:cNvPr>
          <p:cNvPicPr>
            <a:picLocks noChangeAspect="1"/>
          </p:cNvPicPr>
          <p:nvPr/>
        </p:nvPicPr>
        <p:blipFill rotWithShape="1">
          <a:blip r:embed="rId2"/>
          <a:srcRect l="4099" r="28022" b="-1"/>
          <a:stretch/>
        </p:blipFill>
        <p:spPr>
          <a:xfrm>
            <a:off x="327547" y="321733"/>
            <a:ext cx="7058306" cy="4107392"/>
          </a:xfrm>
          <a:prstGeom prst="rect">
            <a:avLst/>
          </a:prstGeom>
        </p:spPr>
      </p:pic>
      <p:sp>
        <p:nvSpPr>
          <p:cNvPr id="23" name="Rectangle 2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2095805D-6CF9-5902-3FC2-68244391E536}"/>
              </a:ext>
            </a:extLst>
          </p:cNvPr>
          <p:cNvSpPr>
            <a:spLocks noGrp="1"/>
          </p:cNvSpPr>
          <p:nvPr>
            <p:ph idx="1"/>
          </p:nvPr>
        </p:nvSpPr>
        <p:spPr>
          <a:xfrm>
            <a:off x="8029319" y="917725"/>
            <a:ext cx="3424739" cy="4852362"/>
          </a:xfrm>
        </p:spPr>
        <p:txBody>
          <a:bodyPr anchor="ctr">
            <a:normAutofit/>
          </a:bodyPr>
          <a:lstStyle/>
          <a:p>
            <a:pPr marL="0" indent="0">
              <a:buNone/>
            </a:pPr>
            <a:r>
              <a:rPr lang="en-US" sz="1400" dirty="0">
                <a:solidFill>
                  <a:srgbClr val="FFFFFF"/>
                </a:solidFill>
                <a:latin typeface="Calibri" panose="020F0502020204030204" pitchFamily="34" charset="0"/>
                <a:ea typeface="Calibri" panose="020F0502020204030204" pitchFamily="34" charset="0"/>
                <a:cs typeface="Calibri" panose="020F0502020204030204" pitchFamily="34" charset="0"/>
              </a:rPr>
              <a:t>Telangana is famous for its rich history, culture, and cuisine</a:t>
            </a:r>
          </a:p>
          <a:p>
            <a:pPr>
              <a:buFont typeface="Wingdings" panose="05000000000000000000" pitchFamily="2" charset="2"/>
              <a:buChar char="q"/>
            </a:pPr>
            <a:r>
              <a:rPr lang="en-US" sz="1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Develop and promote heritage tourism and generate revenue for the local economy.</a:t>
            </a:r>
          </a:p>
          <a:p>
            <a:pPr>
              <a:buFont typeface="Wingdings" panose="05000000000000000000" pitchFamily="2" charset="2"/>
              <a:buChar char="q"/>
            </a:pPr>
            <a:r>
              <a:rPr lang="en-US" sz="1400" dirty="0">
                <a:solidFill>
                  <a:srgbClr val="FFFFFF"/>
                </a:solidFill>
                <a:latin typeface="Calibri" panose="020F0502020204030204" pitchFamily="34" charset="0"/>
                <a:ea typeface="Calibri" panose="020F0502020204030204" pitchFamily="34" charset="0"/>
                <a:cs typeface="Calibri" panose="020F0502020204030204" pitchFamily="34" charset="0"/>
              </a:rPr>
              <a:t>Promote culinary tourism to attract foodies and travelers interested in trying new and authentic dishes,  and create opportunities for local food businesses. </a:t>
            </a:r>
          </a:p>
          <a:p>
            <a:pPr>
              <a:buFont typeface="Wingdings" panose="05000000000000000000" pitchFamily="2" charset="2"/>
              <a:buChar char="q"/>
            </a:pPr>
            <a:r>
              <a:rPr lang="en-US" sz="1400" dirty="0">
                <a:solidFill>
                  <a:srgbClr val="FFFFFF"/>
                </a:solidFill>
                <a:latin typeface="Calibri" panose="020F0502020204030204" pitchFamily="34" charset="0"/>
                <a:ea typeface="Calibri" panose="020F0502020204030204" pitchFamily="34" charset="0"/>
                <a:cs typeface="Calibri" panose="020F0502020204030204" pitchFamily="34" charset="0"/>
              </a:rPr>
              <a:t>Organize cultural events throughout the year.</a:t>
            </a:r>
          </a:p>
          <a:p>
            <a:pPr>
              <a:buFont typeface="Wingdings" panose="05000000000000000000" pitchFamily="2" charset="2"/>
              <a:buChar char="q"/>
            </a:pPr>
            <a:r>
              <a:rPr lang="en-US" sz="1400" dirty="0">
                <a:solidFill>
                  <a:srgbClr val="FFFFFF"/>
                </a:solidFill>
                <a:latin typeface="Calibri" panose="020F0502020204030204" pitchFamily="34" charset="0"/>
                <a:ea typeface="Calibri" panose="020F0502020204030204" pitchFamily="34" charset="0"/>
                <a:cs typeface="Calibri" panose="020F0502020204030204" pitchFamily="34" charset="0"/>
              </a:rPr>
              <a:t>Develop adventure tourism activities, such as trekking, camping, and rock climbing, can help attract adventure seekers and outdoor enthusiasts, and generate revenue for local businesses.</a:t>
            </a:r>
          </a:p>
          <a:p>
            <a:pPr>
              <a:buFont typeface="Wingdings" panose="05000000000000000000" pitchFamily="2" charset="2"/>
              <a:buChar char="q"/>
            </a:pPr>
            <a:r>
              <a:rPr lang="en-US" sz="1400" dirty="0">
                <a:solidFill>
                  <a:srgbClr val="FFFFFF"/>
                </a:solidFill>
                <a:latin typeface="Calibri" panose="020F0502020204030204" pitchFamily="34" charset="0"/>
                <a:ea typeface="Calibri" panose="020F0502020204030204" pitchFamily="34" charset="0"/>
                <a:cs typeface="Calibri" panose="020F0502020204030204" pitchFamily="34" charset="0"/>
              </a:rPr>
              <a:t>Enhance tourism infrastructure: Improving tourism infrastructure, such as transportation, accommodation, and tourist facilities, can help attract more visitors and create a better tourism experience.</a:t>
            </a:r>
          </a:p>
          <a:p>
            <a:endParaRPr lang="en-US" sz="1400" dirty="0">
              <a:solidFill>
                <a:srgbClr val="FFFFFF"/>
              </a:solidFill>
            </a:endParaRPr>
          </a:p>
        </p:txBody>
      </p:sp>
    </p:spTree>
    <p:extLst>
      <p:ext uri="{BB962C8B-B14F-4D97-AF65-F5344CB8AC3E}">
        <p14:creationId xmlns:p14="http://schemas.microsoft.com/office/powerpoint/2010/main" val="3640925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endar">
            <a:extLst>
              <a:ext uri="{FF2B5EF4-FFF2-40B4-BE49-F238E27FC236}">
                <a16:creationId xmlns:a16="http://schemas.microsoft.com/office/drawing/2014/main" id="{AC97E877-2E15-113E-91E4-DA72FEB2C21C}"/>
              </a:ext>
            </a:extLst>
          </p:cNvPr>
          <p:cNvPicPr>
            <a:picLocks noChangeAspect="1"/>
          </p:cNvPicPr>
          <p:nvPr/>
        </p:nvPicPr>
        <p:blipFill rotWithShape="1">
          <a:blip r:embed="rId2">
            <a:duotone>
              <a:schemeClr val="bg2">
                <a:shade val="45000"/>
                <a:satMod val="135000"/>
              </a:schemeClr>
              <a:prstClr val="white"/>
            </a:duotone>
            <a:alphaModFix amt="35000"/>
          </a:blip>
          <a:srcRect t="12934" r="-1" b="2774"/>
          <a:stretch/>
        </p:blipFill>
        <p:spPr>
          <a:xfrm>
            <a:off x="20" y="-1"/>
            <a:ext cx="12188932" cy="6858000"/>
          </a:xfrm>
          <a:prstGeom prst="rect">
            <a:avLst/>
          </a:prstGeom>
        </p:spPr>
      </p:pic>
      <p:sp>
        <p:nvSpPr>
          <p:cNvPr id="2" name="Title 1">
            <a:extLst>
              <a:ext uri="{FF2B5EF4-FFF2-40B4-BE49-F238E27FC236}">
                <a16:creationId xmlns:a16="http://schemas.microsoft.com/office/drawing/2014/main" id="{69B4F732-F504-AC25-7CD3-8706669B7064}"/>
              </a:ext>
            </a:extLst>
          </p:cNvPr>
          <p:cNvSpPr>
            <a:spLocks noGrp="1"/>
          </p:cNvSpPr>
          <p:nvPr>
            <p:ph type="title"/>
          </p:nvPr>
        </p:nvSpPr>
        <p:spPr>
          <a:xfrm>
            <a:off x="643467" y="643467"/>
            <a:ext cx="3684437" cy="5571066"/>
          </a:xfrm>
        </p:spPr>
        <p:txBody>
          <a:bodyPr>
            <a:normAutofit/>
          </a:bodyPr>
          <a:lstStyle/>
          <a:p>
            <a:pPr algn="r"/>
            <a:r>
              <a:rPr lang="en-US" u="none" strike="noStrike" spc="200">
                <a:effectLst/>
                <a:uFill>
                  <a:solidFill>
                    <a:srgbClr val="000000"/>
                  </a:solidFill>
                </a:uFill>
              </a:rPr>
              <a:t>Which month(s) BEST SUITED FOR TOURISM</a:t>
            </a:r>
            <a:endParaRPr lang="en-US"/>
          </a:p>
        </p:txBody>
      </p:sp>
      <p:cxnSp>
        <p:nvCxnSpPr>
          <p:cNvPr id="20" name="Straight Connector 19">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rgbClr val="D4E24C"/>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7F7E86-5F9C-1405-13BA-C06C7CE07481}"/>
              </a:ext>
            </a:extLst>
          </p:cNvPr>
          <p:cNvSpPr>
            <a:spLocks noGrp="1"/>
          </p:cNvSpPr>
          <p:nvPr>
            <p:ph idx="1"/>
          </p:nvPr>
        </p:nvSpPr>
        <p:spPr>
          <a:xfrm>
            <a:off x="4971371" y="643467"/>
            <a:ext cx="6574112" cy="5571066"/>
          </a:xfrm>
        </p:spPr>
        <p:txBody>
          <a:bodyPr anchor="ct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The choice of month(s) for conducting events depends on various factors such as weather conditions, cultural significance, and availability of tourists. </a:t>
            </a:r>
          </a:p>
          <a:p>
            <a:r>
              <a:rPr lang="en-US" dirty="0">
                <a:latin typeface="Calibri" panose="020F0502020204030204" pitchFamily="34" charset="0"/>
                <a:ea typeface="Calibri" panose="020F0502020204030204" pitchFamily="34" charset="0"/>
                <a:cs typeface="Calibri" panose="020F0502020204030204" pitchFamily="34" charset="0"/>
              </a:rPr>
              <a:t>For example, events can be conducted during the winter season from November to February when the weather is pleasant and conducive to outdoor activities.</a:t>
            </a:r>
          </a:p>
          <a:p>
            <a:r>
              <a:rPr lang="en-US" dirty="0">
                <a:latin typeface="Calibri" panose="020F0502020204030204" pitchFamily="34" charset="0"/>
                <a:ea typeface="Calibri" panose="020F0502020204030204" pitchFamily="34" charset="0"/>
                <a:cs typeface="Calibri" panose="020F0502020204030204" pitchFamily="34" charset="0"/>
              </a:rPr>
              <a:t> According to the given data tourism activities are more from the month of July to February. </a:t>
            </a:r>
          </a:p>
          <a:p>
            <a:r>
              <a:rPr lang="en-US" dirty="0">
                <a:latin typeface="Calibri" panose="020F0502020204030204" pitchFamily="34" charset="0"/>
                <a:ea typeface="Calibri" panose="020F0502020204030204" pitchFamily="34" charset="0"/>
                <a:cs typeface="Calibri" panose="020F0502020204030204" pitchFamily="34" charset="0"/>
              </a:rPr>
              <a:t>Additionally, events can be scheduled around cultural festivals and holidays to attract more tourists.</a:t>
            </a:r>
          </a:p>
          <a:p>
            <a:endParaRPr lang="en-US" dirty="0"/>
          </a:p>
        </p:txBody>
      </p:sp>
    </p:spTree>
    <p:extLst>
      <p:ext uri="{BB962C8B-B14F-4D97-AF65-F5344CB8AC3E}">
        <p14:creationId xmlns:p14="http://schemas.microsoft.com/office/powerpoint/2010/main" val="1231894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Picture 4" descr="Hallstatt Austria - small town perched between lake and mountains">
            <a:extLst>
              <a:ext uri="{FF2B5EF4-FFF2-40B4-BE49-F238E27FC236}">
                <a16:creationId xmlns:a16="http://schemas.microsoft.com/office/drawing/2014/main" id="{3192565C-BC47-59FD-07C5-78598B59A8F8}"/>
              </a:ext>
            </a:extLst>
          </p:cNvPr>
          <p:cNvPicPr>
            <a:picLocks noChangeAspect="1"/>
          </p:cNvPicPr>
          <p:nvPr/>
        </p:nvPicPr>
        <p:blipFill rotWithShape="1">
          <a:blip r:embed="rId2">
            <a:duotone>
              <a:prstClr val="black"/>
              <a:schemeClr val="bg2">
                <a:lumMod val="50000"/>
                <a:tint val="45000"/>
                <a:satMod val="400000"/>
              </a:schemeClr>
            </a:duotone>
            <a:alphaModFix amt="25000"/>
          </a:blip>
          <a:srcRect t="13865" b="1229"/>
          <a:stretch/>
        </p:blipFill>
        <p:spPr>
          <a:xfrm>
            <a:off x="20" y="-314314"/>
            <a:ext cx="12191980" cy="6857989"/>
          </a:xfrm>
          <a:prstGeom prst="rect">
            <a:avLst/>
          </a:prstGeom>
        </p:spPr>
      </p:pic>
      <p:sp>
        <p:nvSpPr>
          <p:cNvPr id="2" name="Title 1">
            <a:extLst>
              <a:ext uri="{FF2B5EF4-FFF2-40B4-BE49-F238E27FC236}">
                <a16:creationId xmlns:a16="http://schemas.microsoft.com/office/drawing/2014/main" id="{0DC989C9-C8C3-D320-1FF2-55B7106AD9AF}"/>
              </a:ext>
            </a:extLst>
          </p:cNvPr>
          <p:cNvSpPr>
            <a:spLocks noGrp="1"/>
          </p:cNvSpPr>
          <p:nvPr>
            <p:ph type="title"/>
          </p:nvPr>
        </p:nvSpPr>
        <p:spPr>
          <a:xfrm>
            <a:off x="1024128" y="585216"/>
            <a:ext cx="9720072" cy="1272159"/>
          </a:xfrm>
        </p:spPr>
        <p:txBody>
          <a:bodyPr>
            <a:normAutofit fontScale="90000"/>
          </a:bodyPr>
          <a:lstStyle/>
          <a:p>
            <a:r>
              <a:rPr lang="en-US" u="none" strike="noStrike" spc="200" dirty="0">
                <a:effectLst/>
                <a:uFill>
                  <a:solidFill>
                    <a:srgbClr val="000000"/>
                  </a:solidFill>
                </a:uFill>
              </a:rPr>
              <a:t>C)</a:t>
            </a:r>
            <a:r>
              <a:rPr lang="en-US" sz="4400" u="none" strike="noStrike" spc="200" dirty="0">
                <a:effectLst/>
                <a:uFill>
                  <a:solidFill>
                    <a:srgbClr val="000000"/>
                  </a:solidFill>
                </a:uFill>
              </a:rPr>
              <a:t>Which</a:t>
            </a:r>
            <a:r>
              <a:rPr lang="en-US" u="none" strike="noStrike" spc="200" dirty="0">
                <a:effectLst/>
                <a:uFill>
                  <a:solidFill>
                    <a:srgbClr val="000000"/>
                  </a:solidFill>
                </a:uFill>
              </a:rPr>
              <a:t> districts TO BE GIVEN MORE IMPORTANCE FOR DEVELOPING TOURISM</a:t>
            </a:r>
            <a:endParaRPr lang="en-US" dirty="0"/>
          </a:p>
        </p:txBody>
      </p:sp>
      <p:cxnSp>
        <p:nvCxnSpPr>
          <p:cNvPr id="14" name="Straight Connector 13">
            <a:extLst>
              <a:ext uri="{FF2B5EF4-FFF2-40B4-BE49-F238E27FC236}">
                <a16:creationId xmlns:a16="http://schemas.microsoft.com/office/drawing/2014/main" id="{1B065785-BF8E-4891-9A9D-B9FE7CA2E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518ED3"/>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308588-5C31-3925-ED7B-FD4A360E7EC7}"/>
              </a:ext>
            </a:extLst>
          </p:cNvPr>
          <p:cNvSpPr>
            <a:spLocks noGrp="1"/>
          </p:cNvSpPr>
          <p:nvPr>
            <p:ph idx="1"/>
          </p:nvPr>
        </p:nvSpPr>
        <p:spPr>
          <a:xfrm>
            <a:off x="1024128" y="1857375"/>
            <a:ext cx="11167872" cy="4886325"/>
          </a:xfrm>
        </p:spPr>
        <p:txBody>
          <a:bodyPr>
            <a:normAutofit fontScale="92500" lnSpcReduction="20000"/>
          </a:bodyPr>
          <a:lstStyle/>
          <a:p>
            <a:br>
              <a:rPr lang="en-US" sz="1500" dirty="0"/>
            </a:br>
            <a:r>
              <a:rPr lang="en-US" sz="2400" dirty="0"/>
              <a:t>Telangana has a rich cultural and historical heritage, as well as natural beauty that make it an attractive tourist destination. The state offers a range of tourist attractions that showcase its unique history, culture, and cuisine.</a:t>
            </a:r>
          </a:p>
          <a:p>
            <a:r>
              <a:rPr lang="en-US" sz="2400" dirty="0"/>
              <a:t>Here are some of the best tourist destinations in Telangana: Hyderabad ,the capital city of Telangana is home to famous landmarks like the Charminar, Golconda Fort, and the </a:t>
            </a:r>
            <a:r>
              <a:rPr lang="en-US" sz="2400" dirty="0" err="1"/>
              <a:t>Chowmahalla</a:t>
            </a:r>
            <a:r>
              <a:rPr lang="en-US" sz="2400" dirty="0"/>
              <a:t> Palace. </a:t>
            </a:r>
          </a:p>
          <a:p>
            <a:r>
              <a:rPr lang="en-US" sz="2400" dirty="0"/>
              <a:t>Warangal, is known for its beautiful lakes, temples, and forts  can attract most number of tourists. </a:t>
            </a:r>
          </a:p>
          <a:p>
            <a:r>
              <a:rPr lang="en-US" sz="2400" dirty="0"/>
              <a:t>Adilabad district in Telangana is famous for its beautiful waterfalls, rich tribal culture, and historic landmarks. </a:t>
            </a:r>
          </a:p>
          <a:p>
            <a:r>
              <a:rPr lang="en-US" sz="2400" dirty="0"/>
              <a:t>Karimnagar district in Telangana is famous for its historical monuments, also renowned for its handloom industry, which produces exquisite handwoven saris and dress materials. </a:t>
            </a:r>
          </a:p>
          <a:p>
            <a:r>
              <a:rPr lang="en-US" sz="2400" dirty="0"/>
              <a:t>Districts like Medak, Nizamabad , Khammam ,Mahbubnagar, Nalgonda famous for its historical landmarks and religious sites. Rangareddy is known for its historic landmarks  also a popular destination for adventure sports, such as trekking, rock climbing, and parasailing. </a:t>
            </a:r>
          </a:p>
          <a:p>
            <a:r>
              <a:rPr lang="en-US" sz="2400" dirty="0"/>
              <a:t>So develop tourism plan for each district based on the significance and scope.</a:t>
            </a:r>
          </a:p>
        </p:txBody>
      </p:sp>
    </p:spTree>
    <p:extLst>
      <p:ext uri="{BB962C8B-B14F-4D97-AF65-F5344CB8AC3E}">
        <p14:creationId xmlns:p14="http://schemas.microsoft.com/office/powerpoint/2010/main" val="3859511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CF1BDDC-4E57-4064-B712-2EF9C9261E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6D47E0C-18AB-487F-9BA0-FC2FBB41B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d's eye view of the cityscape">
            <a:extLst>
              <a:ext uri="{FF2B5EF4-FFF2-40B4-BE49-F238E27FC236}">
                <a16:creationId xmlns:a16="http://schemas.microsoft.com/office/drawing/2014/main" id="{D3D011E3-F077-F932-C4B6-DFE478A37D16}"/>
              </a:ext>
            </a:extLst>
          </p:cNvPr>
          <p:cNvPicPr>
            <a:picLocks noChangeAspect="1"/>
          </p:cNvPicPr>
          <p:nvPr/>
        </p:nvPicPr>
        <p:blipFill rotWithShape="1">
          <a:blip r:embed="rId2">
            <a:alphaModFix amt="45000"/>
          </a:blip>
          <a:srcRect t="15709" r="-1" b="-1"/>
          <a:stretch/>
        </p:blipFill>
        <p:spPr>
          <a:xfrm>
            <a:off x="20" y="-1"/>
            <a:ext cx="12188932" cy="6858000"/>
          </a:xfrm>
          <a:prstGeom prst="rect">
            <a:avLst/>
          </a:prstGeom>
        </p:spPr>
      </p:pic>
      <p:sp>
        <p:nvSpPr>
          <p:cNvPr id="2" name="Title 1">
            <a:extLst>
              <a:ext uri="{FF2B5EF4-FFF2-40B4-BE49-F238E27FC236}">
                <a16:creationId xmlns:a16="http://schemas.microsoft.com/office/drawing/2014/main" id="{3DA6908C-0174-A15E-8B3E-65B451956B00}"/>
              </a:ext>
            </a:extLst>
          </p:cNvPr>
          <p:cNvSpPr>
            <a:spLocks noGrp="1"/>
          </p:cNvSpPr>
          <p:nvPr>
            <p:ph type="title"/>
          </p:nvPr>
        </p:nvSpPr>
        <p:spPr>
          <a:xfrm>
            <a:off x="643467" y="1164565"/>
            <a:ext cx="7164674" cy="5049967"/>
          </a:xfrm>
        </p:spPr>
        <p:txBody>
          <a:bodyPr vert="horz" lIns="91440" tIns="45720" rIns="91440" bIns="45720" rtlCol="0" anchor="ctr">
            <a:normAutofit/>
          </a:bodyPr>
          <a:lstStyle/>
          <a:p>
            <a:pPr algn="r"/>
            <a:r>
              <a:rPr lang="en-US" sz="4000" spc="200" dirty="0">
                <a:solidFill>
                  <a:schemeClr val="tx1"/>
                </a:solidFill>
              </a:rPr>
              <a:t>11.Dubai has made itself a business hub and enjoys massive business tourism. Can Hyderabad emulate the Dubai model? Provide insights based on your research.</a:t>
            </a:r>
          </a:p>
        </p:txBody>
      </p:sp>
      <p:cxnSp>
        <p:nvCxnSpPr>
          <p:cNvPr id="14" name="Straight Connector 13">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077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41ADA27-F8D7-4034-AACF-0E2C0E254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Shanghai city skyline">
            <a:extLst>
              <a:ext uri="{FF2B5EF4-FFF2-40B4-BE49-F238E27FC236}">
                <a16:creationId xmlns:a16="http://schemas.microsoft.com/office/drawing/2014/main" id="{05EA319D-9C53-9B3A-47F4-E7D34AB4BE5C}"/>
              </a:ext>
            </a:extLst>
          </p:cNvPr>
          <p:cNvPicPr>
            <a:picLocks noChangeAspect="1"/>
          </p:cNvPicPr>
          <p:nvPr/>
        </p:nvPicPr>
        <p:blipFill rotWithShape="1">
          <a:blip r:embed="rId2">
            <a:alphaModFix amt="40000"/>
          </a:blip>
          <a:srcRect t="10937" b="4794"/>
          <a:stretch/>
        </p:blipFill>
        <p:spPr>
          <a:xfrm>
            <a:off x="20" y="-85715"/>
            <a:ext cx="12191980" cy="6857990"/>
          </a:xfrm>
          <a:prstGeom prst="rect">
            <a:avLst/>
          </a:prstGeom>
        </p:spPr>
      </p:pic>
      <p:sp>
        <p:nvSpPr>
          <p:cNvPr id="2" name="Title 1">
            <a:extLst>
              <a:ext uri="{FF2B5EF4-FFF2-40B4-BE49-F238E27FC236}">
                <a16:creationId xmlns:a16="http://schemas.microsoft.com/office/drawing/2014/main" id="{F605BF0E-5E1C-A40C-F97A-9C6CBB1F322B}"/>
              </a:ext>
            </a:extLst>
          </p:cNvPr>
          <p:cNvSpPr>
            <a:spLocks noGrp="1"/>
          </p:cNvSpPr>
          <p:nvPr>
            <p:ph type="title"/>
          </p:nvPr>
        </p:nvSpPr>
        <p:spPr>
          <a:xfrm>
            <a:off x="1024128" y="585216"/>
            <a:ext cx="9720072" cy="1152144"/>
          </a:xfrm>
        </p:spPr>
        <p:txBody>
          <a:bodyPr>
            <a:normAutofit/>
          </a:bodyPr>
          <a:lstStyle/>
          <a:p>
            <a:r>
              <a:rPr lang="en-US" dirty="0">
                <a:solidFill>
                  <a:srgbClr val="FFFFFF"/>
                </a:solidFill>
              </a:rPr>
              <a:t>DUBAI VS HYDERABAD</a:t>
            </a:r>
          </a:p>
        </p:txBody>
      </p:sp>
      <p:cxnSp>
        <p:nvCxnSpPr>
          <p:cNvPr id="23" name="Straight Connector 22">
            <a:extLst>
              <a:ext uri="{FF2B5EF4-FFF2-40B4-BE49-F238E27FC236}">
                <a16:creationId xmlns:a16="http://schemas.microsoft.com/office/drawing/2014/main" id="{9CC82DC8-E7AF-4E0A-B62F-9B79E706D9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DAB583"/>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8EE3AC-047B-507C-B463-A12B01B8E8E1}"/>
              </a:ext>
            </a:extLst>
          </p:cNvPr>
          <p:cNvSpPr>
            <a:spLocks noGrp="1"/>
          </p:cNvSpPr>
          <p:nvPr>
            <p:ph idx="1"/>
          </p:nvPr>
        </p:nvSpPr>
        <p:spPr>
          <a:xfrm>
            <a:off x="1024128" y="1600200"/>
            <a:ext cx="9720073" cy="4709160"/>
          </a:xfrm>
        </p:spPr>
        <p:txBody>
          <a:bodyPr>
            <a:normAutofit/>
          </a:bodyPr>
          <a:lstStyle/>
          <a:p>
            <a:r>
              <a:rPr lang="en-US" sz="1700" dirty="0">
                <a:solidFill>
                  <a:srgbClr val="FFFFFF"/>
                </a:solidFill>
              </a:rPr>
              <a:t>Dubai has established itself as a major business and tourism hub due to its strategic location, world-class infrastructure, and favorable economic policies. It has a highly developed transportation system including a network of highways, ports, and railways that connect it to other major cities in the region. Dubai also has a favorable tax system, which attracts foreign investors and businesses. They have recently introduced different Visa Policies like “Golden visa” in order to attract maximum investments to the country.</a:t>
            </a:r>
          </a:p>
          <a:p>
            <a:r>
              <a:rPr lang="en-US" sz="1700" dirty="0">
                <a:solidFill>
                  <a:srgbClr val="FFFFFF"/>
                </a:solidFill>
              </a:rPr>
              <a:t>Hyderabad, on the other hand, has emerged as a major IT hub in India due to its large pool of skilled workers, low cost of living, and favorable government policies. It has a growing startup ecosystem, with many new companies being established in the city each year. Dubai has invested heavily in developing its infrastructure, including building some of the world's tallest buildings and most luxurious hotels, as well as creating world-class attractions such as the Burj Khalifa and Dubai Mall. In contrast, Hyderabad is still in the process of developing its infrastructure and attracting more international businesses and </a:t>
            </a:r>
            <a:r>
              <a:rPr lang="en-US" sz="1700" dirty="0" err="1">
                <a:solidFill>
                  <a:srgbClr val="FFFFFF"/>
                </a:solidFill>
              </a:rPr>
              <a:t>tourists.s</a:t>
            </a:r>
            <a:endParaRPr lang="en-US" sz="1700" dirty="0">
              <a:solidFill>
                <a:srgbClr val="FFFFFF"/>
              </a:solidFill>
            </a:endParaRPr>
          </a:p>
          <a:p>
            <a:r>
              <a:rPr lang="en-US" sz="1700" dirty="0">
                <a:solidFill>
                  <a:srgbClr val="FFFFFF"/>
                </a:solidFill>
              </a:rPr>
              <a:t>Overall, while Hyderabad has the potential to become a major business and tourism hub in the region, it will require significant investment and development to reach the level of Dubai. However, with the right policies and investments, Hyderabad can continue to grow and develop its economy, and become a major player in the global business and tourism industries.</a:t>
            </a:r>
          </a:p>
        </p:txBody>
      </p:sp>
    </p:spTree>
    <p:extLst>
      <p:ext uri="{BB962C8B-B14F-4D97-AF65-F5344CB8AC3E}">
        <p14:creationId xmlns:p14="http://schemas.microsoft.com/office/powerpoint/2010/main" val="847612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1E7C082-5B81-400A-A1DE-7CA9F26ED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08D54232-CDE1-4B53-B430-AB82206F6B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DF0ADB4E-94F7-4499-A048-25702426F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1160B4-6BFB-0374-B5A3-16E19071F4FF}"/>
              </a:ext>
            </a:extLst>
          </p:cNvPr>
          <p:cNvSpPr>
            <a:spLocks noGrp="1"/>
          </p:cNvSpPr>
          <p:nvPr>
            <p:ph type="title"/>
          </p:nvPr>
        </p:nvSpPr>
        <p:spPr>
          <a:xfrm>
            <a:off x="457199" y="4571999"/>
            <a:ext cx="9744075" cy="1851178"/>
          </a:xfrm>
        </p:spPr>
        <p:txBody>
          <a:bodyPr vert="horz" lIns="91440" tIns="45720" rIns="91440" bIns="45720" rtlCol="0" anchor="ctr">
            <a:normAutofit/>
          </a:bodyPr>
          <a:lstStyle/>
          <a:p>
            <a:pPr algn="r"/>
            <a:r>
              <a:rPr lang="en-US" sz="4300" u="none" strike="noStrike" spc="200" dirty="0">
                <a:solidFill>
                  <a:schemeClr val="tx1">
                    <a:lumMod val="90000"/>
                    <a:lumOff val="10000"/>
                  </a:schemeClr>
                </a:solidFill>
                <a:effectLst/>
                <a:uFill>
                  <a:solidFill>
                    <a:srgbClr val="000000"/>
                  </a:solidFill>
                </a:uFill>
              </a:rPr>
              <a:t>Provide all other recommendations that can boost the telangana tourism, particularly Hyderabad.</a:t>
            </a:r>
            <a:endParaRPr lang="en-US" sz="4300" spc="200" dirty="0">
              <a:solidFill>
                <a:schemeClr val="tx1">
                  <a:lumMod val="90000"/>
                  <a:lumOff val="10000"/>
                </a:schemeClr>
              </a:solidFill>
            </a:endParaRPr>
          </a:p>
        </p:txBody>
      </p:sp>
      <p:sp>
        <p:nvSpPr>
          <p:cNvPr id="13" name="Rectangle 12">
            <a:extLst>
              <a:ext uri="{FF2B5EF4-FFF2-40B4-BE49-F238E27FC236}">
                <a16:creationId xmlns:a16="http://schemas.microsoft.com/office/drawing/2014/main" id="{6AD96B72-46E2-410D-AD3A-DA76EE628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2336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218498B7-553E-4F59-A6D1-B7F56A185C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040388"/>
            <a:ext cx="0" cy="91440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258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F537-9A80-FCA1-1590-6B8F1D8FFDD5}"/>
              </a:ext>
            </a:extLst>
          </p:cNvPr>
          <p:cNvSpPr>
            <a:spLocks noGrp="1"/>
          </p:cNvSpPr>
          <p:nvPr>
            <p:ph type="title"/>
          </p:nvPr>
        </p:nvSpPr>
        <p:spPr>
          <a:xfrm>
            <a:off x="1024128" y="742379"/>
            <a:ext cx="6066818" cy="1499616"/>
          </a:xfrm>
        </p:spPr>
        <p:txBody>
          <a:bodyPr>
            <a:normAutofit/>
          </a:bodyPr>
          <a:lstStyle/>
          <a:p>
            <a:r>
              <a:rPr lang="en-US" sz="2800" u="none" strike="noStrike" kern="10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recommendations To boost the telangana tourism, particularly Hyderabad.</a:t>
            </a:r>
            <a:br>
              <a:rPr lang="en-US" sz="2800" u="none" strike="noStrike" kern="10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n-US" sz="2800" dirty="0"/>
          </a:p>
        </p:txBody>
      </p:sp>
      <p:cxnSp>
        <p:nvCxnSpPr>
          <p:cNvPr id="9" name="Straight Connector 8">
            <a:extLst>
              <a:ext uri="{FF2B5EF4-FFF2-40B4-BE49-F238E27FC236}">
                <a16:creationId xmlns:a16="http://schemas.microsoft.com/office/drawing/2014/main" id="{8D59213C-2A55-4BC8-A954-66FF3D9E32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43AFC4"/>
            </a:solidFil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EC019EF6-F144-FFB2-225C-70DDC70C7546}"/>
              </a:ext>
            </a:extLst>
          </p:cNvPr>
          <p:cNvGraphicFramePr>
            <a:graphicFrameLocks noGrp="1"/>
          </p:cNvGraphicFramePr>
          <p:nvPr>
            <p:ph idx="1"/>
            <p:extLst>
              <p:ext uri="{D42A27DB-BD31-4B8C-83A1-F6EECF244321}">
                <p14:modId xmlns:p14="http://schemas.microsoft.com/office/powerpoint/2010/main" val="3590025099"/>
              </p:ext>
            </p:extLst>
          </p:nvPr>
        </p:nvGraphicFramePr>
        <p:xfrm>
          <a:off x="1024128" y="2286000"/>
          <a:ext cx="6066818"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Tall office building looking up">
            <a:extLst>
              <a:ext uri="{FF2B5EF4-FFF2-40B4-BE49-F238E27FC236}">
                <a16:creationId xmlns:a16="http://schemas.microsoft.com/office/drawing/2014/main" id="{3706C605-1AAB-36B6-191D-2CA29EC6A5C2}"/>
              </a:ext>
            </a:extLst>
          </p:cNvPr>
          <p:cNvPicPr>
            <a:picLocks noChangeAspect="1"/>
          </p:cNvPicPr>
          <p:nvPr/>
        </p:nvPicPr>
        <p:blipFill rotWithShape="1">
          <a:blip r:embed="rId7"/>
          <a:srcRect l="29527" r="25652" b="-1"/>
          <a:stretch/>
        </p:blipFill>
        <p:spPr>
          <a:xfrm>
            <a:off x="7552266" y="-242877"/>
            <a:ext cx="4639733" cy="6857990"/>
          </a:xfrm>
          <a:prstGeom prst="rect">
            <a:avLst/>
          </a:prstGeom>
        </p:spPr>
      </p:pic>
    </p:spTree>
    <p:extLst>
      <p:ext uri="{BB962C8B-B14F-4D97-AF65-F5344CB8AC3E}">
        <p14:creationId xmlns:p14="http://schemas.microsoft.com/office/powerpoint/2010/main" val="3156670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black background with white text&#10;&#10;Description automatically generated with low confidence">
            <a:extLst>
              <a:ext uri="{FF2B5EF4-FFF2-40B4-BE49-F238E27FC236}">
                <a16:creationId xmlns:a16="http://schemas.microsoft.com/office/drawing/2014/main" id="{143E2790-71AF-E769-B38C-AF4E348E2562}"/>
              </a:ext>
            </a:extLst>
          </p:cNvPr>
          <p:cNvPicPr>
            <a:picLocks noChangeAspect="1"/>
          </p:cNvPicPr>
          <p:nvPr/>
        </p:nvPicPr>
        <p:blipFill rotWithShape="1">
          <a:blip r:embed="rId2">
            <a:duotone>
              <a:schemeClr val="bg2">
                <a:shade val="45000"/>
                <a:satMod val="135000"/>
              </a:schemeClr>
              <a:prstClr val="white"/>
            </a:duotone>
            <a:alphaModFix amt="15000"/>
          </a:blip>
          <a:srcRect l="47424" r="42782"/>
          <a:stretch/>
        </p:blipFill>
        <p:spPr>
          <a:xfrm>
            <a:off x="20" y="10"/>
            <a:ext cx="12191980" cy="6857990"/>
          </a:xfrm>
          <a:prstGeom prst="rect">
            <a:avLst/>
          </a:prstGeom>
        </p:spPr>
      </p:pic>
      <p:sp>
        <p:nvSpPr>
          <p:cNvPr id="2" name="Title 1">
            <a:extLst>
              <a:ext uri="{FF2B5EF4-FFF2-40B4-BE49-F238E27FC236}">
                <a16:creationId xmlns:a16="http://schemas.microsoft.com/office/drawing/2014/main" id="{63EB27A5-747D-9A8A-3BF3-021E3D25A92F}"/>
              </a:ext>
            </a:extLst>
          </p:cNvPr>
          <p:cNvSpPr>
            <a:spLocks noGrp="1"/>
          </p:cNvSpPr>
          <p:nvPr>
            <p:ph type="title"/>
          </p:nvPr>
        </p:nvSpPr>
        <p:spPr>
          <a:xfrm>
            <a:off x="1024128" y="585216"/>
            <a:ext cx="9720072" cy="1499616"/>
          </a:xfrm>
        </p:spPr>
        <p:txBody>
          <a:bodyPr>
            <a:normAutofit/>
          </a:bodyPr>
          <a:lstStyle/>
          <a:p>
            <a:r>
              <a:rPr lang="en-US" sz="3500" dirty="0">
                <a:solidFill>
                  <a:schemeClr val="tx1"/>
                </a:solidFill>
              </a:rPr>
              <a:t>Preliminary Research Questions: (Answers can be found directly from the given data)</a:t>
            </a:r>
            <a:br>
              <a:rPr lang="en-US" sz="3500" dirty="0">
                <a:solidFill>
                  <a:schemeClr val="tx1"/>
                </a:solidFill>
              </a:rPr>
            </a:br>
            <a:endParaRPr lang="en-US" sz="3500" dirty="0">
              <a:solidFill>
                <a:schemeClr val="tx1"/>
              </a:solidFill>
            </a:endParaRPr>
          </a:p>
        </p:txBody>
      </p:sp>
      <p:cxnSp>
        <p:nvCxnSpPr>
          <p:cNvPr id="23" name="Straight Connector 22">
            <a:extLst>
              <a:ext uri="{FF2B5EF4-FFF2-40B4-BE49-F238E27FC236}">
                <a16:creationId xmlns:a16="http://schemas.microsoft.com/office/drawing/2014/main" id="{E5E1A107-6A2C-491C-9BD8-1337C4C166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09642030-F770-B828-0A6C-D5C89226F238}"/>
              </a:ext>
            </a:extLst>
          </p:cNvPr>
          <p:cNvGraphicFramePr>
            <a:graphicFrameLocks noGrp="1"/>
          </p:cNvGraphicFramePr>
          <p:nvPr>
            <p:ph idx="1"/>
            <p:extLst>
              <p:ext uri="{D42A27DB-BD31-4B8C-83A1-F6EECF244321}">
                <p14:modId xmlns:p14="http://schemas.microsoft.com/office/powerpoint/2010/main" val="2819470533"/>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7222646"/>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CF1BDDC-4E57-4064-B712-2EF9C9261E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6D47E0C-18AB-487F-9BA0-FC2FBB41B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27CEDC4-B408-4AAD-B675-F0C37F470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219F2-D00E-87E4-602A-8436055C3C21}"/>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pc="200" dirty="0"/>
              <a:t>Thank you</a:t>
            </a:r>
          </a:p>
        </p:txBody>
      </p:sp>
      <p:pic>
        <p:nvPicPr>
          <p:cNvPr id="4" name="Picture 3" descr="Aerial view of a highway near the ocean">
            <a:extLst>
              <a:ext uri="{FF2B5EF4-FFF2-40B4-BE49-F238E27FC236}">
                <a16:creationId xmlns:a16="http://schemas.microsoft.com/office/drawing/2014/main" id="{B802BFA9-056F-611C-5D24-C529160C04A8}"/>
              </a:ext>
            </a:extLst>
          </p:cNvPr>
          <p:cNvPicPr>
            <a:picLocks noChangeAspect="1"/>
          </p:cNvPicPr>
          <p:nvPr/>
        </p:nvPicPr>
        <p:blipFill rotWithShape="1">
          <a:blip r:embed="rId2"/>
          <a:srcRect t="24333" b="25667"/>
          <a:stretch/>
        </p:blipFill>
        <p:spPr>
          <a:xfrm>
            <a:off x="20" y="-200015"/>
            <a:ext cx="12191980" cy="4571990"/>
          </a:xfrm>
          <a:prstGeom prst="rect">
            <a:avLst/>
          </a:prstGeom>
        </p:spPr>
      </p:pic>
      <p:cxnSp>
        <p:nvCxnSpPr>
          <p:cNvPr id="14" name="Straight Connector 13">
            <a:extLst>
              <a:ext uri="{FF2B5EF4-FFF2-40B4-BE49-F238E27FC236}">
                <a16:creationId xmlns:a16="http://schemas.microsoft.com/office/drawing/2014/main" id="{CAD8FA7B-F4E5-4080-8EE2-1B28C890D1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rgbClr val="3DC3C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22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CED2307-F79F-42F9-B81B-91F768E72B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5DB38FF-CE38-4D82-B9F2-DFE28A019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C0648FB-4388-443C-8D4E-4A9FF033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8D762E-DA8D-419A-BA44-68B93D3D9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30D6DCA-9176-69B5-40FB-1DEC7B7E7E5B}"/>
              </a:ext>
            </a:extLst>
          </p:cNvPr>
          <p:cNvSpPr>
            <a:spLocks noGrp="1"/>
          </p:cNvSpPr>
          <p:nvPr>
            <p:ph type="title"/>
          </p:nvPr>
        </p:nvSpPr>
        <p:spPr>
          <a:xfrm>
            <a:off x="1286933" y="977048"/>
            <a:ext cx="9618133" cy="2960980"/>
          </a:xfrm>
        </p:spPr>
        <p:txBody>
          <a:bodyPr vert="horz" lIns="91440" tIns="45720" rIns="91440" bIns="45720" rtlCol="0" anchor="b">
            <a:normAutofit/>
          </a:bodyPr>
          <a:lstStyle/>
          <a:p>
            <a:r>
              <a:rPr lang="en-US" sz="5600" spc="200">
                <a:solidFill>
                  <a:srgbClr val="FFFFFF"/>
                </a:solidFill>
                <a:effectLst/>
              </a:rPr>
              <a:t>1 . List down the top 10 districts that have the highest number of domestic visitors overall (2016-2019)?</a:t>
            </a:r>
            <a:endParaRPr lang="en-US" sz="5600" spc="200">
              <a:solidFill>
                <a:srgbClr val="FFFFFF"/>
              </a:solidFill>
            </a:endParaRPr>
          </a:p>
        </p:txBody>
      </p:sp>
    </p:spTree>
    <p:extLst>
      <p:ext uri="{BB962C8B-B14F-4D97-AF65-F5344CB8AC3E}">
        <p14:creationId xmlns:p14="http://schemas.microsoft.com/office/powerpoint/2010/main" val="405134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82F46358-0DB7-443D-99CD-E17948D195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C1A1EAE-357C-4E0F-B9D2-FA8CCF1A0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515CD-A6A7-9A2B-5ED6-1D5C0DC580E9}"/>
              </a:ext>
            </a:extLst>
          </p:cNvPr>
          <p:cNvSpPr>
            <a:spLocks noGrp="1"/>
          </p:cNvSpPr>
          <p:nvPr>
            <p:ph type="title"/>
          </p:nvPr>
        </p:nvSpPr>
        <p:spPr>
          <a:xfrm>
            <a:off x="524256" y="4862581"/>
            <a:ext cx="6594189" cy="1625210"/>
          </a:xfrm>
        </p:spPr>
        <p:txBody>
          <a:bodyPr vert="horz" lIns="91440" tIns="45720" rIns="91440" bIns="45720" rtlCol="0" anchor="ctr">
            <a:normAutofit/>
          </a:bodyPr>
          <a:lstStyle/>
          <a:p>
            <a:pPr algn="just"/>
            <a:r>
              <a:rPr lang="en-US" sz="2400" dirty="0">
                <a:solidFill>
                  <a:srgbClr val="FFFFFF"/>
                </a:solidFill>
                <a:effectLst/>
              </a:rPr>
              <a:t>the top 10 districts that have the highest number of domestic visitors overall (2016-2019)?</a:t>
            </a:r>
            <a:br>
              <a:rPr lang="en-US" sz="2400" dirty="0">
                <a:solidFill>
                  <a:srgbClr val="FFFFFF"/>
                </a:solidFill>
                <a:effectLst/>
              </a:rPr>
            </a:br>
            <a:endParaRPr lang="en-US" sz="2400" dirty="0">
              <a:solidFill>
                <a:srgbClr val="FFFFFF"/>
              </a:solidFill>
            </a:endParaRPr>
          </a:p>
        </p:txBody>
      </p:sp>
      <p:sp>
        <p:nvSpPr>
          <p:cNvPr id="20" name="Rectangle 1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ext Placeholder 3">
            <a:extLst>
              <a:ext uri="{FF2B5EF4-FFF2-40B4-BE49-F238E27FC236}">
                <a16:creationId xmlns:a16="http://schemas.microsoft.com/office/drawing/2014/main" id="{8E874514-215D-0396-9789-DBE1B8906EFB}"/>
              </a:ext>
            </a:extLst>
          </p:cNvPr>
          <p:cNvGraphicFramePr/>
          <p:nvPr>
            <p:extLst>
              <p:ext uri="{D42A27DB-BD31-4B8C-83A1-F6EECF244321}">
                <p14:modId xmlns:p14="http://schemas.microsoft.com/office/powerpoint/2010/main" val="2851141804"/>
              </p:ext>
            </p:extLst>
          </p:nvPr>
        </p:nvGraphicFramePr>
        <p:xfrm>
          <a:off x="8029319" y="917725"/>
          <a:ext cx="3424739" cy="4852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Content Placeholder 14" descr="A picture containing text, screenshot, software, number&#10;&#10;Description automatically generated">
            <a:extLst>
              <a:ext uri="{FF2B5EF4-FFF2-40B4-BE49-F238E27FC236}">
                <a16:creationId xmlns:a16="http://schemas.microsoft.com/office/drawing/2014/main" id="{3F664998-DA64-FC77-B5DB-8881F53497AF}"/>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321733" y="214009"/>
            <a:ext cx="6796712" cy="4036257"/>
          </a:xfrm>
        </p:spPr>
      </p:pic>
    </p:spTree>
    <p:extLst>
      <p:ext uri="{BB962C8B-B14F-4D97-AF65-F5344CB8AC3E}">
        <p14:creationId xmlns:p14="http://schemas.microsoft.com/office/powerpoint/2010/main" val="253917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CED2307-F79F-42F9-B81B-91F768E72B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5DB38FF-CE38-4D82-B9F2-DFE28A019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8D98EE46-797C-45B8-8337-491B94E05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AF573A-F2AC-4CED-B581-120FEE5F1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252" y="0"/>
            <a:ext cx="7537472" cy="68370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B4417-087D-A3A3-7F20-4A8F85AB306B}"/>
              </a:ext>
            </a:extLst>
          </p:cNvPr>
          <p:cNvSpPr>
            <a:spLocks noGrp="1"/>
          </p:cNvSpPr>
          <p:nvPr>
            <p:ph type="title"/>
          </p:nvPr>
        </p:nvSpPr>
        <p:spPr>
          <a:xfrm>
            <a:off x="5206276" y="1270003"/>
            <a:ext cx="5268737" cy="4182932"/>
          </a:xfrm>
        </p:spPr>
        <p:txBody>
          <a:bodyPr vert="horz" lIns="91440" tIns="45720" rIns="91440" bIns="45720" rtlCol="0" anchor="ctr">
            <a:normAutofit/>
          </a:bodyPr>
          <a:lstStyle/>
          <a:p>
            <a:r>
              <a:rPr kumimoji="0" lang="en-US" sz="4100" b="0" i="0" u="none" strike="noStrike" spc="200" normalizeH="0" noProof="0">
                <a:ln>
                  <a:noFill/>
                </a:ln>
                <a:solidFill>
                  <a:srgbClr val="FFFFFF"/>
                </a:solidFill>
                <a:effectLst/>
                <a:uLnTx/>
                <a:uFillTx/>
              </a:rPr>
              <a:t>2.List down the top 3 districts based on compounded annual growth rate (CAGR) of visitors between (2016 - 2019)?</a:t>
            </a:r>
            <a:br>
              <a:rPr kumimoji="0" lang="en-US" sz="4100" b="0" i="0" u="none" strike="noStrike" spc="200" normalizeH="0" noProof="0">
                <a:ln>
                  <a:noFill/>
                </a:ln>
                <a:solidFill>
                  <a:srgbClr val="FFFFFF"/>
                </a:solidFill>
                <a:effectLst/>
                <a:uLnTx/>
                <a:uFillTx/>
              </a:rPr>
            </a:br>
            <a:r>
              <a:rPr kumimoji="0" lang="en-US" sz="4100" b="0" i="0" u="none" strike="noStrike" spc="200" normalizeH="0" noProof="0">
                <a:ln>
                  <a:noFill/>
                </a:ln>
                <a:solidFill>
                  <a:srgbClr val="FFFFFF"/>
                </a:solidFill>
                <a:effectLst/>
                <a:uLnTx/>
                <a:uFillTx/>
              </a:rPr>
              <a:t>(Insight: Districts that are growing)</a:t>
            </a:r>
            <a:endParaRPr lang="en-US" sz="4100" spc="200">
              <a:solidFill>
                <a:srgbClr val="FFFFFF"/>
              </a:solidFill>
            </a:endParaRPr>
          </a:p>
        </p:txBody>
      </p:sp>
    </p:spTree>
    <p:extLst>
      <p:ext uri="{BB962C8B-B14F-4D97-AF65-F5344CB8AC3E}">
        <p14:creationId xmlns:p14="http://schemas.microsoft.com/office/powerpoint/2010/main" val="163733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29">
            <a:extLst>
              <a:ext uri="{FF2B5EF4-FFF2-40B4-BE49-F238E27FC236}">
                <a16:creationId xmlns:a16="http://schemas.microsoft.com/office/drawing/2014/main" id="{146AEEF4-68CD-4DB1-AFF2-8A5538702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Rectangle 31">
            <a:extLst>
              <a:ext uri="{FF2B5EF4-FFF2-40B4-BE49-F238E27FC236}">
                <a16:creationId xmlns:a16="http://schemas.microsoft.com/office/drawing/2014/main" id="{560F3969-E693-419B-8CA6-BC3203318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84632"/>
            <a:ext cx="7794722" cy="3511948"/>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3">
            <a:extLst>
              <a:ext uri="{FF2B5EF4-FFF2-40B4-BE49-F238E27FC236}">
                <a16:creationId xmlns:a16="http://schemas.microsoft.com/office/drawing/2014/main" id="{D039E4FD-013E-49B1-B6A6-1187EEA41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150596"/>
            <a:ext cx="7794722" cy="221966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57283-DF8B-C96F-5D09-755BCAF02193}"/>
              </a:ext>
            </a:extLst>
          </p:cNvPr>
          <p:cNvSpPr>
            <a:spLocks noGrp="1"/>
          </p:cNvSpPr>
          <p:nvPr>
            <p:ph type="title"/>
          </p:nvPr>
        </p:nvSpPr>
        <p:spPr>
          <a:xfrm>
            <a:off x="4684903" y="4391025"/>
            <a:ext cx="6685507" cy="1738808"/>
          </a:xfrm>
        </p:spPr>
        <p:txBody>
          <a:bodyPr vert="horz" lIns="91440" tIns="45720" rIns="91440" bIns="45720" rtlCol="0" anchor="ctr">
            <a:normAutofit fontScale="90000"/>
          </a:bodyPr>
          <a:lstStyle/>
          <a:p>
            <a:br>
              <a:rPr lang="en-US" sz="1300" dirty="0">
                <a:solidFill>
                  <a:srgbClr val="FFFFFF"/>
                </a:solidFill>
              </a:rPr>
            </a:br>
            <a:br>
              <a:rPr lang="en-US" sz="1300" dirty="0">
                <a:solidFill>
                  <a:srgbClr val="FFFFFF"/>
                </a:solidFill>
              </a:rPr>
            </a:br>
            <a:br>
              <a:rPr lang="en-US" sz="2400" dirty="0">
                <a:solidFill>
                  <a:srgbClr val="FFFFFF"/>
                </a:solidFill>
              </a:rPr>
            </a:br>
            <a:r>
              <a:rPr lang="en-US" sz="2400" dirty="0">
                <a:solidFill>
                  <a:srgbClr val="FFFFFF"/>
                </a:solidFill>
              </a:rPr>
              <a:t>top 3 districts based on compounded annual growth rate (CAGR) of visitors between (2016 – 2019)</a:t>
            </a:r>
            <a:br>
              <a:rPr lang="en-US" sz="2400" dirty="0">
                <a:solidFill>
                  <a:srgbClr val="FFFFFF"/>
                </a:solidFill>
              </a:rPr>
            </a:br>
            <a:br>
              <a:rPr lang="en-US" sz="1300" dirty="0">
                <a:solidFill>
                  <a:srgbClr val="FFFFFF"/>
                </a:solidFill>
              </a:rPr>
            </a:br>
            <a:br>
              <a:rPr lang="en-US" sz="1300" dirty="0">
                <a:solidFill>
                  <a:srgbClr val="FFFFFF"/>
                </a:solidFill>
              </a:rPr>
            </a:br>
            <a:endParaRPr lang="en-US" sz="1300" dirty="0">
              <a:solidFill>
                <a:srgbClr val="FFFFFF"/>
              </a:solidFill>
            </a:endParaRPr>
          </a:p>
        </p:txBody>
      </p:sp>
      <p:pic>
        <p:nvPicPr>
          <p:cNvPr id="10" name="Content Placeholder 9" descr="A picture containing text, screenshot, diagram, rectangle&#10;&#10;Description automatically generated">
            <a:extLst>
              <a:ext uri="{FF2B5EF4-FFF2-40B4-BE49-F238E27FC236}">
                <a16:creationId xmlns:a16="http://schemas.microsoft.com/office/drawing/2014/main" id="{CB56EDF4-BF4F-2155-3070-84B7C9DAB1D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4632" y="71012"/>
            <a:ext cx="3248521" cy="3200400"/>
          </a:xfrm>
          <a:prstGeom prst="rect">
            <a:avLst/>
          </a:prstGeom>
        </p:spPr>
      </p:pic>
      <p:sp>
        <p:nvSpPr>
          <p:cNvPr id="14" name="Content Placeholder 13">
            <a:extLst>
              <a:ext uri="{FF2B5EF4-FFF2-40B4-BE49-F238E27FC236}">
                <a16:creationId xmlns:a16="http://schemas.microsoft.com/office/drawing/2014/main" id="{8DB85837-65D8-884D-11A0-52B2526DEEFD}"/>
              </a:ext>
            </a:extLst>
          </p:cNvPr>
          <p:cNvSpPr>
            <a:spLocks noGrp="1"/>
          </p:cNvSpPr>
          <p:nvPr>
            <p:ph sz="half" idx="1"/>
          </p:nvPr>
        </p:nvSpPr>
        <p:spPr>
          <a:xfrm>
            <a:off x="5525310" y="826324"/>
            <a:ext cx="5845099" cy="2671637"/>
          </a:xfrm>
        </p:spPr>
        <p:txBody>
          <a:bodyPr vert="horz" lIns="45720" tIns="45720" rIns="45720" bIns="45720" rtlCol="0">
            <a:normAutofit lnSpcReduction="10000"/>
          </a:bodyPr>
          <a:lstStyle/>
          <a:p>
            <a:br>
              <a:rPr lang="en-US" dirty="0"/>
            </a:br>
            <a:r>
              <a:rPr lang="en-US" dirty="0"/>
              <a:t>To calculate the compounded annual growth rate (CAGR) of visitors for each district, we can use the following formula:</a:t>
            </a:r>
            <a:br>
              <a:rPr lang="en-US" dirty="0"/>
            </a:br>
            <a:br>
              <a:rPr lang="en-US" dirty="0"/>
            </a:br>
            <a:r>
              <a:rPr lang="en-US" dirty="0"/>
              <a:t>CAGR = ((EV / BV) ^ (1/n)) - 1</a:t>
            </a:r>
            <a:br>
              <a:rPr lang="en-US" dirty="0"/>
            </a:br>
            <a:br>
              <a:rPr lang="en-US" dirty="0"/>
            </a:br>
            <a:r>
              <a:rPr lang="en-US" dirty="0"/>
              <a:t>where EV = Ending Value, BV = Beginning Value, and n = number of years.</a:t>
            </a:r>
          </a:p>
        </p:txBody>
      </p:sp>
      <p:pic>
        <p:nvPicPr>
          <p:cNvPr id="8" name="Content Placeholder 7" descr="A picture containing text, screenshot, rectangle, line&#10;&#10;Description automatically generated">
            <a:extLst>
              <a:ext uri="{FF2B5EF4-FFF2-40B4-BE49-F238E27FC236}">
                <a16:creationId xmlns:a16="http://schemas.microsoft.com/office/drawing/2014/main" id="{E7E90B75-8F99-5D98-CA0B-ABFD9A8ED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3" y="3317133"/>
            <a:ext cx="3248521" cy="3041414"/>
          </a:xfrm>
          <a:prstGeom prst="rect">
            <a:avLst/>
          </a:prstGeom>
        </p:spPr>
      </p:pic>
      <p:cxnSp>
        <p:nvCxnSpPr>
          <p:cNvPr id="41" name="Straight Connector 35">
            <a:extLst>
              <a:ext uri="{FF2B5EF4-FFF2-40B4-BE49-F238E27FC236}">
                <a16:creationId xmlns:a16="http://schemas.microsoft.com/office/drawing/2014/main" id="{E63D4B2E-5B42-4583-B84A-CA96A033BF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422775" y="4803229"/>
            <a:ext cx="0" cy="914400"/>
          </a:xfrm>
          <a:prstGeom prst="line">
            <a:avLst/>
          </a:prstGeom>
          <a:ln w="19050">
            <a:solidFill>
              <a:srgbClr val="FE01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16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14">
            <a:extLst>
              <a:ext uri="{FF2B5EF4-FFF2-40B4-BE49-F238E27FC236}">
                <a16:creationId xmlns:a16="http://schemas.microsoft.com/office/drawing/2014/main" id="{EA992A45-F5D5-4F5C-B1B7-F6B1FD174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useBgFill="1">
        <p:nvSpPr>
          <p:cNvPr id="24" name="Rectangle 16">
            <a:extLst>
              <a:ext uri="{FF2B5EF4-FFF2-40B4-BE49-F238E27FC236}">
                <a16:creationId xmlns:a16="http://schemas.microsoft.com/office/drawing/2014/main" id="{48756837-05BF-4387-B0CB-CFF921BCD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3FFEC9DA-F598-4E27-80EE-1EF9DDE39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D1C90-62EC-9769-3CE4-E1306CCA5872}"/>
              </a:ext>
            </a:extLst>
          </p:cNvPr>
          <p:cNvSpPr>
            <a:spLocks noGrp="1"/>
          </p:cNvSpPr>
          <p:nvPr>
            <p:ph type="title"/>
          </p:nvPr>
        </p:nvSpPr>
        <p:spPr>
          <a:xfrm>
            <a:off x="8187269" y="643466"/>
            <a:ext cx="3415612" cy="5611029"/>
          </a:xfrm>
        </p:spPr>
        <p:txBody>
          <a:bodyPr vert="horz" lIns="91440" tIns="45720" rIns="91440" bIns="45720" rtlCol="0" anchor="ctr">
            <a:normAutofit fontScale="90000"/>
          </a:bodyPr>
          <a:lstStyle/>
          <a:p>
            <a:pPr algn="just"/>
            <a:r>
              <a:rPr lang="en-US" sz="2400" dirty="0">
                <a:solidFill>
                  <a:srgbClr val="FFFFFF"/>
                </a:solidFill>
              </a:rPr>
              <a:t>Top 3 districts based on compounded annual growth rate (CAGR) of </a:t>
            </a:r>
            <a:r>
              <a:rPr lang="en-US" sz="2400" dirty="0">
                <a:solidFill>
                  <a:srgbClr val="FF0000"/>
                </a:solidFill>
              </a:rPr>
              <a:t>Domestic</a:t>
            </a:r>
            <a:r>
              <a:rPr lang="en-US" sz="2400" dirty="0">
                <a:solidFill>
                  <a:srgbClr val="FFFFFF"/>
                </a:solidFill>
              </a:rPr>
              <a:t> visitors between (2016 - 2019)</a:t>
            </a:r>
            <a:br>
              <a:rPr lang="en-US" sz="2400" dirty="0">
                <a:solidFill>
                  <a:srgbClr val="FFFFFF"/>
                </a:solidFill>
              </a:rPr>
            </a:br>
            <a:br>
              <a:rPr lang="en-US" sz="2400" dirty="0">
                <a:solidFill>
                  <a:srgbClr val="FFFFFF"/>
                </a:solidFill>
              </a:rPr>
            </a:br>
            <a:br>
              <a:rPr lang="en-US" sz="2400" dirty="0">
                <a:solidFill>
                  <a:srgbClr val="FFFFFF"/>
                </a:solidFill>
              </a:rPr>
            </a:br>
            <a:br>
              <a:rPr lang="en-US" sz="2400" dirty="0">
                <a:solidFill>
                  <a:srgbClr val="FFFFFF"/>
                </a:solidFill>
              </a:rPr>
            </a:br>
            <a:br>
              <a:rPr lang="en-US" sz="2400" dirty="0">
                <a:solidFill>
                  <a:srgbClr val="FFFFFF"/>
                </a:solidFill>
              </a:rPr>
            </a:br>
            <a:br>
              <a:rPr lang="en-US" sz="2400" dirty="0">
                <a:solidFill>
                  <a:srgbClr val="FFFFFF"/>
                </a:solidFill>
              </a:rPr>
            </a:br>
            <a:br>
              <a:rPr lang="en-US" sz="2800" dirty="0">
                <a:solidFill>
                  <a:srgbClr val="FFFFFF"/>
                </a:solidFill>
              </a:rPr>
            </a:br>
            <a:br>
              <a:rPr lang="en-US" sz="2800" dirty="0">
                <a:solidFill>
                  <a:srgbClr val="FFFFFF"/>
                </a:solidFill>
              </a:rPr>
            </a:br>
            <a:r>
              <a:rPr lang="en-US" sz="2000" cap="none" dirty="0">
                <a:solidFill>
                  <a:schemeClr val="bg2"/>
                </a:solidFill>
                <a:latin typeface="Calibri" panose="020F0502020204030204" pitchFamily="34" charset="0"/>
                <a:ea typeface="Calibri" panose="020F0502020204030204" pitchFamily="34" charset="0"/>
                <a:cs typeface="Calibri" panose="020F0502020204030204" pitchFamily="34" charset="0"/>
              </a:rPr>
              <a:t>There </a:t>
            </a:r>
            <a:r>
              <a:rPr lang="en-US" sz="2000" b="0" i="0" cap="non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was a significant increase in the number of visitors </a:t>
            </a:r>
            <a:r>
              <a:rPr lang="en-US" sz="2000" cap="none" dirty="0">
                <a:solidFill>
                  <a:schemeClr val="bg2"/>
                </a:solidFill>
                <a:latin typeface="Calibri" panose="020F0502020204030204" pitchFamily="34" charset="0"/>
                <a:ea typeface="Calibri" panose="020F0502020204030204" pitchFamily="34" charset="0"/>
                <a:cs typeface="Calibri" panose="020F0502020204030204" pitchFamily="34" charset="0"/>
              </a:rPr>
              <a:t>of N</a:t>
            </a:r>
            <a:r>
              <a:rPr lang="en-US" sz="2000" b="0" i="0" cap="non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izamabad from 2017.This suggests that </a:t>
            </a:r>
            <a:r>
              <a:rPr lang="en-US" sz="2000" cap="none" dirty="0">
                <a:solidFill>
                  <a:schemeClr val="bg2"/>
                </a:solidFill>
                <a:latin typeface="Calibri" panose="020F0502020204030204" pitchFamily="34" charset="0"/>
                <a:ea typeface="Calibri" panose="020F0502020204030204" pitchFamily="34" charset="0"/>
                <a:cs typeface="Calibri" panose="020F0502020204030204" pitchFamily="34" charset="0"/>
              </a:rPr>
              <a:t>N</a:t>
            </a:r>
            <a:r>
              <a:rPr lang="en-US" sz="2000" b="0" i="0" cap="non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izamabad along with </a:t>
            </a:r>
            <a:r>
              <a:rPr lang="en-US" sz="2000" u="none" strike="noStrike"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B</a:t>
            </a:r>
            <a:r>
              <a:rPr lang="en-US" sz="2000" u="none" strike="noStrike" cap="none"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hadradri</a:t>
            </a:r>
            <a:r>
              <a:rPr lang="en-US" sz="200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K</a:t>
            </a:r>
            <a:r>
              <a:rPr lang="en-US" sz="2000" u="none" strike="noStrike" cap="non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othagudem</a:t>
            </a:r>
            <a:r>
              <a:rPr lang="en-US" sz="200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2000" u="none" strike="noStrike" cap="non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and </a:t>
            </a:r>
            <a:r>
              <a:rPr lang="en-US" sz="2000" cap="none" dirty="0">
                <a:solidFill>
                  <a:schemeClr val="bg2"/>
                </a:solidFill>
                <a:latin typeface="Calibri" panose="020F0502020204030204" pitchFamily="34" charset="0"/>
                <a:ea typeface="Calibri" panose="020F0502020204030204" pitchFamily="34" charset="0"/>
                <a:cs typeface="Calibri" panose="020F0502020204030204" pitchFamily="34" charset="0"/>
              </a:rPr>
              <a:t>S</a:t>
            </a:r>
            <a:r>
              <a:rPr lang="en-US" sz="2000" u="none" strike="noStrike" cap="non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iddipet</a:t>
            </a:r>
            <a:br>
              <a:rPr lang="en-US" sz="20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br>
            <a:r>
              <a:rPr lang="en-US" sz="2000" b="0" i="0" cap="non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has the potential to attract more domestic tourists in the future as well</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Content Placeholder 5">
            <a:extLst>
              <a:ext uri="{FF2B5EF4-FFF2-40B4-BE49-F238E27FC236}">
                <a16:creationId xmlns:a16="http://schemas.microsoft.com/office/drawing/2014/main" id="{3497B6C0-DF71-5D59-C8BA-CC3E20DD607A}"/>
              </a:ext>
            </a:extLst>
          </p:cNvPr>
          <p:cNvGraphicFramePr>
            <a:graphicFrameLocks noGrp="1"/>
          </p:cNvGraphicFramePr>
          <p:nvPr>
            <p:ph sz="half" idx="1"/>
            <p:extLst>
              <p:ext uri="{D42A27DB-BD31-4B8C-83A1-F6EECF244321}">
                <p14:modId xmlns:p14="http://schemas.microsoft.com/office/powerpoint/2010/main" val="2062694857"/>
              </p:ext>
            </p:extLst>
          </p:nvPr>
        </p:nvGraphicFramePr>
        <p:xfrm>
          <a:off x="762000" y="3337560"/>
          <a:ext cx="5862537" cy="3252241"/>
        </p:xfrm>
        <a:graphic>
          <a:graphicData uri="http://schemas.openxmlformats.org/drawingml/2006/table">
            <a:tbl>
              <a:tblPr>
                <a:tableStyleId>{5C22544A-7EE6-4342-B048-85BDC9FD1C3A}</a:tableStyleId>
              </a:tblPr>
              <a:tblGrid>
                <a:gridCol w="868525">
                  <a:extLst>
                    <a:ext uri="{9D8B030D-6E8A-4147-A177-3AD203B41FA5}">
                      <a16:colId xmlns:a16="http://schemas.microsoft.com/office/drawing/2014/main" val="1076146899"/>
                    </a:ext>
                  </a:extLst>
                </a:gridCol>
                <a:gridCol w="868525">
                  <a:extLst>
                    <a:ext uri="{9D8B030D-6E8A-4147-A177-3AD203B41FA5}">
                      <a16:colId xmlns:a16="http://schemas.microsoft.com/office/drawing/2014/main" val="3994818175"/>
                    </a:ext>
                  </a:extLst>
                </a:gridCol>
                <a:gridCol w="820222">
                  <a:extLst>
                    <a:ext uri="{9D8B030D-6E8A-4147-A177-3AD203B41FA5}">
                      <a16:colId xmlns:a16="http://schemas.microsoft.com/office/drawing/2014/main" val="2617494164"/>
                    </a:ext>
                  </a:extLst>
                </a:gridCol>
                <a:gridCol w="1133957">
                  <a:extLst>
                    <a:ext uri="{9D8B030D-6E8A-4147-A177-3AD203B41FA5}">
                      <a16:colId xmlns:a16="http://schemas.microsoft.com/office/drawing/2014/main" val="3814422538"/>
                    </a:ext>
                  </a:extLst>
                </a:gridCol>
                <a:gridCol w="1085654">
                  <a:extLst>
                    <a:ext uri="{9D8B030D-6E8A-4147-A177-3AD203B41FA5}">
                      <a16:colId xmlns:a16="http://schemas.microsoft.com/office/drawing/2014/main" val="518540180"/>
                    </a:ext>
                  </a:extLst>
                </a:gridCol>
                <a:gridCol w="1085654">
                  <a:extLst>
                    <a:ext uri="{9D8B030D-6E8A-4147-A177-3AD203B41FA5}">
                      <a16:colId xmlns:a16="http://schemas.microsoft.com/office/drawing/2014/main" val="2132625798"/>
                    </a:ext>
                  </a:extLst>
                </a:gridCol>
              </a:tblGrid>
              <a:tr h="474181">
                <a:tc gridSpan="3">
                  <a:txBody>
                    <a:bodyPr/>
                    <a:lstStyle/>
                    <a:p>
                      <a:pPr algn="ctr" fontAlgn="b"/>
                      <a:r>
                        <a:rPr lang="en-US" sz="1100" u="none" strike="noStrike" dirty="0">
                          <a:effectLst/>
                        </a:rPr>
                        <a:t>District with highest CAGR  of  Domestic Visitors </a:t>
                      </a:r>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7132220"/>
                  </a:ext>
                </a:extLst>
              </a:tr>
              <a:tr h="242359">
                <a:tc>
                  <a:txBody>
                    <a:bodyPr/>
                    <a:lstStyle/>
                    <a:p>
                      <a:pPr algn="l" fontAlgn="b"/>
                      <a:r>
                        <a:rPr lang="en-US" sz="1100" b="0" i="0" u="none" strike="noStrike" dirty="0">
                          <a:solidFill>
                            <a:srgbClr val="000000"/>
                          </a:solidFill>
                          <a:effectLst/>
                          <a:latin typeface="Calibri" panose="020F0502020204030204" pitchFamily="34" charset="0"/>
                        </a:rPr>
                        <a:t>District</a:t>
                      </a:r>
                    </a:p>
                  </a:txBody>
                  <a:tcPr marL="7620" marR="7620" marT="7620" marB="0" anchor="b"/>
                </a:tc>
                <a:tc>
                  <a:txBody>
                    <a:bodyPr/>
                    <a:lstStyle/>
                    <a:p>
                      <a:pPr algn="r"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2017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2019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CAGR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9823281"/>
                  </a:ext>
                </a:extLst>
              </a:tr>
              <a:tr h="717651">
                <a:tc>
                  <a:txBody>
                    <a:bodyPr/>
                    <a:lstStyle/>
                    <a:p>
                      <a:pPr algn="l" fontAlgn="b"/>
                      <a:r>
                        <a:rPr lang="en-US" sz="1100" u="none" strike="noStrike">
                          <a:effectLst/>
                        </a:rPr>
                        <a:t>Nizamabad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6442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21949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41423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46333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63.76362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344647"/>
                  </a:ext>
                </a:extLst>
              </a:tr>
              <a:tr h="1419355">
                <a:tc>
                  <a:txBody>
                    <a:bodyPr/>
                    <a:lstStyle/>
                    <a:p>
                      <a:pPr algn="l" fontAlgn="b"/>
                      <a:r>
                        <a:rPr lang="en-US" sz="1100" u="none" strike="noStrike" dirty="0" err="1">
                          <a:effectLst/>
                        </a:rPr>
                        <a:t>Bhadradri</a:t>
                      </a:r>
                      <a:r>
                        <a:rPr lang="en-US" sz="1100" u="none" strike="noStrike" dirty="0">
                          <a:effectLst/>
                        </a:rPr>
                        <a:t> Kothagudem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4939210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4094317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3799878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12817737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26.92246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7394510"/>
                  </a:ext>
                </a:extLst>
              </a:tr>
              <a:tr h="398695">
                <a:tc>
                  <a:txBody>
                    <a:bodyPr/>
                    <a:lstStyle/>
                    <a:p>
                      <a:pPr algn="l" fontAlgn="b"/>
                      <a:r>
                        <a:rPr lang="en-US" sz="1100" u="none" strike="noStrike" dirty="0">
                          <a:effectLst/>
                        </a:rPr>
                        <a:t>Siddipet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1441262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1145721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1283300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2987864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19.9926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6344650"/>
                  </a:ext>
                </a:extLst>
              </a:tr>
            </a:tbl>
          </a:graphicData>
        </a:graphic>
      </p:graphicFrame>
      <p:pic>
        <p:nvPicPr>
          <p:cNvPr id="10" name="Content Placeholder 9" descr="A picture containing text, screenshot, diagram, rectangle&#10;&#10;Description automatically generated">
            <a:extLst>
              <a:ext uri="{FF2B5EF4-FFF2-40B4-BE49-F238E27FC236}">
                <a16:creationId xmlns:a16="http://schemas.microsoft.com/office/drawing/2014/main" id="{BB184560-ED69-9C74-1530-EFCF6BE6DD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2000" y="137160"/>
            <a:ext cx="5862535" cy="2932201"/>
          </a:xfrm>
        </p:spPr>
      </p:pic>
    </p:spTree>
    <p:extLst>
      <p:ext uri="{BB962C8B-B14F-4D97-AF65-F5344CB8AC3E}">
        <p14:creationId xmlns:p14="http://schemas.microsoft.com/office/powerpoint/2010/main" val="4015934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4893</TotalTime>
  <Words>3057</Words>
  <Application>Microsoft Office PowerPoint</Application>
  <PresentationFormat>Widescreen</PresentationFormat>
  <Paragraphs>403</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Calibri</vt:lpstr>
      <vt:lpstr>Helvetica Neue</vt:lpstr>
      <vt:lpstr>Tw Cen MT</vt:lpstr>
      <vt:lpstr>Tw Cen MT Condensed</vt:lpstr>
      <vt:lpstr>Wingdings</vt:lpstr>
      <vt:lpstr>Wingdings 3</vt:lpstr>
      <vt:lpstr>Integral</vt:lpstr>
      <vt:lpstr>Provide Insights For Telangana Government Tourism Department </vt:lpstr>
      <vt:lpstr>Overview of the project</vt:lpstr>
      <vt:lpstr>Contents</vt:lpstr>
      <vt:lpstr>Preliminary Research Questions: (Answers can be found directly from the given data) </vt:lpstr>
      <vt:lpstr>1 . List down the top 10 districts that have the highest number of domestic visitors overall (2016-2019)?</vt:lpstr>
      <vt:lpstr>the top 10 districts that have the highest number of domestic visitors overall (2016-2019)? </vt:lpstr>
      <vt:lpstr>2.List down the top 3 districts based on compounded annual growth rate (CAGR) of visitors between (2016 - 2019)? (Insight: Districts that are growing)</vt:lpstr>
      <vt:lpstr>   top 3 districts based on compounded annual growth rate (CAGR) of visitors between (2016 – 2019)   </vt:lpstr>
      <vt:lpstr>Top 3 districts based on compounded annual growth rate (CAGR) of Domestic visitors between (2016 - 2019)        There was a significant increase in the number of visitors of Nizamabad from 2017.This suggests that Nizamabad along with Bhadradri Kothagudem and Siddipet has the potential to attract more domestic tourists in the future as well </vt:lpstr>
      <vt:lpstr>Top 3 districts based on compounded annual growth rate (CAGR) of Foreign visitors between (2016 - 2019)   Hyderabad has the highest number of foreign visitors in all four years comparatively to any other district, with a significant increase from 163,631 in 2016 to 319,300 in 2019. This indicates that Hyderabad is a popular destination for foreign visitors in the state</vt:lpstr>
      <vt:lpstr>3.List down the bottom 3 districts based on compounded annual growth rate (CAGR) of visitors between (2016 - 2019)? (Insight: Districts that are declining)</vt:lpstr>
      <vt:lpstr>the bottom 3 districts based on compounded annual growth rate (CAGR) of visitors between (2016 - 2019)? (Insight: Districts that are declining)</vt:lpstr>
      <vt:lpstr>The bottom 3 districts based on CAGR of Domestic visitors between (2016 - 2019)?(Insight: Districts that are declining).   </vt:lpstr>
      <vt:lpstr> The bottom 3 districts based on CAGR Foreign of visitors between (2016 - 2019)?(Insight: Districts that are declining).   These districts may need to take steps to attract more foreign visitors and improve their tourism industry.  Also noted that district like Bhadradri Kothagudem where CAGR for Domestic tourism is 26.92 is not attracting any foreign tourism </vt:lpstr>
      <vt:lpstr>4.What are the peak and low season months for Hyderabad based on the data from 2016 to 2019 for Hyderabad district? (Insight: Government can plan well for the peak seasons and boost low seasons by introducing new events)</vt:lpstr>
      <vt:lpstr>peak and low season months for Hyderabad based on the data from 2016 to 2019 for Hyderabad district? (Insight: Government can plan well for the peak seasons and boost low seasons by introducing new events)</vt:lpstr>
      <vt:lpstr>Peak and low season months for Hyderabad based on the data from 2016 to 2019 for Hyderabad district for Domestic Visitors.</vt:lpstr>
      <vt:lpstr>Peak and low season months for Hyderabad based on the data from 2016 to 2019 for Hyderabad district for Foreign Visitors.</vt:lpstr>
      <vt:lpstr>5.Show the top &amp; bottom 3 districts with high domestic to foreign tourist ratio? (Insight: Government can learn from top districts and replicate the same to bottom districts which can improve the foreign visitors as foreign visitors will bring more revenue)</vt:lpstr>
      <vt:lpstr>the top &amp; bottom 3 districts with high domestic to foreign tourist ratio? (Insight: Government can learn from top districts and replicate the same to bottom districts which can improve the foreign visitors as foreign visitors will bring more revenue)</vt:lpstr>
      <vt:lpstr>Secondary Research Questions: (Need to do research and get additional data) </vt:lpstr>
      <vt:lpstr>6.List the top &amp; bottom 5 districts based on 'population to tourist footfall ratio*' ratio in 2019? ( * ratio: Total Visitors / Total Residents Population in the given year)</vt:lpstr>
      <vt:lpstr>     the top &amp; bottom 5 districts based on 'population to tourist footfall ratio*' ratio in 2019? ( * ratio: Total Visitors / Total Residents Population in the given year)   Population to tourist footfall ratio is a measure of how many visitors a district or region receives in comparison to its resident population. It is calculated by dividing the total number of visitors by the total resident population in a given year. This ratio can be used to assess the level of tourism activity in a particular area and its impact on the local population. A higher ratio may indicate a greater reliance on tourism for the local economy, while a lower ratio may suggest a lower level of tourism activity.</vt:lpstr>
      <vt:lpstr>7.What will be the projected number domestic and foreign tourists in Hyderabad in 2025 based on the growth rate from previous years? (Insight: Better estimate of incoming tourists count so that government can plan the infrastructure better)</vt:lpstr>
      <vt:lpstr> the projected number of Domestic tourists in Hyderabad in 2025 based on the growth rate from previous years? </vt:lpstr>
      <vt:lpstr>7.What will be the projected number of foreign tourists in Hyderabad in 2025 based on the growth rate from previous years? </vt:lpstr>
      <vt:lpstr>8.Estimate the projected revenue for Hyderabad in 2025 based on average spend per tourist (approximate data) Consider Average Revenue for Foreign Tourist as Rs.5,600.00 and for Domestic Tourist  as Rs.1200</vt:lpstr>
      <vt:lpstr> the projected revenue for Hyderabad in 2025 based on average spend per tourist (approximate data) ConsiderING Average Revenue for Foreign Tourist as Rs.5,600.00 and for Domestic Tourist  as Rs.1200   </vt:lpstr>
      <vt:lpstr>Recommendations To the government </vt:lpstr>
      <vt:lpstr>Districts with highest potential a. Which districts has the highest potential for tourism growth and what actions government can take?</vt:lpstr>
      <vt:lpstr>     Some district are having positive CAGR and some with negative CAGR. For district with positive CAGR DESIGN AND PLAN POLICIES SO THAT THERE WILL BE INCCREASE IN THE VISITORS IN THE CONSECUTIVE YEARS ASWELL. WHEREAS FOR THE DISTRICT WITH NEGATIVE CAGR NEEDS TO HAVE COMMITTEE TO STUDY THE REASONS FOR THE DECLAIN AND THEN TAKE APPROPRIATE ACTIONS </vt:lpstr>
      <vt:lpstr>10. Cultural / Corporate Events to boost tourism a)What kind of events the government can conduct? B)Which month(s)?       C)Which districts?</vt:lpstr>
      <vt:lpstr>a)What kind of events the government can conduct?</vt:lpstr>
      <vt:lpstr>Which month(s) BEST SUITED FOR TOURISM</vt:lpstr>
      <vt:lpstr>C)Which districts TO BE GIVEN MORE IMPORTANCE FOR DEVELOPING TOURISM</vt:lpstr>
      <vt:lpstr>11.Dubai has made itself a business hub and enjoys massive business tourism. Can Hyderabad emulate the Dubai model? Provide insights based on your research.</vt:lpstr>
      <vt:lpstr>DUBAI VS HYDERABAD</vt:lpstr>
      <vt:lpstr>Provide all other recommendations that can boost the telangana tourism, particularly Hyderabad.</vt:lpstr>
      <vt:lpstr>recommendations To boost the telangana tourism, particularly Hyderabad.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masna ashraf</dc:creator>
  <cp:lastModifiedBy>masna ashraf</cp:lastModifiedBy>
  <cp:revision>136</cp:revision>
  <dcterms:created xsi:type="dcterms:W3CDTF">2023-05-10T10:33:28Z</dcterms:created>
  <dcterms:modified xsi:type="dcterms:W3CDTF">2023-05-14T06:01:40Z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2023-05-10T11:18:52Z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0f488f48-a0bc-4d76-89b3-1bb1243ee85f</vt:lpwstr>
  </property>
  <property fmtid="{D5CDD505-2E9C-101B-9397-08002B2CF9AE}" pid="7" name="MSIP_Label_defa4170-0d19-0005-0004-bc88714345d2_ActionId">
    <vt:lpwstr>f3fc80cb-89e6-4f92-948d-fea656452cd5</vt:lpwstr>
  </property>
  <property fmtid="{D5CDD505-2E9C-101B-9397-08002B2CF9AE}" pid="8" name="MSIP_Label_defa4170-0d19-0005-0004-bc88714345d2_ContentBits">
    <vt:lpwstr>0</vt:lpwstr>
  </property>
</Properties>
</file>