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Alfa Slab On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7"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41c447ab0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41c447ab0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1c447ab08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41c447ab08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1c447ab08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41c447ab08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1c447ab08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1c447ab08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1c447ab08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41c447ab08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41c447ab0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41c447ab0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1c447ab08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1c447ab08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41c447ab08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41c447ab08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1c447ab08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41c447ab08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41c447ab08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41c447ab08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41c447ab08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41c447ab0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41c447ab08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41c447ab08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41c447ab08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41c447ab08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1c447ab08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41c447ab08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41c447ab08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41c447ab08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1c447ab08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1c447ab08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1c447ab08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41c447ab08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gov.scot/publications/scottish-government-urban-rural-classification-2020/pages/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masnicolo/final_project_scottish_household_surve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gov.scot/collections/scottish-household-surve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gov.scot/publications/scottish-household-survey-frequently-asked-questions/pages/accessing-data-faq/" TargetMode="External"/><Relationship Id="rId4" Type="http://schemas.openxmlformats.org/officeDocument/2006/relationships/hyperlink" Target="https://statistics.gov.scot/resource?uri=http%3A%2F%2Fstatistics.gov.scot%2Fdata%2Fgreen-or-blue-space-shs" TargetMode="External"/><Relationship Id="rId5" Type="http://schemas.openxmlformats.org/officeDocument/2006/relationships/hyperlink" Target="https://statistics.gov.scot/resource?uri=http%3A%2F%2Fstatistics.gov.scot%2Fdata%2Fneighbourhood-rating---shs" TargetMode="External"/><Relationship Id="rId6" Type="http://schemas.openxmlformats.org/officeDocument/2006/relationships/hyperlink" Target="https://statistics.gov.scot/resource?uri=http%3A%2F%2Fstatistics.gov.scot%2Fdata%2Fcommunity-belonging---shs" TargetMode="External"/><Relationship Id="rId7" Type="http://schemas.openxmlformats.org/officeDocument/2006/relationships/hyperlink" Target="https://www.gov.scot/publications/scottish-household-survey-frequently-asked-questions/pages/accessing-data-faq/" TargetMode="External"/><Relationship Id="rId8" Type="http://schemas.openxmlformats.org/officeDocument/2006/relationships/hyperlink" Target="https://www.opendata.nhs.scot/sl/dataset/geography-codes-and-labels/resource/967937c4-8d67-4f39-974f-fd58c4acfda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gov.scot/publications/scottish-household-survey-frequently-asked-questions/pages/accessing-data-faq/" TargetMode="External"/><Relationship Id="rId4" Type="http://schemas.openxmlformats.org/officeDocument/2006/relationships/hyperlink" Target="https://www.gov.scot/publications/scottish-household-survey-frequently-asked-questions/pages/accessing-data-faq/"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7" name="Google Shape;57;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8" name="Google Shape;58;p1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Proxima Nova"/>
                <a:ea typeface="Proxima Nova"/>
                <a:cs typeface="Proxima Nova"/>
                <a:sym typeface="Proxima Nova"/>
              </a:rPr>
              <a:t>SIMDs and distance to nearest green space</a:t>
            </a:r>
            <a:endParaRPr>
              <a:latin typeface="Proxima Nova"/>
              <a:ea typeface="Proxima Nova"/>
              <a:cs typeface="Proxima Nova"/>
              <a:sym typeface="Proxima Nova"/>
            </a:endParaRPr>
          </a:p>
        </p:txBody>
      </p:sp>
      <p:sp>
        <p:nvSpPr>
          <p:cNvPr id="113" name="Google Shape;113;p22"/>
          <p:cNvSpPr txBox="1"/>
          <p:nvPr>
            <p:ph idx="1" type="body"/>
          </p:nvPr>
        </p:nvSpPr>
        <p:spPr>
          <a:xfrm>
            <a:off x="74025" y="1244825"/>
            <a:ext cx="4248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Access: 70% (least deprived) vs. 60% (most deprived). </a:t>
            </a:r>
            <a:endParaRPr/>
          </a:p>
          <a:p>
            <a:pPr indent="-342900" lvl="0" marL="457200" rtl="0" algn="l">
              <a:spcBef>
                <a:spcPts val="0"/>
              </a:spcBef>
              <a:spcAft>
                <a:spcPts val="0"/>
              </a:spcAft>
              <a:buSzPts val="1800"/>
              <a:buChar char="●"/>
            </a:pPr>
            <a:r>
              <a:rPr lang="it"/>
              <a:t>Lack of access: ~30% (least deprived) vs. ~40% (most deprived).</a:t>
            </a:r>
            <a:endParaRPr/>
          </a:p>
          <a:p>
            <a:pPr indent="-342900" lvl="0" marL="457200" rtl="0" algn="l">
              <a:spcBef>
                <a:spcPts val="0"/>
              </a:spcBef>
              <a:spcAft>
                <a:spcPts val="0"/>
              </a:spcAft>
              <a:buSzPts val="1800"/>
              <a:buChar char="●"/>
            </a:pPr>
            <a:r>
              <a:rPr lang="it"/>
              <a:t> Hypothesis </a:t>
            </a:r>
            <a:r>
              <a:rPr lang="it"/>
              <a:t>test shows that least deprived communities have higher access to a green space. </a:t>
            </a:r>
            <a:endParaRPr/>
          </a:p>
        </p:txBody>
      </p:sp>
      <p:pic>
        <p:nvPicPr>
          <p:cNvPr id="114" name="Google Shape;114;p22"/>
          <p:cNvPicPr preferRelativeResize="0"/>
          <p:nvPr/>
        </p:nvPicPr>
        <p:blipFill>
          <a:blip r:embed="rId3">
            <a:alphaModFix/>
          </a:blip>
          <a:stretch>
            <a:fillRect/>
          </a:stretch>
        </p:blipFill>
        <p:spPr>
          <a:xfrm>
            <a:off x="4280875" y="1017725"/>
            <a:ext cx="4863124" cy="4125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Proxima Nova"/>
                <a:ea typeface="Proxima Nova"/>
                <a:cs typeface="Proxima Nova"/>
                <a:sym typeface="Proxima Nova"/>
              </a:rPr>
              <a:t>Are there differences in green space access between rural and urban areas?</a:t>
            </a:r>
            <a:r>
              <a:rPr lang="it"/>
              <a:t> </a:t>
            </a:r>
            <a:endParaRPr/>
          </a:p>
        </p:txBody>
      </p:sp>
      <p:sp>
        <p:nvSpPr>
          <p:cNvPr id="120" name="Google Shape;120;p23"/>
          <p:cNvSpPr txBox="1"/>
          <p:nvPr>
            <p:ph idx="1" type="body"/>
          </p:nvPr>
        </p:nvSpPr>
        <p:spPr>
          <a:xfrm>
            <a:off x="311700" y="1317325"/>
            <a:ext cx="8520600" cy="325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Urban area: “above 10,000 inhabitants”. </a:t>
            </a:r>
            <a:endParaRPr/>
          </a:p>
          <a:p>
            <a:pPr indent="-342900" lvl="0" marL="457200" rtl="0" algn="l">
              <a:spcBef>
                <a:spcPts val="0"/>
              </a:spcBef>
              <a:spcAft>
                <a:spcPts val="0"/>
              </a:spcAft>
              <a:buSzPts val="1800"/>
              <a:buChar char="●"/>
            </a:pPr>
            <a:r>
              <a:rPr lang="it"/>
              <a:t>Rural area: “settlements of less than 3,000 people” (</a:t>
            </a:r>
            <a:r>
              <a:rPr lang="it" u="sng">
                <a:solidFill>
                  <a:srgbClr val="337AB7"/>
                </a:solidFill>
                <a:hlinkClick r:id="rId3">
                  <a:extLst>
                    <a:ext uri="{A12FA001-AC4F-418D-AE19-62706E023703}">
                      <ahyp:hlinkClr val="tx"/>
                    </a:ext>
                  </a:extLst>
                </a:hlinkClick>
              </a:rPr>
              <a:t>Scottish Government</a:t>
            </a:r>
            <a:r>
              <a:rPr lang="it"/>
              <a:t>).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130625"/>
            <a:ext cx="8520600" cy="87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Proxima Nova"/>
                <a:ea typeface="Proxima Nova"/>
                <a:cs typeface="Proxima Nova"/>
                <a:sym typeface="Proxima Nova"/>
              </a:rPr>
              <a:t>Urban and rural areas and distance to nearest green space</a:t>
            </a:r>
            <a:endParaRPr>
              <a:latin typeface="Proxima Nova"/>
              <a:ea typeface="Proxima Nova"/>
              <a:cs typeface="Proxima Nova"/>
              <a:sym typeface="Proxima Nova"/>
            </a:endParaRPr>
          </a:p>
        </p:txBody>
      </p:sp>
      <p:sp>
        <p:nvSpPr>
          <p:cNvPr id="126" name="Google Shape;126;p24"/>
          <p:cNvSpPr txBox="1"/>
          <p:nvPr>
            <p:ph idx="1" type="body"/>
          </p:nvPr>
        </p:nvSpPr>
        <p:spPr>
          <a:xfrm>
            <a:off x="311700" y="1152475"/>
            <a:ext cx="40338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Nearly 80% of Rural residents live within 5 minutes from a green space vs. ~ 65% Urban residents. </a:t>
            </a:r>
            <a:endParaRPr/>
          </a:p>
          <a:p>
            <a:pPr indent="-342900" lvl="0" marL="457200" rtl="0" algn="l">
              <a:spcBef>
                <a:spcPts val="0"/>
              </a:spcBef>
              <a:spcAft>
                <a:spcPts val="0"/>
              </a:spcAft>
              <a:buSzPts val="1800"/>
              <a:buChar char="●"/>
            </a:pPr>
            <a:r>
              <a:rPr lang="it"/>
              <a:t>~20% of rural residents live more than 5 minutes away from a green space vs. Urban residents ~35%. </a:t>
            </a:r>
            <a:endParaRPr/>
          </a:p>
          <a:p>
            <a:pPr indent="-342900" lvl="0" marL="457200" rtl="0" algn="l">
              <a:spcBef>
                <a:spcPts val="0"/>
              </a:spcBef>
              <a:spcAft>
                <a:spcPts val="0"/>
              </a:spcAft>
              <a:buSzPts val="1800"/>
              <a:buChar char="●"/>
            </a:pPr>
            <a:r>
              <a:rPr lang="it"/>
              <a:t>Approximately the same percentage of people in rural and urban areas (~12%) live more than 11 minutes walk away. </a:t>
            </a:r>
            <a:endParaRPr/>
          </a:p>
        </p:txBody>
      </p:sp>
      <p:pic>
        <p:nvPicPr>
          <p:cNvPr id="127" name="Google Shape;127;p24"/>
          <p:cNvPicPr preferRelativeResize="0"/>
          <p:nvPr/>
        </p:nvPicPr>
        <p:blipFill>
          <a:blip r:embed="rId3">
            <a:alphaModFix/>
          </a:blip>
          <a:stretch>
            <a:fillRect/>
          </a:stretch>
        </p:blipFill>
        <p:spPr>
          <a:xfrm>
            <a:off x="4345500" y="1007825"/>
            <a:ext cx="4798500" cy="4135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178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Proxima Nova"/>
                <a:ea typeface="Proxima Nova"/>
                <a:cs typeface="Proxima Nova"/>
                <a:sym typeface="Proxima Nova"/>
              </a:rPr>
              <a:t>Relationship between neighbourhoods rating and green space access</a:t>
            </a:r>
            <a:endParaRPr>
              <a:latin typeface="Proxima Nova"/>
              <a:ea typeface="Proxima Nova"/>
              <a:cs typeface="Proxima Nova"/>
              <a:sym typeface="Proxima Nova"/>
            </a:endParaRPr>
          </a:p>
        </p:txBody>
      </p:sp>
      <p:sp>
        <p:nvSpPr>
          <p:cNvPr id="133" name="Google Shape;133;p25"/>
          <p:cNvSpPr txBox="1"/>
          <p:nvPr>
            <p:ph idx="1" type="body"/>
          </p:nvPr>
        </p:nvSpPr>
        <p:spPr>
          <a:xfrm>
            <a:off x="0" y="1209275"/>
            <a:ext cx="3477000" cy="393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Respondents were asked to rate their neighbourhoods. </a:t>
            </a:r>
            <a:endParaRPr/>
          </a:p>
          <a:p>
            <a:pPr indent="-342900" lvl="0" marL="457200" rtl="0" algn="l">
              <a:spcBef>
                <a:spcPts val="0"/>
              </a:spcBef>
              <a:spcAft>
                <a:spcPts val="0"/>
              </a:spcAft>
              <a:buSzPts val="1800"/>
              <a:buChar char="●"/>
            </a:pPr>
            <a:r>
              <a:rPr lang="it"/>
              <a:t>Overall, the data shows that a higher neighbourhood rating  corresponds to a shorter distance from a green space. </a:t>
            </a:r>
            <a:endParaRPr/>
          </a:p>
          <a:p>
            <a:pPr indent="-342900" lvl="0" marL="457200" rtl="0" algn="l">
              <a:spcBef>
                <a:spcPts val="0"/>
              </a:spcBef>
              <a:spcAft>
                <a:spcPts val="0"/>
              </a:spcAft>
              <a:buSzPts val="1800"/>
              <a:buChar char="●"/>
            </a:pPr>
            <a:r>
              <a:rPr lang="it"/>
              <a:t>However, people who rate their neighbourhood as “Fairly good” seem to be an exception. </a:t>
            </a:r>
            <a:endParaRPr/>
          </a:p>
        </p:txBody>
      </p:sp>
      <p:pic>
        <p:nvPicPr>
          <p:cNvPr id="134" name="Google Shape;134;p25"/>
          <p:cNvPicPr preferRelativeResize="0"/>
          <p:nvPr/>
        </p:nvPicPr>
        <p:blipFill>
          <a:blip r:embed="rId3">
            <a:alphaModFix/>
          </a:blip>
          <a:stretch>
            <a:fillRect/>
          </a:stretch>
        </p:blipFill>
        <p:spPr>
          <a:xfrm>
            <a:off x="3477000" y="1104500"/>
            <a:ext cx="5667000" cy="3934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Proxima Nova"/>
                <a:ea typeface="Proxima Nova"/>
                <a:cs typeface="Proxima Nova"/>
                <a:sym typeface="Proxima Nova"/>
              </a:rPr>
              <a:t>Relationship between community belonging and green space access</a:t>
            </a:r>
            <a:endParaRPr>
              <a:latin typeface="Proxima Nova"/>
              <a:ea typeface="Proxima Nova"/>
              <a:cs typeface="Proxima Nova"/>
              <a:sym typeface="Proxima Nova"/>
            </a:endParaRPr>
          </a:p>
        </p:txBody>
      </p:sp>
      <p:sp>
        <p:nvSpPr>
          <p:cNvPr id="140" name="Google Shape;140;p26"/>
          <p:cNvSpPr txBox="1"/>
          <p:nvPr>
            <p:ph idx="1" type="body"/>
          </p:nvPr>
        </p:nvSpPr>
        <p:spPr>
          <a:xfrm>
            <a:off x="0" y="1362475"/>
            <a:ext cx="4038900" cy="378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Respondents were asked to rate their community belonging. </a:t>
            </a:r>
            <a:endParaRPr/>
          </a:p>
          <a:p>
            <a:pPr indent="-342900" lvl="0" marL="457200" rtl="0" algn="l">
              <a:spcBef>
                <a:spcPts val="0"/>
              </a:spcBef>
              <a:spcAft>
                <a:spcPts val="0"/>
              </a:spcAft>
              <a:buSzPts val="1800"/>
              <a:buChar char="●"/>
            </a:pPr>
            <a:r>
              <a:rPr lang="it"/>
              <a:t>The data shows that a higher community belonging is associated with a shorter distance from a green space. </a:t>
            </a:r>
            <a:endParaRPr/>
          </a:p>
          <a:p>
            <a:pPr indent="-342900" lvl="0" marL="457200" rtl="0" algn="l">
              <a:spcBef>
                <a:spcPts val="0"/>
              </a:spcBef>
              <a:spcAft>
                <a:spcPts val="0"/>
              </a:spcAft>
              <a:buSzPts val="1800"/>
              <a:buChar char="●"/>
            </a:pPr>
            <a:r>
              <a:rPr lang="it"/>
              <a:t>Conversely, a lower community belonging is associated with a longer distance from a green space. </a:t>
            </a:r>
            <a:endParaRPr/>
          </a:p>
        </p:txBody>
      </p:sp>
      <p:pic>
        <p:nvPicPr>
          <p:cNvPr id="141" name="Google Shape;141;p26"/>
          <p:cNvPicPr preferRelativeResize="0"/>
          <p:nvPr/>
        </p:nvPicPr>
        <p:blipFill>
          <a:blip r:embed="rId3">
            <a:alphaModFix/>
          </a:blip>
          <a:stretch>
            <a:fillRect/>
          </a:stretch>
        </p:blipFill>
        <p:spPr>
          <a:xfrm>
            <a:off x="4087400" y="1017725"/>
            <a:ext cx="5056599" cy="4125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8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latin typeface="Proxima Nova"/>
                <a:ea typeface="Proxima Nova"/>
                <a:cs typeface="Proxima Nova"/>
                <a:sym typeface="Proxima Nova"/>
              </a:rPr>
              <a:t>Households with higher neighbourhood ratings</a:t>
            </a:r>
            <a:endParaRPr>
              <a:latin typeface="Proxima Nova"/>
              <a:ea typeface="Proxima Nova"/>
              <a:cs typeface="Proxima Nova"/>
              <a:sym typeface="Proxima Nova"/>
            </a:endParaRPr>
          </a:p>
        </p:txBody>
      </p:sp>
      <p:sp>
        <p:nvSpPr>
          <p:cNvPr id="147" name="Google Shape;147;p27"/>
          <p:cNvSpPr txBox="1"/>
          <p:nvPr>
            <p:ph idx="1" type="body"/>
          </p:nvPr>
        </p:nvSpPr>
        <p:spPr>
          <a:xfrm>
            <a:off x="311700" y="1125150"/>
            <a:ext cx="5401800" cy="344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Descriptive analysis using logistic regression. </a:t>
            </a:r>
            <a:endParaRPr/>
          </a:p>
          <a:p>
            <a:pPr indent="-342900" lvl="0" marL="457200" rtl="0" algn="l">
              <a:spcBef>
                <a:spcPts val="0"/>
              </a:spcBef>
              <a:spcAft>
                <a:spcPts val="0"/>
              </a:spcAft>
              <a:buSzPts val="1800"/>
              <a:buChar char="●"/>
            </a:pPr>
            <a:r>
              <a:rPr lang="it"/>
              <a:t>Considering “Very good neighbourhood” rating, the model shows that an increase in a very and fairly strong community belonging, a very high satisfaction with nearest green space and an education level of svq 1 or 2  will increase our “neighbourhood very good” parameter. </a:t>
            </a:r>
            <a:endParaRPr/>
          </a:p>
          <a:p>
            <a:pPr indent="0" lvl="0" marL="457200" rtl="0" algn="l">
              <a:spcBef>
                <a:spcPts val="1200"/>
              </a:spcBef>
              <a:spcAft>
                <a:spcPts val="1200"/>
              </a:spcAft>
              <a:buNone/>
            </a:pPr>
            <a:r>
              <a:t/>
            </a:r>
            <a:endParaRPr/>
          </a:p>
        </p:txBody>
      </p:sp>
      <p:pic>
        <p:nvPicPr>
          <p:cNvPr id="148" name="Google Shape;148;p27"/>
          <p:cNvPicPr preferRelativeResize="0"/>
          <p:nvPr/>
        </p:nvPicPr>
        <p:blipFill>
          <a:blip r:embed="rId3">
            <a:alphaModFix/>
          </a:blip>
          <a:stretch>
            <a:fillRect/>
          </a:stretch>
        </p:blipFill>
        <p:spPr>
          <a:xfrm>
            <a:off x="5629599" y="1196649"/>
            <a:ext cx="2855651" cy="2864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Proxima Nova"/>
                <a:ea typeface="Proxima Nova"/>
                <a:cs typeface="Proxima Nova"/>
                <a:sym typeface="Proxima Nova"/>
              </a:rPr>
              <a:t>Plots and data that haven’t made it to the final presentation </a:t>
            </a:r>
            <a:endParaRPr>
              <a:latin typeface="Proxima Nova"/>
              <a:ea typeface="Proxima Nova"/>
              <a:cs typeface="Proxima Nova"/>
              <a:sym typeface="Proxima Nova"/>
            </a:endParaRPr>
          </a:p>
        </p:txBody>
      </p:sp>
      <p:sp>
        <p:nvSpPr>
          <p:cNvPr id="154" name="Google Shape;154;p28"/>
          <p:cNvSpPr txBox="1"/>
          <p:nvPr>
            <p:ph idx="1" type="body"/>
          </p:nvPr>
        </p:nvSpPr>
        <p:spPr>
          <a:xfrm>
            <a:off x="311700" y="1435900"/>
            <a:ext cx="8520600" cy="334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Original code, statistical tests, time series analysis, models and other plots can be accessed on my </a:t>
            </a:r>
            <a:r>
              <a:rPr lang="it" u="sng">
                <a:solidFill>
                  <a:srgbClr val="337AB7"/>
                </a:solidFill>
                <a:hlinkClick r:id="rId3">
                  <a:extLst>
                    <a:ext uri="{A12FA001-AC4F-418D-AE19-62706E023703}">
                      <ahyp:hlinkClr val="tx"/>
                    </a:ext>
                  </a:extLst>
                </a:hlinkClick>
              </a:rPr>
              <a:t>GitHub Profile</a:t>
            </a:r>
            <a:r>
              <a:rPr lang="it"/>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Proxima Nova"/>
                <a:ea typeface="Proxima Nova"/>
                <a:cs typeface="Proxima Nova"/>
                <a:sym typeface="Proxima Nova"/>
              </a:rPr>
              <a:t>Questions? </a:t>
            </a:r>
            <a:endParaRPr>
              <a:latin typeface="Proxima Nova"/>
              <a:ea typeface="Proxima Nova"/>
              <a:cs typeface="Proxima Nova"/>
              <a:sym typeface="Proxima Nova"/>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Proxima Nova"/>
                <a:ea typeface="Proxima Nova"/>
                <a:cs typeface="Proxima Nova"/>
                <a:sym typeface="Proxima Nova"/>
              </a:rPr>
              <a:t>Business insights </a:t>
            </a:r>
            <a:endParaRPr>
              <a:latin typeface="Proxima Nova"/>
              <a:ea typeface="Proxima Nova"/>
              <a:cs typeface="Proxima Nova"/>
              <a:sym typeface="Proxima Nova"/>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Aim of the analysis is to gain insights on how people feel about their local communities in Scotland through the Scottish Household Survey. In particular about the relationship between the distance to outdoor spaces and neighbourhood ratings. </a:t>
            </a:r>
            <a:endParaRPr/>
          </a:p>
          <a:p>
            <a:pPr indent="0" lvl="0" marL="0" rtl="0" algn="l">
              <a:spcBef>
                <a:spcPts val="1200"/>
              </a:spcBef>
              <a:spcAft>
                <a:spcPts val="1200"/>
              </a:spcAft>
              <a:buNone/>
            </a:pPr>
            <a:r>
              <a:rPr lang="it"/>
              <a:t>Crucial to inform the Fairer Scotland Agenda and the National Performance Framework.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Proxima Nova"/>
                <a:ea typeface="Proxima Nova"/>
                <a:cs typeface="Proxima Nova"/>
                <a:sym typeface="Proxima Nova"/>
              </a:rPr>
              <a:t>Scottish Household Surve</a:t>
            </a:r>
            <a:r>
              <a:rPr lang="it">
                <a:latin typeface="Calibri"/>
                <a:ea typeface="Calibri"/>
                <a:cs typeface="Calibri"/>
                <a:sym typeface="Calibri"/>
              </a:rPr>
              <a:t>y (</a:t>
            </a:r>
            <a:r>
              <a:rPr lang="it" u="sng">
                <a:solidFill>
                  <a:srgbClr val="337AB7"/>
                </a:solidFill>
                <a:latin typeface="Calibri"/>
                <a:ea typeface="Calibri"/>
                <a:cs typeface="Calibri"/>
                <a:sym typeface="Calibri"/>
                <a:hlinkClick r:id="rId3">
                  <a:extLst>
                    <a:ext uri="{A12FA001-AC4F-418D-AE19-62706E023703}">
                      <ahyp:hlinkClr val="tx"/>
                    </a:ext>
                  </a:extLst>
                </a:hlinkClick>
              </a:rPr>
              <a:t>SHS Website</a:t>
            </a:r>
            <a:r>
              <a:rPr lang="it">
                <a:latin typeface="Calibri"/>
                <a:ea typeface="Calibri"/>
                <a:cs typeface="Calibri"/>
                <a:sym typeface="Calibri"/>
              </a:rPr>
              <a:t>)</a:t>
            </a:r>
            <a:endParaRPr>
              <a:latin typeface="Calibri"/>
              <a:ea typeface="Calibri"/>
              <a:cs typeface="Calibri"/>
              <a:sym typeface="Calibri"/>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The Scottish Household Survey is carried out by the Scottish government. It started in 1999 and the survey is an annual, cross-sectional survey that provides evidence on the composition, characteristics, attitudes and behaviour of private households and individuals in Scotland. </a:t>
            </a:r>
            <a:endParaRPr/>
          </a:p>
          <a:p>
            <a:pPr indent="-342900" lvl="0" marL="457200" rtl="0" algn="l">
              <a:spcBef>
                <a:spcPts val="1200"/>
              </a:spcBef>
              <a:spcAft>
                <a:spcPts val="0"/>
              </a:spcAft>
              <a:buSzPts val="1800"/>
              <a:buChar char="●"/>
            </a:pPr>
            <a:r>
              <a:rPr lang="it"/>
              <a:t>Random sample of Scotland’s 32 local authorities. </a:t>
            </a:r>
            <a:endParaRPr/>
          </a:p>
          <a:p>
            <a:pPr indent="-342900" lvl="0" marL="457200" rtl="0" algn="l">
              <a:spcBef>
                <a:spcPts val="0"/>
              </a:spcBef>
              <a:spcAft>
                <a:spcPts val="0"/>
              </a:spcAft>
              <a:buSzPts val="1800"/>
              <a:buChar char="●"/>
            </a:pPr>
            <a:r>
              <a:rPr lang="it"/>
              <a:t>Questions are asked by an interviewer in Scottish homes. </a:t>
            </a:r>
            <a:endParaRPr/>
          </a:p>
          <a:p>
            <a:pPr indent="-342900" lvl="0" marL="457200" rtl="0" algn="l">
              <a:spcBef>
                <a:spcPts val="0"/>
              </a:spcBef>
              <a:spcAft>
                <a:spcPts val="0"/>
              </a:spcAft>
              <a:buSzPts val="1800"/>
              <a:buChar char="●"/>
            </a:pPr>
            <a:r>
              <a:rPr lang="it"/>
              <a:t>Participation is voluntary.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Proxima Nova"/>
                <a:ea typeface="Proxima Nova"/>
                <a:cs typeface="Proxima Nova"/>
                <a:sym typeface="Proxima Nova"/>
              </a:rPr>
              <a:t>Business questions</a:t>
            </a:r>
            <a:endParaRPr>
              <a:latin typeface="Proxima Nova"/>
              <a:ea typeface="Proxima Nova"/>
              <a:cs typeface="Proxima Nova"/>
              <a:sym typeface="Proxima Nova"/>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Are there certain groups that have or lack access to a green space? </a:t>
            </a:r>
            <a:endParaRPr/>
          </a:p>
          <a:p>
            <a:pPr indent="-342900" lvl="0" marL="457200" rtl="0" algn="l">
              <a:spcBef>
                <a:spcPts val="0"/>
              </a:spcBef>
              <a:spcAft>
                <a:spcPts val="0"/>
              </a:spcAft>
              <a:buSzPts val="1800"/>
              <a:buChar char="●"/>
            </a:pPr>
            <a:r>
              <a:rPr lang="it">
                <a:highlight>
                  <a:schemeClr val="lt1"/>
                </a:highlight>
              </a:rPr>
              <a:t>What are the differences in how far people have to walk to access their green space? </a:t>
            </a:r>
            <a:endParaRPr>
              <a:highlight>
                <a:schemeClr val="lt1"/>
              </a:highlight>
            </a:endParaRPr>
          </a:p>
          <a:p>
            <a:pPr indent="-342900" lvl="0" marL="457200" rtl="0" algn="l">
              <a:spcBef>
                <a:spcPts val="0"/>
              </a:spcBef>
              <a:spcAft>
                <a:spcPts val="0"/>
              </a:spcAft>
              <a:buSzPts val="1800"/>
              <a:buChar char="●"/>
            </a:pPr>
            <a:r>
              <a:rPr lang="it"/>
              <a:t>Are there differences in green space access between rural and urban areas?</a:t>
            </a:r>
            <a:endParaRPr/>
          </a:p>
          <a:p>
            <a:pPr indent="-342900" lvl="0" marL="457200" rtl="0" algn="l">
              <a:spcBef>
                <a:spcPts val="0"/>
              </a:spcBef>
              <a:spcAft>
                <a:spcPts val="0"/>
              </a:spcAft>
              <a:buSzPts val="1800"/>
              <a:buChar char="●"/>
            </a:pPr>
            <a:r>
              <a:rPr lang="it"/>
              <a:t>What is the difference between neighbourhoods in terms of green space access? How do people rate their neighbourhoods and community in relation to green space access? </a:t>
            </a:r>
            <a:endParaRPr/>
          </a:p>
          <a:p>
            <a:pPr indent="-342900" lvl="0" marL="457200" rtl="0" algn="l">
              <a:spcBef>
                <a:spcPts val="0"/>
              </a:spcBef>
              <a:spcAft>
                <a:spcPts val="0"/>
              </a:spcAft>
              <a:buSzPts val="1800"/>
              <a:buChar char="●"/>
            </a:pPr>
            <a:r>
              <a:rPr lang="it"/>
              <a:t>Is there any way to predict which households would have higher rating?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163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Calibri"/>
                <a:ea typeface="Calibri"/>
                <a:cs typeface="Calibri"/>
                <a:sym typeface="Calibri"/>
              </a:rPr>
              <a:t>The Data</a:t>
            </a:r>
            <a:endParaRPr>
              <a:latin typeface="Calibri"/>
              <a:ea typeface="Calibri"/>
              <a:cs typeface="Calibri"/>
              <a:sym typeface="Calibri"/>
            </a:endParaRPr>
          </a:p>
        </p:txBody>
      </p:sp>
      <p:sp>
        <p:nvSpPr>
          <p:cNvPr id="82" name="Google Shape;82;p17"/>
          <p:cNvSpPr txBox="1"/>
          <p:nvPr>
            <p:ph idx="1" type="body"/>
          </p:nvPr>
        </p:nvSpPr>
        <p:spPr>
          <a:xfrm>
            <a:off x="311700" y="643800"/>
            <a:ext cx="8832300" cy="44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Collection of Scottish Household Survey Data from 2012 to 2019:</a:t>
            </a:r>
            <a:endParaRPr sz="1200"/>
          </a:p>
          <a:p>
            <a:pPr indent="0" lvl="0" marL="0" rtl="0" algn="l">
              <a:spcBef>
                <a:spcPts val="800"/>
              </a:spcBef>
              <a:spcAft>
                <a:spcPts val="0"/>
              </a:spcAft>
              <a:buNone/>
            </a:pPr>
            <a:r>
              <a:t/>
            </a:r>
            <a:endParaRPr sz="1200" u="sng"/>
          </a:p>
          <a:p>
            <a:pPr indent="0" lvl="0" marL="0" rtl="0" algn="l">
              <a:spcBef>
                <a:spcPts val="800"/>
              </a:spcBef>
              <a:spcAft>
                <a:spcPts val="0"/>
              </a:spcAft>
              <a:buNone/>
            </a:pPr>
            <a:r>
              <a:rPr lang="it" sz="1200" u="sng"/>
              <a:t>Internal Data Sources</a:t>
            </a:r>
            <a:r>
              <a:rPr lang="it" sz="1200"/>
              <a:t> : </a:t>
            </a:r>
            <a:r>
              <a:rPr lang="it" sz="1200" u="sng">
                <a:solidFill>
                  <a:srgbClr val="337AB7"/>
                </a:solidFill>
                <a:hlinkClick r:id="rId3">
                  <a:extLst>
                    <a:ext uri="{A12FA001-AC4F-418D-AE19-62706E023703}">
                      <ahyp:hlinkClr val="tx"/>
                    </a:ext>
                  </a:extLst>
                </a:hlinkClick>
              </a:rPr>
              <a:t>Scottish Household Survey</a:t>
            </a:r>
            <a:endParaRPr sz="1200"/>
          </a:p>
          <a:p>
            <a:pPr indent="0" lvl="0" marL="0" rtl="0" algn="l">
              <a:spcBef>
                <a:spcPts val="800"/>
              </a:spcBef>
              <a:spcAft>
                <a:spcPts val="0"/>
              </a:spcAft>
              <a:buNone/>
            </a:pPr>
            <a:r>
              <a:rPr lang="it" sz="1200" u="sng">
                <a:solidFill>
                  <a:srgbClr val="337AB7"/>
                </a:solidFill>
                <a:highlight>
                  <a:srgbClr val="FFFFFF"/>
                </a:highlight>
                <a:hlinkClick r:id="rId4">
                  <a:extLst>
                    <a:ext uri="{A12FA001-AC4F-418D-AE19-62706E023703}">
                      <ahyp:hlinkClr val="tx"/>
                    </a:ext>
                  </a:extLst>
                </a:hlinkClick>
              </a:rPr>
              <a:t>Distance to Green or Blue Space - Scottish Household Survey</a:t>
            </a:r>
            <a:endParaRPr sz="1200" u="sng">
              <a:solidFill>
                <a:srgbClr val="337AB7"/>
              </a:solidFill>
              <a:highlight>
                <a:srgbClr val="FFFFFF"/>
              </a:highlight>
            </a:endParaRPr>
          </a:p>
          <a:p>
            <a:pPr indent="0" lvl="0" marL="0" rtl="0" algn="l">
              <a:spcBef>
                <a:spcPts val="800"/>
              </a:spcBef>
              <a:spcAft>
                <a:spcPts val="0"/>
              </a:spcAft>
              <a:buNone/>
            </a:pPr>
            <a:r>
              <a:rPr lang="it" sz="1200" u="sng">
                <a:solidFill>
                  <a:srgbClr val="337AB7"/>
                </a:solidFill>
                <a:highlight>
                  <a:srgbClr val="FFFFFF"/>
                </a:highlight>
                <a:hlinkClick r:id="rId5">
                  <a:extLst>
                    <a:ext uri="{A12FA001-AC4F-418D-AE19-62706E023703}">
                      <ahyp:hlinkClr val="tx"/>
                    </a:ext>
                  </a:extLst>
                </a:hlinkClick>
              </a:rPr>
              <a:t>Neighbourhood rating - Scottish Household Survey</a:t>
            </a:r>
            <a:endParaRPr sz="1200" u="sng">
              <a:solidFill>
                <a:srgbClr val="337AB7"/>
              </a:solidFill>
              <a:highlight>
                <a:srgbClr val="FFFFFF"/>
              </a:highlight>
            </a:endParaRPr>
          </a:p>
          <a:p>
            <a:pPr indent="0" lvl="0" marL="0" rtl="0" algn="l">
              <a:spcBef>
                <a:spcPts val="800"/>
              </a:spcBef>
              <a:spcAft>
                <a:spcPts val="0"/>
              </a:spcAft>
              <a:buNone/>
            </a:pPr>
            <a:r>
              <a:rPr lang="it" sz="1200" u="sng">
                <a:solidFill>
                  <a:srgbClr val="337AB7"/>
                </a:solidFill>
                <a:highlight>
                  <a:srgbClr val="FFFFFF"/>
                </a:highlight>
                <a:hlinkClick r:id="rId6">
                  <a:extLst>
                    <a:ext uri="{A12FA001-AC4F-418D-AE19-62706E023703}">
                      <ahyp:hlinkClr val="tx"/>
                    </a:ext>
                  </a:extLst>
                </a:hlinkClick>
              </a:rPr>
              <a:t>Community Belonging - Scottish Household Survey</a:t>
            </a:r>
            <a:endParaRPr sz="1200" u="sng">
              <a:solidFill>
                <a:srgbClr val="337AB7"/>
              </a:solidFill>
              <a:highlight>
                <a:srgbClr val="FFFFFF"/>
              </a:highlight>
            </a:endParaRPr>
          </a:p>
          <a:p>
            <a:pPr indent="0" lvl="0" marL="0" rtl="0" algn="l">
              <a:spcBef>
                <a:spcPts val="800"/>
              </a:spcBef>
              <a:spcAft>
                <a:spcPts val="0"/>
              </a:spcAft>
              <a:buNone/>
            </a:pPr>
            <a:r>
              <a:rPr lang="it" sz="1200" u="sng">
                <a:solidFill>
                  <a:srgbClr val="337AB7"/>
                </a:solidFill>
                <a:highlight>
                  <a:schemeClr val="lt1"/>
                </a:highlight>
                <a:latin typeface="Arial"/>
                <a:ea typeface="Arial"/>
                <a:cs typeface="Arial"/>
                <a:sym typeface="Arial"/>
                <a:hlinkClick r:id="rId7">
                  <a:extLst>
                    <a:ext uri="{A12FA001-AC4F-418D-AE19-62706E023703}">
                      <ahyp:hlinkClr val="tx"/>
                    </a:ext>
                  </a:extLst>
                </a:hlinkClick>
              </a:rPr>
              <a:t>Aggregated Data</a:t>
            </a:r>
            <a:endParaRPr sz="1200" u="sng">
              <a:solidFill>
                <a:srgbClr val="337AB7"/>
              </a:solidFill>
              <a:highlight>
                <a:schemeClr val="lt1"/>
              </a:highlight>
              <a:latin typeface="Arial"/>
              <a:ea typeface="Arial"/>
              <a:cs typeface="Arial"/>
              <a:sym typeface="Arial"/>
            </a:endParaRPr>
          </a:p>
          <a:p>
            <a:pPr indent="0" lvl="0" marL="0" rtl="0" algn="l">
              <a:spcBef>
                <a:spcPts val="800"/>
              </a:spcBef>
              <a:spcAft>
                <a:spcPts val="0"/>
              </a:spcAft>
              <a:buNone/>
            </a:pPr>
            <a:r>
              <a:t/>
            </a:r>
            <a:endParaRPr sz="1200" u="sng">
              <a:highlight>
                <a:schemeClr val="lt1"/>
              </a:highlight>
            </a:endParaRPr>
          </a:p>
          <a:p>
            <a:pPr indent="0" lvl="0" marL="0" rtl="0" algn="l">
              <a:spcBef>
                <a:spcPts val="800"/>
              </a:spcBef>
              <a:spcAft>
                <a:spcPts val="0"/>
              </a:spcAft>
              <a:buNone/>
            </a:pPr>
            <a:r>
              <a:rPr lang="it" sz="1200" u="sng">
                <a:highlight>
                  <a:schemeClr val="lt1"/>
                </a:highlight>
              </a:rPr>
              <a:t>External Data Sources</a:t>
            </a:r>
            <a:r>
              <a:rPr lang="it" sz="1200">
                <a:highlight>
                  <a:schemeClr val="lt1"/>
                </a:highlight>
              </a:rPr>
              <a:t> :</a:t>
            </a:r>
            <a:endParaRPr sz="1200">
              <a:highlight>
                <a:schemeClr val="lt1"/>
              </a:highlight>
            </a:endParaRPr>
          </a:p>
          <a:p>
            <a:pPr indent="0" lvl="0" marL="0" rtl="0" algn="l">
              <a:spcBef>
                <a:spcPts val="800"/>
              </a:spcBef>
              <a:spcAft>
                <a:spcPts val="0"/>
              </a:spcAft>
              <a:buNone/>
            </a:pPr>
            <a:r>
              <a:rPr lang="it" sz="1200" u="sng">
                <a:solidFill>
                  <a:srgbClr val="337AB7"/>
                </a:solidFill>
                <a:highlight>
                  <a:schemeClr val="lt1"/>
                </a:highlight>
                <a:hlinkClick r:id="rId8">
                  <a:extLst>
                    <a:ext uri="{A12FA001-AC4F-418D-AE19-62706E023703}">
                      <ahyp:hlinkClr val="tx"/>
                    </a:ext>
                  </a:extLst>
                </a:hlinkClick>
              </a:rPr>
              <a:t>Scottish Council Areas </a:t>
            </a:r>
            <a:endParaRPr sz="1200" u="sng">
              <a:solidFill>
                <a:srgbClr val="337AB7"/>
              </a:solidFill>
              <a:highlight>
                <a:schemeClr val="lt1"/>
              </a:highlight>
            </a:endParaRPr>
          </a:p>
          <a:p>
            <a:pPr indent="0" lvl="0" marL="0" rtl="0" algn="l">
              <a:spcBef>
                <a:spcPts val="800"/>
              </a:spcBef>
              <a:spcAft>
                <a:spcPts val="0"/>
              </a:spcAft>
              <a:buNone/>
            </a:pPr>
            <a:r>
              <a:t/>
            </a:r>
            <a:endParaRPr sz="1200">
              <a:solidFill>
                <a:srgbClr val="337AB7"/>
              </a:solidFill>
              <a:highlight>
                <a:srgbClr val="FFFFFF"/>
              </a:highlight>
              <a:latin typeface="Arial"/>
              <a:ea typeface="Arial"/>
              <a:cs typeface="Arial"/>
              <a:sym typeface="Arial"/>
            </a:endParaRPr>
          </a:p>
          <a:p>
            <a:pPr indent="0" lvl="0" marL="0" rtl="0" algn="l">
              <a:spcBef>
                <a:spcPts val="800"/>
              </a:spcBef>
              <a:spcAft>
                <a:spcPts val="0"/>
              </a:spcAft>
              <a:buNone/>
            </a:pPr>
            <a:r>
              <a:rPr lang="it" sz="1200" u="sng">
                <a:highlight>
                  <a:srgbClr val="FFFFFF"/>
                </a:highlight>
                <a:latin typeface="Arial"/>
                <a:ea typeface="Arial"/>
                <a:cs typeface="Arial"/>
                <a:sym typeface="Arial"/>
              </a:rPr>
              <a:t>Data type: </a:t>
            </a:r>
            <a:endParaRPr sz="1200" u="sng">
              <a:highlight>
                <a:srgbClr val="FFFFFF"/>
              </a:highlight>
              <a:latin typeface="Arial"/>
              <a:ea typeface="Arial"/>
              <a:cs typeface="Arial"/>
              <a:sym typeface="Arial"/>
            </a:endParaRPr>
          </a:p>
          <a:p>
            <a:pPr indent="-304800" lvl="0" marL="457200" rtl="0" algn="l">
              <a:spcBef>
                <a:spcPts val="800"/>
              </a:spcBef>
              <a:spcAft>
                <a:spcPts val="0"/>
              </a:spcAft>
              <a:buSzPts val="1200"/>
              <a:buFont typeface="Arial"/>
              <a:buChar char="●"/>
            </a:pPr>
            <a:r>
              <a:rPr lang="it" sz="1200">
                <a:highlight>
                  <a:srgbClr val="FFFFFF"/>
                </a:highlight>
                <a:latin typeface="Arial"/>
                <a:ea typeface="Arial"/>
                <a:cs typeface="Arial"/>
                <a:sym typeface="Arial"/>
              </a:rPr>
              <a:t>Categorical data (Dichotomous two levels: 1, 0);</a:t>
            </a:r>
            <a:endParaRPr sz="1200">
              <a:highlight>
                <a:srgbClr val="FFFFFF"/>
              </a:highlight>
              <a:latin typeface="Arial"/>
              <a:ea typeface="Arial"/>
              <a:cs typeface="Arial"/>
              <a:sym typeface="Arial"/>
            </a:endParaRPr>
          </a:p>
          <a:p>
            <a:pPr indent="-304800" lvl="0" marL="457200" rtl="0" algn="l">
              <a:spcBef>
                <a:spcPts val="0"/>
              </a:spcBef>
              <a:spcAft>
                <a:spcPts val="0"/>
              </a:spcAft>
              <a:buSzPts val="1200"/>
              <a:buFont typeface="Arial"/>
              <a:buChar char="●"/>
            </a:pPr>
            <a:r>
              <a:rPr lang="it" sz="1200">
                <a:highlight>
                  <a:srgbClr val="FFFFFF"/>
                </a:highlight>
                <a:latin typeface="Arial"/>
                <a:ea typeface="Arial"/>
                <a:cs typeface="Arial"/>
                <a:sym typeface="Arial"/>
              </a:rPr>
              <a:t>CSV format.</a:t>
            </a:r>
            <a:endParaRPr sz="1200">
              <a:solidFill>
                <a:srgbClr val="337AB7"/>
              </a:solidFill>
              <a:highlight>
                <a:srgbClr val="FFFFFF"/>
              </a:highlight>
              <a:latin typeface="Arial"/>
              <a:ea typeface="Arial"/>
              <a:cs typeface="Arial"/>
              <a:sym typeface="Arial"/>
            </a:endParaRPr>
          </a:p>
          <a:p>
            <a:pPr indent="0" lvl="0" marL="0" rtl="0" algn="l">
              <a:spcBef>
                <a:spcPts val="800"/>
              </a:spcBef>
              <a:spcAft>
                <a:spcPts val="0"/>
              </a:spcAft>
              <a:buNone/>
            </a:pPr>
            <a:r>
              <a:t/>
            </a:r>
            <a:endParaRPr sz="1000">
              <a:solidFill>
                <a:srgbClr val="337AB7"/>
              </a:solidFill>
              <a:highlight>
                <a:srgbClr val="FFFFFF"/>
              </a:highlight>
              <a:latin typeface="Arial"/>
              <a:ea typeface="Arial"/>
              <a:cs typeface="Arial"/>
              <a:sym typeface="Arial"/>
            </a:endParaRPr>
          </a:p>
          <a:p>
            <a:pPr indent="0" lvl="0" marL="0" rtl="0" algn="l">
              <a:spcBef>
                <a:spcPts val="800"/>
              </a:spcBef>
              <a:spcAft>
                <a:spcPts val="0"/>
              </a:spcAft>
              <a:buNone/>
            </a:pPr>
            <a:r>
              <a:t/>
            </a:r>
            <a:endParaRPr sz="1000">
              <a:solidFill>
                <a:srgbClr val="337AB7"/>
              </a:solidFill>
              <a:highlight>
                <a:srgbClr val="FFFFFF"/>
              </a:highlight>
              <a:latin typeface="Arial"/>
              <a:ea typeface="Arial"/>
              <a:cs typeface="Arial"/>
              <a:sym typeface="Arial"/>
            </a:endParaRPr>
          </a:p>
          <a:p>
            <a:pPr indent="0" lvl="0" marL="0" rtl="0" algn="l">
              <a:spcBef>
                <a:spcPts val="800"/>
              </a:spcBef>
              <a:spcAft>
                <a:spcPts val="120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Proxima Nova"/>
                <a:ea typeface="Proxima Nova"/>
                <a:cs typeface="Proxima Nova"/>
                <a:sym typeface="Proxima Nova"/>
              </a:rPr>
              <a:t>Ethics &amp; Limitations </a:t>
            </a:r>
            <a:endParaRPr>
              <a:latin typeface="Proxima Nova"/>
              <a:ea typeface="Proxima Nova"/>
              <a:cs typeface="Proxima Nova"/>
              <a:sym typeface="Proxima Nova"/>
            </a:endParaRPr>
          </a:p>
        </p:txBody>
      </p:sp>
      <p:sp>
        <p:nvSpPr>
          <p:cNvPr id="88" name="Google Shape;88;p1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Part of the data is masked for ethical and privacy reasons. It is only possible to know only a few characteristics of a survey response.</a:t>
            </a:r>
            <a:endParaRPr/>
          </a:p>
          <a:p>
            <a:pPr indent="-342900" lvl="0" marL="457200" rtl="0" algn="l">
              <a:spcBef>
                <a:spcPts val="0"/>
              </a:spcBef>
              <a:spcAft>
                <a:spcPts val="0"/>
              </a:spcAft>
              <a:buSzPts val="1800"/>
              <a:buChar char="●"/>
            </a:pPr>
            <a:r>
              <a:rPr lang="it"/>
              <a:t>For this reason there were numerous “All” values which were filtered out during my analysis.  </a:t>
            </a:r>
            <a:endParaRPr/>
          </a:p>
          <a:p>
            <a:pPr indent="-342900" lvl="0" marL="457200" rtl="0" algn="l">
              <a:spcBef>
                <a:spcPts val="0"/>
              </a:spcBef>
              <a:spcAft>
                <a:spcPts val="0"/>
              </a:spcAft>
              <a:buSzPts val="1800"/>
              <a:buChar char="●"/>
            </a:pPr>
            <a:r>
              <a:rPr lang="it"/>
              <a:t>This presents a limitation as it is not possible to know specific details of the data. Therefore a descriptive data analysis approach has been adopted. </a:t>
            </a:r>
            <a:endParaRPr/>
          </a:p>
          <a:p>
            <a:pPr indent="-342900" lvl="0" marL="457200" rtl="0" algn="l">
              <a:spcBef>
                <a:spcPts val="0"/>
              </a:spcBef>
              <a:spcAft>
                <a:spcPts val="0"/>
              </a:spcAft>
              <a:buSzPts val="1800"/>
              <a:buChar char="●"/>
            </a:pPr>
            <a:r>
              <a:rPr lang="it"/>
              <a:t>The data presents higher responses from specific societal groups (e.g. people who rate their community or neighbourhoods higher) and specific geographical areas (South Lanarkshire, West Dunbartonshire, Dundee City). However, this hasn’t influenced the analysis as the data has been analysed using percentages and proportions.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Proxima Nova"/>
                <a:ea typeface="Proxima Nova"/>
                <a:cs typeface="Proxima Nova"/>
                <a:sym typeface="Proxima Nova"/>
              </a:rPr>
              <a:t>Analysis</a:t>
            </a:r>
            <a:endParaRPr>
              <a:latin typeface="Proxima Nova"/>
              <a:ea typeface="Proxima Nova"/>
              <a:cs typeface="Proxima Nova"/>
              <a:sym typeface="Proxima Nova"/>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Descriptive analysis as opposed to a prescriptive analysis. </a:t>
            </a:r>
            <a:endParaRPr/>
          </a:p>
          <a:p>
            <a:pPr indent="-342900" lvl="0" marL="457200" rtl="0" algn="l">
              <a:spcBef>
                <a:spcPts val="0"/>
              </a:spcBef>
              <a:spcAft>
                <a:spcPts val="0"/>
              </a:spcAft>
              <a:buSzPts val="1800"/>
              <a:buChar char="●"/>
            </a:pPr>
            <a:r>
              <a:rPr lang="it"/>
              <a:t>RStudio </a:t>
            </a:r>
            <a:endParaRPr/>
          </a:p>
          <a:p>
            <a:pPr indent="-342900" lvl="0" marL="457200" rtl="0" algn="l">
              <a:spcBef>
                <a:spcPts val="0"/>
              </a:spcBef>
              <a:spcAft>
                <a:spcPts val="0"/>
              </a:spcAft>
              <a:buSzPts val="1800"/>
              <a:buChar char="●"/>
            </a:pPr>
            <a:r>
              <a:rPr lang="it"/>
              <a:t>Loaded and cleaned the data, calculated proportions, statistical tests and filtered out the “All” values from analysis and plotting.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it" sz="2000">
                <a:latin typeface="Proxima Nova"/>
                <a:ea typeface="Proxima Nova"/>
                <a:cs typeface="Proxima Nova"/>
                <a:sym typeface="Proxima Nova"/>
              </a:rPr>
              <a:t>Are there certain groups that have or lack access to a green space? </a:t>
            </a:r>
            <a:endParaRPr sz="2000">
              <a:latin typeface="Proxima Nova"/>
              <a:ea typeface="Proxima Nova"/>
              <a:cs typeface="Proxima Nova"/>
              <a:sym typeface="Proxima Nova"/>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it" u="sng"/>
              <a:t>Green Space</a:t>
            </a:r>
            <a:r>
              <a:rPr lang="it"/>
              <a:t>: “Public green or open space in your local area [...] a park, countryside, wood, play area, canal path, riverside or beach”. (</a:t>
            </a:r>
            <a:r>
              <a:rPr lang="it" u="sng">
                <a:solidFill>
                  <a:srgbClr val="337AB7"/>
                </a:solidFill>
                <a:hlinkClick r:id="rId3">
                  <a:extLst>
                    <a:ext uri="{A12FA001-AC4F-418D-AE19-62706E023703}">
                      <ahyp:hlinkClr val="tx"/>
                    </a:ext>
                  </a:extLst>
                </a:hlinkClick>
              </a:rPr>
              <a:t>SHS website</a:t>
            </a:r>
            <a:r>
              <a:rPr lang="it"/>
              <a:t>). </a:t>
            </a:r>
            <a:endParaRPr/>
          </a:p>
          <a:p>
            <a:pPr indent="0" lvl="0" marL="0" rtl="0" algn="l">
              <a:spcBef>
                <a:spcPts val="1200"/>
              </a:spcBef>
              <a:spcAft>
                <a:spcPts val="0"/>
              </a:spcAft>
              <a:buNone/>
            </a:pPr>
            <a:r>
              <a:rPr b="1" lang="it" u="sng"/>
              <a:t>Access to a green space</a:t>
            </a:r>
            <a:r>
              <a:rPr lang="it"/>
              <a:t>: “Proportion of adults who live within a 5 minute walk of their local green or blue space”. (</a:t>
            </a:r>
            <a:r>
              <a:rPr lang="it" u="sng">
                <a:solidFill>
                  <a:srgbClr val="337AB7"/>
                </a:solidFill>
                <a:hlinkClick r:id="rId4">
                  <a:extLst>
                    <a:ext uri="{A12FA001-AC4F-418D-AE19-62706E023703}">
                      <ahyp:hlinkClr val="tx"/>
                    </a:ext>
                  </a:extLst>
                </a:hlinkClick>
              </a:rPr>
              <a:t>SHS website</a:t>
            </a:r>
            <a:r>
              <a:rPr lang="it"/>
              <a:t>). </a:t>
            </a:r>
            <a:endParaRPr/>
          </a:p>
          <a:p>
            <a:pPr indent="0" lvl="0" marL="0" rtl="0" algn="l">
              <a:spcBef>
                <a:spcPts val="1200"/>
              </a:spcBef>
              <a:spcAft>
                <a:spcPts val="0"/>
              </a:spcAft>
              <a:buNone/>
            </a:pPr>
            <a:r>
              <a:rPr b="1" lang="it" u="sng"/>
              <a:t>Difference in how people have to walk: </a:t>
            </a:r>
            <a:r>
              <a:rPr lang="it"/>
              <a:t>5 minute walk or less, within 6-10 minute walk, 11 minute walk or more.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71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Proxima Nova"/>
                <a:ea typeface="Proxima Nova"/>
                <a:cs typeface="Proxima Nova"/>
                <a:sym typeface="Proxima Nova"/>
              </a:rPr>
              <a:t>Ethnicity and distance to nearest green space</a:t>
            </a:r>
            <a:endParaRPr>
              <a:latin typeface="Proxima Nova"/>
              <a:ea typeface="Proxima Nova"/>
              <a:cs typeface="Proxima Nova"/>
              <a:sym typeface="Proxima Nova"/>
            </a:endParaRPr>
          </a:p>
        </p:txBody>
      </p:sp>
      <p:sp>
        <p:nvSpPr>
          <p:cNvPr id="106" name="Google Shape;106;p21"/>
          <p:cNvSpPr txBox="1"/>
          <p:nvPr>
            <p:ph idx="1" type="body"/>
          </p:nvPr>
        </p:nvSpPr>
        <p:spPr>
          <a:xfrm>
            <a:off x="0" y="819475"/>
            <a:ext cx="4025100" cy="4291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Wider disparity in distance from a green space. </a:t>
            </a:r>
            <a:endParaRPr/>
          </a:p>
          <a:p>
            <a:pPr indent="-342900" lvl="0" marL="457200" rtl="0" algn="l">
              <a:spcBef>
                <a:spcPts val="0"/>
              </a:spcBef>
              <a:spcAft>
                <a:spcPts val="0"/>
              </a:spcAft>
              <a:buSzPts val="1800"/>
              <a:buChar char="●"/>
            </a:pPr>
            <a:r>
              <a:rPr lang="it"/>
              <a:t>Access to a green space: 65% (whites) vs. 55% (others).  </a:t>
            </a:r>
            <a:endParaRPr/>
          </a:p>
          <a:p>
            <a:pPr indent="-342900" lvl="0" marL="457200" rtl="0" algn="l">
              <a:spcBef>
                <a:spcPts val="0"/>
              </a:spcBef>
              <a:spcAft>
                <a:spcPts val="0"/>
              </a:spcAft>
              <a:buSzPts val="1800"/>
              <a:buChar char="●"/>
            </a:pPr>
            <a:r>
              <a:rPr lang="it"/>
              <a:t>Lack of access: ~35% (whites) vs. ~45% others. </a:t>
            </a:r>
            <a:endParaRPr/>
          </a:p>
          <a:p>
            <a:pPr indent="-342900" lvl="0" marL="457200" rtl="0" algn="l">
              <a:spcBef>
                <a:spcPts val="0"/>
              </a:spcBef>
              <a:spcAft>
                <a:spcPts val="0"/>
              </a:spcAft>
              <a:buSzPts val="1800"/>
              <a:buChar char="●"/>
            </a:pPr>
            <a:r>
              <a:rPr lang="it"/>
              <a:t>Statistical test shows that white people have higher access to a green space.  </a:t>
            </a:r>
            <a:endParaRPr/>
          </a:p>
          <a:p>
            <a:pPr indent="0" lvl="0" marL="0" rtl="0" algn="l">
              <a:spcBef>
                <a:spcPts val="1200"/>
              </a:spcBef>
              <a:spcAft>
                <a:spcPts val="1200"/>
              </a:spcAft>
              <a:buNone/>
            </a:pPr>
            <a:r>
              <a:t/>
            </a:r>
            <a:endParaRPr/>
          </a:p>
        </p:txBody>
      </p:sp>
      <p:pic>
        <p:nvPicPr>
          <p:cNvPr id="107" name="Google Shape;107;p21"/>
          <p:cNvPicPr preferRelativeResize="0"/>
          <p:nvPr/>
        </p:nvPicPr>
        <p:blipFill>
          <a:blip r:embed="rId3">
            <a:alphaModFix/>
          </a:blip>
          <a:stretch>
            <a:fillRect/>
          </a:stretch>
        </p:blipFill>
        <p:spPr>
          <a:xfrm>
            <a:off x="3926150" y="752100"/>
            <a:ext cx="5217848" cy="4359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