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lear Sans Bold" charset="1" panose="020B0803030202020304"/>
      <p:regular r:id="rId16"/>
    </p:embeddedFont>
    <p:embeddedFont>
      <p:font typeface="Clear Sans" charset="1" panose="020B0503030202020304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262811" y="7478019"/>
            <a:ext cx="3675665" cy="4034727"/>
            <a:chOff x="0" y="0"/>
            <a:chExt cx="4900887" cy="53796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33182" cy="4142428"/>
            </a:xfrm>
            <a:custGeom>
              <a:avLst/>
              <a:gdLst/>
              <a:ahLst/>
              <a:cxnLst/>
              <a:rect r="r" b="b" t="t" l="l"/>
              <a:pathLst>
                <a:path h="4142428" w="3133182">
                  <a:moveTo>
                    <a:pt x="0" y="0"/>
                  </a:moveTo>
                  <a:lnTo>
                    <a:pt x="3133182" y="0"/>
                  </a:lnTo>
                  <a:lnTo>
                    <a:pt x="3133182" y="4142428"/>
                  </a:lnTo>
                  <a:lnTo>
                    <a:pt x="0" y="41424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866249" y="639429"/>
              <a:ext cx="3133182" cy="4142428"/>
            </a:xfrm>
            <a:custGeom>
              <a:avLst/>
              <a:gdLst/>
              <a:ahLst/>
              <a:cxnLst/>
              <a:rect r="r" b="b" t="t" l="l"/>
              <a:pathLst>
                <a:path h="4142428" w="3133182">
                  <a:moveTo>
                    <a:pt x="0" y="0"/>
                  </a:moveTo>
                  <a:lnTo>
                    <a:pt x="3133181" y="0"/>
                  </a:lnTo>
                  <a:lnTo>
                    <a:pt x="3133181" y="4142428"/>
                  </a:lnTo>
                  <a:lnTo>
                    <a:pt x="0" y="41424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767705" y="1237209"/>
              <a:ext cx="3133182" cy="4142428"/>
            </a:xfrm>
            <a:custGeom>
              <a:avLst/>
              <a:gdLst/>
              <a:ahLst/>
              <a:cxnLst/>
              <a:rect r="r" b="b" t="t" l="l"/>
              <a:pathLst>
                <a:path h="4142428" w="3133182">
                  <a:moveTo>
                    <a:pt x="0" y="0"/>
                  </a:moveTo>
                  <a:lnTo>
                    <a:pt x="3133182" y="0"/>
                  </a:lnTo>
                  <a:lnTo>
                    <a:pt x="3133182" y="4142428"/>
                  </a:lnTo>
                  <a:lnTo>
                    <a:pt x="0" y="41424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3496221" y="580023"/>
            <a:ext cx="3864863" cy="1368806"/>
          </a:xfrm>
          <a:custGeom>
            <a:avLst/>
            <a:gdLst/>
            <a:ahLst/>
            <a:cxnLst/>
            <a:rect r="r" b="b" t="t" l="l"/>
            <a:pathLst>
              <a:path h="1368806" w="3864863">
                <a:moveTo>
                  <a:pt x="0" y="0"/>
                </a:moveTo>
                <a:lnTo>
                  <a:pt x="3864863" y="0"/>
                </a:lnTo>
                <a:lnTo>
                  <a:pt x="3864863" y="1368806"/>
                </a:lnTo>
                <a:lnTo>
                  <a:pt x="0" y="136880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144000" y="3705344"/>
            <a:ext cx="8217084" cy="4201276"/>
            <a:chOff x="0" y="0"/>
            <a:chExt cx="10956112" cy="560170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42875"/>
              <a:ext cx="10956112" cy="22616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000"/>
                </a:lnSpc>
              </a:pPr>
              <a:r>
                <a:rPr lang="en-US" b="true" sz="8000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Nacataphone</a:t>
              </a:r>
            </a:p>
            <a:p>
              <a:pPr algn="l">
                <a:lnSpc>
                  <a:spcPts val="5000"/>
                </a:lnSpc>
              </a:pPr>
              <a:r>
                <a:rPr lang="en-US" sz="5000" b="true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Caso de estudio final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3105516"/>
              <a:ext cx="10956112" cy="2496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Andre Vargas Bermudez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Emilio Javier Gomez Lopez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Mauro Engelbert Delgado Saenz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94DDDE"/>
                  </a:solidFill>
                  <a:latin typeface="Clear Sans"/>
                  <a:ea typeface="Clear Sans"/>
                  <a:cs typeface="Clear Sans"/>
                  <a:sym typeface="Clear Sans"/>
                </a:rPr>
                <a:t>Ulises Ramcess Chavez Rivera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1762" y="1468613"/>
            <a:ext cx="3489749" cy="2861594"/>
          </a:xfrm>
          <a:custGeom>
            <a:avLst/>
            <a:gdLst/>
            <a:ahLst/>
            <a:cxnLst/>
            <a:rect r="r" b="b" t="t" l="l"/>
            <a:pathLst>
              <a:path h="2861594" w="3489749">
                <a:moveTo>
                  <a:pt x="0" y="0"/>
                </a:moveTo>
                <a:lnTo>
                  <a:pt x="3489749" y="0"/>
                </a:lnTo>
                <a:lnTo>
                  <a:pt x="3489749" y="2861594"/>
                </a:lnTo>
                <a:lnTo>
                  <a:pt x="0" y="286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793" y="4703587"/>
            <a:ext cx="4618653" cy="4114800"/>
          </a:xfrm>
          <a:custGeom>
            <a:avLst/>
            <a:gdLst/>
            <a:ahLst/>
            <a:cxnLst/>
            <a:rect r="r" b="b" t="t" l="l"/>
            <a:pathLst>
              <a:path h="4114800" w="4618653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03865" y="3659191"/>
            <a:ext cx="8955435" cy="2797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2B4B8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Muchas Gracias</a:t>
            </a:r>
          </a:p>
          <a:p>
            <a:pPr algn="ctr">
              <a:lnSpc>
                <a:spcPts val="9520"/>
              </a:lnSpc>
            </a:pPr>
            <a:r>
              <a:rPr lang="en-US" sz="6800" b="true">
                <a:solidFill>
                  <a:srgbClr val="2B4B8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 su atención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439405"/>
            <a:ext cx="10458786" cy="5408190"/>
            <a:chOff x="0" y="0"/>
            <a:chExt cx="13945047" cy="72109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23825"/>
              <a:ext cx="13945047" cy="14338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96"/>
                </a:lnSpc>
              </a:pPr>
              <a:r>
                <a:rPr lang="en-US" sz="7710" b="true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Introducción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131245"/>
              <a:ext cx="13360710" cy="407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91"/>
                </a:lnSpc>
              </a:pPr>
              <a:r>
                <a:rPr lang="en-US" sz="3493">
                  <a:solidFill>
                    <a:srgbClr val="2B4B82"/>
                  </a:solidFill>
                  <a:latin typeface="Clear Sans"/>
                  <a:ea typeface="Clear Sans"/>
                  <a:cs typeface="Clear Sans"/>
                  <a:sym typeface="Clear Sans"/>
                </a:rPr>
                <a:t>El proy</a:t>
              </a:r>
              <a:r>
                <a:rPr lang="en-US" sz="3493">
                  <a:solidFill>
                    <a:srgbClr val="2B4B82"/>
                  </a:solidFill>
                  <a:latin typeface="Clear Sans"/>
                  <a:ea typeface="Clear Sans"/>
                  <a:cs typeface="Clear Sans"/>
                  <a:sym typeface="Clear Sans"/>
                </a:rPr>
                <a:t>ecto es un sistema automatizado que permite realizar recargas telefónicas de forma eficiente. Utiliza estructuras básicas de programación y busca facilitar procesos cotidianos sin requerir conocimientos técnicos.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8359147" y="2009775"/>
          <a:ext cx="8900153" cy="6267450"/>
        </p:xfrm>
        <a:graphic>
          <a:graphicData uri="http://schemas.openxmlformats.org/drawingml/2006/table">
            <a:tbl>
              <a:tblPr/>
              <a:tblGrid>
                <a:gridCol w="8900153"/>
              </a:tblGrid>
              <a:tr h="20987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Problema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86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La poca intuitividad de las plataformas de recarga actuales lleva a muchos usuarios a preferir acudir a tiendas físicas, lo que implica más tiempo y dependencia. Esto evidencia la necesidad de un sistema amigable, simple y automatizado que facilite el proceso de recarga de forma clara y segura.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028700" y="3464414"/>
            <a:ext cx="5247144" cy="3358172"/>
          </a:xfrm>
          <a:custGeom>
            <a:avLst/>
            <a:gdLst/>
            <a:ahLst/>
            <a:cxnLst/>
            <a:rect r="r" b="b" t="t" l="l"/>
            <a:pathLst>
              <a:path h="3358172" w="5247144">
                <a:moveTo>
                  <a:pt x="0" y="0"/>
                </a:moveTo>
                <a:lnTo>
                  <a:pt x="5247144" y="0"/>
                </a:lnTo>
                <a:lnTo>
                  <a:pt x="5247144" y="3358172"/>
                </a:lnTo>
                <a:lnTo>
                  <a:pt x="0" y="3358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5666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207503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9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9" y="1276208"/>
                </a:lnTo>
                <a:lnTo>
                  <a:pt x="20766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94348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6" y="0"/>
                </a:lnTo>
                <a:lnTo>
                  <a:pt x="3837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9912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2709563"/>
          <a:ext cx="16230600" cy="7150349"/>
        </p:xfrm>
        <a:graphic>
          <a:graphicData uri="http://schemas.openxmlformats.org/drawingml/2006/table">
            <a:tbl>
              <a:tblPr/>
              <a:tblGrid>
                <a:gridCol w="8115300"/>
                <a:gridCol w="8115300"/>
              </a:tblGrid>
              <a:tr h="19048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600"/>
                        </a:lnSpc>
                        <a:defRPr/>
                      </a:pPr>
                      <a:r>
                        <a:rPr lang="en-US" sz="55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Objetivo general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72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Objetivos específicos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54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Desarrollar un sistema interactivo y automatizado en el que se le facilite al usuario un menú intuitivo en el que pueda realizar una recarga de saldo de manera sencilla, eficiente y segura simplificando el proceso mediante una interfaz funcional.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47697" indent="-323848" lvl="1">
                        <a:lnSpc>
                          <a:spcPts val="41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9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Validar que los datos ingresados sean correctos para evitar errores en la recarga.</a:t>
                      </a:r>
                      <a:endParaRPr lang="en-US" sz="1100"/>
                    </a:p>
                    <a:p>
                      <a:pPr algn="l" marL="647697" indent="-323848" lvl="1">
                        <a:lnSpc>
                          <a:spcPts val="4199"/>
                        </a:lnSpc>
                        <a:buFont typeface="Arial"/>
                        <a:buChar char="•"/>
                      </a:pPr>
                      <a:r>
                        <a:rPr lang="en-US" sz="29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Informar al usuario de forma inmediata y clara sobre el resultado.</a:t>
                      </a:r>
                    </a:p>
                    <a:p>
                      <a:pPr algn="l" marL="647697" indent="-323848" lvl="1">
                        <a:lnSpc>
                          <a:spcPts val="4199"/>
                        </a:lnSpc>
                        <a:buFont typeface="Arial"/>
                        <a:buChar char="•"/>
                      </a:pPr>
                      <a:r>
                        <a:rPr lang="en-US" sz="29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Facilitar el uso del sistema con un diseño sencillo y manejo fácil de la información.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349" y="1028700"/>
            <a:ext cx="17661302" cy="8229600"/>
            <a:chOff x="0" y="0"/>
            <a:chExt cx="23548403" cy="10972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548403" cy="10972800"/>
              <a:chOff x="0" y="0"/>
              <a:chExt cx="24346515" cy="1134469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4346515" cy="11344695"/>
              </a:xfrm>
              <a:custGeom>
                <a:avLst/>
                <a:gdLst/>
                <a:ahLst/>
                <a:cxnLst/>
                <a:rect r="r" b="b" t="t" l="l"/>
                <a:pathLst>
                  <a:path h="11344695" w="24346515">
                    <a:moveTo>
                      <a:pt x="0" y="10769897"/>
                    </a:moveTo>
                    <a:lnTo>
                      <a:pt x="0" y="574798"/>
                    </a:lnTo>
                    <a:cubicBezTo>
                      <a:pt x="0" y="257146"/>
                      <a:pt x="827782" y="0"/>
                      <a:pt x="1850335" y="0"/>
                    </a:cubicBezTo>
                    <a:lnTo>
                      <a:pt x="22496180" y="0"/>
                    </a:lnTo>
                    <a:cubicBezTo>
                      <a:pt x="23518733" y="0"/>
                      <a:pt x="24346515" y="258659"/>
                      <a:pt x="24346515" y="574798"/>
                    </a:cubicBezTo>
                    <a:lnTo>
                      <a:pt x="24346515" y="10769897"/>
                    </a:lnTo>
                    <a:cubicBezTo>
                      <a:pt x="24346515" y="11087548"/>
                      <a:pt x="23518733" y="11344695"/>
                      <a:pt x="22496180" y="11344695"/>
                    </a:cubicBezTo>
                    <a:lnTo>
                      <a:pt x="1850335" y="11344695"/>
                    </a:lnTo>
                    <a:cubicBezTo>
                      <a:pt x="832651" y="11344695"/>
                      <a:pt x="0" y="11087548"/>
                      <a:pt x="0" y="10769897"/>
                    </a:cubicBezTo>
                    <a:close/>
                  </a:path>
                </a:pathLst>
              </a:custGeom>
              <a:solidFill>
                <a:srgbClr val="000000">
                  <a:alpha val="26667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589564" y="661013"/>
              <a:ext cx="22369274" cy="9650774"/>
              <a:chOff x="0" y="0"/>
              <a:chExt cx="24346515" cy="1050381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4346515" cy="10503815"/>
              </a:xfrm>
              <a:custGeom>
                <a:avLst/>
                <a:gdLst/>
                <a:ahLst/>
                <a:cxnLst/>
                <a:rect r="r" b="b" t="t" l="l"/>
                <a:pathLst>
                  <a:path h="10503815" w="24346515">
                    <a:moveTo>
                      <a:pt x="0" y="9971622"/>
                    </a:moveTo>
                    <a:lnTo>
                      <a:pt x="0" y="532193"/>
                    </a:lnTo>
                    <a:cubicBezTo>
                      <a:pt x="0" y="238086"/>
                      <a:pt x="827782" y="0"/>
                      <a:pt x="1850335" y="0"/>
                    </a:cubicBezTo>
                    <a:lnTo>
                      <a:pt x="22496180" y="0"/>
                    </a:lnTo>
                    <a:cubicBezTo>
                      <a:pt x="23518733" y="0"/>
                      <a:pt x="24346515" y="239487"/>
                      <a:pt x="24346515" y="532193"/>
                    </a:cubicBezTo>
                    <a:lnTo>
                      <a:pt x="24346515" y="9971622"/>
                    </a:lnTo>
                    <a:cubicBezTo>
                      <a:pt x="24346515" y="10265728"/>
                      <a:pt x="23518733" y="10503815"/>
                      <a:pt x="22496180" y="10503815"/>
                    </a:cubicBezTo>
                    <a:lnTo>
                      <a:pt x="1850335" y="10503815"/>
                    </a:lnTo>
                    <a:cubicBezTo>
                      <a:pt x="832651" y="10503815"/>
                      <a:pt x="0" y="10265728"/>
                      <a:pt x="0" y="9971622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0" t="0" r="-2534" b="0"/>
                </a:stretch>
              </a:blipFill>
            </p:spPr>
          </p:sp>
        </p:grp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349" y="1028700"/>
            <a:ext cx="17661302" cy="8229600"/>
            <a:chOff x="0" y="0"/>
            <a:chExt cx="24346515" cy="113446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46515" cy="11344695"/>
            </a:xfrm>
            <a:custGeom>
              <a:avLst/>
              <a:gdLst/>
              <a:ahLst/>
              <a:cxnLst/>
              <a:rect r="r" b="b" t="t" l="l"/>
              <a:pathLst>
                <a:path h="11344695" w="24346515">
                  <a:moveTo>
                    <a:pt x="0" y="10769897"/>
                  </a:moveTo>
                  <a:lnTo>
                    <a:pt x="0" y="574798"/>
                  </a:lnTo>
                  <a:cubicBezTo>
                    <a:pt x="0" y="257146"/>
                    <a:pt x="827782" y="0"/>
                    <a:pt x="1850335" y="0"/>
                  </a:cubicBezTo>
                  <a:lnTo>
                    <a:pt x="22496180" y="0"/>
                  </a:lnTo>
                  <a:cubicBezTo>
                    <a:pt x="23518733" y="0"/>
                    <a:pt x="24346515" y="258659"/>
                    <a:pt x="24346515" y="574798"/>
                  </a:cubicBezTo>
                  <a:lnTo>
                    <a:pt x="24346515" y="10769897"/>
                  </a:lnTo>
                  <a:cubicBezTo>
                    <a:pt x="24346515" y="11087548"/>
                    <a:pt x="23518733" y="11344695"/>
                    <a:pt x="22496180" y="11344695"/>
                  </a:cubicBezTo>
                  <a:lnTo>
                    <a:pt x="1850335" y="11344695"/>
                  </a:lnTo>
                  <a:cubicBezTo>
                    <a:pt x="832651" y="11344695"/>
                    <a:pt x="0" y="11087548"/>
                    <a:pt x="0" y="10769897"/>
                  </a:cubicBezTo>
                  <a:close/>
                </a:path>
              </a:pathLst>
            </a:custGeom>
            <a:solidFill>
              <a:srgbClr val="000000">
                <a:alpha val="26667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755522" y="1524460"/>
            <a:ext cx="16776955" cy="7238080"/>
            <a:chOff x="0" y="0"/>
            <a:chExt cx="24346515" cy="105038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46515" cy="10503815"/>
            </a:xfrm>
            <a:custGeom>
              <a:avLst/>
              <a:gdLst/>
              <a:ahLst/>
              <a:cxnLst/>
              <a:rect r="r" b="b" t="t" l="l"/>
              <a:pathLst>
                <a:path h="10503815" w="24346515">
                  <a:moveTo>
                    <a:pt x="0" y="9971622"/>
                  </a:moveTo>
                  <a:lnTo>
                    <a:pt x="0" y="532193"/>
                  </a:lnTo>
                  <a:cubicBezTo>
                    <a:pt x="0" y="238086"/>
                    <a:pt x="827782" y="0"/>
                    <a:pt x="1850335" y="0"/>
                  </a:cubicBezTo>
                  <a:lnTo>
                    <a:pt x="22496180" y="0"/>
                  </a:lnTo>
                  <a:cubicBezTo>
                    <a:pt x="23518733" y="0"/>
                    <a:pt x="24346515" y="239487"/>
                    <a:pt x="24346515" y="532193"/>
                  </a:cubicBezTo>
                  <a:lnTo>
                    <a:pt x="24346515" y="9971622"/>
                  </a:lnTo>
                  <a:cubicBezTo>
                    <a:pt x="24346515" y="10265728"/>
                    <a:pt x="23518733" y="10503815"/>
                    <a:pt x="22496180" y="10503815"/>
                  </a:cubicBezTo>
                  <a:lnTo>
                    <a:pt x="1850335" y="10503815"/>
                  </a:lnTo>
                  <a:cubicBezTo>
                    <a:pt x="832651" y="10503815"/>
                    <a:pt x="0" y="10265728"/>
                    <a:pt x="0" y="9971622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2534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962" r="0" b="-1996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93425"/>
            <a:ext cx="6449103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Ejecución del Programa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38255"/>
            <a:ext cx="8539737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4" indent="-377827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Inicio de sesión o registro del usuario</a:t>
            </a:r>
          </a:p>
          <a:p>
            <a:pPr algn="l" marL="755654" indent="-377827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Menú principal</a:t>
            </a:r>
          </a:p>
          <a:p>
            <a:pPr algn="l" marL="755654" indent="-377827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Submenú</a:t>
            </a:r>
          </a:p>
          <a:p>
            <a:pPr algn="l" marL="755654" indent="-377827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Selección de opción y confirmación</a:t>
            </a:r>
          </a:p>
          <a:p>
            <a:pPr algn="l" marL="755654" indent="-377827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Salida o repetición del menú principal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812653" y="2322150"/>
            <a:ext cx="3662625" cy="5642699"/>
          </a:xfrm>
          <a:custGeom>
            <a:avLst/>
            <a:gdLst/>
            <a:ahLst/>
            <a:cxnLst/>
            <a:rect r="r" b="b" t="t" l="l"/>
            <a:pathLst>
              <a:path h="5642699" w="3662625">
                <a:moveTo>
                  <a:pt x="0" y="0"/>
                </a:moveTo>
                <a:lnTo>
                  <a:pt x="3662625" y="0"/>
                </a:lnTo>
                <a:lnTo>
                  <a:pt x="3662625" y="5642700"/>
                </a:lnTo>
                <a:lnTo>
                  <a:pt x="0" y="5642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14425"/>
            <a:ext cx="956941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6499" b="true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Conclusiones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955101" y="5143500"/>
          <a:ext cx="16377799" cy="4276725"/>
        </p:xfrm>
        <a:graphic>
          <a:graphicData uri="http://schemas.openxmlformats.org/drawingml/2006/table">
            <a:tbl>
              <a:tblPr/>
              <a:tblGrid>
                <a:gridCol w="5459266"/>
                <a:gridCol w="5459266"/>
                <a:gridCol w="5459266"/>
              </a:tblGrid>
              <a:tr h="17723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Automatización eficiente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Facilidad de mantenimiento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Optimización de tareas repetitivas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438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Permite realizar recargas móviles de forma rápida, simple y sin errores humanos.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Al estar desarrollado en Python, es fácil de modificar, expandir y adaptar a nuevas necesidades.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2B4B82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Mejora la gestión de recargas al reemplazar procesos manuales con una solución tecnológica accesible.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F7B4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2443088" y="-1306115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635460" y="719138"/>
          <a:ext cx="13623840" cy="8848725"/>
        </p:xfrm>
        <a:graphic>
          <a:graphicData uri="http://schemas.openxmlformats.org/drawingml/2006/table">
            <a:tbl>
              <a:tblPr/>
              <a:tblGrid>
                <a:gridCol w="13623840"/>
              </a:tblGrid>
              <a:tr h="13024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019"/>
                        </a:lnSpc>
                        <a:defRPr/>
                      </a:pPr>
                      <a:r>
                        <a:rPr lang="en-US" sz="4299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Interfaz gráfica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3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EFEF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Desarrollar una interfaz gráfica haría el sistema más accesible, intuitivo y fácil de usar para los usuarios.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8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019"/>
                        </a:lnSpc>
                        <a:defRPr/>
                      </a:pPr>
                      <a:r>
                        <a:rPr lang="en-US" sz="4299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Gestión de cuenta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3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EFEF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Incluir opciones para modificar datos de cuenta, como cambiar o eliminar contraseñas, mejora la seguridad y el control del usuario.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28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019"/>
                        </a:lnSpc>
                        <a:defRPr/>
                      </a:pPr>
                      <a:r>
                        <a:rPr lang="en-US" sz="4299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Base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19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EFEFE"/>
                          </a:solidFill>
                          <a:latin typeface="Clear Sans"/>
                          <a:ea typeface="Clear Sans"/>
                          <a:cs typeface="Clear Sans"/>
                          <a:sym typeface="Clear Sans"/>
                        </a:rPr>
                        <a:t>Integrar una base de datos que registre el saldo de cada usuario facilitaría la gestión financiera y permitiría nuevas funciones como un historial detallado de movimientos.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-5400000">
            <a:off x="-3006554" y="4535806"/>
            <a:ext cx="9533546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8799" b="true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Recomendaciones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DAGsOtroaco</dc:identifier>
  <dcterms:modified xsi:type="dcterms:W3CDTF">2011-08-01T06:04:30Z</dcterms:modified>
  <cp:revision>1</cp:revision>
  <dc:title>Caso de estudio final</dc:title>
</cp:coreProperties>
</file>