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3" r:id="rId2"/>
  </p:sldMasterIdLst>
  <p:sldIdLst>
    <p:sldId id="258" r:id="rId3"/>
    <p:sldId id="259" r:id="rId4"/>
    <p:sldId id="260" r:id="rId5"/>
    <p:sldId id="263" r:id="rId6"/>
    <p:sldId id="265" r:id="rId7"/>
    <p:sldId id="268" r:id="rId8"/>
    <p:sldId id="266" r:id="rId9"/>
    <p:sldId id="269" r:id="rId10"/>
    <p:sldId id="270" r:id="rId11"/>
    <p:sldId id="271" r:id="rId12"/>
    <p:sldId id="272" r:id="rId13"/>
    <p:sldId id="273" r:id="rId14"/>
    <p:sldId id="274" r:id="rId15"/>
    <p:sldId id="275" r:id="rId16"/>
    <p:sldId id="276" r:id="rId17"/>
    <p:sldId id="277" r:id="rId18"/>
    <p:sldId id="278" r:id="rId19"/>
    <p:sldId id="279" r:id="rId20"/>
    <p:sldId id="262" r:id="rId21"/>
    <p:sldId id="286" r:id="rId22"/>
    <p:sldId id="297" r:id="rId23"/>
    <p:sldId id="298" r:id="rId24"/>
    <p:sldId id="293" r:id="rId25"/>
    <p:sldId id="299" r:id="rId26"/>
    <p:sldId id="300" r:id="rId27"/>
    <p:sldId id="295" r:id="rId28"/>
    <p:sldId id="303" r:id="rId29"/>
    <p:sldId id="294" r:id="rId30"/>
    <p:sldId id="310" r:id="rId31"/>
    <p:sldId id="301" r:id="rId32"/>
    <p:sldId id="302" r:id="rId33"/>
    <p:sldId id="306" r:id="rId34"/>
    <p:sldId id="347" r:id="rId35"/>
    <p:sldId id="349" r:id="rId36"/>
    <p:sldId id="280" r:id="rId37"/>
    <p:sldId id="313" r:id="rId38"/>
    <p:sldId id="314" r:id="rId39"/>
    <p:sldId id="315" r:id="rId40"/>
    <p:sldId id="316" r:id="rId41"/>
    <p:sldId id="282" r:id="rId42"/>
    <p:sldId id="317" r:id="rId43"/>
    <p:sldId id="318" r:id="rId44"/>
    <p:sldId id="319" r:id="rId45"/>
    <p:sldId id="320" r:id="rId46"/>
    <p:sldId id="321" r:id="rId47"/>
    <p:sldId id="345" r:id="rId48"/>
    <p:sldId id="322" r:id="rId49"/>
    <p:sldId id="344" r:id="rId50"/>
    <p:sldId id="323" r:id="rId51"/>
    <p:sldId id="309" r:id="rId52"/>
    <p:sldId id="308" r:id="rId53"/>
    <p:sldId id="324" r:id="rId54"/>
    <p:sldId id="325" r:id="rId55"/>
    <p:sldId id="327" r:id="rId56"/>
    <p:sldId id="329" r:id="rId57"/>
    <p:sldId id="330" r:id="rId58"/>
    <p:sldId id="336" r:id="rId59"/>
    <p:sldId id="337" r:id="rId60"/>
    <p:sldId id="338" r:id="rId61"/>
    <p:sldId id="339" r:id="rId62"/>
    <p:sldId id="340" r:id="rId63"/>
    <p:sldId id="342" r:id="rId64"/>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06" d="100"/>
          <a:sy n="106" d="100"/>
        </p:scale>
        <p:origin x="-280" y="-8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printerSettings" Target="printerSettings/printerSettings1.bin"/><Relationship Id="rId66" Type="http://schemas.openxmlformats.org/officeDocument/2006/relationships/presProps" Target="presProps.xml"/><Relationship Id="rId67" Type="http://schemas.openxmlformats.org/officeDocument/2006/relationships/viewProps" Target="viewProps.xml"/><Relationship Id="rId68" Type="http://schemas.openxmlformats.org/officeDocument/2006/relationships/theme" Target="theme/theme1.xml"/><Relationship Id="rId69" Type="http://schemas.openxmlformats.org/officeDocument/2006/relationships/tableStyles" Target="tableStyles.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37741458-7B39-E047-AFB3-8E12B9624A8A}" type="datetimeFigureOut">
              <a:rPr kumimoji="1" lang="ja-JP" altLang="en-US" smtClean="0"/>
              <a:t>16/04/11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EB00BB6-1B5C-BB4A-A2DF-58D42EBE70FC}" type="slidenum">
              <a:rPr kumimoji="1" lang="ja-JP" altLang="en-US" smtClean="0"/>
              <a:t>‹#›</a:t>
            </a:fld>
            <a:endParaRPr kumimoji="1" lang="ja-JP" altLang="en-US"/>
          </a:p>
        </p:txBody>
      </p:sp>
      <p:pic>
        <p:nvPicPr>
          <p:cNvPr id="7" name="図 6" descr="論理生命学　ホームページ_-_フロント.png"/>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2195868" y="1176207"/>
            <a:ext cx="4700340" cy="4616903"/>
          </a:xfrm>
          <a:prstGeom prst="rect">
            <a:avLst/>
          </a:prstGeom>
        </p:spPr>
      </p:pic>
    </p:spTree>
    <p:extLst>
      <p:ext uri="{BB962C8B-B14F-4D97-AF65-F5344CB8AC3E}">
        <p14:creationId xmlns:p14="http://schemas.microsoft.com/office/powerpoint/2010/main" val="2352388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7741458-7B39-E047-AFB3-8E12B9624A8A}" type="datetimeFigureOut">
              <a:rPr kumimoji="1" lang="ja-JP" altLang="en-US" smtClean="0"/>
              <a:t>16/04/11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EB00BB6-1B5C-BB4A-A2DF-58D42EBE70FC}" type="slidenum">
              <a:rPr kumimoji="1" lang="ja-JP" altLang="en-US" smtClean="0"/>
              <a:t>‹#›</a:t>
            </a:fld>
            <a:endParaRPr kumimoji="1" lang="ja-JP" altLang="en-US"/>
          </a:p>
        </p:txBody>
      </p:sp>
    </p:spTree>
    <p:extLst>
      <p:ext uri="{BB962C8B-B14F-4D97-AF65-F5344CB8AC3E}">
        <p14:creationId xmlns:p14="http://schemas.microsoft.com/office/powerpoint/2010/main" val="177388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7741458-7B39-E047-AFB3-8E12B9624A8A}" type="datetimeFigureOut">
              <a:rPr kumimoji="1" lang="ja-JP" altLang="en-US" smtClean="0"/>
              <a:t>16/04/11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EB00BB6-1B5C-BB4A-A2DF-58D42EBE70FC}" type="slidenum">
              <a:rPr kumimoji="1" lang="ja-JP" altLang="en-US" smtClean="0"/>
              <a:t>‹#›</a:t>
            </a:fld>
            <a:endParaRPr kumimoji="1" lang="ja-JP" altLang="en-US"/>
          </a:p>
        </p:txBody>
      </p:sp>
    </p:spTree>
    <p:extLst>
      <p:ext uri="{BB962C8B-B14F-4D97-AF65-F5344CB8AC3E}">
        <p14:creationId xmlns:p14="http://schemas.microsoft.com/office/powerpoint/2010/main" val="27201139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37741458-7B39-E047-AFB3-8E12B9624A8A}" type="datetimeFigureOut">
              <a:rPr kumimoji="1" lang="ja-JP" altLang="en-US" smtClean="0"/>
              <a:t>16/04/11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EB00BB6-1B5C-BB4A-A2DF-58D42EBE70FC}" type="slidenum">
              <a:rPr kumimoji="1" lang="ja-JP" altLang="en-US" smtClean="0"/>
              <a:t>‹#›</a:t>
            </a:fld>
            <a:endParaRPr kumimoji="1" lang="ja-JP" altLang="en-US"/>
          </a:p>
        </p:txBody>
      </p:sp>
    </p:spTree>
    <p:extLst>
      <p:ext uri="{BB962C8B-B14F-4D97-AF65-F5344CB8AC3E}">
        <p14:creationId xmlns:p14="http://schemas.microsoft.com/office/powerpoint/2010/main" val="908897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A0CE00C6-DAA6-FB4A-8B47-28DCB7AF5880}" type="datetimeFigureOut">
              <a:rPr kumimoji="1" lang="ja-JP" altLang="en-US" smtClean="0"/>
              <a:t>16/04/11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F209821-CE63-E641-84D5-FFB8CAF8FE58}" type="slidenum">
              <a:rPr kumimoji="1" lang="ja-JP" altLang="en-US" smtClean="0"/>
              <a:t>‹#›</a:t>
            </a:fld>
            <a:endParaRPr kumimoji="1" lang="ja-JP" altLang="en-US"/>
          </a:p>
        </p:txBody>
      </p:sp>
    </p:spTree>
    <p:extLst>
      <p:ext uri="{BB962C8B-B14F-4D97-AF65-F5344CB8AC3E}">
        <p14:creationId xmlns:p14="http://schemas.microsoft.com/office/powerpoint/2010/main" val="14603905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0CE00C6-DAA6-FB4A-8B47-28DCB7AF5880}" type="datetimeFigureOut">
              <a:rPr kumimoji="1" lang="ja-JP" altLang="en-US" smtClean="0"/>
              <a:t>16/04/11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F209821-CE63-E641-84D5-FFB8CAF8FE58}" type="slidenum">
              <a:rPr kumimoji="1" lang="ja-JP" altLang="en-US" smtClean="0"/>
              <a:t>‹#›</a:t>
            </a:fld>
            <a:endParaRPr kumimoji="1" lang="ja-JP" altLang="en-US"/>
          </a:p>
        </p:txBody>
      </p:sp>
    </p:spTree>
    <p:extLst>
      <p:ext uri="{BB962C8B-B14F-4D97-AF65-F5344CB8AC3E}">
        <p14:creationId xmlns:p14="http://schemas.microsoft.com/office/powerpoint/2010/main" val="41089076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A0CE00C6-DAA6-FB4A-8B47-28DCB7AF5880}" type="datetimeFigureOut">
              <a:rPr kumimoji="1" lang="ja-JP" altLang="en-US" smtClean="0"/>
              <a:t>16/04/11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F209821-CE63-E641-84D5-FFB8CAF8FE58}" type="slidenum">
              <a:rPr kumimoji="1" lang="ja-JP" altLang="en-US" smtClean="0"/>
              <a:t>‹#›</a:t>
            </a:fld>
            <a:endParaRPr kumimoji="1" lang="ja-JP" altLang="en-US"/>
          </a:p>
        </p:txBody>
      </p:sp>
    </p:spTree>
    <p:extLst>
      <p:ext uri="{BB962C8B-B14F-4D97-AF65-F5344CB8AC3E}">
        <p14:creationId xmlns:p14="http://schemas.microsoft.com/office/powerpoint/2010/main" val="1734592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A0CE00C6-DAA6-FB4A-8B47-28DCB7AF5880}" type="datetimeFigureOut">
              <a:rPr kumimoji="1" lang="ja-JP" altLang="en-US" smtClean="0"/>
              <a:t>16/04/11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F209821-CE63-E641-84D5-FFB8CAF8FE58}" type="slidenum">
              <a:rPr kumimoji="1" lang="ja-JP" altLang="en-US" smtClean="0"/>
              <a:t>‹#›</a:t>
            </a:fld>
            <a:endParaRPr kumimoji="1" lang="ja-JP" altLang="en-US"/>
          </a:p>
        </p:txBody>
      </p:sp>
    </p:spTree>
    <p:extLst>
      <p:ext uri="{BB962C8B-B14F-4D97-AF65-F5344CB8AC3E}">
        <p14:creationId xmlns:p14="http://schemas.microsoft.com/office/powerpoint/2010/main" val="21417971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A0CE00C6-DAA6-FB4A-8B47-28DCB7AF5880}" type="datetimeFigureOut">
              <a:rPr kumimoji="1" lang="ja-JP" altLang="en-US" smtClean="0"/>
              <a:t>16/04/11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F209821-CE63-E641-84D5-FFB8CAF8FE58}" type="slidenum">
              <a:rPr kumimoji="1" lang="ja-JP" altLang="en-US" smtClean="0"/>
              <a:t>‹#›</a:t>
            </a:fld>
            <a:endParaRPr kumimoji="1" lang="ja-JP" altLang="en-US"/>
          </a:p>
        </p:txBody>
      </p:sp>
    </p:spTree>
    <p:extLst>
      <p:ext uri="{BB962C8B-B14F-4D97-AF65-F5344CB8AC3E}">
        <p14:creationId xmlns:p14="http://schemas.microsoft.com/office/powerpoint/2010/main" val="37357186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A0CE00C6-DAA6-FB4A-8B47-28DCB7AF5880}" type="datetimeFigureOut">
              <a:rPr kumimoji="1" lang="ja-JP" altLang="en-US" smtClean="0"/>
              <a:t>16/04/11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F209821-CE63-E641-84D5-FFB8CAF8FE58}" type="slidenum">
              <a:rPr kumimoji="1" lang="ja-JP" altLang="en-US" smtClean="0"/>
              <a:t>‹#›</a:t>
            </a:fld>
            <a:endParaRPr kumimoji="1" lang="ja-JP" altLang="en-US"/>
          </a:p>
        </p:txBody>
      </p:sp>
    </p:spTree>
    <p:extLst>
      <p:ext uri="{BB962C8B-B14F-4D97-AF65-F5344CB8AC3E}">
        <p14:creationId xmlns:p14="http://schemas.microsoft.com/office/powerpoint/2010/main" val="3678777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A0CE00C6-DAA6-FB4A-8B47-28DCB7AF5880}" type="datetimeFigureOut">
              <a:rPr kumimoji="1" lang="ja-JP" altLang="en-US" smtClean="0"/>
              <a:t>16/04/11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F209821-CE63-E641-84D5-FFB8CAF8FE58}" type="slidenum">
              <a:rPr kumimoji="1" lang="ja-JP" altLang="en-US" smtClean="0"/>
              <a:t>‹#›</a:t>
            </a:fld>
            <a:endParaRPr kumimoji="1" lang="ja-JP" altLang="en-US"/>
          </a:p>
        </p:txBody>
      </p:sp>
    </p:spTree>
    <p:extLst>
      <p:ext uri="{BB962C8B-B14F-4D97-AF65-F5344CB8AC3E}">
        <p14:creationId xmlns:p14="http://schemas.microsoft.com/office/powerpoint/2010/main" val="2232219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7741458-7B39-E047-AFB3-8E12B9624A8A}" type="datetimeFigureOut">
              <a:rPr kumimoji="1" lang="ja-JP" altLang="en-US" smtClean="0"/>
              <a:t>16/04/11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EB00BB6-1B5C-BB4A-A2DF-58D42EBE70FC}" type="slidenum">
              <a:rPr kumimoji="1" lang="ja-JP" altLang="en-US" smtClean="0"/>
              <a:t>‹#›</a:t>
            </a:fld>
            <a:endParaRPr kumimoji="1" lang="ja-JP" altLang="en-US"/>
          </a:p>
        </p:txBody>
      </p:sp>
    </p:spTree>
    <p:extLst>
      <p:ext uri="{BB962C8B-B14F-4D97-AF65-F5344CB8AC3E}">
        <p14:creationId xmlns:p14="http://schemas.microsoft.com/office/powerpoint/2010/main" val="137759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0CE00C6-DAA6-FB4A-8B47-28DCB7AF5880}" type="datetimeFigureOut">
              <a:rPr kumimoji="1" lang="ja-JP" altLang="en-US" smtClean="0"/>
              <a:t>16/04/11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F209821-CE63-E641-84D5-FFB8CAF8FE58}" type="slidenum">
              <a:rPr kumimoji="1" lang="ja-JP" altLang="en-US" smtClean="0"/>
              <a:t>‹#›</a:t>
            </a:fld>
            <a:endParaRPr kumimoji="1" lang="ja-JP" altLang="en-US"/>
          </a:p>
        </p:txBody>
      </p:sp>
    </p:spTree>
    <p:extLst>
      <p:ext uri="{BB962C8B-B14F-4D97-AF65-F5344CB8AC3E}">
        <p14:creationId xmlns:p14="http://schemas.microsoft.com/office/powerpoint/2010/main" val="4428973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smtClean="0"/>
              <a:t>プレースホルダーまでドラッグするかアイコンをクリックして図を追加</a:t>
            </a:r>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0CE00C6-DAA6-FB4A-8B47-28DCB7AF5880}" type="datetimeFigureOut">
              <a:rPr kumimoji="1" lang="ja-JP" altLang="en-US" smtClean="0"/>
              <a:t>16/04/11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F209821-CE63-E641-84D5-FFB8CAF8FE58}" type="slidenum">
              <a:rPr kumimoji="1" lang="ja-JP" altLang="en-US" smtClean="0"/>
              <a:t>‹#›</a:t>
            </a:fld>
            <a:endParaRPr kumimoji="1" lang="ja-JP" altLang="en-US"/>
          </a:p>
        </p:txBody>
      </p:sp>
    </p:spTree>
    <p:extLst>
      <p:ext uri="{BB962C8B-B14F-4D97-AF65-F5344CB8AC3E}">
        <p14:creationId xmlns:p14="http://schemas.microsoft.com/office/powerpoint/2010/main" val="13901993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0CE00C6-DAA6-FB4A-8B47-28DCB7AF5880}" type="datetimeFigureOut">
              <a:rPr kumimoji="1" lang="ja-JP" altLang="en-US" smtClean="0"/>
              <a:t>16/04/11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F209821-CE63-E641-84D5-FFB8CAF8FE58}" type="slidenum">
              <a:rPr kumimoji="1" lang="ja-JP" altLang="en-US" smtClean="0"/>
              <a:t>‹#›</a:t>
            </a:fld>
            <a:endParaRPr kumimoji="1" lang="ja-JP" altLang="en-US"/>
          </a:p>
        </p:txBody>
      </p:sp>
    </p:spTree>
    <p:extLst>
      <p:ext uri="{BB962C8B-B14F-4D97-AF65-F5344CB8AC3E}">
        <p14:creationId xmlns:p14="http://schemas.microsoft.com/office/powerpoint/2010/main" val="35447645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0CE00C6-DAA6-FB4A-8B47-28DCB7AF5880}" type="datetimeFigureOut">
              <a:rPr kumimoji="1" lang="ja-JP" altLang="en-US" smtClean="0"/>
              <a:t>16/04/11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F209821-CE63-E641-84D5-FFB8CAF8FE58}" type="slidenum">
              <a:rPr kumimoji="1" lang="ja-JP" altLang="en-US" smtClean="0"/>
              <a:t>‹#›</a:t>
            </a:fld>
            <a:endParaRPr kumimoji="1" lang="ja-JP" altLang="en-US"/>
          </a:p>
        </p:txBody>
      </p:sp>
    </p:spTree>
    <p:extLst>
      <p:ext uri="{BB962C8B-B14F-4D97-AF65-F5344CB8AC3E}">
        <p14:creationId xmlns:p14="http://schemas.microsoft.com/office/powerpoint/2010/main" val="3755062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37741458-7B39-E047-AFB3-8E12B9624A8A}" type="datetimeFigureOut">
              <a:rPr kumimoji="1" lang="ja-JP" altLang="en-US" smtClean="0"/>
              <a:t>16/04/11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EB00BB6-1B5C-BB4A-A2DF-58D42EBE70FC}" type="slidenum">
              <a:rPr kumimoji="1" lang="ja-JP" altLang="en-US" smtClean="0"/>
              <a:t>‹#›</a:t>
            </a:fld>
            <a:endParaRPr kumimoji="1" lang="ja-JP" altLang="en-US"/>
          </a:p>
        </p:txBody>
      </p:sp>
    </p:spTree>
    <p:extLst>
      <p:ext uri="{BB962C8B-B14F-4D97-AF65-F5344CB8AC3E}">
        <p14:creationId xmlns:p14="http://schemas.microsoft.com/office/powerpoint/2010/main" val="1409168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37741458-7B39-E047-AFB3-8E12B9624A8A}" type="datetimeFigureOut">
              <a:rPr kumimoji="1" lang="ja-JP" altLang="en-US" smtClean="0"/>
              <a:t>16/04/11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EB00BB6-1B5C-BB4A-A2DF-58D42EBE70FC}" type="slidenum">
              <a:rPr kumimoji="1" lang="ja-JP" altLang="en-US" smtClean="0"/>
              <a:t>‹#›</a:t>
            </a:fld>
            <a:endParaRPr kumimoji="1" lang="ja-JP" altLang="en-US"/>
          </a:p>
        </p:txBody>
      </p:sp>
    </p:spTree>
    <p:extLst>
      <p:ext uri="{BB962C8B-B14F-4D97-AF65-F5344CB8AC3E}">
        <p14:creationId xmlns:p14="http://schemas.microsoft.com/office/powerpoint/2010/main" val="1130641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37741458-7B39-E047-AFB3-8E12B9624A8A}" type="datetimeFigureOut">
              <a:rPr kumimoji="1" lang="ja-JP" altLang="en-US" smtClean="0"/>
              <a:t>16/04/11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0EB00BB6-1B5C-BB4A-A2DF-58D42EBE70FC}" type="slidenum">
              <a:rPr kumimoji="1" lang="ja-JP" altLang="en-US" smtClean="0"/>
              <a:t>‹#›</a:t>
            </a:fld>
            <a:endParaRPr kumimoji="1" lang="ja-JP" altLang="en-US"/>
          </a:p>
        </p:txBody>
      </p:sp>
    </p:spTree>
    <p:extLst>
      <p:ext uri="{BB962C8B-B14F-4D97-AF65-F5344CB8AC3E}">
        <p14:creationId xmlns:p14="http://schemas.microsoft.com/office/powerpoint/2010/main" val="963870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37741458-7B39-E047-AFB3-8E12B9624A8A}" type="datetimeFigureOut">
              <a:rPr kumimoji="1" lang="ja-JP" altLang="en-US" smtClean="0"/>
              <a:t>16/04/11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EB00BB6-1B5C-BB4A-A2DF-58D42EBE70FC}" type="slidenum">
              <a:rPr kumimoji="1" lang="ja-JP" altLang="en-US" smtClean="0"/>
              <a:t>‹#›</a:t>
            </a:fld>
            <a:endParaRPr kumimoji="1" lang="ja-JP" altLang="en-US"/>
          </a:p>
        </p:txBody>
      </p:sp>
    </p:spTree>
    <p:extLst>
      <p:ext uri="{BB962C8B-B14F-4D97-AF65-F5344CB8AC3E}">
        <p14:creationId xmlns:p14="http://schemas.microsoft.com/office/powerpoint/2010/main" val="353217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7741458-7B39-E047-AFB3-8E12B9624A8A}" type="datetimeFigureOut">
              <a:rPr kumimoji="1" lang="ja-JP" altLang="en-US" smtClean="0"/>
              <a:t>16/04/11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EB00BB6-1B5C-BB4A-A2DF-58D42EBE70FC}" type="slidenum">
              <a:rPr kumimoji="1" lang="ja-JP" altLang="en-US" smtClean="0"/>
              <a:t>‹#›</a:t>
            </a:fld>
            <a:endParaRPr kumimoji="1" lang="ja-JP" altLang="en-US"/>
          </a:p>
        </p:txBody>
      </p:sp>
    </p:spTree>
    <p:extLst>
      <p:ext uri="{BB962C8B-B14F-4D97-AF65-F5344CB8AC3E}">
        <p14:creationId xmlns:p14="http://schemas.microsoft.com/office/powerpoint/2010/main" val="3730167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7741458-7B39-E047-AFB3-8E12B9624A8A}" type="datetimeFigureOut">
              <a:rPr kumimoji="1" lang="ja-JP" altLang="en-US" smtClean="0"/>
              <a:t>16/04/11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EB00BB6-1B5C-BB4A-A2DF-58D42EBE70FC}" type="slidenum">
              <a:rPr kumimoji="1" lang="ja-JP" altLang="en-US" smtClean="0"/>
              <a:t>‹#›</a:t>
            </a:fld>
            <a:endParaRPr kumimoji="1" lang="ja-JP" altLang="en-US"/>
          </a:p>
        </p:txBody>
      </p:sp>
    </p:spTree>
    <p:extLst>
      <p:ext uri="{BB962C8B-B14F-4D97-AF65-F5344CB8AC3E}">
        <p14:creationId xmlns:p14="http://schemas.microsoft.com/office/powerpoint/2010/main" val="2345159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smtClean="0"/>
              <a:t>プレースホルダーまでドラッグするかアイコンをクリックして図を追加</a:t>
            </a:r>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7741458-7B39-E047-AFB3-8E12B9624A8A}" type="datetimeFigureOut">
              <a:rPr kumimoji="1" lang="ja-JP" altLang="en-US" smtClean="0"/>
              <a:t>16/04/11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EB00BB6-1B5C-BB4A-A2DF-58D42EBE70FC}" type="slidenum">
              <a:rPr kumimoji="1" lang="ja-JP" altLang="en-US" smtClean="0"/>
              <a:t>‹#›</a:t>
            </a:fld>
            <a:endParaRPr kumimoji="1" lang="ja-JP" altLang="en-US"/>
          </a:p>
        </p:txBody>
      </p:sp>
    </p:spTree>
    <p:extLst>
      <p:ext uri="{BB962C8B-B14F-4D97-AF65-F5344CB8AC3E}">
        <p14:creationId xmlns:p14="http://schemas.microsoft.com/office/powerpoint/2010/main" val="75632237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srcRect/>
          <a:stretch>
            <a:fillRect/>
          </a:stretch>
        </a:blip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0" y="0"/>
            <a:ext cx="7723168" cy="1039042"/>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741458-7B39-E047-AFB3-8E12B9624A8A}" type="datetimeFigureOut">
              <a:rPr kumimoji="1" lang="ja-JP" altLang="en-US" smtClean="0"/>
              <a:t>16/04/11</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B00BB6-1B5C-BB4A-A2DF-58D42EBE70FC}" type="slidenum">
              <a:rPr kumimoji="1" lang="ja-JP" altLang="en-US" smtClean="0"/>
              <a:t>‹#›</a:t>
            </a:fld>
            <a:endParaRPr kumimoji="1" lang="ja-JP" altLang="en-US"/>
          </a:p>
        </p:txBody>
      </p:sp>
    </p:spTree>
    <p:extLst>
      <p:ext uri="{BB962C8B-B14F-4D97-AF65-F5344CB8AC3E}">
        <p14:creationId xmlns:p14="http://schemas.microsoft.com/office/powerpoint/2010/main" val="32078539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rgbClr val="C68162"/>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accent1">
              <a:lumMod val="75000"/>
            </a:schemeClr>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CE00C6-DAA6-FB4A-8B47-28DCB7AF5880}" type="datetimeFigureOut">
              <a:rPr kumimoji="1" lang="ja-JP" altLang="en-US" smtClean="0"/>
              <a:t>16/04/11</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209821-CE63-E641-84D5-FFB8CAF8FE58}" type="slidenum">
              <a:rPr kumimoji="1" lang="ja-JP" altLang="en-US" smtClean="0"/>
              <a:t>‹#›</a:t>
            </a:fld>
            <a:endParaRPr kumimoji="1" lang="ja-JP" altLang="en-US"/>
          </a:p>
        </p:txBody>
      </p:sp>
    </p:spTree>
    <p:extLst>
      <p:ext uri="{BB962C8B-B14F-4D97-AF65-F5344CB8AC3E}">
        <p14:creationId xmlns:p14="http://schemas.microsoft.com/office/powerpoint/2010/main" val="397557704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0.png"/><Relationship Id="rId1" Type="http://schemas.openxmlformats.org/officeDocument/2006/relationships/slideLayout" Target="../slideLayouts/slideLayout14.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0.png"/><Relationship Id="rId1" Type="http://schemas.openxmlformats.org/officeDocument/2006/relationships/slideLayout" Target="../slideLayouts/slideLayout14.xml"/><Relationship Id="rId2"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0.png"/><Relationship Id="rId1" Type="http://schemas.openxmlformats.org/officeDocument/2006/relationships/slideLayout" Target="../slideLayouts/slideLayout14.xml"/><Relationship Id="rId2"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0.png"/><Relationship Id="rId1" Type="http://schemas.openxmlformats.org/officeDocument/2006/relationships/slideLayout" Target="../slideLayouts/slideLayout14.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0.png"/><Relationship Id="rId1" Type="http://schemas.openxmlformats.org/officeDocument/2006/relationships/slideLayout" Target="../slideLayouts/slideLayout14.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0.png"/><Relationship Id="rId1" Type="http://schemas.openxmlformats.org/officeDocument/2006/relationships/slideLayout" Target="../slideLayouts/slideLayout14.xml"/><Relationship Id="rId2"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0.png"/><Relationship Id="rId1" Type="http://schemas.openxmlformats.org/officeDocument/2006/relationships/slideLayout" Target="../slideLayouts/slideLayout14.xml"/><Relationship Id="rId2"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0.png"/><Relationship Id="rId1" Type="http://schemas.openxmlformats.org/officeDocument/2006/relationships/slideLayout" Target="../slideLayouts/slideLayout14.xml"/><Relationship Id="rId2"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0.png"/><Relationship Id="rId1" Type="http://schemas.openxmlformats.org/officeDocument/2006/relationships/slideLayout" Target="../slideLayouts/slideLayout14.xml"/><Relationship Id="rId2"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7.png"/><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8.png"/><Relationship Id="rId5" Type="http://schemas.openxmlformats.org/officeDocument/2006/relationships/image" Target="../media/image19.jpg"/><Relationship Id="rId1" Type="http://schemas.openxmlformats.org/officeDocument/2006/relationships/slideLayout" Target="../slideLayouts/slideLayout14.xml"/><Relationship Id="rId2"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4" Type="http://schemas.openxmlformats.org/officeDocument/2006/relationships/image" Target="../media/image5.jpg"/><Relationship Id="rId5" Type="http://schemas.openxmlformats.org/officeDocument/2006/relationships/image" Target="../media/image6.jpg"/><Relationship Id="rId6" Type="http://schemas.openxmlformats.org/officeDocument/2006/relationships/image" Target="../media/image7.png"/><Relationship Id="rId7" Type="http://schemas.openxmlformats.org/officeDocument/2006/relationships/image" Target="../media/image8.jpeg"/><Relationship Id="rId1" Type="http://schemas.openxmlformats.org/officeDocument/2006/relationships/slideLayout" Target="../slideLayouts/slideLayout14.xml"/><Relationship Id="rId2"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0.png"/><Relationship Id="rId1" Type="http://schemas.openxmlformats.org/officeDocument/2006/relationships/slideLayout" Target="../slideLayouts/slideLayout14.xml"/><Relationship Id="rId2"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0.png"/><Relationship Id="rId1" Type="http://schemas.openxmlformats.org/officeDocument/2006/relationships/slideLayout" Target="../slideLayouts/slideLayout14.xml"/><Relationship Id="rId2"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1" Type="http://schemas.openxmlformats.org/officeDocument/2006/relationships/slideLayout" Target="../slideLayouts/slideLayout14.xml"/><Relationship Id="rId2" Type="http://schemas.openxmlformats.org/officeDocument/2006/relationships/image" Target="../media/image9.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6.png"/><Relationship Id="rId3" Type="http://schemas.openxmlformats.org/officeDocument/2006/relationships/image" Target="../media/image22.png"/></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2.png"/><Relationship Id="rId1" Type="http://schemas.openxmlformats.org/officeDocument/2006/relationships/slideLayout" Target="../slideLayouts/slideLayout14.xml"/><Relationship Id="rId2" Type="http://schemas.openxmlformats.org/officeDocument/2006/relationships/image" Target="../media/image1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3.png"/><Relationship Id="rId3" Type="http://schemas.openxmlformats.org/officeDocument/2006/relationships/image" Target="../media/image1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4.png"/><Relationship Id="rId3" Type="http://schemas.openxmlformats.org/officeDocument/2006/relationships/image" Target="../media/image2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4.png"/><Relationship Id="rId1" Type="http://schemas.openxmlformats.org/officeDocument/2006/relationships/slideLayout" Target="../slideLayouts/slideLayout14.xml"/><Relationship Id="rId2"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jpg"/><Relationship Id="rId1" Type="http://schemas.openxmlformats.org/officeDocument/2006/relationships/slideLayout" Target="../slideLayouts/slideLayout14.xml"/><Relationship Id="rId2" Type="http://schemas.openxmlformats.org/officeDocument/2006/relationships/image" Target="../media/image9.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5.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5.jpg"/><Relationship Id="rId3" Type="http://schemas.openxmlformats.org/officeDocument/2006/relationships/image" Target="../media/image2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5.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5.jpg"/><Relationship Id="rId3" Type="http://schemas.openxmlformats.org/officeDocument/2006/relationships/image" Target="../media/image17.png"/></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17.png"/><Relationship Id="rId1" Type="http://schemas.openxmlformats.org/officeDocument/2006/relationships/slideLayout" Target="../slideLayouts/slideLayout14.xml"/><Relationship Id="rId2" Type="http://schemas.openxmlformats.org/officeDocument/2006/relationships/image" Target="../media/image25.jpg"/></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17.png"/><Relationship Id="rId1" Type="http://schemas.openxmlformats.org/officeDocument/2006/relationships/slideLayout" Target="../slideLayouts/slideLayout14.xml"/><Relationship Id="rId2" Type="http://schemas.openxmlformats.org/officeDocument/2006/relationships/image" Target="../media/image25.jpg"/></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17.png"/><Relationship Id="rId1" Type="http://schemas.openxmlformats.org/officeDocument/2006/relationships/slideLayout" Target="../slideLayouts/slideLayout14.xml"/><Relationship Id="rId2" Type="http://schemas.openxmlformats.org/officeDocument/2006/relationships/image" Target="../media/image25.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0.png"/><Relationship Id="rId1" Type="http://schemas.openxmlformats.org/officeDocument/2006/relationships/slideLayout" Target="../slideLayouts/slideLayout14.xml"/><Relationship Id="rId2" Type="http://schemas.openxmlformats.org/officeDocument/2006/relationships/image" Target="../media/image1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0.png"/><Relationship Id="rId1" Type="http://schemas.openxmlformats.org/officeDocument/2006/relationships/slideLayout" Target="../slideLayouts/slideLayout14.xml"/><Relationship Id="rId2"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0.png"/><Relationship Id="rId1" Type="http://schemas.openxmlformats.org/officeDocument/2006/relationships/slideLayout" Target="../slideLayouts/slideLayout14.xml"/><Relationship Id="rId2"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0.png"/><Relationship Id="rId1" Type="http://schemas.openxmlformats.org/officeDocument/2006/relationships/slideLayout" Target="../slideLayouts/slideLayout14.xml"/><Relationship Id="rId2"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講義　１　</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数学用語の使い方！</a:t>
            </a:r>
            <a:endParaRPr kumimoji="1" lang="ja-JP" altLang="en-US" dirty="0"/>
          </a:p>
        </p:txBody>
      </p:sp>
    </p:spTree>
    <p:extLst>
      <p:ext uri="{BB962C8B-B14F-4D97-AF65-F5344CB8AC3E}">
        <p14:creationId xmlns:p14="http://schemas.microsoft.com/office/powerpoint/2010/main" val="406828446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しかもタダの置き換え</a:t>
            </a:r>
            <a:endParaRPr kumimoji="1" lang="ja-JP" altLang="en-US" dirty="0"/>
          </a:p>
        </p:txBody>
      </p:sp>
      <p:sp>
        <p:nvSpPr>
          <p:cNvPr id="4" name="テキスト ボックス 3"/>
          <p:cNvSpPr txBox="1"/>
          <p:nvPr/>
        </p:nvSpPr>
        <p:spPr>
          <a:xfrm>
            <a:off x="670899" y="1356025"/>
            <a:ext cx="8074754" cy="4524316"/>
          </a:xfrm>
          <a:prstGeom prst="rect">
            <a:avLst/>
          </a:prstGeom>
          <a:noFill/>
        </p:spPr>
        <p:txBody>
          <a:bodyPr wrap="square" rtlCol="0">
            <a:spAutoFit/>
          </a:bodyPr>
          <a:lstStyle/>
          <a:p>
            <a:r>
              <a:rPr kumimoji="1" lang="en-US" altLang="ja-JP" dirty="0" smtClean="0"/>
              <a:t>For all person in RITS</a:t>
            </a:r>
          </a:p>
          <a:p>
            <a:endParaRPr lang="en-US" altLang="ja-JP" dirty="0" smtClean="0"/>
          </a:p>
          <a:p>
            <a:endParaRPr lang="en-US" altLang="ja-JP" dirty="0"/>
          </a:p>
          <a:p>
            <a:endParaRPr lang="en-US" altLang="ja-JP" dirty="0" smtClean="0"/>
          </a:p>
          <a:p>
            <a:r>
              <a:rPr lang="en-US" altLang="ja-JP" dirty="0" smtClean="0"/>
              <a:t>s</a:t>
            </a:r>
            <a:r>
              <a:rPr kumimoji="1" lang="en-US" altLang="ja-JP" dirty="0" smtClean="0"/>
              <a:t>uch that the probability of him/her being the suspect is greater than 0,</a:t>
            </a:r>
          </a:p>
          <a:p>
            <a:endParaRPr kumimoji="1" lang="en-US" altLang="ja-JP" dirty="0" smtClean="0"/>
          </a:p>
          <a:p>
            <a:endParaRPr lang="en-US" altLang="ja-JP" dirty="0" smtClean="0"/>
          </a:p>
          <a:p>
            <a:endParaRPr lang="en-US" altLang="ja-JP" dirty="0"/>
          </a:p>
          <a:p>
            <a:r>
              <a:rPr lang="en-US" altLang="ja-JP" dirty="0" smtClean="0"/>
              <a:t>there exists a JK  in his/her family   such that </a:t>
            </a:r>
          </a:p>
          <a:p>
            <a:endParaRPr lang="en-US" altLang="ja-JP" dirty="0" smtClean="0"/>
          </a:p>
          <a:p>
            <a:endParaRPr lang="en-US" altLang="ja-JP" dirty="0"/>
          </a:p>
          <a:p>
            <a:endParaRPr lang="en-US" altLang="ja-JP" dirty="0" smtClean="0"/>
          </a:p>
          <a:p>
            <a:r>
              <a:rPr lang="en-US" altLang="ja-JP" dirty="0" smtClean="0"/>
              <a:t>the height of the JK is less than the average of her class.</a:t>
            </a:r>
          </a:p>
          <a:p>
            <a:endParaRPr lang="en-US" altLang="ja-JP" dirty="0"/>
          </a:p>
          <a:p>
            <a:endParaRPr kumimoji="1" lang="en-US" altLang="ja-JP" dirty="0" smtClean="0"/>
          </a:p>
          <a:p>
            <a:endParaRPr lang="en-US" altLang="ja-JP" dirty="0"/>
          </a:p>
        </p:txBody>
      </p:sp>
      <p:pic>
        <p:nvPicPr>
          <p:cNvPr id="5" name="図 4" descr="LetsWriteJ_Latex_pdf.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309" y="1650990"/>
            <a:ext cx="1997343" cy="635482"/>
          </a:xfrm>
          <a:prstGeom prst="rect">
            <a:avLst/>
          </a:prstGeom>
        </p:spPr>
      </p:pic>
      <p:pic>
        <p:nvPicPr>
          <p:cNvPr id="7" name="図 6" descr="LetsWriteJ_Latex_pdf.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547" y="2867862"/>
            <a:ext cx="2550142" cy="486174"/>
          </a:xfrm>
          <a:prstGeom prst="rect">
            <a:avLst/>
          </a:prstGeom>
        </p:spPr>
      </p:pic>
      <p:pic>
        <p:nvPicPr>
          <p:cNvPr id="8" name="図 7" descr="LetsWriteJ_Latex_pdf.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955" y="3868291"/>
            <a:ext cx="2626758" cy="506523"/>
          </a:xfrm>
          <a:prstGeom prst="rect">
            <a:avLst/>
          </a:prstGeom>
        </p:spPr>
      </p:pic>
      <p:pic>
        <p:nvPicPr>
          <p:cNvPr id="9" name="図 8" descr="LetsWriteJ_Latex_pdf.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7239" y="5148419"/>
            <a:ext cx="3833448" cy="540753"/>
          </a:xfrm>
          <a:prstGeom prst="rect">
            <a:avLst/>
          </a:prstGeom>
        </p:spPr>
      </p:pic>
      <p:sp>
        <p:nvSpPr>
          <p:cNvPr id="11" name="円/楕円 10"/>
          <p:cNvSpPr/>
          <p:nvPr/>
        </p:nvSpPr>
        <p:spPr>
          <a:xfrm>
            <a:off x="2028161" y="2448306"/>
            <a:ext cx="1307527" cy="421580"/>
          </a:xfrm>
          <a:prstGeom prst="ellipse">
            <a:avLst/>
          </a:prstGeom>
          <a:solidFill>
            <a:srgbClr val="FF0000">
              <a:alpha val="1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円/楕円 11"/>
          <p:cNvSpPr/>
          <p:nvPr/>
        </p:nvSpPr>
        <p:spPr>
          <a:xfrm>
            <a:off x="1053574" y="2867862"/>
            <a:ext cx="515155" cy="542105"/>
          </a:xfrm>
          <a:prstGeom prst="ellipse">
            <a:avLst/>
          </a:prstGeom>
          <a:solidFill>
            <a:srgbClr val="FF0000">
              <a:alpha val="1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2311627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しかもタダの置き換え</a:t>
            </a:r>
            <a:endParaRPr kumimoji="1" lang="ja-JP" altLang="en-US" dirty="0"/>
          </a:p>
        </p:txBody>
      </p:sp>
      <p:sp>
        <p:nvSpPr>
          <p:cNvPr id="4" name="テキスト ボックス 3"/>
          <p:cNvSpPr txBox="1"/>
          <p:nvPr/>
        </p:nvSpPr>
        <p:spPr>
          <a:xfrm>
            <a:off x="670899" y="1356025"/>
            <a:ext cx="8074754" cy="4524316"/>
          </a:xfrm>
          <a:prstGeom prst="rect">
            <a:avLst/>
          </a:prstGeom>
          <a:noFill/>
        </p:spPr>
        <p:txBody>
          <a:bodyPr wrap="square" rtlCol="0">
            <a:spAutoFit/>
          </a:bodyPr>
          <a:lstStyle/>
          <a:p>
            <a:r>
              <a:rPr kumimoji="1" lang="en-US" altLang="ja-JP" dirty="0" smtClean="0"/>
              <a:t>For all person in RITS</a:t>
            </a:r>
          </a:p>
          <a:p>
            <a:endParaRPr lang="en-US" altLang="ja-JP" dirty="0" smtClean="0"/>
          </a:p>
          <a:p>
            <a:endParaRPr lang="en-US" altLang="ja-JP" dirty="0"/>
          </a:p>
          <a:p>
            <a:endParaRPr lang="en-US" altLang="ja-JP" dirty="0" smtClean="0"/>
          </a:p>
          <a:p>
            <a:r>
              <a:rPr lang="en-US" altLang="ja-JP" dirty="0" smtClean="0"/>
              <a:t>s</a:t>
            </a:r>
            <a:r>
              <a:rPr kumimoji="1" lang="en-US" altLang="ja-JP" dirty="0" smtClean="0"/>
              <a:t>uch that the probability of him/her being the suspect is greater than 0,</a:t>
            </a:r>
          </a:p>
          <a:p>
            <a:endParaRPr kumimoji="1" lang="en-US" altLang="ja-JP" dirty="0" smtClean="0"/>
          </a:p>
          <a:p>
            <a:endParaRPr lang="en-US" altLang="ja-JP" dirty="0" smtClean="0"/>
          </a:p>
          <a:p>
            <a:endParaRPr lang="en-US" altLang="ja-JP" dirty="0"/>
          </a:p>
          <a:p>
            <a:r>
              <a:rPr lang="en-US" altLang="ja-JP" dirty="0" smtClean="0"/>
              <a:t>there exists a JK  in his/her family   such that </a:t>
            </a:r>
          </a:p>
          <a:p>
            <a:endParaRPr lang="en-US" altLang="ja-JP" dirty="0" smtClean="0"/>
          </a:p>
          <a:p>
            <a:endParaRPr lang="en-US" altLang="ja-JP" dirty="0"/>
          </a:p>
          <a:p>
            <a:endParaRPr lang="en-US" altLang="ja-JP" dirty="0" smtClean="0"/>
          </a:p>
          <a:p>
            <a:r>
              <a:rPr lang="en-US" altLang="ja-JP" dirty="0" smtClean="0"/>
              <a:t>the height of the JK is less than the average of her class.</a:t>
            </a:r>
          </a:p>
          <a:p>
            <a:endParaRPr lang="en-US" altLang="ja-JP" dirty="0"/>
          </a:p>
          <a:p>
            <a:endParaRPr kumimoji="1" lang="en-US" altLang="ja-JP" dirty="0" smtClean="0"/>
          </a:p>
          <a:p>
            <a:endParaRPr lang="en-US" altLang="ja-JP" dirty="0"/>
          </a:p>
        </p:txBody>
      </p:sp>
      <p:pic>
        <p:nvPicPr>
          <p:cNvPr id="5" name="図 4" descr="LetsWriteJ_Latex_pdf.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309" y="1650990"/>
            <a:ext cx="1997343" cy="635482"/>
          </a:xfrm>
          <a:prstGeom prst="rect">
            <a:avLst/>
          </a:prstGeom>
        </p:spPr>
      </p:pic>
      <p:pic>
        <p:nvPicPr>
          <p:cNvPr id="7" name="図 6" descr="LetsWriteJ_Latex_pdf.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547" y="2867862"/>
            <a:ext cx="2550142" cy="486174"/>
          </a:xfrm>
          <a:prstGeom prst="rect">
            <a:avLst/>
          </a:prstGeom>
        </p:spPr>
      </p:pic>
      <p:pic>
        <p:nvPicPr>
          <p:cNvPr id="8" name="図 7" descr="LetsWriteJ_Latex_pdf.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955" y="3868291"/>
            <a:ext cx="2626758" cy="506523"/>
          </a:xfrm>
          <a:prstGeom prst="rect">
            <a:avLst/>
          </a:prstGeom>
        </p:spPr>
      </p:pic>
      <p:pic>
        <p:nvPicPr>
          <p:cNvPr id="9" name="図 8" descr="LetsWriteJ_Latex_pdf.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7239" y="5148419"/>
            <a:ext cx="3833448" cy="540753"/>
          </a:xfrm>
          <a:prstGeom prst="rect">
            <a:avLst/>
          </a:prstGeom>
        </p:spPr>
      </p:pic>
      <p:sp>
        <p:nvSpPr>
          <p:cNvPr id="11" name="円/楕円 10"/>
          <p:cNvSpPr/>
          <p:nvPr/>
        </p:nvSpPr>
        <p:spPr>
          <a:xfrm>
            <a:off x="3259509" y="2446282"/>
            <a:ext cx="2574920" cy="421580"/>
          </a:xfrm>
          <a:prstGeom prst="ellipse">
            <a:avLst/>
          </a:prstGeom>
          <a:solidFill>
            <a:srgbClr val="FF0000">
              <a:alpha val="1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円/楕円 11"/>
          <p:cNvSpPr/>
          <p:nvPr/>
        </p:nvSpPr>
        <p:spPr>
          <a:xfrm>
            <a:off x="1436945" y="2867862"/>
            <a:ext cx="1234672" cy="542105"/>
          </a:xfrm>
          <a:prstGeom prst="ellipse">
            <a:avLst/>
          </a:prstGeom>
          <a:solidFill>
            <a:srgbClr val="FF0000">
              <a:alpha val="1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498785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しかもタダの置き換え</a:t>
            </a:r>
            <a:endParaRPr kumimoji="1" lang="ja-JP" altLang="en-US" dirty="0"/>
          </a:p>
        </p:txBody>
      </p:sp>
      <p:sp>
        <p:nvSpPr>
          <p:cNvPr id="4" name="テキスト ボックス 3"/>
          <p:cNvSpPr txBox="1"/>
          <p:nvPr/>
        </p:nvSpPr>
        <p:spPr>
          <a:xfrm>
            <a:off x="670899" y="1356025"/>
            <a:ext cx="8074754" cy="4524316"/>
          </a:xfrm>
          <a:prstGeom prst="rect">
            <a:avLst/>
          </a:prstGeom>
          <a:noFill/>
        </p:spPr>
        <p:txBody>
          <a:bodyPr wrap="square" rtlCol="0">
            <a:spAutoFit/>
          </a:bodyPr>
          <a:lstStyle/>
          <a:p>
            <a:r>
              <a:rPr kumimoji="1" lang="en-US" altLang="ja-JP" dirty="0" smtClean="0"/>
              <a:t>For all person in RITS</a:t>
            </a:r>
          </a:p>
          <a:p>
            <a:endParaRPr lang="en-US" altLang="ja-JP" dirty="0" smtClean="0"/>
          </a:p>
          <a:p>
            <a:endParaRPr lang="en-US" altLang="ja-JP" dirty="0"/>
          </a:p>
          <a:p>
            <a:endParaRPr lang="en-US" altLang="ja-JP" dirty="0" smtClean="0"/>
          </a:p>
          <a:p>
            <a:r>
              <a:rPr lang="en-US" altLang="ja-JP" dirty="0" smtClean="0"/>
              <a:t>s</a:t>
            </a:r>
            <a:r>
              <a:rPr kumimoji="1" lang="en-US" altLang="ja-JP" dirty="0" smtClean="0"/>
              <a:t>uch that the probability of him/her being the suspect is greater than 0,</a:t>
            </a:r>
          </a:p>
          <a:p>
            <a:endParaRPr kumimoji="1" lang="en-US" altLang="ja-JP" dirty="0" smtClean="0"/>
          </a:p>
          <a:p>
            <a:endParaRPr lang="en-US" altLang="ja-JP" dirty="0" smtClean="0"/>
          </a:p>
          <a:p>
            <a:endParaRPr lang="en-US" altLang="ja-JP" dirty="0"/>
          </a:p>
          <a:p>
            <a:r>
              <a:rPr lang="en-US" altLang="ja-JP" dirty="0" smtClean="0"/>
              <a:t>there exists a JK  in his/her family   such that </a:t>
            </a:r>
          </a:p>
          <a:p>
            <a:endParaRPr lang="en-US" altLang="ja-JP" dirty="0" smtClean="0"/>
          </a:p>
          <a:p>
            <a:endParaRPr lang="en-US" altLang="ja-JP" dirty="0"/>
          </a:p>
          <a:p>
            <a:endParaRPr lang="en-US" altLang="ja-JP" dirty="0" smtClean="0"/>
          </a:p>
          <a:p>
            <a:r>
              <a:rPr lang="en-US" altLang="ja-JP" dirty="0" smtClean="0"/>
              <a:t>the height of the JK is less than the average of her class.</a:t>
            </a:r>
          </a:p>
          <a:p>
            <a:endParaRPr lang="en-US" altLang="ja-JP" dirty="0"/>
          </a:p>
          <a:p>
            <a:endParaRPr kumimoji="1" lang="en-US" altLang="ja-JP" dirty="0" smtClean="0"/>
          </a:p>
          <a:p>
            <a:endParaRPr lang="en-US" altLang="ja-JP" dirty="0"/>
          </a:p>
        </p:txBody>
      </p:sp>
      <p:pic>
        <p:nvPicPr>
          <p:cNvPr id="5" name="図 4" descr="LetsWriteJ_Latex_pdf.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309" y="1650990"/>
            <a:ext cx="1997343" cy="635482"/>
          </a:xfrm>
          <a:prstGeom prst="rect">
            <a:avLst/>
          </a:prstGeom>
        </p:spPr>
      </p:pic>
      <p:pic>
        <p:nvPicPr>
          <p:cNvPr id="7" name="図 6" descr="LetsWriteJ_Latex_pdf.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547" y="2867862"/>
            <a:ext cx="2550142" cy="486174"/>
          </a:xfrm>
          <a:prstGeom prst="rect">
            <a:avLst/>
          </a:prstGeom>
        </p:spPr>
      </p:pic>
      <p:pic>
        <p:nvPicPr>
          <p:cNvPr id="8" name="図 7" descr="LetsWriteJ_Latex_pdf.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955" y="3868291"/>
            <a:ext cx="2626758" cy="506523"/>
          </a:xfrm>
          <a:prstGeom prst="rect">
            <a:avLst/>
          </a:prstGeom>
        </p:spPr>
      </p:pic>
      <p:pic>
        <p:nvPicPr>
          <p:cNvPr id="9" name="図 8" descr="LetsWriteJ_Latex_pdf.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7239" y="5148419"/>
            <a:ext cx="3833448" cy="540753"/>
          </a:xfrm>
          <a:prstGeom prst="rect">
            <a:avLst/>
          </a:prstGeom>
        </p:spPr>
      </p:pic>
      <p:sp>
        <p:nvSpPr>
          <p:cNvPr id="11" name="円/楕円 10"/>
          <p:cNvSpPr/>
          <p:nvPr/>
        </p:nvSpPr>
        <p:spPr>
          <a:xfrm>
            <a:off x="5727461" y="2446282"/>
            <a:ext cx="1772236" cy="421580"/>
          </a:xfrm>
          <a:prstGeom prst="ellipse">
            <a:avLst/>
          </a:prstGeom>
          <a:solidFill>
            <a:srgbClr val="FF0000">
              <a:alpha val="1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円/楕円 11"/>
          <p:cNvSpPr/>
          <p:nvPr/>
        </p:nvSpPr>
        <p:spPr>
          <a:xfrm>
            <a:off x="2767129" y="2811931"/>
            <a:ext cx="644360" cy="542105"/>
          </a:xfrm>
          <a:prstGeom prst="ellipse">
            <a:avLst/>
          </a:prstGeom>
          <a:solidFill>
            <a:srgbClr val="FF0000">
              <a:alpha val="1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8961961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しかもタダの置き換え</a:t>
            </a:r>
            <a:endParaRPr kumimoji="1" lang="ja-JP" altLang="en-US" dirty="0"/>
          </a:p>
        </p:txBody>
      </p:sp>
      <p:sp>
        <p:nvSpPr>
          <p:cNvPr id="4" name="テキスト ボックス 3"/>
          <p:cNvSpPr txBox="1"/>
          <p:nvPr/>
        </p:nvSpPr>
        <p:spPr>
          <a:xfrm>
            <a:off x="670899" y="1356025"/>
            <a:ext cx="8074754" cy="4524316"/>
          </a:xfrm>
          <a:prstGeom prst="rect">
            <a:avLst/>
          </a:prstGeom>
          <a:noFill/>
        </p:spPr>
        <p:txBody>
          <a:bodyPr wrap="square" rtlCol="0">
            <a:spAutoFit/>
          </a:bodyPr>
          <a:lstStyle/>
          <a:p>
            <a:r>
              <a:rPr kumimoji="1" lang="en-US" altLang="ja-JP" dirty="0" smtClean="0"/>
              <a:t>For all person in RITS</a:t>
            </a:r>
          </a:p>
          <a:p>
            <a:endParaRPr lang="en-US" altLang="ja-JP" dirty="0" smtClean="0"/>
          </a:p>
          <a:p>
            <a:endParaRPr lang="en-US" altLang="ja-JP" dirty="0"/>
          </a:p>
          <a:p>
            <a:endParaRPr lang="en-US" altLang="ja-JP" dirty="0" smtClean="0"/>
          </a:p>
          <a:p>
            <a:r>
              <a:rPr lang="en-US" altLang="ja-JP" dirty="0" smtClean="0"/>
              <a:t>s</a:t>
            </a:r>
            <a:r>
              <a:rPr kumimoji="1" lang="en-US" altLang="ja-JP" dirty="0" smtClean="0"/>
              <a:t>uch that the probability of him/her being the suspect is greater than 0,</a:t>
            </a:r>
          </a:p>
          <a:p>
            <a:endParaRPr kumimoji="1" lang="en-US" altLang="ja-JP" dirty="0" smtClean="0"/>
          </a:p>
          <a:p>
            <a:endParaRPr lang="en-US" altLang="ja-JP" dirty="0" smtClean="0"/>
          </a:p>
          <a:p>
            <a:endParaRPr lang="en-US" altLang="ja-JP" dirty="0"/>
          </a:p>
          <a:p>
            <a:r>
              <a:rPr lang="en-US" altLang="ja-JP" dirty="0" smtClean="0"/>
              <a:t>there exists a JK  in his/her family   such that </a:t>
            </a:r>
          </a:p>
          <a:p>
            <a:endParaRPr lang="en-US" altLang="ja-JP" dirty="0" smtClean="0"/>
          </a:p>
          <a:p>
            <a:endParaRPr lang="en-US" altLang="ja-JP" dirty="0"/>
          </a:p>
          <a:p>
            <a:endParaRPr lang="en-US" altLang="ja-JP" dirty="0" smtClean="0"/>
          </a:p>
          <a:p>
            <a:r>
              <a:rPr lang="en-US" altLang="ja-JP" dirty="0" smtClean="0"/>
              <a:t>the height of the JK is less than the average of her class.</a:t>
            </a:r>
          </a:p>
          <a:p>
            <a:endParaRPr lang="en-US" altLang="ja-JP" dirty="0"/>
          </a:p>
          <a:p>
            <a:endParaRPr kumimoji="1" lang="en-US" altLang="ja-JP" dirty="0" smtClean="0"/>
          </a:p>
          <a:p>
            <a:endParaRPr lang="en-US" altLang="ja-JP" dirty="0"/>
          </a:p>
        </p:txBody>
      </p:sp>
      <p:pic>
        <p:nvPicPr>
          <p:cNvPr id="5" name="図 4" descr="LetsWriteJ_Latex_pdf.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309" y="1650990"/>
            <a:ext cx="1997343" cy="635482"/>
          </a:xfrm>
          <a:prstGeom prst="rect">
            <a:avLst/>
          </a:prstGeom>
        </p:spPr>
      </p:pic>
      <p:pic>
        <p:nvPicPr>
          <p:cNvPr id="7" name="図 6" descr="LetsWriteJ_Latex_pdf.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547" y="2867862"/>
            <a:ext cx="2550142" cy="486174"/>
          </a:xfrm>
          <a:prstGeom prst="rect">
            <a:avLst/>
          </a:prstGeom>
        </p:spPr>
      </p:pic>
      <p:pic>
        <p:nvPicPr>
          <p:cNvPr id="8" name="図 7" descr="LetsWriteJ_Latex_pdf.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955" y="3868291"/>
            <a:ext cx="2626758" cy="506523"/>
          </a:xfrm>
          <a:prstGeom prst="rect">
            <a:avLst/>
          </a:prstGeom>
        </p:spPr>
      </p:pic>
      <p:pic>
        <p:nvPicPr>
          <p:cNvPr id="9" name="図 8" descr="LetsWriteJ_Latex_pdf.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7239" y="5148419"/>
            <a:ext cx="3833448" cy="540753"/>
          </a:xfrm>
          <a:prstGeom prst="rect">
            <a:avLst/>
          </a:prstGeom>
        </p:spPr>
      </p:pic>
      <p:sp>
        <p:nvSpPr>
          <p:cNvPr id="11" name="円/楕円 10"/>
          <p:cNvSpPr/>
          <p:nvPr/>
        </p:nvSpPr>
        <p:spPr>
          <a:xfrm>
            <a:off x="670899" y="3548595"/>
            <a:ext cx="1772236" cy="421580"/>
          </a:xfrm>
          <a:prstGeom prst="ellipse">
            <a:avLst/>
          </a:prstGeom>
          <a:solidFill>
            <a:srgbClr val="FF0000">
              <a:alpha val="1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円/楕円 11"/>
          <p:cNvSpPr/>
          <p:nvPr/>
        </p:nvSpPr>
        <p:spPr>
          <a:xfrm>
            <a:off x="670899" y="3868291"/>
            <a:ext cx="644360" cy="542105"/>
          </a:xfrm>
          <a:prstGeom prst="ellipse">
            <a:avLst/>
          </a:prstGeom>
          <a:solidFill>
            <a:srgbClr val="FF0000">
              <a:alpha val="1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7922127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しかもタダの置き換え</a:t>
            </a:r>
            <a:endParaRPr kumimoji="1" lang="ja-JP" altLang="en-US" dirty="0"/>
          </a:p>
        </p:txBody>
      </p:sp>
      <p:sp>
        <p:nvSpPr>
          <p:cNvPr id="4" name="テキスト ボックス 3"/>
          <p:cNvSpPr txBox="1"/>
          <p:nvPr/>
        </p:nvSpPr>
        <p:spPr>
          <a:xfrm>
            <a:off x="670899" y="1356025"/>
            <a:ext cx="8074754" cy="4524316"/>
          </a:xfrm>
          <a:prstGeom prst="rect">
            <a:avLst/>
          </a:prstGeom>
          <a:noFill/>
        </p:spPr>
        <p:txBody>
          <a:bodyPr wrap="square" rtlCol="0">
            <a:spAutoFit/>
          </a:bodyPr>
          <a:lstStyle/>
          <a:p>
            <a:r>
              <a:rPr kumimoji="1" lang="en-US" altLang="ja-JP" dirty="0" smtClean="0"/>
              <a:t>For all person in RITS</a:t>
            </a:r>
          </a:p>
          <a:p>
            <a:endParaRPr lang="en-US" altLang="ja-JP" dirty="0" smtClean="0"/>
          </a:p>
          <a:p>
            <a:endParaRPr lang="en-US" altLang="ja-JP" dirty="0"/>
          </a:p>
          <a:p>
            <a:endParaRPr lang="en-US" altLang="ja-JP" dirty="0" smtClean="0"/>
          </a:p>
          <a:p>
            <a:r>
              <a:rPr lang="en-US" altLang="ja-JP" dirty="0" smtClean="0"/>
              <a:t>s</a:t>
            </a:r>
            <a:r>
              <a:rPr kumimoji="1" lang="en-US" altLang="ja-JP" dirty="0" smtClean="0"/>
              <a:t>uch that the probability of him/her being the suspect is greater than 0,</a:t>
            </a:r>
          </a:p>
          <a:p>
            <a:endParaRPr kumimoji="1" lang="en-US" altLang="ja-JP" dirty="0" smtClean="0"/>
          </a:p>
          <a:p>
            <a:endParaRPr lang="en-US" altLang="ja-JP" dirty="0" smtClean="0"/>
          </a:p>
          <a:p>
            <a:endParaRPr lang="en-US" altLang="ja-JP" dirty="0"/>
          </a:p>
          <a:p>
            <a:r>
              <a:rPr lang="en-US" altLang="ja-JP" dirty="0" smtClean="0"/>
              <a:t>there exists a JK  in his/her family   such that </a:t>
            </a:r>
          </a:p>
          <a:p>
            <a:endParaRPr lang="en-US" altLang="ja-JP" dirty="0" smtClean="0"/>
          </a:p>
          <a:p>
            <a:endParaRPr lang="en-US" altLang="ja-JP" dirty="0"/>
          </a:p>
          <a:p>
            <a:endParaRPr lang="en-US" altLang="ja-JP" dirty="0" smtClean="0"/>
          </a:p>
          <a:p>
            <a:r>
              <a:rPr lang="en-US" altLang="ja-JP" dirty="0" smtClean="0"/>
              <a:t>the height of the JK is less than the average of her class.</a:t>
            </a:r>
          </a:p>
          <a:p>
            <a:endParaRPr lang="en-US" altLang="ja-JP" dirty="0"/>
          </a:p>
          <a:p>
            <a:endParaRPr kumimoji="1" lang="en-US" altLang="ja-JP" dirty="0" smtClean="0"/>
          </a:p>
          <a:p>
            <a:endParaRPr lang="en-US" altLang="ja-JP" dirty="0"/>
          </a:p>
        </p:txBody>
      </p:sp>
      <p:pic>
        <p:nvPicPr>
          <p:cNvPr id="5" name="図 4" descr="LetsWriteJ_Latex_pdf.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309" y="1650990"/>
            <a:ext cx="1997343" cy="635482"/>
          </a:xfrm>
          <a:prstGeom prst="rect">
            <a:avLst/>
          </a:prstGeom>
        </p:spPr>
      </p:pic>
      <p:pic>
        <p:nvPicPr>
          <p:cNvPr id="7" name="図 6" descr="LetsWriteJ_Latex_pdf.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547" y="2867862"/>
            <a:ext cx="2550142" cy="486174"/>
          </a:xfrm>
          <a:prstGeom prst="rect">
            <a:avLst/>
          </a:prstGeom>
        </p:spPr>
      </p:pic>
      <p:pic>
        <p:nvPicPr>
          <p:cNvPr id="8" name="図 7" descr="LetsWriteJ_Latex_pdf.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955" y="3868291"/>
            <a:ext cx="2626758" cy="506523"/>
          </a:xfrm>
          <a:prstGeom prst="rect">
            <a:avLst/>
          </a:prstGeom>
        </p:spPr>
      </p:pic>
      <p:pic>
        <p:nvPicPr>
          <p:cNvPr id="9" name="図 8" descr="LetsWriteJ_Latex_pdf.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7239" y="5148419"/>
            <a:ext cx="3833448" cy="540753"/>
          </a:xfrm>
          <a:prstGeom prst="rect">
            <a:avLst/>
          </a:prstGeom>
        </p:spPr>
      </p:pic>
      <p:sp>
        <p:nvSpPr>
          <p:cNvPr id="11" name="円/楕円 10"/>
          <p:cNvSpPr/>
          <p:nvPr/>
        </p:nvSpPr>
        <p:spPr>
          <a:xfrm>
            <a:off x="2168443" y="3548595"/>
            <a:ext cx="1772236" cy="421580"/>
          </a:xfrm>
          <a:prstGeom prst="ellipse">
            <a:avLst/>
          </a:prstGeom>
          <a:solidFill>
            <a:srgbClr val="FF0000">
              <a:alpha val="1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円/楕円 11"/>
          <p:cNvSpPr/>
          <p:nvPr/>
        </p:nvSpPr>
        <p:spPr>
          <a:xfrm>
            <a:off x="1315259" y="3868291"/>
            <a:ext cx="1619926" cy="542105"/>
          </a:xfrm>
          <a:prstGeom prst="ellipse">
            <a:avLst/>
          </a:prstGeom>
          <a:solidFill>
            <a:srgbClr val="FF0000">
              <a:alpha val="1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3092484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しかもタダの置き換え</a:t>
            </a:r>
            <a:endParaRPr kumimoji="1" lang="ja-JP" altLang="en-US" dirty="0"/>
          </a:p>
        </p:txBody>
      </p:sp>
      <p:sp>
        <p:nvSpPr>
          <p:cNvPr id="4" name="テキスト ボックス 3"/>
          <p:cNvSpPr txBox="1"/>
          <p:nvPr/>
        </p:nvSpPr>
        <p:spPr>
          <a:xfrm>
            <a:off x="670899" y="1356025"/>
            <a:ext cx="8074754" cy="4524316"/>
          </a:xfrm>
          <a:prstGeom prst="rect">
            <a:avLst/>
          </a:prstGeom>
          <a:noFill/>
        </p:spPr>
        <p:txBody>
          <a:bodyPr wrap="square" rtlCol="0">
            <a:spAutoFit/>
          </a:bodyPr>
          <a:lstStyle/>
          <a:p>
            <a:r>
              <a:rPr kumimoji="1" lang="en-US" altLang="ja-JP" dirty="0" smtClean="0"/>
              <a:t>For all person in RITS</a:t>
            </a:r>
          </a:p>
          <a:p>
            <a:endParaRPr lang="en-US" altLang="ja-JP" dirty="0" smtClean="0"/>
          </a:p>
          <a:p>
            <a:endParaRPr lang="en-US" altLang="ja-JP" dirty="0"/>
          </a:p>
          <a:p>
            <a:endParaRPr lang="en-US" altLang="ja-JP" dirty="0" smtClean="0"/>
          </a:p>
          <a:p>
            <a:r>
              <a:rPr lang="en-US" altLang="ja-JP" dirty="0" smtClean="0"/>
              <a:t>s</a:t>
            </a:r>
            <a:r>
              <a:rPr kumimoji="1" lang="en-US" altLang="ja-JP" dirty="0" smtClean="0"/>
              <a:t>uch that the probability of him/her being the suspect is greater than 0,</a:t>
            </a:r>
          </a:p>
          <a:p>
            <a:endParaRPr kumimoji="1" lang="en-US" altLang="ja-JP" dirty="0" smtClean="0"/>
          </a:p>
          <a:p>
            <a:endParaRPr lang="en-US" altLang="ja-JP" dirty="0" smtClean="0"/>
          </a:p>
          <a:p>
            <a:endParaRPr lang="en-US" altLang="ja-JP" dirty="0"/>
          </a:p>
          <a:p>
            <a:r>
              <a:rPr lang="en-US" altLang="ja-JP" dirty="0" smtClean="0"/>
              <a:t>there exists a JK  in his/her family   such that </a:t>
            </a:r>
          </a:p>
          <a:p>
            <a:endParaRPr lang="en-US" altLang="ja-JP" dirty="0" smtClean="0"/>
          </a:p>
          <a:p>
            <a:endParaRPr lang="en-US" altLang="ja-JP" dirty="0"/>
          </a:p>
          <a:p>
            <a:endParaRPr lang="en-US" altLang="ja-JP" dirty="0" smtClean="0"/>
          </a:p>
          <a:p>
            <a:r>
              <a:rPr lang="en-US" altLang="ja-JP" dirty="0" smtClean="0"/>
              <a:t>the height of the JK is less than the average of her class.</a:t>
            </a:r>
          </a:p>
          <a:p>
            <a:endParaRPr lang="en-US" altLang="ja-JP" dirty="0"/>
          </a:p>
          <a:p>
            <a:endParaRPr kumimoji="1" lang="en-US" altLang="ja-JP" dirty="0" smtClean="0"/>
          </a:p>
          <a:p>
            <a:endParaRPr lang="en-US" altLang="ja-JP" dirty="0"/>
          </a:p>
        </p:txBody>
      </p:sp>
      <p:pic>
        <p:nvPicPr>
          <p:cNvPr id="5" name="図 4" descr="LetsWriteJ_Latex_pdf.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309" y="1650990"/>
            <a:ext cx="1997343" cy="635482"/>
          </a:xfrm>
          <a:prstGeom prst="rect">
            <a:avLst/>
          </a:prstGeom>
        </p:spPr>
      </p:pic>
      <p:pic>
        <p:nvPicPr>
          <p:cNvPr id="7" name="図 6" descr="LetsWriteJ_Latex_pdf.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547" y="2867862"/>
            <a:ext cx="2550142" cy="486174"/>
          </a:xfrm>
          <a:prstGeom prst="rect">
            <a:avLst/>
          </a:prstGeom>
        </p:spPr>
      </p:pic>
      <p:pic>
        <p:nvPicPr>
          <p:cNvPr id="8" name="図 7" descr="LetsWriteJ_Latex_pdf.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955" y="3868291"/>
            <a:ext cx="2626758" cy="506523"/>
          </a:xfrm>
          <a:prstGeom prst="rect">
            <a:avLst/>
          </a:prstGeom>
        </p:spPr>
      </p:pic>
      <p:pic>
        <p:nvPicPr>
          <p:cNvPr id="9" name="図 8" descr="LetsWriteJ_Latex_pdf.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7239" y="5148419"/>
            <a:ext cx="3833448" cy="540753"/>
          </a:xfrm>
          <a:prstGeom prst="rect">
            <a:avLst/>
          </a:prstGeom>
        </p:spPr>
      </p:pic>
      <p:sp>
        <p:nvSpPr>
          <p:cNvPr id="11" name="円/楕円 10"/>
          <p:cNvSpPr/>
          <p:nvPr/>
        </p:nvSpPr>
        <p:spPr>
          <a:xfrm>
            <a:off x="3975679" y="3548595"/>
            <a:ext cx="1210015" cy="421580"/>
          </a:xfrm>
          <a:prstGeom prst="ellipse">
            <a:avLst/>
          </a:prstGeom>
          <a:solidFill>
            <a:srgbClr val="FF0000">
              <a:alpha val="1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円/楕円 11"/>
          <p:cNvSpPr/>
          <p:nvPr/>
        </p:nvSpPr>
        <p:spPr>
          <a:xfrm>
            <a:off x="2849652" y="3868291"/>
            <a:ext cx="636629" cy="542105"/>
          </a:xfrm>
          <a:prstGeom prst="ellipse">
            <a:avLst/>
          </a:prstGeom>
          <a:solidFill>
            <a:srgbClr val="FF0000">
              <a:alpha val="1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2330461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しかもタダの置き換え</a:t>
            </a:r>
            <a:endParaRPr kumimoji="1" lang="ja-JP" altLang="en-US" dirty="0"/>
          </a:p>
        </p:txBody>
      </p:sp>
      <p:sp>
        <p:nvSpPr>
          <p:cNvPr id="4" name="テキスト ボックス 3"/>
          <p:cNvSpPr txBox="1"/>
          <p:nvPr/>
        </p:nvSpPr>
        <p:spPr>
          <a:xfrm>
            <a:off x="670899" y="1356025"/>
            <a:ext cx="8074754" cy="4524316"/>
          </a:xfrm>
          <a:prstGeom prst="rect">
            <a:avLst/>
          </a:prstGeom>
          <a:noFill/>
        </p:spPr>
        <p:txBody>
          <a:bodyPr wrap="square" rtlCol="0">
            <a:spAutoFit/>
          </a:bodyPr>
          <a:lstStyle/>
          <a:p>
            <a:r>
              <a:rPr kumimoji="1" lang="en-US" altLang="ja-JP" dirty="0" smtClean="0"/>
              <a:t>For all person in RITS</a:t>
            </a:r>
          </a:p>
          <a:p>
            <a:endParaRPr lang="en-US" altLang="ja-JP" dirty="0" smtClean="0"/>
          </a:p>
          <a:p>
            <a:endParaRPr lang="en-US" altLang="ja-JP" dirty="0"/>
          </a:p>
          <a:p>
            <a:endParaRPr lang="en-US" altLang="ja-JP" dirty="0" smtClean="0"/>
          </a:p>
          <a:p>
            <a:r>
              <a:rPr lang="en-US" altLang="ja-JP" dirty="0" smtClean="0"/>
              <a:t>s</a:t>
            </a:r>
            <a:r>
              <a:rPr kumimoji="1" lang="en-US" altLang="ja-JP" dirty="0" smtClean="0"/>
              <a:t>uch that the probability of him/her being the suspect is greater than 0,</a:t>
            </a:r>
          </a:p>
          <a:p>
            <a:endParaRPr kumimoji="1" lang="en-US" altLang="ja-JP" dirty="0" smtClean="0"/>
          </a:p>
          <a:p>
            <a:endParaRPr lang="en-US" altLang="ja-JP" dirty="0" smtClean="0"/>
          </a:p>
          <a:p>
            <a:endParaRPr lang="en-US" altLang="ja-JP" dirty="0"/>
          </a:p>
          <a:p>
            <a:r>
              <a:rPr lang="en-US" altLang="ja-JP" dirty="0" smtClean="0"/>
              <a:t>there exists a JK  in his/her family   such that </a:t>
            </a:r>
          </a:p>
          <a:p>
            <a:endParaRPr lang="en-US" altLang="ja-JP" dirty="0" smtClean="0"/>
          </a:p>
          <a:p>
            <a:endParaRPr lang="en-US" altLang="ja-JP" dirty="0"/>
          </a:p>
          <a:p>
            <a:endParaRPr lang="en-US" altLang="ja-JP" dirty="0" smtClean="0"/>
          </a:p>
          <a:p>
            <a:r>
              <a:rPr lang="en-US" altLang="ja-JP" dirty="0" smtClean="0"/>
              <a:t>the height of the JK is less than the average of her class.</a:t>
            </a:r>
          </a:p>
          <a:p>
            <a:endParaRPr lang="en-US" altLang="ja-JP" dirty="0"/>
          </a:p>
          <a:p>
            <a:endParaRPr kumimoji="1" lang="en-US" altLang="ja-JP" dirty="0" smtClean="0"/>
          </a:p>
          <a:p>
            <a:endParaRPr lang="en-US" altLang="ja-JP" dirty="0"/>
          </a:p>
        </p:txBody>
      </p:sp>
      <p:pic>
        <p:nvPicPr>
          <p:cNvPr id="5" name="図 4" descr="LetsWriteJ_Latex_pdf.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309" y="1650990"/>
            <a:ext cx="1997343" cy="635482"/>
          </a:xfrm>
          <a:prstGeom prst="rect">
            <a:avLst/>
          </a:prstGeom>
        </p:spPr>
      </p:pic>
      <p:pic>
        <p:nvPicPr>
          <p:cNvPr id="7" name="図 6" descr="LetsWriteJ_Latex_pdf.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547" y="2867862"/>
            <a:ext cx="2550142" cy="486174"/>
          </a:xfrm>
          <a:prstGeom prst="rect">
            <a:avLst/>
          </a:prstGeom>
        </p:spPr>
      </p:pic>
      <p:pic>
        <p:nvPicPr>
          <p:cNvPr id="8" name="図 7" descr="LetsWriteJ_Latex_pdf.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955" y="3868291"/>
            <a:ext cx="2626758" cy="506523"/>
          </a:xfrm>
          <a:prstGeom prst="rect">
            <a:avLst/>
          </a:prstGeom>
        </p:spPr>
      </p:pic>
      <p:pic>
        <p:nvPicPr>
          <p:cNvPr id="9" name="図 8" descr="LetsWriteJ_Latex_pdf.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7239" y="5148419"/>
            <a:ext cx="3833448" cy="540753"/>
          </a:xfrm>
          <a:prstGeom prst="rect">
            <a:avLst/>
          </a:prstGeom>
        </p:spPr>
      </p:pic>
      <p:sp>
        <p:nvSpPr>
          <p:cNvPr id="11" name="円/楕円 10"/>
          <p:cNvSpPr/>
          <p:nvPr/>
        </p:nvSpPr>
        <p:spPr>
          <a:xfrm>
            <a:off x="670899" y="4602981"/>
            <a:ext cx="1916856" cy="421580"/>
          </a:xfrm>
          <a:prstGeom prst="ellipse">
            <a:avLst/>
          </a:prstGeom>
          <a:solidFill>
            <a:srgbClr val="FF0000">
              <a:alpha val="1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円/楕円 11"/>
          <p:cNvSpPr/>
          <p:nvPr/>
        </p:nvSpPr>
        <p:spPr>
          <a:xfrm>
            <a:off x="747239" y="5148419"/>
            <a:ext cx="1145656" cy="542105"/>
          </a:xfrm>
          <a:prstGeom prst="ellipse">
            <a:avLst/>
          </a:prstGeom>
          <a:solidFill>
            <a:srgbClr val="FF0000">
              <a:alpha val="1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2392146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しかもタダの置き換え</a:t>
            </a:r>
            <a:endParaRPr kumimoji="1" lang="ja-JP" altLang="en-US" dirty="0"/>
          </a:p>
        </p:txBody>
      </p:sp>
      <p:sp>
        <p:nvSpPr>
          <p:cNvPr id="4" name="テキスト ボックス 3"/>
          <p:cNvSpPr txBox="1"/>
          <p:nvPr/>
        </p:nvSpPr>
        <p:spPr>
          <a:xfrm>
            <a:off x="670899" y="1356025"/>
            <a:ext cx="8074754" cy="4524316"/>
          </a:xfrm>
          <a:prstGeom prst="rect">
            <a:avLst/>
          </a:prstGeom>
          <a:noFill/>
        </p:spPr>
        <p:txBody>
          <a:bodyPr wrap="square" rtlCol="0">
            <a:spAutoFit/>
          </a:bodyPr>
          <a:lstStyle/>
          <a:p>
            <a:r>
              <a:rPr kumimoji="1" lang="en-US" altLang="ja-JP" dirty="0" smtClean="0"/>
              <a:t>For all person in RITS</a:t>
            </a:r>
          </a:p>
          <a:p>
            <a:endParaRPr lang="en-US" altLang="ja-JP" dirty="0" smtClean="0"/>
          </a:p>
          <a:p>
            <a:endParaRPr lang="en-US" altLang="ja-JP" dirty="0"/>
          </a:p>
          <a:p>
            <a:endParaRPr lang="en-US" altLang="ja-JP" dirty="0" smtClean="0"/>
          </a:p>
          <a:p>
            <a:r>
              <a:rPr lang="en-US" altLang="ja-JP" dirty="0" smtClean="0"/>
              <a:t>s</a:t>
            </a:r>
            <a:r>
              <a:rPr kumimoji="1" lang="en-US" altLang="ja-JP" dirty="0" smtClean="0"/>
              <a:t>uch that the probability of him/her being the suspect is greater than 0,</a:t>
            </a:r>
          </a:p>
          <a:p>
            <a:endParaRPr kumimoji="1" lang="en-US" altLang="ja-JP" dirty="0" smtClean="0"/>
          </a:p>
          <a:p>
            <a:endParaRPr lang="en-US" altLang="ja-JP" dirty="0" smtClean="0"/>
          </a:p>
          <a:p>
            <a:endParaRPr lang="en-US" altLang="ja-JP" dirty="0"/>
          </a:p>
          <a:p>
            <a:r>
              <a:rPr lang="en-US" altLang="ja-JP" dirty="0" smtClean="0"/>
              <a:t>there exists a JK  in his/her family   such that </a:t>
            </a:r>
          </a:p>
          <a:p>
            <a:endParaRPr lang="en-US" altLang="ja-JP" dirty="0" smtClean="0"/>
          </a:p>
          <a:p>
            <a:endParaRPr lang="en-US" altLang="ja-JP" dirty="0"/>
          </a:p>
          <a:p>
            <a:endParaRPr lang="en-US" altLang="ja-JP" dirty="0" smtClean="0"/>
          </a:p>
          <a:p>
            <a:r>
              <a:rPr lang="en-US" altLang="ja-JP" dirty="0" smtClean="0"/>
              <a:t>the height of the JK is less than the average of her class.</a:t>
            </a:r>
          </a:p>
          <a:p>
            <a:endParaRPr lang="en-US" altLang="ja-JP" dirty="0"/>
          </a:p>
          <a:p>
            <a:endParaRPr kumimoji="1" lang="en-US" altLang="ja-JP" dirty="0" smtClean="0"/>
          </a:p>
          <a:p>
            <a:endParaRPr lang="en-US" altLang="ja-JP" dirty="0"/>
          </a:p>
        </p:txBody>
      </p:sp>
      <p:pic>
        <p:nvPicPr>
          <p:cNvPr id="5" name="図 4" descr="LetsWriteJ_Latex_pdf.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309" y="1650990"/>
            <a:ext cx="1997343" cy="635482"/>
          </a:xfrm>
          <a:prstGeom prst="rect">
            <a:avLst/>
          </a:prstGeom>
        </p:spPr>
      </p:pic>
      <p:pic>
        <p:nvPicPr>
          <p:cNvPr id="7" name="図 6" descr="LetsWriteJ_Latex_pdf.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547" y="2867862"/>
            <a:ext cx="2550142" cy="486174"/>
          </a:xfrm>
          <a:prstGeom prst="rect">
            <a:avLst/>
          </a:prstGeom>
        </p:spPr>
      </p:pic>
      <p:pic>
        <p:nvPicPr>
          <p:cNvPr id="8" name="図 7" descr="LetsWriteJ_Latex_pdf.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955" y="3868291"/>
            <a:ext cx="2626758" cy="506523"/>
          </a:xfrm>
          <a:prstGeom prst="rect">
            <a:avLst/>
          </a:prstGeom>
        </p:spPr>
      </p:pic>
      <p:pic>
        <p:nvPicPr>
          <p:cNvPr id="9" name="図 8" descr="LetsWriteJ_Latex_pdf.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7239" y="5148419"/>
            <a:ext cx="3833448" cy="540753"/>
          </a:xfrm>
          <a:prstGeom prst="rect">
            <a:avLst/>
          </a:prstGeom>
        </p:spPr>
      </p:pic>
      <p:sp>
        <p:nvSpPr>
          <p:cNvPr id="11" name="円/楕円 10"/>
          <p:cNvSpPr/>
          <p:nvPr/>
        </p:nvSpPr>
        <p:spPr>
          <a:xfrm>
            <a:off x="2491911" y="4602981"/>
            <a:ext cx="1198036" cy="421580"/>
          </a:xfrm>
          <a:prstGeom prst="ellipse">
            <a:avLst/>
          </a:prstGeom>
          <a:solidFill>
            <a:srgbClr val="FF0000">
              <a:alpha val="1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円/楕円 11"/>
          <p:cNvSpPr/>
          <p:nvPr/>
        </p:nvSpPr>
        <p:spPr>
          <a:xfrm>
            <a:off x="1773092" y="5283909"/>
            <a:ext cx="347430" cy="382651"/>
          </a:xfrm>
          <a:prstGeom prst="ellipse">
            <a:avLst/>
          </a:prstGeom>
          <a:solidFill>
            <a:srgbClr val="FF0000">
              <a:alpha val="1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2370828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しかもタダの置き換え</a:t>
            </a:r>
            <a:endParaRPr kumimoji="1" lang="ja-JP" altLang="en-US" dirty="0"/>
          </a:p>
        </p:txBody>
      </p:sp>
      <p:sp>
        <p:nvSpPr>
          <p:cNvPr id="4" name="テキスト ボックス 3"/>
          <p:cNvSpPr txBox="1"/>
          <p:nvPr/>
        </p:nvSpPr>
        <p:spPr>
          <a:xfrm>
            <a:off x="670899" y="1356025"/>
            <a:ext cx="8074754" cy="4524316"/>
          </a:xfrm>
          <a:prstGeom prst="rect">
            <a:avLst/>
          </a:prstGeom>
          <a:noFill/>
        </p:spPr>
        <p:txBody>
          <a:bodyPr wrap="square" rtlCol="0">
            <a:spAutoFit/>
          </a:bodyPr>
          <a:lstStyle/>
          <a:p>
            <a:r>
              <a:rPr kumimoji="1" lang="en-US" altLang="ja-JP" dirty="0" smtClean="0"/>
              <a:t>For all person in RITS</a:t>
            </a:r>
          </a:p>
          <a:p>
            <a:endParaRPr lang="en-US" altLang="ja-JP" dirty="0" smtClean="0"/>
          </a:p>
          <a:p>
            <a:endParaRPr lang="en-US" altLang="ja-JP" dirty="0"/>
          </a:p>
          <a:p>
            <a:endParaRPr lang="en-US" altLang="ja-JP" dirty="0" smtClean="0"/>
          </a:p>
          <a:p>
            <a:r>
              <a:rPr lang="en-US" altLang="ja-JP" dirty="0" smtClean="0"/>
              <a:t>s</a:t>
            </a:r>
            <a:r>
              <a:rPr kumimoji="1" lang="en-US" altLang="ja-JP" dirty="0" smtClean="0"/>
              <a:t>uch that the probability of him/her being the suspect is greater than 0,</a:t>
            </a:r>
          </a:p>
          <a:p>
            <a:endParaRPr kumimoji="1" lang="en-US" altLang="ja-JP" dirty="0" smtClean="0"/>
          </a:p>
          <a:p>
            <a:endParaRPr lang="en-US" altLang="ja-JP" dirty="0" smtClean="0"/>
          </a:p>
          <a:p>
            <a:endParaRPr lang="en-US" altLang="ja-JP" dirty="0"/>
          </a:p>
          <a:p>
            <a:r>
              <a:rPr lang="en-US" altLang="ja-JP" dirty="0" smtClean="0"/>
              <a:t>there exists a JK  in his/her family   such that </a:t>
            </a:r>
          </a:p>
          <a:p>
            <a:endParaRPr lang="en-US" altLang="ja-JP" dirty="0" smtClean="0"/>
          </a:p>
          <a:p>
            <a:endParaRPr lang="en-US" altLang="ja-JP" dirty="0"/>
          </a:p>
          <a:p>
            <a:endParaRPr lang="en-US" altLang="ja-JP" dirty="0" smtClean="0"/>
          </a:p>
          <a:p>
            <a:r>
              <a:rPr lang="en-US" altLang="ja-JP" dirty="0" smtClean="0"/>
              <a:t>the height of the JK is less than the average of her class.</a:t>
            </a:r>
          </a:p>
          <a:p>
            <a:endParaRPr lang="en-US" altLang="ja-JP" dirty="0"/>
          </a:p>
          <a:p>
            <a:endParaRPr kumimoji="1" lang="en-US" altLang="ja-JP" dirty="0" smtClean="0"/>
          </a:p>
          <a:p>
            <a:endParaRPr lang="en-US" altLang="ja-JP" dirty="0"/>
          </a:p>
        </p:txBody>
      </p:sp>
      <p:pic>
        <p:nvPicPr>
          <p:cNvPr id="5" name="図 4" descr="LetsWriteJ_Latex_pdf.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309" y="1650990"/>
            <a:ext cx="1997343" cy="635482"/>
          </a:xfrm>
          <a:prstGeom prst="rect">
            <a:avLst/>
          </a:prstGeom>
        </p:spPr>
      </p:pic>
      <p:pic>
        <p:nvPicPr>
          <p:cNvPr id="7" name="図 6" descr="LetsWriteJ_Latex_pdf.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547" y="2867862"/>
            <a:ext cx="2550142" cy="486174"/>
          </a:xfrm>
          <a:prstGeom prst="rect">
            <a:avLst/>
          </a:prstGeom>
        </p:spPr>
      </p:pic>
      <p:pic>
        <p:nvPicPr>
          <p:cNvPr id="8" name="図 7" descr="LetsWriteJ_Latex_pdf.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955" y="3868291"/>
            <a:ext cx="2626758" cy="506523"/>
          </a:xfrm>
          <a:prstGeom prst="rect">
            <a:avLst/>
          </a:prstGeom>
        </p:spPr>
      </p:pic>
      <p:pic>
        <p:nvPicPr>
          <p:cNvPr id="9" name="図 8" descr="LetsWriteJ_Latex_pdf.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7239" y="5148419"/>
            <a:ext cx="3833448" cy="540753"/>
          </a:xfrm>
          <a:prstGeom prst="rect">
            <a:avLst/>
          </a:prstGeom>
        </p:spPr>
      </p:pic>
      <p:sp>
        <p:nvSpPr>
          <p:cNvPr id="11" name="円/楕円 10"/>
          <p:cNvSpPr/>
          <p:nvPr/>
        </p:nvSpPr>
        <p:spPr>
          <a:xfrm>
            <a:off x="3606083" y="4602981"/>
            <a:ext cx="2300227" cy="421580"/>
          </a:xfrm>
          <a:prstGeom prst="ellipse">
            <a:avLst/>
          </a:prstGeom>
          <a:solidFill>
            <a:srgbClr val="FF0000">
              <a:alpha val="1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円/楕円 11"/>
          <p:cNvSpPr/>
          <p:nvPr/>
        </p:nvSpPr>
        <p:spPr>
          <a:xfrm>
            <a:off x="2120521" y="5024561"/>
            <a:ext cx="2460165" cy="855780"/>
          </a:xfrm>
          <a:prstGeom prst="ellipse">
            <a:avLst/>
          </a:prstGeom>
          <a:solidFill>
            <a:srgbClr val="FF0000">
              <a:alpha val="1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4979267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恐れることはない</a:t>
            </a:r>
            <a:endParaRPr kumimoji="1" lang="ja-JP" altLang="en-US" dirty="0"/>
          </a:p>
        </p:txBody>
      </p:sp>
      <p:sp>
        <p:nvSpPr>
          <p:cNvPr id="3" name="コンテンツ プレースホルダー 2"/>
          <p:cNvSpPr>
            <a:spLocks noGrp="1"/>
          </p:cNvSpPr>
          <p:nvPr>
            <p:ph idx="1"/>
          </p:nvPr>
        </p:nvSpPr>
        <p:spPr/>
        <p:txBody>
          <a:bodyPr>
            <a:normAutofit fontScale="77500" lnSpcReduction="20000"/>
          </a:bodyPr>
          <a:lstStyle/>
          <a:p>
            <a:pPr marL="0" indent="0" algn="ctr">
              <a:buNone/>
            </a:pPr>
            <a:r>
              <a:rPr lang="ja-JP" altLang="en-US" dirty="0" smtClean="0"/>
              <a:t>殆どは定型文！！！</a:t>
            </a:r>
            <a:endParaRPr lang="en-US" altLang="ja-JP" dirty="0" smtClean="0"/>
          </a:p>
          <a:p>
            <a:pPr marL="0" indent="0">
              <a:buNone/>
            </a:pPr>
            <a:endParaRPr lang="en-US" altLang="ja-JP" dirty="0"/>
          </a:p>
          <a:p>
            <a:pPr marL="0" indent="0">
              <a:buNone/>
            </a:pPr>
            <a:r>
              <a:rPr lang="ja-JP" altLang="en-US" dirty="0" smtClean="0"/>
              <a:t>大抵の文はコレを使って書き表すことができる。</a:t>
            </a:r>
            <a:endParaRPr lang="en-US" altLang="ja-JP" dirty="0" smtClean="0"/>
          </a:p>
          <a:p>
            <a:pPr marL="0" indent="0">
              <a:buNone/>
            </a:pPr>
            <a:endParaRPr lang="en-US" altLang="ja-JP" dirty="0" smtClean="0"/>
          </a:p>
          <a:p>
            <a:pPr marL="0" indent="0">
              <a:buNone/>
            </a:pPr>
            <a:r>
              <a:rPr kumimoji="1" lang="en-US" altLang="ja-JP" dirty="0" smtClean="0">
                <a:solidFill>
                  <a:srgbClr val="FF0000"/>
                </a:solidFill>
              </a:rPr>
              <a:t>For all  A ,  there exists B such that C</a:t>
            </a:r>
          </a:p>
          <a:p>
            <a:pPr marL="0" indent="0">
              <a:buNone/>
            </a:pPr>
            <a:r>
              <a:rPr lang="ja-JP" altLang="en-US" dirty="0" smtClean="0"/>
              <a:t>全ての</a:t>
            </a:r>
            <a:r>
              <a:rPr lang="en-US" altLang="ja-JP" dirty="0" smtClean="0"/>
              <a:t>A</a:t>
            </a:r>
            <a:r>
              <a:rPr lang="ja-JP" altLang="en-US" dirty="0" smtClean="0"/>
              <a:t>に対して</a:t>
            </a:r>
            <a:r>
              <a:rPr lang="en-US" altLang="ja-JP" dirty="0" smtClean="0"/>
              <a:t>C </a:t>
            </a:r>
            <a:r>
              <a:rPr lang="ja-JP" altLang="en-US" dirty="0" smtClean="0"/>
              <a:t>のような</a:t>
            </a:r>
            <a:r>
              <a:rPr lang="en-US" altLang="ja-JP" dirty="0" smtClean="0"/>
              <a:t>B </a:t>
            </a:r>
            <a:r>
              <a:rPr lang="ja-JP" altLang="en-US" dirty="0" smtClean="0"/>
              <a:t>がある</a:t>
            </a:r>
            <a:r>
              <a:rPr lang="en-US" altLang="ja-JP" dirty="0" smtClean="0"/>
              <a:t> </a:t>
            </a:r>
            <a:endParaRPr kumimoji="1" lang="en-US" altLang="ja-JP" dirty="0" smtClean="0"/>
          </a:p>
          <a:p>
            <a:pPr marL="0" indent="0">
              <a:buNone/>
            </a:pPr>
            <a:r>
              <a:rPr lang="en-US" altLang="ja-JP" dirty="0" smtClean="0">
                <a:solidFill>
                  <a:srgbClr val="FF0000"/>
                </a:solidFill>
              </a:rPr>
              <a:t>Let A be a B such that</a:t>
            </a:r>
            <a:r>
              <a:rPr lang="en-US" altLang="ja-JP" dirty="0">
                <a:solidFill>
                  <a:srgbClr val="FF0000"/>
                </a:solidFill>
              </a:rPr>
              <a:t> </a:t>
            </a:r>
            <a:r>
              <a:rPr lang="en-US" altLang="ja-JP" dirty="0" smtClean="0">
                <a:solidFill>
                  <a:srgbClr val="FF0000"/>
                </a:solidFill>
              </a:rPr>
              <a:t>C holds. </a:t>
            </a:r>
          </a:p>
          <a:p>
            <a:pPr marL="0" indent="0">
              <a:buNone/>
            </a:pPr>
            <a:r>
              <a:rPr lang="en-US" altLang="ja-JP" dirty="0" smtClean="0">
                <a:solidFill>
                  <a:srgbClr val="000000"/>
                </a:solidFill>
              </a:rPr>
              <a:t>A</a:t>
            </a:r>
            <a:r>
              <a:rPr lang="ja-JP" altLang="en-US" dirty="0" smtClean="0">
                <a:solidFill>
                  <a:srgbClr val="000000"/>
                </a:solidFill>
              </a:rPr>
              <a:t>を</a:t>
            </a:r>
            <a:r>
              <a:rPr lang="en-US" altLang="ja-JP" dirty="0" smtClean="0">
                <a:solidFill>
                  <a:srgbClr val="000000"/>
                </a:solidFill>
              </a:rPr>
              <a:t>C</a:t>
            </a:r>
            <a:r>
              <a:rPr lang="ja-JP" altLang="en-US" dirty="0" smtClean="0">
                <a:solidFill>
                  <a:srgbClr val="000000"/>
                </a:solidFill>
              </a:rPr>
              <a:t>を満たすような</a:t>
            </a:r>
            <a:r>
              <a:rPr lang="en-US" altLang="ja-JP" dirty="0" smtClean="0">
                <a:solidFill>
                  <a:srgbClr val="000000"/>
                </a:solidFill>
              </a:rPr>
              <a:t>B</a:t>
            </a:r>
            <a:r>
              <a:rPr lang="ja-JP" altLang="en-US" dirty="0" smtClean="0">
                <a:solidFill>
                  <a:srgbClr val="000000"/>
                </a:solidFill>
              </a:rPr>
              <a:t>としよう</a:t>
            </a:r>
            <a:r>
              <a:rPr lang="ja-JP" altLang="en-US" dirty="0" smtClean="0">
                <a:solidFill>
                  <a:srgbClr val="000000"/>
                </a:solidFill>
              </a:rPr>
              <a:t>。</a:t>
            </a:r>
            <a:endParaRPr lang="en-US" altLang="ja-JP" dirty="0" smtClean="0">
              <a:solidFill>
                <a:srgbClr val="000000"/>
              </a:solidFill>
            </a:endParaRPr>
          </a:p>
          <a:p>
            <a:pPr marL="0" indent="0">
              <a:buNone/>
            </a:pPr>
            <a:endParaRPr lang="en-US" altLang="ja-JP" dirty="0" smtClean="0"/>
          </a:p>
          <a:p>
            <a:pPr marL="0" indent="0">
              <a:buNone/>
            </a:pPr>
            <a:r>
              <a:rPr lang="ja-JP" altLang="en-US" dirty="0" smtClean="0"/>
              <a:t>基本的に　ブロックを覚えればくっつけるだけ！</a:t>
            </a:r>
            <a:endParaRPr lang="en-US" altLang="ja-JP" dirty="0" smtClean="0"/>
          </a:p>
          <a:p>
            <a:pPr marL="0" indent="0">
              <a:buNone/>
            </a:pPr>
            <a:r>
              <a:rPr kumimoji="1" lang="ja-JP" altLang="en-US" dirty="0" smtClean="0"/>
              <a:t>文法は・・・ほとんどない</a:t>
            </a: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1381243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それでは英語の授業を始めます</a:t>
            </a:r>
            <a:endParaRPr kumimoji="1" lang="ja-JP" altLang="en-US" dirty="0"/>
          </a:p>
        </p:txBody>
      </p:sp>
      <p:sp>
        <p:nvSpPr>
          <p:cNvPr id="4" name="正方形/長方形 3"/>
          <p:cNvSpPr/>
          <p:nvPr/>
        </p:nvSpPr>
        <p:spPr>
          <a:xfrm>
            <a:off x="2591158" y="1879021"/>
            <a:ext cx="4573090" cy="3939540"/>
          </a:xfrm>
          <a:prstGeom prst="rect">
            <a:avLst/>
          </a:prstGeom>
        </p:spPr>
        <p:txBody>
          <a:bodyPr wrap="square">
            <a:spAutoFit/>
          </a:bodyPr>
          <a:lstStyle/>
          <a:p>
            <a:r>
              <a:rPr lang="en-US" altLang="ja-JP" sz="25000" dirty="0"/>
              <a:t>!</a:t>
            </a:r>
            <a:r>
              <a:rPr lang="ja-JP" altLang="en-US" sz="25000" dirty="0" smtClean="0"/>
              <a:t>？</a:t>
            </a:r>
            <a:endParaRPr lang="ja-JP" altLang="en-US" sz="25000" dirty="0"/>
          </a:p>
        </p:txBody>
      </p:sp>
    </p:spTree>
    <p:extLst>
      <p:ext uri="{BB962C8B-B14F-4D97-AF65-F5344CB8AC3E}">
        <p14:creationId xmlns:p14="http://schemas.microsoft.com/office/powerpoint/2010/main" val="323966484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数学文でつかうブロック</a:t>
            </a:r>
            <a:endParaRPr kumimoji="1" lang="ja-JP" altLang="en-US" dirty="0"/>
          </a:p>
        </p:txBody>
      </p:sp>
      <p:pic>
        <p:nvPicPr>
          <p:cNvPr id="4" name="図 3" descr="Lecture0_pdf（8_10ページ）.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1399" y="1578070"/>
            <a:ext cx="5778500" cy="3937000"/>
          </a:xfrm>
          <a:prstGeom prst="rect">
            <a:avLst/>
          </a:prstGeom>
        </p:spPr>
      </p:pic>
      <p:sp>
        <p:nvSpPr>
          <p:cNvPr id="3" name="テキスト ボックス 2"/>
          <p:cNvSpPr txBox="1"/>
          <p:nvPr/>
        </p:nvSpPr>
        <p:spPr>
          <a:xfrm>
            <a:off x="1353779" y="5918938"/>
            <a:ext cx="4595391" cy="369332"/>
          </a:xfrm>
          <a:prstGeom prst="rect">
            <a:avLst/>
          </a:prstGeom>
          <a:noFill/>
        </p:spPr>
        <p:txBody>
          <a:bodyPr wrap="none" rtlCol="0">
            <a:spAutoFit/>
          </a:bodyPr>
          <a:lstStyle/>
          <a:p>
            <a:r>
              <a:rPr kumimoji="1" lang="ja-JP" altLang="en-US" dirty="0" smtClean="0"/>
              <a:t>こいつらの組み合わせ！　　あとは　</a:t>
            </a:r>
            <a:r>
              <a:rPr kumimoji="1" lang="en-US" altLang="ja-JP" dirty="0" smtClean="0"/>
              <a:t>Let </a:t>
            </a:r>
            <a:r>
              <a:rPr kumimoji="1" lang="ja-JP" altLang="en-US" dirty="0" smtClean="0"/>
              <a:t>とか。</a:t>
            </a:r>
            <a:endParaRPr kumimoji="1" lang="ja-JP" altLang="en-US" dirty="0"/>
          </a:p>
        </p:txBody>
      </p:sp>
    </p:spTree>
    <p:extLst>
      <p:ext uri="{BB962C8B-B14F-4D97-AF65-F5344CB8AC3E}">
        <p14:creationId xmlns:p14="http://schemas.microsoft.com/office/powerpoint/2010/main" val="37018838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IN</a:t>
            </a:r>
            <a:r>
              <a:rPr kumimoji="1" lang="ja-JP" altLang="en-US" dirty="0" smtClean="0"/>
              <a:t>（に属する）</a:t>
            </a:r>
            <a:endParaRPr kumimoji="1" lang="ja-JP" altLang="en-US" dirty="0"/>
          </a:p>
        </p:txBody>
      </p:sp>
      <p:pic>
        <p:nvPicPr>
          <p:cNvPr id="4" name="図 3" descr="Lecture0_pdf（9_10ページ）.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4702" y="1421652"/>
            <a:ext cx="2499023" cy="3154107"/>
          </a:xfrm>
          <a:prstGeom prst="rect">
            <a:avLst/>
          </a:prstGeom>
        </p:spPr>
      </p:pic>
    </p:spTree>
    <p:extLst>
      <p:ext uri="{BB962C8B-B14F-4D97-AF65-F5344CB8AC3E}">
        <p14:creationId xmlns:p14="http://schemas.microsoft.com/office/powerpoint/2010/main" val="80699161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IN</a:t>
            </a:r>
            <a:r>
              <a:rPr kumimoji="1" lang="ja-JP" altLang="en-US" dirty="0" smtClean="0"/>
              <a:t>（に属する）</a:t>
            </a:r>
            <a:endParaRPr kumimoji="1" lang="ja-JP" altLang="en-US" dirty="0"/>
          </a:p>
        </p:txBody>
      </p:sp>
      <p:pic>
        <p:nvPicPr>
          <p:cNvPr id="4" name="図 3" descr="Lecture0_pdf（9_10ページ）.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0660" y="2080207"/>
            <a:ext cx="1037422" cy="1309368"/>
          </a:xfrm>
          <a:prstGeom prst="rect">
            <a:avLst/>
          </a:prstGeom>
        </p:spPr>
      </p:pic>
      <p:sp>
        <p:nvSpPr>
          <p:cNvPr id="5" name="テキスト ボックス 4"/>
          <p:cNvSpPr txBox="1"/>
          <p:nvPr/>
        </p:nvSpPr>
        <p:spPr>
          <a:xfrm>
            <a:off x="1133977" y="2324442"/>
            <a:ext cx="2556684" cy="769441"/>
          </a:xfrm>
          <a:prstGeom prst="rect">
            <a:avLst/>
          </a:prstGeom>
          <a:noFill/>
        </p:spPr>
        <p:txBody>
          <a:bodyPr wrap="square" rtlCol="0">
            <a:spAutoFit/>
          </a:bodyPr>
          <a:lstStyle/>
          <a:p>
            <a:r>
              <a:rPr lang="ja-JP" altLang="en-US" sz="4400" dirty="0" smtClean="0"/>
              <a:t>木村拓哉</a:t>
            </a:r>
            <a:endParaRPr kumimoji="1" lang="ja-JP" altLang="en-US" sz="4400" dirty="0"/>
          </a:p>
        </p:txBody>
      </p:sp>
      <p:sp>
        <p:nvSpPr>
          <p:cNvPr id="6" name="テキスト ボックス 5"/>
          <p:cNvSpPr txBox="1"/>
          <p:nvPr/>
        </p:nvSpPr>
        <p:spPr>
          <a:xfrm>
            <a:off x="5207294" y="2168681"/>
            <a:ext cx="2515874" cy="1015663"/>
          </a:xfrm>
          <a:prstGeom prst="rect">
            <a:avLst/>
          </a:prstGeom>
          <a:noFill/>
        </p:spPr>
        <p:txBody>
          <a:bodyPr wrap="square" rtlCol="0">
            <a:spAutoFit/>
          </a:bodyPr>
          <a:lstStyle/>
          <a:p>
            <a:r>
              <a:rPr kumimoji="1" lang="en-US" altLang="ja-JP" sz="6000" dirty="0" smtClean="0"/>
              <a:t>SMAP</a:t>
            </a:r>
            <a:endParaRPr kumimoji="1" lang="ja-JP" altLang="en-US" sz="6000" dirty="0"/>
          </a:p>
        </p:txBody>
      </p:sp>
      <p:sp>
        <p:nvSpPr>
          <p:cNvPr id="7" name="テキスト ボックス 6"/>
          <p:cNvSpPr txBox="1"/>
          <p:nvPr/>
        </p:nvSpPr>
        <p:spPr>
          <a:xfrm>
            <a:off x="1078231" y="3220289"/>
            <a:ext cx="5858389" cy="830997"/>
          </a:xfrm>
          <a:prstGeom prst="rect">
            <a:avLst/>
          </a:prstGeom>
          <a:noFill/>
        </p:spPr>
        <p:txBody>
          <a:bodyPr wrap="square" rtlCol="0">
            <a:spAutoFit/>
          </a:bodyPr>
          <a:lstStyle/>
          <a:p>
            <a:r>
              <a:rPr lang="ja-JP" altLang="en-US" sz="4800" dirty="0" smtClean="0"/>
              <a:t>木村拓哉</a:t>
            </a:r>
            <a:r>
              <a:rPr kumimoji="1" lang="en-US" altLang="ja-JP" sz="4800" dirty="0" smtClean="0"/>
              <a:t>  in   </a:t>
            </a:r>
            <a:r>
              <a:rPr lang="en-US" altLang="ja-JP" sz="4800" dirty="0" smtClean="0"/>
              <a:t> SMAP</a:t>
            </a:r>
            <a:endParaRPr kumimoji="1" lang="ja-JP" altLang="en-US" sz="4800" dirty="0"/>
          </a:p>
        </p:txBody>
      </p:sp>
      <p:sp>
        <p:nvSpPr>
          <p:cNvPr id="8" name="テキスト ボックス 7"/>
          <p:cNvSpPr txBox="1"/>
          <p:nvPr/>
        </p:nvSpPr>
        <p:spPr>
          <a:xfrm>
            <a:off x="1078231" y="4236855"/>
            <a:ext cx="6644937" cy="830997"/>
          </a:xfrm>
          <a:prstGeom prst="rect">
            <a:avLst/>
          </a:prstGeom>
          <a:noFill/>
        </p:spPr>
        <p:txBody>
          <a:bodyPr wrap="square" rtlCol="0">
            <a:spAutoFit/>
          </a:bodyPr>
          <a:lstStyle/>
          <a:p>
            <a:r>
              <a:rPr lang="ja-JP" altLang="en-US" sz="4800" dirty="0" smtClean="0"/>
              <a:t>木村拓哉</a:t>
            </a:r>
            <a:r>
              <a:rPr kumimoji="1" lang="en-US" altLang="ja-JP" sz="4800" dirty="0" smtClean="0"/>
              <a:t>  is in   </a:t>
            </a:r>
            <a:r>
              <a:rPr lang="en-US" altLang="ja-JP" sz="4800" dirty="0" smtClean="0"/>
              <a:t> SMAP</a:t>
            </a:r>
            <a:endParaRPr kumimoji="1" lang="ja-JP" altLang="en-US" sz="4800" dirty="0"/>
          </a:p>
        </p:txBody>
      </p:sp>
    </p:spTree>
    <p:extLst>
      <p:ext uri="{BB962C8B-B14F-4D97-AF65-F5344CB8AC3E}">
        <p14:creationId xmlns:p14="http://schemas.microsoft.com/office/powerpoint/2010/main" val="258024973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IN</a:t>
            </a:r>
            <a:r>
              <a:rPr kumimoji="1" lang="ja-JP" altLang="en-US" dirty="0" smtClean="0"/>
              <a:t>（に属する）</a:t>
            </a:r>
            <a:endParaRPr kumimoji="1" lang="ja-JP" altLang="en-US" dirty="0"/>
          </a:p>
        </p:txBody>
      </p:sp>
      <p:pic>
        <p:nvPicPr>
          <p:cNvPr id="4" name="図 3" descr="Lecture0_pdf（9_10ページ）.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1642" y="2080207"/>
            <a:ext cx="1037422" cy="1309368"/>
          </a:xfrm>
          <a:prstGeom prst="rect">
            <a:avLst/>
          </a:prstGeom>
        </p:spPr>
      </p:pic>
      <p:sp>
        <p:nvSpPr>
          <p:cNvPr id="5" name="テキスト ボックス 4"/>
          <p:cNvSpPr txBox="1"/>
          <p:nvPr/>
        </p:nvSpPr>
        <p:spPr>
          <a:xfrm>
            <a:off x="2495746" y="2324442"/>
            <a:ext cx="596461" cy="769441"/>
          </a:xfrm>
          <a:prstGeom prst="rect">
            <a:avLst/>
          </a:prstGeom>
          <a:noFill/>
        </p:spPr>
        <p:txBody>
          <a:bodyPr wrap="square" rtlCol="0">
            <a:spAutoFit/>
          </a:bodyPr>
          <a:lstStyle/>
          <a:p>
            <a:r>
              <a:rPr kumimoji="1" lang="en-US" altLang="ja-JP" sz="4400" dirty="0" smtClean="0"/>
              <a:t>X</a:t>
            </a:r>
            <a:endParaRPr kumimoji="1" lang="ja-JP" altLang="en-US" sz="4400" dirty="0"/>
          </a:p>
        </p:txBody>
      </p:sp>
      <p:sp>
        <p:nvSpPr>
          <p:cNvPr id="6" name="テキスト ボックス 5"/>
          <p:cNvSpPr txBox="1"/>
          <p:nvPr/>
        </p:nvSpPr>
        <p:spPr>
          <a:xfrm>
            <a:off x="4708275" y="2168681"/>
            <a:ext cx="790703" cy="1015663"/>
          </a:xfrm>
          <a:prstGeom prst="rect">
            <a:avLst/>
          </a:prstGeom>
          <a:noFill/>
        </p:spPr>
        <p:txBody>
          <a:bodyPr wrap="square" rtlCol="0">
            <a:spAutoFit/>
          </a:bodyPr>
          <a:lstStyle/>
          <a:p>
            <a:r>
              <a:rPr kumimoji="1" lang="en-US" altLang="ja-JP" sz="6000" dirty="0" err="1" smtClean="0"/>
              <a:t>Ω</a:t>
            </a:r>
            <a:endParaRPr kumimoji="1" lang="ja-JP" altLang="en-US" sz="6000" dirty="0"/>
          </a:p>
        </p:txBody>
      </p:sp>
      <p:sp>
        <p:nvSpPr>
          <p:cNvPr id="7" name="テキスト ボックス 6"/>
          <p:cNvSpPr txBox="1"/>
          <p:nvPr/>
        </p:nvSpPr>
        <p:spPr>
          <a:xfrm>
            <a:off x="2624974" y="3220289"/>
            <a:ext cx="2490886" cy="830997"/>
          </a:xfrm>
          <a:prstGeom prst="rect">
            <a:avLst/>
          </a:prstGeom>
          <a:noFill/>
        </p:spPr>
        <p:txBody>
          <a:bodyPr wrap="none" rtlCol="0">
            <a:spAutoFit/>
          </a:bodyPr>
          <a:lstStyle/>
          <a:p>
            <a:r>
              <a:rPr kumimoji="1" lang="en-US" altLang="ja-JP" sz="4800" dirty="0" smtClean="0"/>
              <a:t>X    in   </a:t>
            </a:r>
            <a:r>
              <a:rPr lang="en-US" altLang="ja-JP" sz="4800" dirty="0" smtClean="0"/>
              <a:t> </a:t>
            </a:r>
            <a:r>
              <a:rPr kumimoji="1" lang="en-US" altLang="ja-JP" sz="4800" dirty="0" err="1" smtClean="0"/>
              <a:t>Ω</a:t>
            </a:r>
            <a:endParaRPr kumimoji="1" lang="ja-JP" altLang="en-US" sz="4800" dirty="0"/>
          </a:p>
        </p:txBody>
      </p:sp>
      <p:sp>
        <p:nvSpPr>
          <p:cNvPr id="8" name="テキスト ボックス 7"/>
          <p:cNvSpPr txBox="1"/>
          <p:nvPr/>
        </p:nvSpPr>
        <p:spPr>
          <a:xfrm>
            <a:off x="2486916" y="4236855"/>
            <a:ext cx="3012062" cy="830997"/>
          </a:xfrm>
          <a:prstGeom prst="rect">
            <a:avLst/>
          </a:prstGeom>
          <a:noFill/>
        </p:spPr>
        <p:txBody>
          <a:bodyPr wrap="none" rtlCol="0">
            <a:spAutoFit/>
          </a:bodyPr>
          <a:lstStyle/>
          <a:p>
            <a:r>
              <a:rPr kumimoji="1" lang="en-US" altLang="ja-JP" sz="4800" dirty="0" smtClean="0"/>
              <a:t>X    is in   </a:t>
            </a:r>
            <a:r>
              <a:rPr lang="en-US" altLang="ja-JP" sz="4800" dirty="0" smtClean="0"/>
              <a:t> </a:t>
            </a:r>
            <a:r>
              <a:rPr kumimoji="1" lang="en-US" altLang="ja-JP" sz="4800" dirty="0" err="1" smtClean="0"/>
              <a:t>Ω</a:t>
            </a:r>
            <a:endParaRPr kumimoji="1" lang="ja-JP" altLang="en-US" sz="4800" dirty="0"/>
          </a:p>
        </p:txBody>
      </p:sp>
    </p:spTree>
    <p:extLst>
      <p:ext uri="{BB962C8B-B14F-4D97-AF65-F5344CB8AC3E}">
        <p14:creationId xmlns:p14="http://schemas.microsoft.com/office/powerpoint/2010/main" val="149120350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309643"/>
            <a:ext cx="5355215" cy="1143000"/>
          </a:xfrm>
        </p:spPr>
        <p:txBody>
          <a:bodyPr>
            <a:normAutofit fontScale="90000"/>
          </a:bodyPr>
          <a:lstStyle/>
          <a:p>
            <a:r>
              <a:rPr kumimoji="1" lang="en-US" altLang="ja-JP" dirty="0" smtClean="0"/>
              <a:t>For</a:t>
            </a:r>
            <a:r>
              <a:rPr kumimoji="1" lang="ja-JP" altLang="en-US" dirty="0" smtClean="0"/>
              <a:t>　</a:t>
            </a:r>
            <a:r>
              <a:rPr kumimoji="1" lang="en-US" altLang="ja-JP" dirty="0" smtClean="0"/>
              <a:t>all  (</a:t>
            </a:r>
            <a:r>
              <a:rPr kumimoji="1" lang="ja-JP" altLang="en-US" dirty="0" smtClean="0"/>
              <a:t>全てに対して</a:t>
            </a:r>
            <a:r>
              <a:rPr kumimoji="1" lang="en-US" altLang="ja-JP" dirty="0" smtClean="0"/>
              <a:t>)</a:t>
            </a:r>
            <a:endParaRPr kumimoji="1" lang="ja-JP" altLang="en-US" dirty="0"/>
          </a:p>
        </p:txBody>
      </p:sp>
      <p:pic>
        <p:nvPicPr>
          <p:cNvPr id="4" name="図 3" descr="Lecture0_pdf（8_10ページ）.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705" y="1461319"/>
            <a:ext cx="2197100" cy="2235200"/>
          </a:xfrm>
          <a:prstGeom prst="rect">
            <a:avLst/>
          </a:prstGeom>
        </p:spPr>
      </p:pic>
      <p:sp>
        <p:nvSpPr>
          <p:cNvPr id="5" name="タイトル 1"/>
          <p:cNvSpPr txBox="1">
            <a:spLocks/>
          </p:cNvSpPr>
          <p:nvPr/>
        </p:nvSpPr>
        <p:spPr>
          <a:xfrm>
            <a:off x="2831255" y="3295488"/>
            <a:ext cx="5746673" cy="1029353"/>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en-US" altLang="ja-JP" dirty="0" smtClean="0"/>
              <a:t>It holds that (</a:t>
            </a:r>
            <a:r>
              <a:rPr lang="ja-JP" altLang="en-US" dirty="0" smtClean="0"/>
              <a:t>成り立つ</a:t>
            </a:r>
            <a:r>
              <a:rPr lang="en-US" altLang="ja-JP" dirty="0" smtClean="0"/>
              <a:t>)</a:t>
            </a:r>
            <a:endParaRPr lang="ja-JP" altLang="en-US" dirty="0"/>
          </a:p>
        </p:txBody>
      </p:sp>
      <p:pic>
        <p:nvPicPr>
          <p:cNvPr id="6" name="図 5" descr="Lecture0_pdf（8_10ページ）.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8573" y="4541048"/>
            <a:ext cx="1905000" cy="2260600"/>
          </a:xfrm>
          <a:prstGeom prst="rect">
            <a:avLst/>
          </a:prstGeom>
        </p:spPr>
      </p:pic>
    </p:spTree>
    <p:extLst>
      <p:ext uri="{BB962C8B-B14F-4D97-AF65-F5344CB8AC3E}">
        <p14:creationId xmlns:p14="http://schemas.microsoft.com/office/powerpoint/2010/main" val="392861032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Lecture0_pdf（8_10ページ）.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548" y="1629505"/>
            <a:ext cx="1160250" cy="1180370"/>
          </a:xfrm>
          <a:prstGeom prst="rect">
            <a:avLst/>
          </a:prstGeom>
        </p:spPr>
      </p:pic>
      <p:sp>
        <p:nvSpPr>
          <p:cNvPr id="7" name="テキスト ボックス 6"/>
          <p:cNvSpPr txBox="1"/>
          <p:nvPr/>
        </p:nvSpPr>
        <p:spPr>
          <a:xfrm>
            <a:off x="2887263" y="1773285"/>
            <a:ext cx="477540" cy="769441"/>
          </a:xfrm>
          <a:prstGeom prst="rect">
            <a:avLst/>
          </a:prstGeom>
          <a:noFill/>
        </p:spPr>
        <p:txBody>
          <a:bodyPr wrap="none" rtlCol="0">
            <a:spAutoFit/>
          </a:bodyPr>
          <a:lstStyle/>
          <a:p>
            <a:r>
              <a:rPr kumimoji="1" lang="en-US" altLang="ja-JP" sz="4400" dirty="0" smtClean="0"/>
              <a:t>X</a:t>
            </a:r>
            <a:endParaRPr kumimoji="1" lang="ja-JP" altLang="en-US" sz="4400" dirty="0"/>
          </a:p>
        </p:txBody>
      </p:sp>
      <p:pic>
        <p:nvPicPr>
          <p:cNvPr id="8" name="図 7" descr="Lecture0_pdf（9_10ページ）.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5110" y="1509688"/>
            <a:ext cx="1119215" cy="1412602"/>
          </a:xfrm>
          <a:prstGeom prst="rect">
            <a:avLst/>
          </a:prstGeom>
        </p:spPr>
      </p:pic>
      <p:sp>
        <p:nvSpPr>
          <p:cNvPr id="10" name="テキスト ボックス 9"/>
          <p:cNvSpPr txBox="1"/>
          <p:nvPr/>
        </p:nvSpPr>
        <p:spPr>
          <a:xfrm>
            <a:off x="4738872" y="1773285"/>
            <a:ext cx="1544338" cy="769441"/>
          </a:xfrm>
          <a:prstGeom prst="rect">
            <a:avLst/>
          </a:prstGeom>
          <a:noFill/>
        </p:spPr>
        <p:txBody>
          <a:bodyPr wrap="none" rtlCol="0">
            <a:spAutoFit/>
          </a:bodyPr>
          <a:lstStyle/>
          <a:p>
            <a:r>
              <a:rPr lang="en-US" altLang="ja-JP" sz="4400" dirty="0" smtClean="0"/>
              <a:t>SMAP</a:t>
            </a:r>
            <a:endParaRPr kumimoji="1" lang="ja-JP" altLang="en-US" sz="4400" dirty="0"/>
          </a:p>
        </p:txBody>
      </p:sp>
      <p:pic>
        <p:nvPicPr>
          <p:cNvPr id="11" name="図 10" descr="Lecture0_pdf（8_10ページ）.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36118" y="3211083"/>
            <a:ext cx="1278992" cy="1517737"/>
          </a:xfrm>
          <a:prstGeom prst="rect">
            <a:avLst/>
          </a:prstGeom>
        </p:spPr>
      </p:pic>
      <p:sp>
        <p:nvSpPr>
          <p:cNvPr id="12" name="テキスト ボックス 11"/>
          <p:cNvSpPr txBox="1"/>
          <p:nvPr/>
        </p:nvSpPr>
        <p:spPr>
          <a:xfrm>
            <a:off x="3657296" y="3447355"/>
            <a:ext cx="4579148" cy="769441"/>
          </a:xfrm>
          <a:prstGeom prst="rect">
            <a:avLst/>
          </a:prstGeom>
          <a:noFill/>
        </p:spPr>
        <p:txBody>
          <a:bodyPr wrap="none" rtlCol="0">
            <a:spAutoFit/>
          </a:bodyPr>
          <a:lstStyle/>
          <a:p>
            <a:r>
              <a:rPr lang="en-US" altLang="ja-JP" sz="4400" dirty="0" smtClean="0"/>
              <a:t>X </a:t>
            </a:r>
            <a:r>
              <a:rPr lang="ja-JP" altLang="en-US" sz="4400" dirty="0" smtClean="0"/>
              <a:t>はイケメンである</a:t>
            </a:r>
            <a:endParaRPr kumimoji="1" lang="ja-JP" altLang="en-US" sz="4400" dirty="0"/>
          </a:p>
        </p:txBody>
      </p:sp>
      <p:sp>
        <p:nvSpPr>
          <p:cNvPr id="13" name="テキスト ボックス 12"/>
          <p:cNvSpPr txBox="1"/>
          <p:nvPr/>
        </p:nvSpPr>
        <p:spPr>
          <a:xfrm>
            <a:off x="1377740" y="1078349"/>
            <a:ext cx="4905470" cy="369332"/>
          </a:xfrm>
          <a:prstGeom prst="rect">
            <a:avLst/>
          </a:prstGeom>
          <a:noFill/>
        </p:spPr>
        <p:txBody>
          <a:bodyPr wrap="square" rtlCol="0">
            <a:spAutoFit/>
          </a:bodyPr>
          <a:lstStyle/>
          <a:p>
            <a:r>
              <a:rPr kumimoji="1" lang="en-US" altLang="ja-JP" dirty="0" smtClean="0">
                <a:solidFill>
                  <a:srgbClr val="FF0000"/>
                </a:solidFill>
              </a:rPr>
              <a:t>For all		</a:t>
            </a:r>
            <a:r>
              <a:rPr kumimoji="1" lang="ja-JP" altLang="en-US" dirty="0" smtClean="0">
                <a:solidFill>
                  <a:srgbClr val="FF0000"/>
                </a:solidFill>
              </a:rPr>
              <a:t>ｘ　　</a:t>
            </a:r>
            <a:r>
              <a:rPr kumimoji="1" lang="en-US" altLang="ja-JP" dirty="0" smtClean="0">
                <a:solidFill>
                  <a:srgbClr val="FF0000"/>
                </a:solidFill>
              </a:rPr>
              <a:t>		</a:t>
            </a:r>
            <a:r>
              <a:rPr kumimoji="1" lang="ja-JP" altLang="en-US" dirty="0" smtClean="0">
                <a:solidFill>
                  <a:srgbClr val="FF0000"/>
                </a:solidFill>
              </a:rPr>
              <a:t>　</a:t>
            </a:r>
            <a:r>
              <a:rPr kumimoji="1" lang="en-US" altLang="ja-JP" dirty="0" smtClean="0">
                <a:solidFill>
                  <a:srgbClr val="FF0000"/>
                </a:solidFill>
              </a:rPr>
              <a:t>in   		SMAP</a:t>
            </a:r>
            <a:r>
              <a:rPr kumimoji="1" lang="ja-JP" altLang="en-US" dirty="0" smtClean="0">
                <a:solidFill>
                  <a:srgbClr val="FF0000"/>
                </a:solidFill>
              </a:rPr>
              <a:t>　</a:t>
            </a:r>
            <a:r>
              <a:rPr kumimoji="1" lang="en-US" altLang="ja-JP" dirty="0" smtClean="0">
                <a:solidFill>
                  <a:srgbClr val="FF0000"/>
                </a:solidFill>
              </a:rPr>
              <a:t>	</a:t>
            </a:r>
            <a:endParaRPr kumimoji="1" lang="ja-JP" altLang="en-US" dirty="0">
              <a:solidFill>
                <a:srgbClr val="FF0000"/>
              </a:solidFill>
            </a:endParaRPr>
          </a:p>
        </p:txBody>
      </p:sp>
      <p:sp>
        <p:nvSpPr>
          <p:cNvPr id="14" name="テキスト ボックス 13"/>
          <p:cNvSpPr txBox="1"/>
          <p:nvPr/>
        </p:nvSpPr>
        <p:spPr>
          <a:xfrm>
            <a:off x="2620798" y="3026417"/>
            <a:ext cx="5115609" cy="369332"/>
          </a:xfrm>
          <a:prstGeom prst="rect">
            <a:avLst/>
          </a:prstGeom>
          <a:noFill/>
        </p:spPr>
        <p:txBody>
          <a:bodyPr wrap="square" rtlCol="0">
            <a:spAutoFit/>
          </a:bodyPr>
          <a:lstStyle/>
          <a:p>
            <a:r>
              <a:rPr lang="en-US" altLang="ja-JP" dirty="0" smtClean="0">
                <a:solidFill>
                  <a:srgbClr val="FF0000"/>
                </a:solidFill>
              </a:rPr>
              <a:t>It holds that</a:t>
            </a:r>
            <a:r>
              <a:rPr kumimoji="1" lang="en-US" altLang="ja-JP" dirty="0" smtClean="0">
                <a:solidFill>
                  <a:srgbClr val="FF0000"/>
                </a:solidFill>
              </a:rPr>
              <a:t>		</a:t>
            </a:r>
            <a:r>
              <a:rPr kumimoji="1" lang="ja-JP" altLang="en-US" dirty="0" smtClean="0">
                <a:solidFill>
                  <a:srgbClr val="FF0000"/>
                </a:solidFill>
              </a:rPr>
              <a:t>ｘ　　</a:t>
            </a:r>
            <a:r>
              <a:rPr kumimoji="1" lang="en-US" altLang="ja-JP" dirty="0" smtClean="0">
                <a:solidFill>
                  <a:srgbClr val="FF0000"/>
                </a:solidFill>
              </a:rPr>
              <a:t>		</a:t>
            </a:r>
            <a:r>
              <a:rPr kumimoji="1" lang="ja-JP" altLang="en-US" dirty="0" smtClean="0">
                <a:solidFill>
                  <a:srgbClr val="FF0000"/>
                </a:solidFill>
              </a:rPr>
              <a:t>　</a:t>
            </a:r>
            <a:r>
              <a:rPr lang="en-US" altLang="ja-JP" dirty="0" smtClean="0">
                <a:solidFill>
                  <a:srgbClr val="FF0000"/>
                </a:solidFill>
              </a:rPr>
              <a:t>is</a:t>
            </a:r>
            <a:r>
              <a:rPr kumimoji="1" lang="en-US" altLang="ja-JP" dirty="0" smtClean="0">
                <a:solidFill>
                  <a:srgbClr val="FF0000"/>
                </a:solidFill>
              </a:rPr>
              <a:t>   		IKEMEN	</a:t>
            </a:r>
            <a:endParaRPr kumimoji="1" lang="ja-JP" altLang="en-US" dirty="0">
              <a:solidFill>
                <a:srgbClr val="FF0000"/>
              </a:solidFill>
            </a:endParaRPr>
          </a:p>
        </p:txBody>
      </p:sp>
      <p:pic>
        <p:nvPicPr>
          <p:cNvPr id="15" name="図 14" descr="10_9bed0376fea4856547e30b54aefe2bc0.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586" y="4484962"/>
            <a:ext cx="1859949" cy="2373038"/>
          </a:xfrm>
          <a:prstGeom prst="rect">
            <a:avLst/>
          </a:prstGeom>
        </p:spPr>
      </p:pic>
      <p:sp>
        <p:nvSpPr>
          <p:cNvPr id="16" name="テキスト ボックス 15"/>
          <p:cNvSpPr txBox="1"/>
          <p:nvPr/>
        </p:nvSpPr>
        <p:spPr>
          <a:xfrm>
            <a:off x="2312207" y="5499580"/>
            <a:ext cx="1415772" cy="830997"/>
          </a:xfrm>
          <a:prstGeom prst="rect">
            <a:avLst/>
          </a:prstGeom>
          <a:noFill/>
        </p:spPr>
        <p:txBody>
          <a:bodyPr wrap="none" rtlCol="0">
            <a:spAutoFit/>
          </a:bodyPr>
          <a:lstStyle/>
          <a:p>
            <a:r>
              <a:rPr kumimoji="1" lang="ja-JP" altLang="en-US" sz="4800" dirty="0" smtClean="0">
                <a:solidFill>
                  <a:srgbClr val="FF0000"/>
                </a:solidFill>
              </a:rPr>
              <a:t>！？</a:t>
            </a:r>
            <a:endParaRPr kumimoji="1" lang="ja-JP" altLang="en-US" sz="4800" dirty="0">
              <a:solidFill>
                <a:srgbClr val="FF0000"/>
              </a:solidFill>
            </a:endParaRPr>
          </a:p>
        </p:txBody>
      </p:sp>
      <p:sp>
        <p:nvSpPr>
          <p:cNvPr id="17" name="正方形/長方形 16"/>
          <p:cNvSpPr/>
          <p:nvPr/>
        </p:nvSpPr>
        <p:spPr>
          <a:xfrm>
            <a:off x="422306" y="5403726"/>
            <a:ext cx="1689229" cy="191707"/>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7826527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円/楕円 13"/>
          <p:cNvSpPr/>
          <p:nvPr/>
        </p:nvSpPr>
        <p:spPr>
          <a:xfrm>
            <a:off x="7244158" y="3845126"/>
            <a:ext cx="1629327" cy="1905084"/>
          </a:xfrm>
          <a:prstGeom prst="ellipse">
            <a:avLst/>
          </a:prstGeom>
          <a:solidFill>
            <a:srgbClr val="FF0000">
              <a:alpha val="21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円/楕円 11"/>
          <p:cNvSpPr/>
          <p:nvPr/>
        </p:nvSpPr>
        <p:spPr>
          <a:xfrm>
            <a:off x="215647" y="3845126"/>
            <a:ext cx="1629327" cy="1905084"/>
          </a:xfrm>
          <a:prstGeom prst="ellipse">
            <a:avLst/>
          </a:prstGeom>
          <a:solidFill>
            <a:srgbClr val="FF0000">
              <a:alpha val="21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smtClean="0"/>
              <a:t>関数を定義する</a:t>
            </a:r>
            <a:endParaRPr kumimoji="1" lang="ja-JP" altLang="en-US" dirty="0"/>
          </a:p>
        </p:txBody>
      </p:sp>
      <p:sp>
        <p:nvSpPr>
          <p:cNvPr id="4" name="正方形/長方形 3"/>
          <p:cNvSpPr/>
          <p:nvPr/>
        </p:nvSpPr>
        <p:spPr>
          <a:xfrm>
            <a:off x="3150831" y="1809230"/>
            <a:ext cx="2575775" cy="2468221"/>
          </a:xfrm>
          <a:prstGeom prst="rect">
            <a:avLst/>
          </a:prstGeom>
          <a:noFill/>
          <a:ln w="76200" cmpd="sng">
            <a:solidFill>
              <a:schemeClr val="bg2">
                <a:lumMod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3869768" y="2252551"/>
            <a:ext cx="886429" cy="1754327"/>
          </a:xfrm>
          <a:prstGeom prst="rect">
            <a:avLst/>
          </a:prstGeom>
          <a:noFill/>
        </p:spPr>
        <p:txBody>
          <a:bodyPr wrap="square" rtlCol="0">
            <a:spAutoFit/>
          </a:bodyPr>
          <a:lstStyle/>
          <a:p>
            <a:r>
              <a:rPr lang="ja-JP" altLang="en-US" sz="5400" dirty="0" smtClean="0"/>
              <a:t>体重</a:t>
            </a:r>
            <a:endParaRPr kumimoji="1" lang="ja-JP" altLang="en-US" sz="5400" dirty="0"/>
          </a:p>
        </p:txBody>
      </p:sp>
      <p:sp>
        <p:nvSpPr>
          <p:cNvPr id="6" name="右矢印 5"/>
          <p:cNvSpPr/>
          <p:nvPr/>
        </p:nvSpPr>
        <p:spPr>
          <a:xfrm>
            <a:off x="1844974" y="2624725"/>
            <a:ext cx="1150113" cy="91060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823416" y="2612001"/>
            <a:ext cx="671128" cy="923330"/>
          </a:xfrm>
          <a:prstGeom prst="rect">
            <a:avLst/>
          </a:prstGeom>
          <a:noFill/>
        </p:spPr>
        <p:txBody>
          <a:bodyPr wrap="square" rtlCol="0">
            <a:spAutoFit/>
          </a:bodyPr>
          <a:lstStyle/>
          <a:p>
            <a:r>
              <a:rPr lang="en-US" altLang="ja-JP" sz="5400" dirty="0" smtClean="0"/>
              <a:t>x</a:t>
            </a:r>
            <a:endParaRPr kumimoji="1" lang="ja-JP" altLang="en-US" sz="5400" dirty="0"/>
          </a:p>
        </p:txBody>
      </p:sp>
      <p:sp>
        <p:nvSpPr>
          <p:cNvPr id="8" name="テキスト ボックス 7"/>
          <p:cNvSpPr txBox="1"/>
          <p:nvPr/>
        </p:nvSpPr>
        <p:spPr>
          <a:xfrm>
            <a:off x="7172884" y="2624725"/>
            <a:ext cx="1971116" cy="769441"/>
          </a:xfrm>
          <a:prstGeom prst="rect">
            <a:avLst/>
          </a:prstGeom>
          <a:noFill/>
        </p:spPr>
        <p:txBody>
          <a:bodyPr wrap="square" rtlCol="0">
            <a:spAutoFit/>
          </a:bodyPr>
          <a:lstStyle/>
          <a:p>
            <a:r>
              <a:rPr lang="ja-JP" altLang="en-US" sz="4400" dirty="0" smtClean="0"/>
              <a:t>体重</a:t>
            </a:r>
            <a:r>
              <a:rPr lang="en-US" altLang="ja-JP" sz="4400" dirty="0" smtClean="0"/>
              <a:t>(</a:t>
            </a:r>
            <a:r>
              <a:rPr lang="ja-JP" altLang="en-US" sz="4400" dirty="0" smtClean="0"/>
              <a:t>ｘ</a:t>
            </a:r>
            <a:r>
              <a:rPr lang="en-US" altLang="ja-JP" sz="4400" dirty="0" smtClean="0"/>
              <a:t>)</a:t>
            </a:r>
            <a:endParaRPr kumimoji="1" lang="ja-JP" altLang="en-US" sz="4400" dirty="0"/>
          </a:p>
        </p:txBody>
      </p:sp>
      <p:sp>
        <p:nvSpPr>
          <p:cNvPr id="9" name="右矢印 8"/>
          <p:cNvSpPr/>
          <p:nvPr/>
        </p:nvSpPr>
        <p:spPr>
          <a:xfrm>
            <a:off x="5867027" y="2624725"/>
            <a:ext cx="1150113" cy="91060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780365" y="4277451"/>
            <a:ext cx="646331" cy="369332"/>
          </a:xfrm>
          <a:prstGeom prst="rect">
            <a:avLst/>
          </a:prstGeom>
          <a:noFill/>
        </p:spPr>
        <p:txBody>
          <a:bodyPr wrap="none" rtlCol="0">
            <a:spAutoFit/>
          </a:bodyPr>
          <a:lstStyle/>
          <a:p>
            <a:r>
              <a:rPr kumimoji="1" lang="ja-JP" altLang="en-US" dirty="0" smtClean="0"/>
              <a:t>入力</a:t>
            </a:r>
            <a:endParaRPr kumimoji="1" lang="ja-JP" altLang="en-US" dirty="0"/>
          </a:p>
        </p:txBody>
      </p:sp>
      <p:sp>
        <p:nvSpPr>
          <p:cNvPr id="11" name="テキスト ボックス 10"/>
          <p:cNvSpPr txBox="1"/>
          <p:nvPr/>
        </p:nvSpPr>
        <p:spPr>
          <a:xfrm>
            <a:off x="7687228" y="4277451"/>
            <a:ext cx="646331" cy="369332"/>
          </a:xfrm>
          <a:prstGeom prst="rect">
            <a:avLst/>
          </a:prstGeom>
          <a:noFill/>
        </p:spPr>
        <p:txBody>
          <a:bodyPr wrap="none" rtlCol="0">
            <a:spAutoFit/>
          </a:bodyPr>
          <a:lstStyle/>
          <a:p>
            <a:r>
              <a:rPr kumimoji="1" lang="ja-JP" altLang="en-US" dirty="0" smtClean="0"/>
              <a:t>出力</a:t>
            </a:r>
            <a:endParaRPr kumimoji="1" lang="ja-JP" altLang="en-US" dirty="0"/>
          </a:p>
        </p:txBody>
      </p:sp>
      <p:sp>
        <p:nvSpPr>
          <p:cNvPr id="13" name="テキスト ボックス 12"/>
          <p:cNvSpPr txBox="1"/>
          <p:nvPr/>
        </p:nvSpPr>
        <p:spPr>
          <a:xfrm>
            <a:off x="413423" y="4686949"/>
            <a:ext cx="1210588" cy="707886"/>
          </a:xfrm>
          <a:prstGeom prst="rect">
            <a:avLst/>
          </a:prstGeom>
          <a:noFill/>
        </p:spPr>
        <p:txBody>
          <a:bodyPr wrap="none" rtlCol="0">
            <a:spAutoFit/>
          </a:bodyPr>
          <a:lstStyle/>
          <a:p>
            <a:r>
              <a:rPr kumimoji="1" lang="ja-JP" altLang="en-US" sz="4000" dirty="0" smtClean="0">
                <a:solidFill>
                  <a:srgbClr val="FF0000"/>
                </a:solidFill>
              </a:rPr>
              <a:t>人物</a:t>
            </a:r>
            <a:endParaRPr kumimoji="1" lang="ja-JP" altLang="en-US" sz="4000" dirty="0">
              <a:solidFill>
                <a:srgbClr val="FF0000"/>
              </a:solidFill>
            </a:endParaRPr>
          </a:p>
        </p:txBody>
      </p:sp>
      <p:sp>
        <p:nvSpPr>
          <p:cNvPr id="15" name="テキスト ボックス 14"/>
          <p:cNvSpPr txBox="1"/>
          <p:nvPr/>
        </p:nvSpPr>
        <p:spPr>
          <a:xfrm>
            <a:off x="7244158" y="4673907"/>
            <a:ext cx="1723549" cy="707886"/>
          </a:xfrm>
          <a:prstGeom prst="rect">
            <a:avLst/>
          </a:prstGeom>
          <a:noFill/>
        </p:spPr>
        <p:txBody>
          <a:bodyPr wrap="none" rtlCol="0">
            <a:spAutoFit/>
          </a:bodyPr>
          <a:lstStyle/>
          <a:p>
            <a:r>
              <a:rPr lang="ja-JP" altLang="en-US" sz="4000" dirty="0" smtClean="0">
                <a:solidFill>
                  <a:srgbClr val="FF0000"/>
                </a:solidFill>
              </a:rPr>
              <a:t>正の値</a:t>
            </a:r>
            <a:endParaRPr kumimoji="1" lang="ja-JP" altLang="en-US" sz="4000" dirty="0">
              <a:solidFill>
                <a:srgbClr val="FF0000"/>
              </a:solidFill>
            </a:endParaRPr>
          </a:p>
        </p:txBody>
      </p:sp>
      <p:sp>
        <p:nvSpPr>
          <p:cNvPr id="16" name="テキスト ボックス 15"/>
          <p:cNvSpPr txBox="1"/>
          <p:nvPr/>
        </p:nvSpPr>
        <p:spPr>
          <a:xfrm>
            <a:off x="155745" y="131798"/>
            <a:ext cx="3679613" cy="369332"/>
          </a:xfrm>
          <a:prstGeom prst="rect">
            <a:avLst/>
          </a:prstGeom>
          <a:noFill/>
        </p:spPr>
        <p:txBody>
          <a:bodyPr wrap="none" rtlCol="0">
            <a:spAutoFit/>
          </a:bodyPr>
          <a:lstStyle/>
          <a:p>
            <a:r>
              <a:rPr lang="ja-JP" altLang="en-US" dirty="0" smtClean="0"/>
              <a:t>もう少し複雑なことを言うために。。。</a:t>
            </a:r>
            <a:endParaRPr kumimoji="1" lang="ja-JP" altLang="en-US" dirty="0"/>
          </a:p>
        </p:txBody>
      </p:sp>
      <p:sp>
        <p:nvSpPr>
          <p:cNvPr id="17" name="テキスト ボックス 16"/>
          <p:cNvSpPr txBox="1"/>
          <p:nvPr/>
        </p:nvSpPr>
        <p:spPr>
          <a:xfrm>
            <a:off x="1474484" y="6060618"/>
            <a:ext cx="3267296" cy="584776"/>
          </a:xfrm>
          <a:prstGeom prst="rect">
            <a:avLst/>
          </a:prstGeom>
          <a:noFill/>
        </p:spPr>
        <p:txBody>
          <a:bodyPr wrap="square" rtlCol="0">
            <a:spAutoFit/>
          </a:bodyPr>
          <a:lstStyle/>
          <a:p>
            <a:r>
              <a:rPr kumimoji="1" lang="en-US" altLang="ja-JP" sz="3200" dirty="0" smtClean="0"/>
              <a:t>LET </a:t>
            </a:r>
            <a:r>
              <a:rPr kumimoji="1" lang="ja-JP" altLang="en-US" sz="3200" dirty="0" smtClean="0"/>
              <a:t>体重：全人物　</a:t>
            </a:r>
            <a:endParaRPr kumimoji="1" lang="ja-JP" altLang="en-US" sz="3200" dirty="0"/>
          </a:p>
        </p:txBody>
      </p:sp>
      <p:pic>
        <p:nvPicPr>
          <p:cNvPr id="18" name="図 17" descr="Lecture0_pdf（8_10ページ）.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8589" y="5852803"/>
            <a:ext cx="1138017" cy="876237"/>
          </a:xfrm>
          <a:prstGeom prst="rect">
            <a:avLst/>
          </a:prstGeom>
        </p:spPr>
      </p:pic>
      <p:sp>
        <p:nvSpPr>
          <p:cNvPr id="19" name="テキスト ボックス 18"/>
          <p:cNvSpPr txBox="1"/>
          <p:nvPr/>
        </p:nvSpPr>
        <p:spPr>
          <a:xfrm>
            <a:off x="5757112" y="6060618"/>
            <a:ext cx="1415772" cy="584776"/>
          </a:xfrm>
          <a:prstGeom prst="rect">
            <a:avLst/>
          </a:prstGeom>
          <a:noFill/>
        </p:spPr>
        <p:txBody>
          <a:bodyPr wrap="none" rtlCol="0">
            <a:spAutoFit/>
          </a:bodyPr>
          <a:lstStyle/>
          <a:p>
            <a:r>
              <a:rPr kumimoji="1" lang="ja-JP" altLang="en-US" sz="3200" dirty="0" smtClean="0"/>
              <a:t>正の値</a:t>
            </a:r>
            <a:endParaRPr kumimoji="1" lang="ja-JP" altLang="en-US" sz="3200" dirty="0"/>
          </a:p>
        </p:txBody>
      </p:sp>
      <p:sp>
        <p:nvSpPr>
          <p:cNvPr id="20" name="テキスト ボックス 19"/>
          <p:cNvSpPr txBox="1"/>
          <p:nvPr/>
        </p:nvSpPr>
        <p:spPr>
          <a:xfrm>
            <a:off x="1706463" y="5691286"/>
            <a:ext cx="5132798" cy="369332"/>
          </a:xfrm>
          <a:prstGeom prst="rect">
            <a:avLst/>
          </a:prstGeom>
          <a:noFill/>
        </p:spPr>
        <p:txBody>
          <a:bodyPr wrap="none" rtlCol="0">
            <a:spAutoFit/>
          </a:bodyPr>
          <a:lstStyle/>
          <a:p>
            <a:r>
              <a:rPr kumimoji="1" lang="en-US" altLang="ja-JP" dirty="0" smtClean="0">
                <a:solidFill>
                  <a:srgbClr val="FF0000"/>
                </a:solidFill>
              </a:rPr>
              <a:t>LET </a:t>
            </a:r>
            <a:r>
              <a:rPr kumimoji="1" lang="ja-JP" altLang="en-US" dirty="0" smtClean="0">
                <a:solidFill>
                  <a:srgbClr val="FF0000"/>
                </a:solidFill>
              </a:rPr>
              <a:t>体重　</a:t>
            </a:r>
            <a:r>
              <a:rPr kumimoji="1" lang="en-US" altLang="ja-JP" dirty="0" smtClean="0">
                <a:solidFill>
                  <a:srgbClr val="FF0000"/>
                </a:solidFill>
              </a:rPr>
              <a:t>be a function that maps </a:t>
            </a:r>
            <a:r>
              <a:rPr kumimoji="1" lang="ja-JP" altLang="en-US" dirty="0" smtClean="0">
                <a:solidFill>
                  <a:srgbClr val="FF0000"/>
                </a:solidFill>
              </a:rPr>
              <a:t>人物　</a:t>
            </a:r>
            <a:r>
              <a:rPr kumimoji="1" lang="en-US" altLang="ja-JP" dirty="0" smtClean="0">
                <a:solidFill>
                  <a:srgbClr val="FF0000"/>
                </a:solidFill>
              </a:rPr>
              <a:t>to </a:t>
            </a:r>
            <a:r>
              <a:rPr kumimoji="1" lang="ja-JP" altLang="en-US" dirty="0" smtClean="0">
                <a:solidFill>
                  <a:srgbClr val="FF0000"/>
                </a:solidFill>
              </a:rPr>
              <a:t>正の値</a:t>
            </a:r>
            <a:endParaRPr kumimoji="1" lang="ja-JP" altLang="en-US" dirty="0">
              <a:solidFill>
                <a:srgbClr val="FF0000"/>
              </a:solidFill>
            </a:endParaRPr>
          </a:p>
        </p:txBody>
      </p:sp>
      <p:sp>
        <p:nvSpPr>
          <p:cNvPr id="23" name="テキスト ボックス 22"/>
          <p:cNvSpPr txBox="1"/>
          <p:nvPr/>
        </p:nvSpPr>
        <p:spPr>
          <a:xfrm>
            <a:off x="5877490" y="1486064"/>
            <a:ext cx="3290985" cy="646331"/>
          </a:xfrm>
          <a:prstGeom prst="rect">
            <a:avLst/>
          </a:prstGeom>
          <a:noFill/>
        </p:spPr>
        <p:txBody>
          <a:bodyPr wrap="none" rtlCol="0">
            <a:spAutoFit/>
          </a:bodyPr>
          <a:lstStyle/>
          <a:p>
            <a:r>
              <a:rPr lang="ja-JP" altLang="en-US" dirty="0" smtClean="0">
                <a:solidFill>
                  <a:srgbClr val="FF0000"/>
                </a:solidFill>
              </a:rPr>
              <a:t>ホントはもうちょっと細かい</a:t>
            </a:r>
            <a:endParaRPr lang="en-US" altLang="ja-JP" dirty="0" smtClean="0">
              <a:solidFill>
                <a:srgbClr val="FF0000"/>
              </a:solidFill>
            </a:endParaRPr>
          </a:p>
          <a:p>
            <a:r>
              <a:rPr kumimoji="1" lang="ja-JP" altLang="en-US" dirty="0" smtClean="0">
                <a:solidFill>
                  <a:srgbClr val="FF0000"/>
                </a:solidFill>
              </a:rPr>
              <a:t>ルールがあるけどそれは後に！</a:t>
            </a:r>
            <a:endParaRPr kumimoji="1" lang="ja-JP" altLang="en-US" dirty="0">
              <a:solidFill>
                <a:srgbClr val="FF0000"/>
              </a:solidFill>
            </a:endParaRPr>
          </a:p>
        </p:txBody>
      </p:sp>
    </p:spTree>
    <p:extLst>
      <p:ext uri="{BB962C8B-B14F-4D97-AF65-F5344CB8AC3E}">
        <p14:creationId xmlns:p14="http://schemas.microsoft.com/office/powerpoint/2010/main" val="179358487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関数を定義する</a:t>
            </a:r>
            <a:endParaRPr kumimoji="1" lang="ja-JP" altLang="en-US" dirty="0"/>
          </a:p>
        </p:txBody>
      </p:sp>
      <p:sp>
        <p:nvSpPr>
          <p:cNvPr id="4" name="正方形/長方形 3"/>
          <p:cNvSpPr/>
          <p:nvPr/>
        </p:nvSpPr>
        <p:spPr>
          <a:xfrm>
            <a:off x="2923204" y="1833193"/>
            <a:ext cx="2575775" cy="2468221"/>
          </a:xfrm>
          <a:prstGeom prst="rect">
            <a:avLst/>
          </a:prstGeom>
          <a:noFill/>
          <a:ln w="76200" cmpd="sng">
            <a:solidFill>
              <a:schemeClr val="bg2">
                <a:lumMod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3186773" y="2587132"/>
            <a:ext cx="2216364" cy="830997"/>
          </a:xfrm>
          <a:prstGeom prst="rect">
            <a:avLst/>
          </a:prstGeom>
          <a:noFill/>
        </p:spPr>
        <p:txBody>
          <a:bodyPr wrap="square" rtlCol="0">
            <a:spAutoFit/>
          </a:bodyPr>
          <a:lstStyle/>
          <a:p>
            <a:r>
              <a:rPr lang="ja-JP" altLang="en-US" sz="4800" dirty="0" smtClean="0"/>
              <a:t>現在地</a:t>
            </a:r>
            <a:endParaRPr kumimoji="1" lang="ja-JP" altLang="en-US" sz="4800" dirty="0"/>
          </a:p>
        </p:txBody>
      </p:sp>
      <p:sp>
        <p:nvSpPr>
          <p:cNvPr id="6" name="右矢印 5"/>
          <p:cNvSpPr/>
          <p:nvPr/>
        </p:nvSpPr>
        <p:spPr>
          <a:xfrm>
            <a:off x="1494544" y="2624725"/>
            <a:ext cx="1150113" cy="91060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823416" y="2612001"/>
            <a:ext cx="671128" cy="923330"/>
          </a:xfrm>
          <a:prstGeom prst="rect">
            <a:avLst/>
          </a:prstGeom>
          <a:noFill/>
        </p:spPr>
        <p:txBody>
          <a:bodyPr wrap="square" rtlCol="0">
            <a:spAutoFit/>
          </a:bodyPr>
          <a:lstStyle/>
          <a:p>
            <a:r>
              <a:rPr lang="en-US" altLang="ja-JP" sz="5400" dirty="0"/>
              <a:t>t</a:t>
            </a:r>
            <a:endParaRPr kumimoji="1" lang="ja-JP" altLang="en-US" sz="5400" dirty="0"/>
          </a:p>
        </p:txBody>
      </p:sp>
      <p:sp>
        <p:nvSpPr>
          <p:cNvPr id="8" name="テキスト ボックス 7"/>
          <p:cNvSpPr txBox="1"/>
          <p:nvPr/>
        </p:nvSpPr>
        <p:spPr>
          <a:xfrm>
            <a:off x="6861395" y="2710243"/>
            <a:ext cx="2387433" cy="707886"/>
          </a:xfrm>
          <a:prstGeom prst="rect">
            <a:avLst/>
          </a:prstGeom>
          <a:noFill/>
        </p:spPr>
        <p:txBody>
          <a:bodyPr wrap="square" rtlCol="0">
            <a:spAutoFit/>
          </a:bodyPr>
          <a:lstStyle/>
          <a:p>
            <a:r>
              <a:rPr lang="ja-JP" altLang="en-US" sz="4000" dirty="0" smtClean="0"/>
              <a:t>現在地</a:t>
            </a:r>
            <a:r>
              <a:rPr lang="en-US" altLang="ja-JP" sz="4000" dirty="0" smtClean="0"/>
              <a:t>(</a:t>
            </a:r>
            <a:r>
              <a:rPr lang="en-US" altLang="ja-JP" sz="4000" dirty="0"/>
              <a:t>t</a:t>
            </a:r>
            <a:r>
              <a:rPr lang="en-US" altLang="ja-JP" sz="4000" dirty="0" smtClean="0"/>
              <a:t>)</a:t>
            </a:r>
            <a:endParaRPr kumimoji="1" lang="ja-JP" altLang="en-US" sz="4000" dirty="0"/>
          </a:p>
        </p:txBody>
      </p:sp>
      <p:sp>
        <p:nvSpPr>
          <p:cNvPr id="9" name="右矢印 8"/>
          <p:cNvSpPr/>
          <p:nvPr/>
        </p:nvSpPr>
        <p:spPr>
          <a:xfrm>
            <a:off x="5711282" y="2587132"/>
            <a:ext cx="1150113" cy="91060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658919" y="4217543"/>
            <a:ext cx="646331" cy="369332"/>
          </a:xfrm>
          <a:prstGeom prst="rect">
            <a:avLst/>
          </a:prstGeom>
          <a:noFill/>
        </p:spPr>
        <p:txBody>
          <a:bodyPr wrap="none" rtlCol="0">
            <a:spAutoFit/>
          </a:bodyPr>
          <a:lstStyle/>
          <a:p>
            <a:r>
              <a:rPr kumimoji="1" lang="ja-JP" altLang="en-US" dirty="0" smtClean="0"/>
              <a:t>入力</a:t>
            </a:r>
            <a:endParaRPr kumimoji="1" lang="ja-JP" altLang="en-US" dirty="0"/>
          </a:p>
        </p:txBody>
      </p:sp>
      <p:sp>
        <p:nvSpPr>
          <p:cNvPr id="11" name="テキスト ボックス 10"/>
          <p:cNvSpPr txBox="1"/>
          <p:nvPr/>
        </p:nvSpPr>
        <p:spPr>
          <a:xfrm>
            <a:off x="7723168" y="4217543"/>
            <a:ext cx="646331" cy="369332"/>
          </a:xfrm>
          <a:prstGeom prst="rect">
            <a:avLst/>
          </a:prstGeom>
          <a:noFill/>
        </p:spPr>
        <p:txBody>
          <a:bodyPr wrap="none" rtlCol="0">
            <a:spAutoFit/>
          </a:bodyPr>
          <a:lstStyle/>
          <a:p>
            <a:r>
              <a:rPr kumimoji="1" lang="ja-JP" altLang="en-US" dirty="0" smtClean="0"/>
              <a:t>出力</a:t>
            </a:r>
            <a:endParaRPr kumimoji="1" lang="ja-JP" altLang="en-US" dirty="0"/>
          </a:p>
        </p:txBody>
      </p:sp>
      <p:sp>
        <p:nvSpPr>
          <p:cNvPr id="12" name="円/楕円 11"/>
          <p:cNvSpPr/>
          <p:nvPr/>
        </p:nvSpPr>
        <p:spPr>
          <a:xfrm>
            <a:off x="215647" y="3845126"/>
            <a:ext cx="1629327" cy="1905084"/>
          </a:xfrm>
          <a:prstGeom prst="ellipse">
            <a:avLst/>
          </a:prstGeom>
          <a:solidFill>
            <a:srgbClr val="FF0000">
              <a:alpha val="21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457200" y="4732754"/>
            <a:ext cx="1210588" cy="707886"/>
          </a:xfrm>
          <a:prstGeom prst="rect">
            <a:avLst/>
          </a:prstGeom>
          <a:noFill/>
        </p:spPr>
        <p:txBody>
          <a:bodyPr wrap="none" rtlCol="0">
            <a:spAutoFit/>
          </a:bodyPr>
          <a:lstStyle/>
          <a:p>
            <a:r>
              <a:rPr lang="ja-JP" altLang="en-US" sz="4000" dirty="0" smtClean="0">
                <a:solidFill>
                  <a:srgbClr val="FF0000"/>
                </a:solidFill>
              </a:rPr>
              <a:t>日数</a:t>
            </a:r>
            <a:endParaRPr kumimoji="1" lang="ja-JP" altLang="en-US" sz="4000" dirty="0">
              <a:solidFill>
                <a:srgbClr val="FF0000"/>
              </a:solidFill>
            </a:endParaRPr>
          </a:p>
        </p:txBody>
      </p:sp>
      <p:sp>
        <p:nvSpPr>
          <p:cNvPr id="14" name="円/楕円 13"/>
          <p:cNvSpPr/>
          <p:nvPr/>
        </p:nvSpPr>
        <p:spPr>
          <a:xfrm>
            <a:off x="7244158" y="3845126"/>
            <a:ext cx="1629327" cy="1905084"/>
          </a:xfrm>
          <a:prstGeom prst="ellipse">
            <a:avLst/>
          </a:prstGeom>
          <a:solidFill>
            <a:srgbClr val="FF0000">
              <a:alpha val="21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7476212" y="4649943"/>
            <a:ext cx="1210588" cy="707886"/>
          </a:xfrm>
          <a:prstGeom prst="rect">
            <a:avLst/>
          </a:prstGeom>
          <a:noFill/>
        </p:spPr>
        <p:txBody>
          <a:bodyPr wrap="none" rtlCol="0">
            <a:spAutoFit/>
          </a:bodyPr>
          <a:lstStyle/>
          <a:p>
            <a:r>
              <a:rPr lang="ja-JP" altLang="en-US" sz="4000" dirty="0" smtClean="0">
                <a:solidFill>
                  <a:srgbClr val="FF0000"/>
                </a:solidFill>
              </a:rPr>
              <a:t>場所</a:t>
            </a:r>
            <a:endParaRPr kumimoji="1" lang="ja-JP" altLang="en-US" sz="4000" dirty="0">
              <a:solidFill>
                <a:srgbClr val="FF0000"/>
              </a:solidFill>
            </a:endParaRPr>
          </a:p>
        </p:txBody>
      </p:sp>
      <p:sp>
        <p:nvSpPr>
          <p:cNvPr id="16" name="テキスト ボックス 15"/>
          <p:cNvSpPr txBox="1"/>
          <p:nvPr/>
        </p:nvSpPr>
        <p:spPr>
          <a:xfrm>
            <a:off x="1474484" y="6060618"/>
            <a:ext cx="3267296" cy="584776"/>
          </a:xfrm>
          <a:prstGeom prst="rect">
            <a:avLst/>
          </a:prstGeom>
          <a:noFill/>
        </p:spPr>
        <p:txBody>
          <a:bodyPr wrap="square" rtlCol="0">
            <a:spAutoFit/>
          </a:bodyPr>
          <a:lstStyle/>
          <a:p>
            <a:r>
              <a:rPr kumimoji="1" lang="en-US" altLang="ja-JP" sz="3200" dirty="0" smtClean="0"/>
              <a:t>LET </a:t>
            </a:r>
            <a:r>
              <a:rPr lang="ja-JP" altLang="en-US" sz="3200" dirty="0" smtClean="0"/>
              <a:t>現在地</a:t>
            </a:r>
            <a:r>
              <a:rPr kumimoji="1" lang="ja-JP" altLang="en-US" sz="3200" dirty="0" smtClean="0"/>
              <a:t>：日数　</a:t>
            </a:r>
            <a:endParaRPr kumimoji="1" lang="ja-JP" altLang="en-US" sz="3200" dirty="0"/>
          </a:p>
        </p:txBody>
      </p:sp>
      <p:pic>
        <p:nvPicPr>
          <p:cNvPr id="17" name="図 16" descr="Lecture0_pdf（8_10ページ）.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3265" y="5852803"/>
            <a:ext cx="1138017" cy="876237"/>
          </a:xfrm>
          <a:prstGeom prst="rect">
            <a:avLst/>
          </a:prstGeom>
        </p:spPr>
      </p:pic>
      <p:sp>
        <p:nvSpPr>
          <p:cNvPr id="18" name="テキスト ボックス 17"/>
          <p:cNvSpPr txBox="1"/>
          <p:nvPr/>
        </p:nvSpPr>
        <p:spPr>
          <a:xfrm>
            <a:off x="5827906" y="6060618"/>
            <a:ext cx="1005403" cy="584776"/>
          </a:xfrm>
          <a:prstGeom prst="rect">
            <a:avLst/>
          </a:prstGeom>
          <a:noFill/>
        </p:spPr>
        <p:txBody>
          <a:bodyPr wrap="none" rtlCol="0">
            <a:spAutoFit/>
          </a:bodyPr>
          <a:lstStyle/>
          <a:p>
            <a:r>
              <a:rPr lang="ja-JP" altLang="en-US" sz="3200" dirty="0" smtClean="0"/>
              <a:t>場所</a:t>
            </a:r>
            <a:endParaRPr kumimoji="1" lang="ja-JP" altLang="en-US" sz="3200" dirty="0"/>
          </a:p>
        </p:txBody>
      </p:sp>
      <p:sp>
        <p:nvSpPr>
          <p:cNvPr id="19" name="テキスト ボックス 18"/>
          <p:cNvSpPr txBox="1"/>
          <p:nvPr/>
        </p:nvSpPr>
        <p:spPr>
          <a:xfrm>
            <a:off x="1534386" y="5691286"/>
            <a:ext cx="5032147" cy="369332"/>
          </a:xfrm>
          <a:prstGeom prst="rect">
            <a:avLst/>
          </a:prstGeom>
          <a:noFill/>
        </p:spPr>
        <p:txBody>
          <a:bodyPr wrap="none" rtlCol="0">
            <a:spAutoFit/>
          </a:bodyPr>
          <a:lstStyle/>
          <a:p>
            <a:r>
              <a:rPr kumimoji="1" lang="en-US" altLang="ja-JP" dirty="0" smtClean="0">
                <a:solidFill>
                  <a:srgbClr val="FF0000"/>
                </a:solidFill>
              </a:rPr>
              <a:t>LET </a:t>
            </a:r>
            <a:r>
              <a:rPr lang="ja-JP" altLang="en-US" dirty="0" smtClean="0">
                <a:solidFill>
                  <a:srgbClr val="FF0000"/>
                </a:solidFill>
              </a:rPr>
              <a:t>現在地</a:t>
            </a:r>
            <a:r>
              <a:rPr kumimoji="1" lang="en-US" altLang="ja-JP" dirty="0" smtClean="0">
                <a:solidFill>
                  <a:srgbClr val="FF0000"/>
                </a:solidFill>
              </a:rPr>
              <a:t> be a function that maps </a:t>
            </a:r>
            <a:r>
              <a:rPr lang="ja-JP" altLang="en-US" dirty="0" smtClean="0">
                <a:solidFill>
                  <a:srgbClr val="FF0000"/>
                </a:solidFill>
              </a:rPr>
              <a:t>日数</a:t>
            </a:r>
            <a:r>
              <a:rPr kumimoji="1" lang="ja-JP" altLang="en-US" dirty="0" smtClean="0">
                <a:solidFill>
                  <a:srgbClr val="FF0000"/>
                </a:solidFill>
              </a:rPr>
              <a:t>　</a:t>
            </a:r>
            <a:r>
              <a:rPr kumimoji="1" lang="en-US" altLang="ja-JP" dirty="0" smtClean="0">
                <a:solidFill>
                  <a:srgbClr val="FF0000"/>
                </a:solidFill>
              </a:rPr>
              <a:t>to </a:t>
            </a:r>
            <a:r>
              <a:rPr lang="en-US" altLang="en-US" dirty="0" smtClean="0">
                <a:solidFill>
                  <a:srgbClr val="FF0000"/>
                </a:solidFill>
              </a:rPr>
              <a:t>場所</a:t>
            </a:r>
            <a:endParaRPr kumimoji="1" lang="ja-JP" altLang="en-US" dirty="0">
              <a:solidFill>
                <a:srgbClr val="FF0000"/>
              </a:solidFill>
            </a:endParaRPr>
          </a:p>
        </p:txBody>
      </p:sp>
      <p:sp>
        <p:nvSpPr>
          <p:cNvPr id="20" name="テキスト ボックス 19"/>
          <p:cNvSpPr txBox="1"/>
          <p:nvPr/>
        </p:nvSpPr>
        <p:spPr>
          <a:xfrm>
            <a:off x="5877490" y="1486064"/>
            <a:ext cx="3290985" cy="646331"/>
          </a:xfrm>
          <a:prstGeom prst="rect">
            <a:avLst/>
          </a:prstGeom>
          <a:noFill/>
        </p:spPr>
        <p:txBody>
          <a:bodyPr wrap="none" rtlCol="0">
            <a:spAutoFit/>
          </a:bodyPr>
          <a:lstStyle/>
          <a:p>
            <a:r>
              <a:rPr lang="ja-JP" altLang="en-US" dirty="0" smtClean="0">
                <a:solidFill>
                  <a:srgbClr val="FF0000"/>
                </a:solidFill>
              </a:rPr>
              <a:t>ホントはもうちょっと細かい</a:t>
            </a:r>
            <a:endParaRPr lang="en-US" altLang="ja-JP" dirty="0" smtClean="0">
              <a:solidFill>
                <a:srgbClr val="FF0000"/>
              </a:solidFill>
            </a:endParaRPr>
          </a:p>
          <a:p>
            <a:r>
              <a:rPr kumimoji="1" lang="ja-JP" altLang="en-US" dirty="0" smtClean="0">
                <a:solidFill>
                  <a:srgbClr val="FF0000"/>
                </a:solidFill>
              </a:rPr>
              <a:t>ルールがあるけどそれは後に！</a:t>
            </a:r>
            <a:endParaRPr kumimoji="1" lang="ja-JP" altLang="en-US" dirty="0">
              <a:solidFill>
                <a:srgbClr val="FF0000"/>
              </a:solidFill>
            </a:endParaRPr>
          </a:p>
        </p:txBody>
      </p:sp>
    </p:spTree>
    <p:extLst>
      <p:ext uri="{BB962C8B-B14F-4D97-AF65-F5344CB8AC3E}">
        <p14:creationId xmlns:p14="http://schemas.microsoft.com/office/powerpoint/2010/main" val="227853154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テキスト ボックス 17"/>
          <p:cNvSpPr txBox="1"/>
          <p:nvPr/>
        </p:nvSpPr>
        <p:spPr>
          <a:xfrm>
            <a:off x="2289148" y="6070500"/>
            <a:ext cx="3267296" cy="584776"/>
          </a:xfrm>
          <a:prstGeom prst="rect">
            <a:avLst/>
          </a:prstGeom>
          <a:noFill/>
        </p:spPr>
        <p:txBody>
          <a:bodyPr wrap="square" rtlCol="0">
            <a:spAutoFit/>
          </a:bodyPr>
          <a:lstStyle/>
          <a:p>
            <a:r>
              <a:rPr kumimoji="1" lang="en-US" altLang="ja-JP" sz="3200" dirty="0" smtClean="0"/>
              <a:t>LET </a:t>
            </a:r>
            <a:r>
              <a:rPr lang="en-US" altLang="ja-JP" sz="3200" dirty="0" smtClean="0"/>
              <a:t>F</a:t>
            </a:r>
            <a:r>
              <a:rPr kumimoji="1" lang="ja-JP" altLang="en-US" sz="3200" dirty="0" smtClean="0"/>
              <a:t>：</a:t>
            </a:r>
            <a:r>
              <a:rPr kumimoji="1" lang="en-US" altLang="ja-JP" sz="3200" dirty="0" smtClean="0"/>
              <a:t>  A</a:t>
            </a:r>
            <a:r>
              <a:rPr kumimoji="1" lang="ja-JP" altLang="en-US" sz="3200" dirty="0" smtClean="0"/>
              <a:t>　</a:t>
            </a:r>
            <a:endParaRPr kumimoji="1" lang="ja-JP" altLang="en-US" sz="3200" dirty="0"/>
          </a:p>
        </p:txBody>
      </p:sp>
      <p:pic>
        <p:nvPicPr>
          <p:cNvPr id="19" name="図 18" descr="Lecture0_pdf（8_10ページ）.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4256" y="5852803"/>
            <a:ext cx="1138017" cy="876237"/>
          </a:xfrm>
          <a:prstGeom prst="rect">
            <a:avLst/>
          </a:prstGeom>
        </p:spPr>
      </p:pic>
      <p:sp>
        <p:nvSpPr>
          <p:cNvPr id="2" name="タイトル 1"/>
          <p:cNvSpPr>
            <a:spLocks noGrp="1"/>
          </p:cNvSpPr>
          <p:nvPr>
            <p:ph type="title"/>
          </p:nvPr>
        </p:nvSpPr>
        <p:spPr/>
        <p:txBody>
          <a:bodyPr/>
          <a:lstStyle/>
          <a:p>
            <a:r>
              <a:rPr lang="ja-JP" altLang="en-US" dirty="0" smtClean="0"/>
              <a:t>関数を定義する</a:t>
            </a:r>
            <a:endParaRPr kumimoji="1" lang="ja-JP" altLang="en-US" dirty="0"/>
          </a:p>
        </p:txBody>
      </p:sp>
      <p:sp>
        <p:nvSpPr>
          <p:cNvPr id="4" name="正方形/長方形 3"/>
          <p:cNvSpPr/>
          <p:nvPr/>
        </p:nvSpPr>
        <p:spPr>
          <a:xfrm>
            <a:off x="3150831" y="1809230"/>
            <a:ext cx="2575775" cy="2468221"/>
          </a:xfrm>
          <a:prstGeom prst="rect">
            <a:avLst/>
          </a:prstGeom>
          <a:noFill/>
          <a:ln w="76200" cmpd="sng">
            <a:solidFill>
              <a:schemeClr val="bg2">
                <a:lumMod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4193238" y="2612001"/>
            <a:ext cx="671128" cy="923330"/>
          </a:xfrm>
          <a:prstGeom prst="rect">
            <a:avLst/>
          </a:prstGeom>
          <a:noFill/>
        </p:spPr>
        <p:txBody>
          <a:bodyPr wrap="square" rtlCol="0">
            <a:spAutoFit/>
          </a:bodyPr>
          <a:lstStyle/>
          <a:p>
            <a:r>
              <a:rPr kumimoji="1" lang="en-US" altLang="ja-JP" sz="5400" dirty="0" smtClean="0"/>
              <a:t>F</a:t>
            </a:r>
            <a:endParaRPr kumimoji="1" lang="ja-JP" altLang="en-US" sz="5400" dirty="0"/>
          </a:p>
        </p:txBody>
      </p:sp>
      <p:sp>
        <p:nvSpPr>
          <p:cNvPr id="6" name="右矢印 5"/>
          <p:cNvSpPr/>
          <p:nvPr/>
        </p:nvSpPr>
        <p:spPr>
          <a:xfrm>
            <a:off x="1844974" y="2624725"/>
            <a:ext cx="1150113" cy="91060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823416" y="2612001"/>
            <a:ext cx="671128" cy="923330"/>
          </a:xfrm>
          <a:prstGeom prst="rect">
            <a:avLst/>
          </a:prstGeom>
          <a:noFill/>
        </p:spPr>
        <p:txBody>
          <a:bodyPr wrap="square" rtlCol="0">
            <a:spAutoFit/>
          </a:bodyPr>
          <a:lstStyle/>
          <a:p>
            <a:r>
              <a:rPr lang="ja-JP" altLang="en-US" sz="5400" dirty="0" smtClean="0"/>
              <a:t>ｘ</a:t>
            </a:r>
            <a:endParaRPr kumimoji="1" lang="ja-JP" altLang="en-US" sz="5400" dirty="0"/>
          </a:p>
        </p:txBody>
      </p:sp>
      <p:sp>
        <p:nvSpPr>
          <p:cNvPr id="8" name="テキスト ボックス 7"/>
          <p:cNvSpPr txBox="1"/>
          <p:nvPr/>
        </p:nvSpPr>
        <p:spPr>
          <a:xfrm>
            <a:off x="7565006" y="2624725"/>
            <a:ext cx="1396294" cy="923330"/>
          </a:xfrm>
          <a:prstGeom prst="rect">
            <a:avLst/>
          </a:prstGeom>
          <a:noFill/>
        </p:spPr>
        <p:txBody>
          <a:bodyPr wrap="square" rtlCol="0">
            <a:spAutoFit/>
          </a:bodyPr>
          <a:lstStyle/>
          <a:p>
            <a:r>
              <a:rPr lang="en-US" altLang="ja-JP" sz="5400" dirty="0" smtClean="0"/>
              <a:t>F(</a:t>
            </a:r>
            <a:r>
              <a:rPr lang="ja-JP" altLang="en-US" sz="5400" dirty="0" smtClean="0"/>
              <a:t>ｘ</a:t>
            </a:r>
            <a:r>
              <a:rPr lang="en-US" altLang="ja-JP" sz="5400" dirty="0" smtClean="0"/>
              <a:t>)</a:t>
            </a:r>
            <a:endParaRPr kumimoji="1" lang="ja-JP" altLang="en-US" sz="5400" dirty="0"/>
          </a:p>
        </p:txBody>
      </p:sp>
      <p:sp>
        <p:nvSpPr>
          <p:cNvPr id="9" name="右矢印 8"/>
          <p:cNvSpPr/>
          <p:nvPr/>
        </p:nvSpPr>
        <p:spPr>
          <a:xfrm>
            <a:off x="6022771" y="2624725"/>
            <a:ext cx="1150113" cy="91060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658919" y="4217543"/>
            <a:ext cx="646331" cy="369332"/>
          </a:xfrm>
          <a:prstGeom prst="rect">
            <a:avLst/>
          </a:prstGeom>
          <a:noFill/>
        </p:spPr>
        <p:txBody>
          <a:bodyPr wrap="none" rtlCol="0">
            <a:spAutoFit/>
          </a:bodyPr>
          <a:lstStyle/>
          <a:p>
            <a:r>
              <a:rPr kumimoji="1" lang="ja-JP" altLang="en-US" dirty="0" smtClean="0"/>
              <a:t>入力</a:t>
            </a:r>
            <a:endParaRPr kumimoji="1" lang="ja-JP" altLang="en-US" dirty="0"/>
          </a:p>
        </p:txBody>
      </p:sp>
      <p:sp>
        <p:nvSpPr>
          <p:cNvPr id="10" name="テキスト ボックス 9"/>
          <p:cNvSpPr txBox="1"/>
          <p:nvPr/>
        </p:nvSpPr>
        <p:spPr>
          <a:xfrm>
            <a:off x="7723168" y="4217543"/>
            <a:ext cx="646331" cy="369332"/>
          </a:xfrm>
          <a:prstGeom prst="rect">
            <a:avLst/>
          </a:prstGeom>
          <a:noFill/>
        </p:spPr>
        <p:txBody>
          <a:bodyPr wrap="none" rtlCol="0">
            <a:spAutoFit/>
          </a:bodyPr>
          <a:lstStyle/>
          <a:p>
            <a:r>
              <a:rPr kumimoji="1" lang="ja-JP" altLang="en-US" dirty="0" smtClean="0"/>
              <a:t>出力</a:t>
            </a:r>
            <a:endParaRPr kumimoji="1" lang="ja-JP" altLang="en-US" dirty="0"/>
          </a:p>
        </p:txBody>
      </p:sp>
      <p:sp>
        <p:nvSpPr>
          <p:cNvPr id="11" name="テキスト ボックス 10"/>
          <p:cNvSpPr txBox="1"/>
          <p:nvPr/>
        </p:nvSpPr>
        <p:spPr>
          <a:xfrm>
            <a:off x="658919" y="4217543"/>
            <a:ext cx="646331" cy="369332"/>
          </a:xfrm>
          <a:prstGeom prst="rect">
            <a:avLst/>
          </a:prstGeom>
          <a:noFill/>
        </p:spPr>
        <p:txBody>
          <a:bodyPr wrap="none" rtlCol="0">
            <a:spAutoFit/>
          </a:bodyPr>
          <a:lstStyle/>
          <a:p>
            <a:r>
              <a:rPr kumimoji="1" lang="ja-JP" altLang="en-US" dirty="0" smtClean="0"/>
              <a:t>入力</a:t>
            </a:r>
            <a:endParaRPr kumimoji="1" lang="ja-JP" altLang="en-US" dirty="0"/>
          </a:p>
        </p:txBody>
      </p:sp>
      <p:sp>
        <p:nvSpPr>
          <p:cNvPr id="12" name="テキスト ボックス 11"/>
          <p:cNvSpPr txBox="1"/>
          <p:nvPr/>
        </p:nvSpPr>
        <p:spPr>
          <a:xfrm>
            <a:off x="7723168" y="4217543"/>
            <a:ext cx="646331" cy="369332"/>
          </a:xfrm>
          <a:prstGeom prst="rect">
            <a:avLst/>
          </a:prstGeom>
          <a:noFill/>
        </p:spPr>
        <p:txBody>
          <a:bodyPr wrap="none" rtlCol="0">
            <a:spAutoFit/>
          </a:bodyPr>
          <a:lstStyle/>
          <a:p>
            <a:r>
              <a:rPr kumimoji="1" lang="ja-JP" altLang="en-US" dirty="0" smtClean="0"/>
              <a:t>出力</a:t>
            </a:r>
            <a:endParaRPr kumimoji="1" lang="ja-JP" altLang="en-US" dirty="0"/>
          </a:p>
        </p:txBody>
      </p:sp>
      <p:sp>
        <p:nvSpPr>
          <p:cNvPr id="13" name="円/楕円 12"/>
          <p:cNvSpPr/>
          <p:nvPr/>
        </p:nvSpPr>
        <p:spPr>
          <a:xfrm>
            <a:off x="215647" y="3845126"/>
            <a:ext cx="1629327" cy="1905084"/>
          </a:xfrm>
          <a:prstGeom prst="ellipse">
            <a:avLst/>
          </a:prstGeom>
          <a:solidFill>
            <a:srgbClr val="FF0000">
              <a:alpha val="21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753843" y="4732754"/>
            <a:ext cx="481472" cy="707886"/>
          </a:xfrm>
          <a:prstGeom prst="rect">
            <a:avLst/>
          </a:prstGeom>
          <a:noFill/>
        </p:spPr>
        <p:txBody>
          <a:bodyPr wrap="none" rtlCol="0">
            <a:spAutoFit/>
          </a:bodyPr>
          <a:lstStyle/>
          <a:p>
            <a:r>
              <a:rPr lang="en-US" altLang="ja-JP" sz="4000" dirty="0" smtClean="0">
                <a:solidFill>
                  <a:srgbClr val="FF0000"/>
                </a:solidFill>
              </a:rPr>
              <a:t>A</a:t>
            </a:r>
            <a:endParaRPr kumimoji="1" lang="ja-JP" altLang="en-US" sz="4000" dirty="0">
              <a:solidFill>
                <a:srgbClr val="FF0000"/>
              </a:solidFill>
            </a:endParaRPr>
          </a:p>
        </p:txBody>
      </p:sp>
      <p:sp>
        <p:nvSpPr>
          <p:cNvPr id="15" name="円/楕円 14"/>
          <p:cNvSpPr/>
          <p:nvPr/>
        </p:nvSpPr>
        <p:spPr>
          <a:xfrm>
            <a:off x="7244158" y="3845126"/>
            <a:ext cx="1629327" cy="1905084"/>
          </a:xfrm>
          <a:prstGeom prst="ellipse">
            <a:avLst/>
          </a:prstGeom>
          <a:solidFill>
            <a:srgbClr val="FF0000">
              <a:alpha val="21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7887256" y="4649943"/>
            <a:ext cx="463689" cy="707886"/>
          </a:xfrm>
          <a:prstGeom prst="rect">
            <a:avLst/>
          </a:prstGeom>
          <a:noFill/>
        </p:spPr>
        <p:txBody>
          <a:bodyPr wrap="none" rtlCol="0">
            <a:spAutoFit/>
          </a:bodyPr>
          <a:lstStyle/>
          <a:p>
            <a:r>
              <a:rPr lang="en-US" altLang="ja-JP" sz="4000" dirty="0" smtClean="0">
                <a:solidFill>
                  <a:srgbClr val="FF0000"/>
                </a:solidFill>
              </a:rPr>
              <a:t>B</a:t>
            </a:r>
            <a:endParaRPr kumimoji="1" lang="ja-JP" altLang="en-US" sz="4000" dirty="0">
              <a:solidFill>
                <a:srgbClr val="FF0000"/>
              </a:solidFill>
            </a:endParaRPr>
          </a:p>
        </p:txBody>
      </p:sp>
      <p:sp>
        <p:nvSpPr>
          <p:cNvPr id="17" name="テキスト ボックス 16"/>
          <p:cNvSpPr txBox="1"/>
          <p:nvPr/>
        </p:nvSpPr>
        <p:spPr>
          <a:xfrm>
            <a:off x="2552716" y="5691286"/>
            <a:ext cx="3570208" cy="369332"/>
          </a:xfrm>
          <a:prstGeom prst="rect">
            <a:avLst/>
          </a:prstGeom>
          <a:noFill/>
        </p:spPr>
        <p:txBody>
          <a:bodyPr wrap="none" rtlCol="0">
            <a:spAutoFit/>
          </a:bodyPr>
          <a:lstStyle/>
          <a:p>
            <a:r>
              <a:rPr kumimoji="1" lang="en-US" altLang="ja-JP" dirty="0" smtClean="0">
                <a:solidFill>
                  <a:srgbClr val="FF0000"/>
                </a:solidFill>
              </a:rPr>
              <a:t>LET </a:t>
            </a:r>
            <a:r>
              <a:rPr lang="en-US" altLang="ja-JP" dirty="0" smtClean="0">
                <a:solidFill>
                  <a:srgbClr val="FF0000"/>
                </a:solidFill>
              </a:rPr>
              <a:t>F</a:t>
            </a:r>
            <a:r>
              <a:rPr kumimoji="1" lang="en-US" altLang="ja-JP" dirty="0" smtClean="0">
                <a:solidFill>
                  <a:srgbClr val="FF0000"/>
                </a:solidFill>
              </a:rPr>
              <a:t> be a function that maps </a:t>
            </a:r>
            <a:r>
              <a:rPr lang="en-US" altLang="ja-JP" dirty="0" smtClean="0">
                <a:solidFill>
                  <a:srgbClr val="FF0000"/>
                </a:solidFill>
              </a:rPr>
              <a:t>A</a:t>
            </a:r>
            <a:r>
              <a:rPr lang="en-US" altLang="ja-JP" dirty="0">
                <a:solidFill>
                  <a:srgbClr val="FF0000"/>
                </a:solidFill>
              </a:rPr>
              <a:t> </a:t>
            </a:r>
            <a:r>
              <a:rPr kumimoji="1" lang="en-US" altLang="ja-JP" dirty="0" smtClean="0">
                <a:solidFill>
                  <a:srgbClr val="FF0000"/>
                </a:solidFill>
              </a:rPr>
              <a:t>to </a:t>
            </a:r>
            <a:r>
              <a:rPr lang="en-US" altLang="ja-JP" dirty="0" smtClean="0">
                <a:solidFill>
                  <a:srgbClr val="FF0000"/>
                </a:solidFill>
              </a:rPr>
              <a:t>B</a:t>
            </a:r>
            <a:endParaRPr lang="en-US" altLang="en-US" dirty="0" smtClean="0">
              <a:solidFill>
                <a:srgbClr val="FF0000"/>
              </a:solidFill>
            </a:endParaRPr>
          </a:p>
        </p:txBody>
      </p:sp>
      <p:sp>
        <p:nvSpPr>
          <p:cNvPr id="20" name="テキスト ボックス 19"/>
          <p:cNvSpPr txBox="1"/>
          <p:nvPr/>
        </p:nvSpPr>
        <p:spPr>
          <a:xfrm>
            <a:off x="5318722" y="6044437"/>
            <a:ext cx="407884" cy="584776"/>
          </a:xfrm>
          <a:prstGeom prst="rect">
            <a:avLst/>
          </a:prstGeom>
          <a:noFill/>
        </p:spPr>
        <p:txBody>
          <a:bodyPr wrap="none" rtlCol="0">
            <a:spAutoFit/>
          </a:bodyPr>
          <a:lstStyle/>
          <a:p>
            <a:r>
              <a:rPr lang="en-US" altLang="ja-JP" sz="3200" dirty="0"/>
              <a:t>B</a:t>
            </a:r>
            <a:endParaRPr kumimoji="1" lang="ja-JP" altLang="en-US" sz="3200" dirty="0"/>
          </a:p>
        </p:txBody>
      </p:sp>
      <p:sp>
        <p:nvSpPr>
          <p:cNvPr id="22" name="テキスト ボックス 21"/>
          <p:cNvSpPr txBox="1"/>
          <p:nvPr/>
        </p:nvSpPr>
        <p:spPr>
          <a:xfrm>
            <a:off x="5877490" y="1486064"/>
            <a:ext cx="3290985" cy="646331"/>
          </a:xfrm>
          <a:prstGeom prst="rect">
            <a:avLst/>
          </a:prstGeom>
          <a:noFill/>
        </p:spPr>
        <p:txBody>
          <a:bodyPr wrap="none" rtlCol="0">
            <a:spAutoFit/>
          </a:bodyPr>
          <a:lstStyle/>
          <a:p>
            <a:r>
              <a:rPr lang="ja-JP" altLang="en-US" dirty="0" smtClean="0">
                <a:solidFill>
                  <a:srgbClr val="FF0000"/>
                </a:solidFill>
              </a:rPr>
              <a:t>ホントはもうちょっと細かい</a:t>
            </a:r>
            <a:endParaRPr lang="en-US" altLang="ja-JP" dirty="0" smtClean="0">
              <a:solidFill>
                <a:srgbClr val="FF0000"/>
              </a:solidFill>
            </a:endParaRPr>
          </a:p>
          <a:p>
            <a:r>
              <a:rPr kumimoji="1" lang="ja-JP" altLang="en-US" dirty="0" smtClean="0">
                <a:solidFill>
                  <a:srgbClr val="FF0000"/>
                </a:solidFill>
              </a:rPr>
              <a:t>ルールがあるけどそれは後に！</a:t>
            </a:r>
            <a:endParaRPr kumimoji="1" lang="ja-JP" altLang="en-US" dirty="0">
              <a:solidFill>
                <a:srgbClr val="FF0000"/>
              </a:solidFill>
            </a:endParaRPr>
          </a:p>
        </p:txBody>
      </p:sp>
    </p:spTree>
    <p:extLst>
      <p:ext uri="{BB962C8B-B14F-4D97-AF65-F5344CB8AC3E}">
        <p14:creationId xmlns:p14="http://schemas.microsoft.com/office/powerpoint/2010/main" val="4702914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関数を定義する</a:t>
            </a:r>
            <a:endParaRPr kumimoji="1" lang="ja-JP" altLang="en-US" dirty="0"/>
          </a:p>
        </p:txBody>
      </p:sp>
      <p:sp>
        <p:nvSpPr>
          <p:cNvPr id="3" name="コンテンツ プレースホルダー 2"/>
          <p:cNvSpPr>
            <a:spLocks noGrp="1"/>
          </p:cNvSpPr>
          <p:nvPr>
            <p:ph idx="1"/>
          </p:nvPr>
        </p:nvSpPr>
        <p:spPr/>
        <p:txBody>
          <a:bodyPr/>
          <a:lstStyle/>
          <a:p>
            <a:pPr marL="514350" indent="-514350">
              <a:buAutoNum type="arabicParenBoth"/>
            </a:pPr>
            <a:r>
              <a:rPr kumimoji="1" lang="ja-JP" altLang="en-US" dirty="0" smtClean="0"/>
              <a:t>先ずは宣言</a:t>
            </a:r>
            <a:endParaRPr kumimoji="1" lang="en-US" altLang="ja-JP" dirty="0" smtClean="0"/>
          </a:p>
          <a:p>
            <a:pPr marL="514350" indent="-514350">
              <a:buAutoNum type="arabicParenBoth"/>
            </a:pPr>
            <a:endParaRPr lang="en-US" altLang="ja-JP" dirty="0"/>
          </a:p>
          <a:p>
            <a:pPr marL="514350" indent="-514350">
              <a:buAutoNum type="arabicParenBoth"/>
            </a:pPr>
            <a:endParaRPr kumimoji="1" lang="en-US" altLang="ja-JP" dirty="0" smtClean="0"/>
          </a:p>
          <a:p>
            <a:pPr marL="514350" indent="-514350">
              <a:buAutoNum type="arabicParenBoth"/>
            </a:pPr>
            <a:endParaRPr lang="en-US" altLang="ja-JP" dirty="0"/>
          </a:p>
          <a:p>
            <a:pPr marL="514350" indent="-514350">
              <a:buAutoNum type="arabicParenBoth"/>
            </a:pPr>
            <a:r>
              <a:rPr lang="ja-JP" altLang="en-US" dirty="0" smtClean="0"/>
              <a:t>次に言いたいことを言う</a:t>
            </a:r>
            <a:endParaRPr lang="en-US" altLang="ja-JP" dirty="0" smtClean="0"/>
          </a:p>
          <a:p>
            <a:pPr marL="400050" lvl="1" indent="0">
              <a:buNone/>
            </a:pPr>
            <a:r>
              <a:rPr lang="en-US" altLang="ja-JP" dirty="0" smtClean="0"/>
              <a:t>			</a:t>
            </a:r>
            <a:r>
              <a:rPr lang="ja-JP" altLang="en-US" dirty="0" smtClean="0"/>
              <a:t>現在地（３）　　＝　北海道　</a:t>
            </a:r>
            <a:endParaRPr kumimoji="1" lang="en-US" altLang="ja-JP" dirty="0" smtClean="0"/>
          </a:p>
          <a:p>
            <a:pPr marL="0" indent="0">
              <a:buNone/>
            </a:pPr>
            <a:endParaRPr lang="en-US" altLang="ja-JP" dirty="0"/>
          </a:p>
        </p:txBody>
      </p:sp>
      <p:sp>
        <p:nvSpPr>
          <p:cNvPr id="4" name="テキスト ボックス 3"/>
          <p:cNvSpPr txBox="1"/>
          <p:nvPr/>
        </p:nvSpPr>
        <p:spPr>
          <a:xfrm>
            <a:off x="1741260" y="2777644"/>
            <a:ext cx="3267296" cy="584776"/>
          </a:xfrm>
          <a:prstGeom prst="rect">
            <a:avLst/>
          </a:prstGeom>
          <a:noFill/>
        </p:spPr>
        <p:txBody>
          <a:bodyPr wrap="square" rtlCol="0">
            <a:spAutoFit/>
          </a:bodyPr>
          <a:lstStyle/>
          <a:p>
            <a:r>
              <a:rPr kumimoji="1" lang="en-US" altLang="ja-JP" sz="3200" dirty="0" smtClean="0"/>
              <a:t>LET </a:t>
            </a:r>
            <a:r>
              <a:rPr lang="ja-JP" altLang="en-US" sz="3200" dirty="0" smtClean="0"/>
              <a:t>現在地</a:t>
            </a:r>
            <a:r>
              <a:rPr kumimoji="1" lang="ja-JP" altLang="en-US" sz="3200" dirty="0" smtClean="0"/>
              <a:t>：日数　</a:t>
            </a:r>
            <a:endParaRPr kumimoji="1" lang="ja-JP" altLang="en-US" sz="3200" dirty="0"/>
          </a:p>
        </p:txBody>
      </p:sp>
      <p:pic>
        <p:nvPicPr>
          <p:cNvPr id="5" name="図 4" descr="Lecture0_pdf（8_10ページ）.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0041" y="2569829"/>
            <a:ext cx="1138017" cy="876237"/>
          </a:xfrm>
          <a:prstGeom prst="rect">
            <a:avLst/>
          </a:prstGeom>
        </p:spPr>
      </p:pic>
      <p:sp>
        <p:nvSpPr>
          <p:cNvPr id="6" name="テキスト ボックス 5"/>
          <p:cNvSpPr txBox="1"/>
          <p:nvPr/>
        </p:nvSpPr>
        <p:spPr>
          <a:xfrm>
            <a:off x="6094682" y="2777644"/>
            <a:ext cx="1005403" cy="584776"/>
          </a:xfrm>
          <a:prstGeom prst="rect">
            <a:avLst/>
          </a:prstGeom>
          <a:noFill/>
        </p:spPr>
        <p:txBody>
          <a:bodyPr wrap="none" rtlCol="0">
            <a:spAutoFit/>
          </a:bodyPr>
          <a:lstStyle/>
          <a:p>
            <a:r>
              <a:rPr lang="ja-JP" altLang="en-US" sz="3200" dirty="0" smtClean="0"/>
              <a:t>場所</a:t>
            </a:r>
            <a:endParaRPr kumimoji="1" lang="ja-JP" altLang="en-US" sz="3200" dirty="0"/>
          </a:p>
        </p:txBody>
      </p:sp>
      <p:sp>
        <p:nvSpPr>
          <p:cNvPr id="7" name="テキスト ボックス 6"/>
          <p:cNvSpPr txBox="1"/>
          <p:nvPr/>
        </p:nvSpPr>
        <p:spPr>
          <a:xfrm>
            <a:off x="1801162" y="2408312"/>
            <a:ext cx="5032147" cy="369332"/>
          </a:xfrm>
          <a:prstGeom prst="rect">
            <a:avLst/>
          </a:prstGeom>
          <a:noFill/>
        </p:spPr>
        <p:txBody>
          <a:bodyPr wrap="none" rtlCol="0">
            <a:spAutoFit/>
          </a:bodyPr>
          <a:lstStyle/>
          <a:p>
            <a:r>
              <a:rPr kumimoji="1" lang="en-US" altLang="ja-JP" dirty="0" smtClean="0">
                <a:solidFill>
                  <a:srgbClr val="FF0000"/>
                </a:solidFill>
              </a:rPr>
              <a:t>LET </a:t>
            </a:r>
            <a:r>
              <a:rPr lang="ja-JP" altLang="en-US" dirty="0" smtClean="0">
                <a:solidFill>
                  <a:srgbClr val="FF0000"/>
                </a:solidFill>
              </a:rPr>
              <a:t>現在地</a:t>
            </a:r>
            <a:r>
              <a:rPr kumimoji="1" lang="en-US" altLang="ja-JP" dirty="0" smtClean="0">
                <a:solidFill>
                  <a:srgbClr val="FF0000"/>
                </a:solidFill>
              </a:rPr>
              <a:t> be a function that maps </a:t>
            </a:r>
            <a:r>
              <a:rPr lang="ja-JP" altLang="en-US" dirty="0" smtClean="0">
                <a:solidFill>
                  <a:srgbClr val="FF0000"/>
                </a:solidFill>
              </a:rPr>
              <a:t>日数</a:t>
            </a:r>
            <a:r>
              <a:rPr kumimoji="1" lang="ja-JP" altLang="en-US" dirty="0" smtClean="0">
                <a:solidFill>
                  <a:srgbClr val="FF0000"/>
                </a:solidFill>
              </a:rPr>
              <a:t>　</a:t>
            </a:r>
            <a:r>
              <a:rPr kumimoji="1" lang="en-US" altLang="ja-JP" dirty="0" smtClean="0">
                <a:solidFill>
                  <a:srgbClr val="FF0000"/>
                </a:solidFill>
              </a:rPr>
              <a:t>to </a:t>
            </a:r>
            <a:r>
              <a:rPr lang="en-US" altLang="en-US" dirty="0" smtClean="0">
                <a:solidFill>
                  <a:srgbClr val="FF0000"/>
                </a:solidFill>
              </a:rPr>
              <a:t>場所</a:t>
            </a:r>
            <a:endParaRPr kumimoji="1" lang="ja-JP" altLang="en-US" dirty="0">
              <a:solidFill>
                <a:srgbClr val="FF0000"/>
              </a:solidFill>
            </a:endParaRPr>
          </a:p>
        </p:txBody>
      </p:sp>
    </p:spTree>
    <p:extLst>
      <p:ext uri="{BB962C8B-B14F-4D97-AF65-F5344CB8AC3E}">
        <p14:creationId xmlns:p14="http://schemas.microsoft.com/office/powerpoint/2010/main" val="65731898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図 15" descr="220px-GodfreyKneller-IsaacNewton-1689.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1472" y="3442570"/>
            <a:ext cx="1852253" cy="2542638"/>
          </a:xfrm>
          <a:prstGeom prst="rect">
            <a:avLst/>
          </a:prstGeom>
        </p:spPr>
      </p:pic>
      <p:sp>
        <p:nvSpPr>
          <p:cNvPr id="2" name="タイトル 1"/>
          <p:cNvSpPr>
            <a:spLocks noGrp="1"/>
          </p:cNvSpPr>
          <p:nvPr>
            <p:ph type="title"/>
          </p:nvPr>
        </p:nvSpPr>
        <p:spPr/>
        <p:txBody>
          <a:bodyPr/>
          <a:lstStyle/>
          <a:p>
            <a:r>
              <a:rPr lang="ja-JP" altLang="en-US" dirty="0" smtClean="0"/>
              <a:t>ごめん、僕のせいじゃない</a:t>
            </a:r>
            <a:endParaRPr kumimoji="1" lang="ja-JP" altLang="en-US" dirty="0"/>
          </a:p>
        </p:txBody>
      </p:sp>
      <p:sp>
        <p:nvSpPr>
          <p:cNvPr id="5" name="テキスト ボックス 4"/>
          <p:cNvSpPr txBox="1"/>
          <p:nvPr/>
        </p:nvSpPr>
        <p:spPr>
          <a:xfrm>
            <a:off x="4648375" y="2791726"/>
            <a:ext cx="1153080" cy="369332"/>
          </a:xfrm>
          <a:prstGeom prst="rect">
            <a:avLst/>
          </a:prstGeom>
          <a:noFill/>
        </p:spPr>
        <p:txBody>
          <a:bodyPr wrap="none" rtlCol="0">
            <a:spAutoFit/>
          </a:bodyPr>
          <a:lstStyle/>
          <a:p>
            <a:r>
              <a:rPr kumimoji="1" lang="ja-JP" altLang="en-US" dirty="0" smtClean="0"/>
              <a:t>ニュートン</a:t>
            </a:r>
            <a:endParaRPr kumimoji="1" lang="ja-JP" altLang="en-US" dirty="0"/>
          </a:p>
        </p:txBody>
      </p:sp>
      <p:sp>
        <p:nvSpPr>
          <p:cNvPr id="6" name="テキスト ボックス 5"/>
          <p:cNvSpPr txBox="1"/>
          <p:nvPr/>
        </p:nvSpPr>
        <p:spPr>
          <a:xfrm>
            <a:off x="6173725" y="2046763"/>
            <a:ext cx="827570" cy="369332"/>
          </a:xfrm>
          <a:prstGeom prst="rect">
            <a:avLst/>
          </a:prstGeom>
          <a:noFill/>
        </p:spPr>
        <p:txBody>
          <a:bodyPr wrap="none" rtlCol="0">
            <a:spAutoFit/>
          </a:bodyPr>
          <a:lstStyle/>
          <a:p>
            <a:r>
              <a:rPr kumimoji="1" lang="ja-JP" altLang="en-US" dirty="0" smtClean="0"/>
              <a:t>ガロア</a:t>
            </a:r>
            <a:endParaRPr kumimoji="1" lang="ja-JP" altLang="en-US" dirty="0"/>
          </a:p>
        </p:txBody>
      </p:sp>
      <p:sp>
        <p:nvSpPr>
          <p:cNvPr id="7" name="テキスト ボックス 6"/>
          <p:cNvSpPr txBox="1"/>
          <p:nvPr/>
        </p:nvSpPr>
        <p:spPr>
          <a:xfrm>
            <a:off x="976786" y="4782779"/>
            <a:ext cx="825867" cy="369332"/>
          </a:xfrm>
          <a:prstGeom prst="rect">
            <a:avLst/>
          </a:prstGeom>
          <a:noFill/>
        </p:spPr>
        <p:txBody>
          <a:bodyPr wrap="none" rtlCol="0">
            <a:spAutoFit/>
          </a:bodyPr>
          <a:lstStyle/>
          <a:p>
            <a:r>
              <a:rPr kumimoji="1" lang="ja-JP" altLang="en-US" dirty="0" smtClean="0"/>
              <a:t>ガウス</a:t>
            </a:r>
            <a:endParaRPr kumimoji="1" lang="ja-JP" altLang="en-US" dirty="0"/>
          </a:p>
        </p:txBody>
      </p:sp>
      <p:sp>
        <p:nvSpPr>
          <p:cNvPr id="8" name="テキスト ボックス 7"/>
          <p:cNvSpPr txBox="1"/>
          <p:nvPr/>
        </p:nvSpPr>
        <p:spPr>
          <a:xfrm>
            <a:off x="367645" y="1653468"/>
            <a:ext cx="2044149" cy="369332"/>
          </a:xfrm>
          <a:prstGeom prst="rect">
            <a:avLst/>
          </a:prstGeom>
          <a:noFill/>
        </p:spPr>
        <p:txBody>
          <a:bodyPr wrap="none" rtlCol="0">
            <a:spAutoFit/>
          </a:bodyPr>
          <a:lstStyle/>
          <a:p>
            <a:r>
              <a:rPr kumimoji="1" lang="ja-JP" altLang="en-US" dirty="0" smtClean="0"/>
              <a:t>ワイアーストラウス</a:t>
            </a:r>
            <a:endParaRPr kumimoji="1" lang="ja-JP" altLang="en-US" dirty="0"/>
          </a:p>
        </p:txBody>
      </p:sp>
      <p:sp>
        <p:nvSpPr>
          <p:cNvPr id="9" name="テキスト ボックス 8"/>
          <p:cNvSpPr txBox="1"/>
          <p:nvPr/>
        </p:nvSpPr>
        <p:spPr>
          <a:xfrm>
            <a:off x="6711849" y="6262206"/>
            <a:ext cx="877163" cy="369332"/>
          </a:xfrm>
          <a:prstGeom prst="rect">
            <a:avLst/>
          </a:prstGeom>
          <a:noFill/>
        </p:spPr>
        <p:txBody>
          <a:bodyPr wrap="none" rtlCol="0">
            <a:spAutoFit/>
          </a:bodyPr>
          <a:lstStyle/>
          <a:p>
            <a:r>
              <a:rPr kumimoji="1" lang="ja-JP" altLang="en-US" dirty="0" smtClean="0"/>
              <a:t>関孝和</a:t>
            </a:r>
            <a:endParaRPr kumimoji="1" lang="ja-JP" altLang="en-US" dirty="0"/>
          </a:p>
        </p:txBody>
      </p:sp>
      <p:sp>
        <p:nvSpPr>
          <p:cNvPr id="10" name="角丸四角形吹き出し 9"/>
          <p:cNvSpPr/>
          <p:nvPr/>
        </p:nvSpPr>
        <p:spPr>
          <a:xfrm>
            <a:off x="4459656" y="5212021"/>
            <a:ext cx="2370068" cy="886642"/>
          </a:xfrm>
          <a:prstGeom prst="wedgeRoundRectCallout">
            <a:avLst>
              <a:gd name="adj1" fmla="val 93773"/>
              <a:gd name="adj2" fmla="val 29403"/>
              <a:gd name="adj3" fmla="val 16667"/>
            </a:avLst>
          </a:prstGeom>
          <a:solidFill>
            <a:schemeClr val="bg1"/>
          </a:solidFill>
          <a:ln>
            <a:solidFill>
              <a:schemeClr val="bg2">
                <a:lumMod val="1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4648375" y="5338877"/>
            <a:ext cx="1489410" cy="646331"/>
          </a:xfrm>
          <a:prstGeom prst="rect">
            <a:avLst/>
          </a:prstGeom>
          <a:noFill/>
        </p:spPr>
        <p:txBody>
          <a:bodyPr wrap="none" rtlCol="0">
            <a:spAutoFit/>
          </a:bodyPr>
          <a:lstStyle/>
          <a:p>
            <a:r>
              <a:rPr kumimoji="1" lang="ja-JP" altLang="en-US" dirty="0" smtClean="0"/>
              <a:t>えっおれは？</a:t>
            </a:r>
            <a:endParaRPr kumimoji="1" lang="en-US" altLang="ja-JP" dirty="0" smtClean="0"/>
          </a:p>
          <a:p>
            <a:r>
              <a:rPr lang="ja-JP" altLang="en-US" dirty="0" smtClean="0"/>
              <a:t>おれは？</a:t>
            </a:r>
            <a:endParaRPr kumimoji="1" lang="ja-JP" altLang="en-US" dirty="0"/>
          </a:p>
        </p:txBody>
      </p:sp>
      <p:sp>
        <p:nvSpPr>
          <p:cNvPr id="12" name="テキスト ボックス 11"/>
          <p:cNvSpPr txBox="1"/>
          <p:nvPr/>
        </p:nvSpPr>
        <p:spPr>
          <a:xfrm>
            <a:off x="6289681" y="1384931"/>
            <a:ext cx="1749131" cy="369332"/>
          </a:xfrm>
          <a:prstGeom prst="rect">
            <a:avLst/>
          </a:prstGeom>
          <a:noFill/>
        </p:spPr>
        <p:txBody>
          <a:bodyPr wrap="square" rtlCol="0">
            <a:spAutoFit/>
          </a:bodyPr>
          <a:lstStyle/>
          <a:p>
            <a:r>
              <a:rPr kumimoji="1" lang="ja-JP" altLang="en-US" dirty="0" smtClean="0">
                <a:solidFill>
                  <a:srgbClr val="FF0000"/>
                </a:solidFill>
              </a:rPr>
              <a:t>全部西洋人！</a:t>
            </a:r>
            <a:endParaRPr kumimoji="1" lang="ja-JP" altLang="en-US" dirty="0">
              <a:solidFill>
                <a:srgbClr val="FF0000"/>
              </a:solidFill>
            </a:endParaRPr>
          </a:p>
        </p:txBody>
      </p:sp>
      <p:pic>
        <p:nvPicPr>
          <p:cNvPr id="13" name="図 12" descr="ur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645" y="2022800"/>
            <a:ext cx="1957585" cy="2444547"/>
          </a:xfrm>
          <a:prstGeom prst="rect">
            <a:avLst/>
          </a:prstGeom>
        </p:spPr>
      </p:pic>
      <p:sp>
        <p:nvSpPr>
          <p:cNvPr id="4" name="テキスト ボックス 3"/>
          <p:cNvSpPr txBox="1"/>
          <p:nvPr/>
        </p:nvSpPr>
        <p:spPr>
          <a:xfrm>
            <a:off x="2671617" y="2607060"/>
            <a:ext cx="1344238" cy="369332"/>
          </a:xfrm>
          <a:prstGeom prst="rect">
            <a:avLst/>
          </a:prstGeom>
          <a:noFill/>
        </p:spPr>
        <p:txBody>
          <a:bodyPr wrap="none" rtlCol="0">
            <a:spAutoFit/>
          </a:bodyPr>
          <a:lstStyle/>
          <a:p>
            <a:r>
              <a:rPr kumimoji="1" lang="ja-JP" altLang="en-US" dirty="0" smtClean="0"/>
              <a:t>ライプニッツ</a:t>
            </a:r>
            <a:endParaRPr kumimoji="1" lang="ja-JP" altLang="en-US" dirty="0"/>
          </a:p>
        </p:txBody>
      </p:sp>
      <p:pic>
        <p:nvPicPr>
          <p:cNvPr id="14" name="図 13" descr="leibniz.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1794" y="3003300"/>
            <a:ext cx="1617347" cy="2100885"/>
          </a:xfrm>
          <a:prstGeom prst="rect">
            <a:avLst/>
          </a:prstGeom>
        </p:spPr>
      </p:pic>
      <p:pic>
        <p:nvPicPr>
          <p:cNvPr id="15" name="図 14" descr="Carl_Friedrich_Gauss.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7645" y="5157522"/>
            <a:ext cx="1291998" cy="1655372"/>
          </a:xfrm>
          <a:prstGeom prst="rect">
            <a:avLst/>
          </a:prstGeom>
        </p:spPr>
      </p:pic>
      <p:pic>
        <p:nvPicPr>
          <p:cNvPr id="18" name="図 17" descr="image121025072855.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26243" y="1955968"/>
            <a:ext cx="2199465" cy="3028978"/>
          </a:xfrm>
          <a:prstGeom prst="rect">
            <a:avLst/>
          </a:prstGeom>
        </p:spPr>
      </p:pic>
      <p:pic>
        <p:nvPicPr>
          <p:cNvPr id="19" name="図 18" descr="220px-Seki.jpe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89012" y="5000753"/>
            <a:ext cx="1554988" cy="1873054"/>
          </a:xfrm>
          <a:prstGeom prst="rect">
            <a:avLst/>
          </a:prstGeom>
        </p:spPr>
      </p:pic>
    </p:spTree>
    <p:extLst>
      <p:ext uri="{BB962C8B-B14F-4D97-AF65-F5344CB8AC3E}">
        <p14:creationId xmlns:p14="http://schemas.microsoft.com/office/powerpoint/2010/main" val="133897457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Lecture0_pdf（8_10ページ）.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3839" y="4191000"/>
            <a:ext cx="2006600" cy="2667000"/>
          </a:xfrm>
          <a:prstGeom prst="rect">
            <a:avLst/>
          </a:prstGeom>
        </p:spPr>
      </p:pic>
      <p:sp>
        <p:nvSpPr>
          <p:cNvPr id="2" name="タイトル 1"/>
          <p:cNvSpPr>
            <a:spLocks noGrp="1"/>
          </p:cNvSpPr>
          <p:nvPr>
            <p:ph type="title"/>
          </p:nvPr>
        </p:nvSpPr>
        <p:spPr>
          <a:xfrm>
            <a:off x="-812717" y="526253"/>
            <a:ext cx="8229600" cy="1143000"/>
          </a:xfrm>
        </p:spPr>
        <p:txBody>
          <a:bodyPr/>
          <a:lstStyle/>
          <a:p>
            <a:r>
              <a:rPr kumimoji="1" lang="en-US" altLang="ja-JP" dirty="0" smtClean="0"/>
              <a:t>Such that (</a:t>
            </a:r>
            <a:r>
              <a:rPr kumimoji="1" lang="ja-JP" altLang="en-US" dirty="0" smtClean="0"/>
              <a:t>のような</a:t>
            </a:r>
            <a:r>
              <a:rPr kumimoji="1" lang="en-US" altLang="ja-JP" dirty="0" smtClean="0"/>
              <a:t>)</a:t>
            </a:r>
            <a:endParaRPr kumimoji="1" lang="ja-JP" altLang="en-US" dirty="0"/>
          </a:p>
        </p:txBody>
      </p:sp>
      <p:sp>
        <p:nvSpPr>
          <p:cNvPr id="4" name="テキスト ボックス 3"/>
          <p:cNvSpPr txBox="1"/>
          <p:nvPr/>
        </p:nvSpPr>
        <p:spPr>
          <a:xfrm>
            <a:off x="1078230" y="1773284"/>
            <a:ext cx="2372109" cy="1569660"/>
          </a:xfrm>
          <a:prstGeom prst="rect">
            <a:avLst/>
          </a:prstGeom>
          <a:noFill/>
        </p:spPr>
        <p:txBody>
          <a:bodyPr wrap="square" rtlCol="0">
            <a:spAutoFit/>
          </a:bodyPr>
          <a:lstStyle/>
          <a:p>
            <a:r>
              <a:rPr lang="en-US" altLang="ja-JP" sz="9600" dirty="0"/>
              <a:t>s</a:t>
            </a:r>
            <a:r>
              <a:rPr kumimoji="1" lang="ja-JP" altLang="en-US" sz="9600" dirty="0" smtClean="0"/>
              <a:t>．</a:t>
            </a:r>
            <a:r>
              <a:rPr kumimoji="1" lang="en-US" altLang="ja-JP" sz="9600" dirty="0" smtClean="0"/>
              <a:t>t</a:t>
            </a:r>
            <a:endParaRPr kumimoji="1" lang="ja-JP" altLang="en-US" sz="9600" dirty="0"/>
          </a:p>
        </p:txBody>
      </p:sp>
      <p:sp>
        <p:nvSpPr>
          <p:cNvPr id="6" name="タイトル 1"/>
          <p:cNvSpPr txBox="1">
            <a:spLocks/>
          </p:cNvSpPr>
          <p:nvPr/>
        </p:nvSpPr>
        <p:spPr>
          <a:xfrm>
            <a:off x="3286509" y="3259010"/>
            <a:ext cx="5857491" cy="125235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en-US" altLang="ja-JP" dirty="0" smtClean="0"/>
              <a:t>There exists </a:t>
            </a:r>
            <a:r>
              <a:rPr lang="ja-JP" altLang="en-US" dirty="0" smtClean="0"/>
              <a:t>存在する</a:t>
            </a:r>
            <a:endParaRPr lang="ja-JP" altLang="en-US" dirty="0"/>
          </a:p>
        </p:txBody>
      </p:sp>
    </p:spTree>
    <p:extLst>
      <p:ext uri="{BB962C8B-B14F-4D97-AF65-F5344CB8AC3E}">
        <p14:creationId xmlns:p14="http://schemas.microsoft.com/office/powerpoint/2010/main" val="168694825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048639" y="2947487"/>
            <a:ext cx="485830" cy="646331"/>
          </a:xfrm>
          <a:prstGeom prst="rect">
            <a:avLst/>
          </a:prstGeom>
          <a:noFill/>
        </p:spPr>
        <p:txBody>
          <a:bodyPr wrap="none" rtlCol="0">
            <a:spAutoFit/>
          </a:bodyPr>
          <a:lstStyle/>
          <a:p>
            <a:r>
              <a:rPr kumimoji="1" lang="ja-JP" altLang="en-US" sz="3600" dirty="0" smtClean="0"/>
              <a:t>Ｘ　</a:t>
            </a:r>
            <a:endParaRPr kumimoji="1" lang="ja-JP" altLang="en-US" sz="3600" dirty="0"/>
          </a:p>
        </p:txBody>
      </p:sp>
      <p:pic>
        <p:nvPicPr>
          <p:cNvPr id="5" name="図 4" descr="Lecture0_pdf（9_10ページ）.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8367" y="2588037"/>
            <a:ext cx="1119215" cy="1412602"/>
          </a:xfrm>
          <a:prstGeom prst="rect">
            <a:avLst/>
          </a:prstGeom>
        </p:spPr>
      </p:pic>
      <p:sp>
        <p:nvSpPr>
          <p:cNvPr id="7" name="テキスト ボックス 6"/>
          <p:cNvSpPr txBox="1"/>
          <p:nvPr/>
        </p:nvSpPr>
        <p:spPr>
          <a:xfrm>
            <a:off x="4022051" y="2968089"/>
            <a:ext cx="2492990" cy="646331"/>
          </a:xfrm>
          <a:prstGeom prst="rect">
            <a:avLst/>
          </a:prstGeom>
          <a:noFill/>
        </p:spPr>
        <p:txBody>
          <a:bodyPr wrap="none" rtlCol="0">
            <a:spAutoFit/>
          </a:bodyPr>
          <a:lstStyle/>
          <a:p>
            <a:r>
              <a:rPr lang="ja-JP" altLang="en-US" sz="3600" dirty="0" smtClean="0"/>
              <a:t>立命館教員</a:t>
            </a:r>
            <a:r>
              <a:rPr kumimoji="1" lang="ja-JP" altLang="en-US" sz="3600" dirty="0" smtClean="0"/>
              <a:t>　</a:t>
            </a:r>
            <a:endParaRPr kumimoji="1" lang="ja-JP" altLang="en-US" sz="3600" dirty="0"/>
          </a:p>
        </p:txBody>
      </p:sp>
      <p:sp>
        <p:nvSpPr>
          <p:cNvPr id="9" name="テキスト ボックス 8"/>
          <p:cNvSpPr txBox="1"/>
          <p:nvPr/>
        </p:nvSpPr>
        <p:spPr>
          <a:xfrm>
            <a:off x="3298017" y="4336126"/>
            <a:ext cx="4712498" cy="646331"/>
          </a:xfrm>
          <a:prstGeom prst="rect">
            <a:avLst/>
          </a:prstGeom>
          <a:noFill/>
        </p:spPr>
        <p:txBody>
          <a:bodyPr wrap="none" rtlCol="0">
            <a:spAutoFit/>
          </a:bodyPr>
          <a:lstStyle/>
          <a:p>
            <a:r>
              <a:rPr lang="en-US" altLang="ja-JP" sz="3600" dirty="0" err="1" smtClean="0"/>
              <a:t>s.t.</a:t>
            </a:r>
            <a:r>
              <a:rPr lang="en-US" altLang="ja-JP" sz="3600" dirty="0" smtClean="0"/>
              <a:t>  </a:t>
            </a:r>
            <a:r>
              <a:rPr kumimoji="1" lang="en-US" altLang="ja-JP" sz="3600" dirty="0" smtClean="0"/>
              <a:t> </a:t>
            </a:r>
            <a:r>
              <a:rPr kumimoji="1" lang="ja-JP" altLang="en-US" sz="3600" dirty="0" smtClean="0"/>
              <a:t>身長（ｘ）　＜　１６０　</a:t>
            </a:r>
            <a:endParaRPr kumimoji="1" lang="ja-JP" altLang="en-US" sz="3600" dirty="0"/>
          </a:p>
        </p:txBody>
      </p:sp>
      <p:sp>
        <p:nvSpPr>
          <p:cNvPr id="10" name="テキスト ボックス 9"/>
          <p:cNvSpPr txBox="1"/>
          <p:nvPr/>
        </p:nvSpPr>
        <p:spPr>
          <a:xfrm>
            <a:off x="4657010" y="4395507"/>
            <a:ext cx="184666" cy="646331"/>
          </a:xfrm>
          <a:prstGeom prst="rect">
            <a:avLst/>
          </a:prstGeom>
          <a:noFill/>
        </p:spPr>
        <p:txBody>
          <a:bodyPr wrap="none" rtlCol="0">
            <a:spAutoFit/>
          </a:bodyPr>
          <a:lstStyle/>
          <a:p>
            <a:r>
              <a:rPr kumimoji="1" lang="ja-JP" altLang="en-US" sz="3600" dirty="0" smtClean="0"/>
              <a:t>　</a:t>
            </a:r>
            <a:endParaRPr kumimoji="1" lang="ja-JP" altLang="en-US" sz="3600" dirty="0"/>
          </a:p>
        </p:txBody>
      </p:sp>
      <p:sp>
        <p:nvSpPr>
          <p:cNvPr id="11" name="テキスト ボックス 10"/>
          <p:cNvSpPr txBox="1"/>
          <p:nvPr/>
        </p:nvSpPr>
        <p:spPr>
          <a:xfrm>
            <a:off x="4887435" y="5319855"/>
            <a:ext cx="1688683" cy="369332"/>
          </a:xfrm>
          <a:prstGeom prst="rect">
            <a:avLst/>
          </a:prstGeom>
          <a:noFill/>
        </p:spPr>
        <p:txBody>
          <a:bodyPr wrap="none" rtlCol="0">
            <a:spAutoFit/>
          </a:bodyPr>
          <a:lstStyle/>
          <a:p>
            <a:r>
              <a:rPr kumimoji="1" lang="ja-JP" altLang="en-US" dirty="0" smtClean="0"/>
              <a:t>らしいぜ！！！</a:t>
            </a:r>
            <a:endParaRPr kumimoji="1" lang="ja-JP" altLang="en-US" dirty="0"/>
          </a:p>
        </p:txBody>
      </p:sp>
      <p:pic>
        <p:nvPicPr>
          <p:cNvPr id="15" name="図 14" descr="Lecture0_pdf（8_10ページ）.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215" y="2791725"/>
            <a:ext cx="832739" cy="1106805"/>
          </a:xfrm>
          <a:prstGeom prst="rect">
            <a:avLst/>
          </a:prstGeom>
        </p:spPr>
      </p:pic>
      <p:sp>
        <p:nvSpPr>
          <p:cNvPr id="18" name="テキスト ボックス 17"/>
          <p:cNvSpPr txBox="1"/>
          <p:nvPr/>
        </p:nvSpPr>
        <p:spPr>
          <a:xfrm>
            <a:off x="989596" y="1651144"/>
            <a:ext cx="2789746" cy="584776"/>
          </a:xfrm>
          <a:prstGeom prst="rect">
            <a:avLst/>
          </a:prstGeom>
          <a:noFill/>
        </p:spPr>
        <p:txBody>
          <a:bodyPr wrap="none" rtlCol="0">
            <a:spAutoFit/>
          </a:bodyPr>
          <a:lstStyle/>
          <a:p>
            <a:r>
              <a:rPr kumimoji="1" lang="en-US" altLang="ja-JP" sz="3200" dirty="0" smtClean="0"/>
              <a:t>LET  </a:t>
            </a:r>
            <a:r>
              <a:rPr kumimoji="1" lang="ja-JP" altLang="en-US" sz="3200" dirty="0" smtClean="0"/>
              <a:t>身長：</a:t>
            </a:r>
            <a:r>
              <a:rPr lang="ja-JP" altLang="en-US" sz="3200" dirty="0" smtClean="0"/>
              <a:t>人物</a:t>
            </a:r>
            <a:r>
              <a:rPr kumimoji="1" lang="ja-JP" altLang="en-US" sz="3200" dirty="0" smtClean="0"/>
              <a:t>　</a:t>
            </a:r>
            <a:endParaRPr kumimoji="1" lang="ja-JP" altLang="en-US" sz="3200" dirty="0"/>
          </a:p>
        </p:txBody>
      </p:sp>
      <p:pic>
        <p:nvPicPr>
          <p:cNvPr id="19" name="図 18" descr="Lecture0_pdf（8_10ページ）.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7582" y="1481824"/>
            <a:ext cx="1138017" cy="876237"/>
          </a:xfrm>
          <a:prstGeom prst="rect">
            <a:avLst/>
          </a:prstGeom>
        </p:spPr>
      </p:pic>
      <p:sp>
        <p:nvSpPr>
          <p:cNvPr id="20" name="テキスト ボックス 19"/>
          <p:cNvSpPr txBox="1"/>
          <p:nvPr/>
        </p:nvSpPr>
        <p:spPr>
          <a:xfrm>
            <a:off x="5114228" y="1682148"/>
            <a:ext cx="1935145" cy="584776"/>
          </a:xfrm>
          <a:prstGeom prst="rect">
            <a:avLst/>
          </a:prstGeom>
          <a:noFill/>
        </p:spPr>
        <p:txBody>
          <a:bodyPr wrap="none" rtlCol="0">
            <a:spAutoFit/>
          </a:bodyPr>
          <a:lstStyle/>
          <a:p>
            <a:r>
              <a:rPr kumimoji="1" lang="ja-JP" altLang="en-US" sz="3200" dirty="0" smtClean="0"/>
              <a:t>高さ（ｃｍ）</a:t>
            </a:r>
            <a:endParaRPr kumimoji="1" lang="ja-JP" altLang="en-US" sz="3200" dirty="0"/>
          </a:p>
        </p:txBody>
      </p:sp>
      <p:sp>
        <p:nvSpPr>
          <p:cNvPr id="22" name="テキスト ボックス 21"/>
          <p:cNvSpPr txBox="1"/>
          <p:nvPr/>
        </p:nvSpPr>
        <p:spPr>
          <a:xfrm>
            <a:off x="1174074" y="1090331"/>
            <a:ext cx="646331" cy="369332"/>
          </a:xfrm>
          <a:prstGeom prst="rect">
            <a:avLst/>
          </a:prstGeom>
          <a:noFill/>
        </p:spPr>
        <p:txBody>
          <a:bodyPr wrap="none" rtlCol="0">
            <a:spAutoFit/>
          </a:bodyPr>
          <a:lstStyle/>
          <a:p>
            <a:r>
              <a:rPr kumimoji="1" lang="ja-JP" altLang="en-US" dirty="0" smtClean="0">
                <a:solidFill>
                  <a:srgbClr val="FF0000"/>
                </a:solidFill>
              </a:rPr>
              <a:t>宣言</a:t>
            </a:r>
            <a:endParaRPr kumimoji="1" lang="ja-JP" altLang="en-US" dirty="0">
              <a:solidFill>
                <a:srgbClr val="FF0000"/>
              </a:solidFill>
            </a:endParaRPr>
          </a:p>
        </p:txBody>
      </p:sp>
      <p:sp>
        <p:nvSpPr>
          <p:cNvPr id="23" name="テキスト ボックス 22"/>
          <p:cNvSpPr txBox="1"/>
          <p:nvPr/>
        </p:nvSpPr>
        <p:spPr>
          <a:xfrm>
            <a:off x="1174074" y="2477678"/>
            <a:ext cx="1412767" cy="369332"/>
          </a:xfrm>
          <a:prstGeom prst="rect">
            <a:avLst/>
          </a:prstGeom>
          <a:noFill/>
        </p:spPr>
        <p:txBody>
          <a:bodyPr wrap="none" rtlCol="0">
            <a:spAutoFit/>
          </a:bodyPr>
          <a:lstStyle/>
          <a:p>
            <a:r>
              <a:rPr lang="ja-JP" altLang="en-US" dirty="0" smtClean="0">
                <a:solidFill>
                  <a:srgbClr val="FF0000"/>
                </a:solidFill>
              </a:rPr>
              <a:t>言いたいこと</a:t>
            </a:r>
            <a:endParaRPr kumimoji="1" lang="ja-JP" altLang="en-US" dirty="0">
              <a:solidFill>
                <a:srgbClr val="FF0000"/>
              </a:solidFill>
            </a:endParaRPr>
          </a:p>
        </p:txBody>
      </p:sp>
    </p:spTree>
    <p:extLst>
      <p:ext uri="{BB962C8B-B14F-4D97-AF65-F5344CB8AC3E}">
        <p14:creationId xmlns:p14="http://schemas.microsoft.com/office/powerpoint/2010/main" val="111569807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048639" y="2947487"/>
            <a:ext cx="485830" cy="646331"/>
          </a:xfrm>
          <a:prstGeom prst="rect">
            <a:avLst/>
          </a:prstGeom>
          <a:noFill/>
        </p:spPr>
        <p:txBody>
          <a:bodyPr wrap="none" rtlCol="0">
            <a:spAutoFit/>
          </a:bodyPr>
          <a:lstStyle/>
          <a:p>
            <a:r>
              <a:rPr kumimoji="1" lang="ja-JP" altLang="en-US" sz="3600" dirty="0" smtClean="0"/>
              <a:t>Ｘ　</a:t>
            </a:r>
            <a:endParaRPr kumimoji="1" lang="ja-JP" altLang="en-US" sz="3600" dirty="0"/>
          </a:p>
        </p:txBody>
      </p:sp>
      <p:pic>
        <p:nvPicPr>
          <p:cNvPr id="5" name="図 4" descr="Lecture0_pdf（9_10ページ）.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8367" y="2588037"/>
            <a:ext cx="1119215" cy="1412602"/>
          </a:xfrm>
          <a:prstGeom prst="rect">
            <a:avLst/>
          </a:prstGeom>
        </p:spPr>
      </p:pic>
      <p:sp>
        <p:nvSpPr>
          <p:cNvPr id="7" name="テキスト ボックス 6"/>
          <p:cNvSpPr txBox="1"/>
          <p:nvPr/>
        </p:nvSpPr>
        <p:spPr>
          <a:xfrm>
            <a:off x="4022051" y="2968089"/>
            <a:ext cx="2492990" cy="646331"/>
          </a:xfrm>
          <a:prstGeom prst="rect">
            <a:avLst/>
          </a:prstGeom>
          <a:noFill/>
        </p:spPr>
        <p:txBody>
          <a:bodyPr wrap="none" rtlCol="0">
            <a:spAutoFit/>
          </a:bodyPr>
          <a:lstStyle/>
          <a:p>
            <a:r>
              <a:rPr lang="ja-JP" altLang="en-US" sz="3600" dirty="0" smtClean="0"/>
              <a:t>立命館教員</a:t>
            </a:r>
            <a:r>
              <a:rPr kumimoji="1" lang="ja-JP" altLang="en-US" sz="3600" dirty="0" smtClean="0"/>
              <a:t>　</a:t>
            </a:r>
            <a:endParaRPr kumimoji="1" lang="ja-JP" altLang="en-US" sz="3600" dirty="0"/>
          </a:p>
        </p:txBody>
      </p:sp>
      <p:sp>
        <p:nvSpPr>
          <p:cNvPr id="9" name="テキスト ボックス 8"/>
          <p:cNvSpPr txBox="1"/>
          <p:nvPr/>
        </p:nvSpPr>
        <p:spPr>
          <a:xfrm>
            <a:off x="3298017" y="4336126"/>
            <a:ext cx="4712498" cy="646331"/>
          </a:xfrm>
          <a:prstGeom prst="rect">
            <a:avLst/>
          </a:prstGeom>
          <a:noFill/>
        </p:spPr>
        <p:txBody>
          <a:bodyPr wrap="none" rtlCol="0">
            <a:spAutoFit/>
          </a:bodyPr>
          <a:lstStyle/>
          <a:p>
            <a:r>
              <a:rPr lang="en-US" altLang="ja-JP" sz="3600" dirty="0" err="1" smtClean="0"/>
              <a:t>s.t.</a:t>
            </a:r>
            <a:r>
              <a:rPr lang="en-US" altLang="ja-JP" sz="3600" dirty="0" smtClean="0"/>
              <a:t>  </a:t>
            </a:r>
            <a:r>
              <a:rPr kumimoji="1" lang="en-US" altLang="ja-JP" sz="3600" dirty="0" smtClean="0"/>
              <a:t> </a:t>
            </a:r>
            <a:r>
              <a:rPr kumimoji="1" lang="ja-JP" altLang="en-US" sz="3600" dirty="0" smtClean="0"/>
              <a:t>身長（ｘ）　＜　１６０　</a:t>
            </a:r>
            <a:endParaRPr kumimoji="1" lang="ja-JP" altLang="en-US" sz="3600" dirty="0"/>
          </a:p>
        </p:txBody>
      </p:sp>
      <p:sp>
        <p:nvSpPr>
          <p:cNvPr id="10" name="テキスト ボックス 9"/>
          <p:cNvSpPr txBox="1"/>
          <p:nvPr/>
        </p:nvSpPr>
        <p:spPr>
          <a:xfrm>
            <a:off x="4657010" y="4395507"/>
            <a:ext cx="184666" cy="646331"/>
          </a:xfrm>
          <a:prstGeom prst="rect">
            <a:avLst/>
          </a:prstGeom>
          <a:noFill/>
        </p:spPr>
        <p:txBody>
          <a:bodyPr wrap="none" rtlCol="0">
            <a:spAutoFit/>
          </a:bodyPr>
          <a:lstStyle/>
          <a:p>
            <a:r>
              <a:rPr kumimoji="1" lang="ja-JP" altLang="en-US" sz="3600" dirty="0" smtClean="0"/>
              <a:t>　</a:t>
            </a:r>
            <a:endParaRPr kumimoji="1" lang="ja-JP" altLang="en-US" sz="3600" dirty="0"/>
          </a:p>
        </p:txBody>
      </p:sp>
      <p:sp>
        <p:nvSpPr>
          <p:cNvPr id="11" name="テキスト ボックス 10"/>
          <p:cNvSpPr txBox="1"/>
          <p:nvPr/>
        </p:nvSpPr>
        <p:spPr>
          <a:xfrm>
            <a:off x="4887435" y="5319855"/>
            <a:ext cx="1688683" cy="369332"/>
          </a:xfrm>
          <a:prstGeom prst="rect">
            <a:avLst/>
          </a:prstGeom>
          <a:noFill/>
        </p:spPr>
        <p:txBody>
          <a:bodyPr wrap="none" rtlCol="0">
            <a:spAutoFit/>
          </a:bodyPr>
          <a:lstStyle/>
          <a:p>
            <a:r>
              <a:rPr kumimoji="1" lang="ja-JP" altLang="en-US" dirty="0" smtClean="0"/>
              <a:t>らしいぜ！！！</a:t>
            </a:r>
            <a:endParaRPr kumimoji="1" lang="ja-JP" altLang="en-US" dirty="0"/>
          </a:p>
        </p:txBody>
      </p:sp>
      <p:pic>
        <p:nvPicPr>
          <p:cNvPr id="15" name="図 14" descr="Lecture0_pdf（8_10ページ）.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215" y="2791725"/>
            <a:ext cx="832739" cy="1106805"/>
          </a:xfrm>
          <a:prstGeom prst="rect">
            <a:avLst/>
          </a:prstGeom>
        </p:spPr>
      </p:pic>
      <p:sp>
        <p:nvSpPr>
          <p:cNvPr id="18" name="テキスト ボックス 17"/>
          <p:cNvSpPr txBox="1"/>
          <p:nvPr/>
        </p:nvSpPr>
        <p:spPr>
          <a:xfrm>
            <a:off x="1210015" y="1773285"/>
            <a:ext cx="2789746" cy="584776"/>
          </a:xfrm>
          <a:prstGeom prst="rect">
            <a:avLst/>
          </a:prstGeom>
          <a:noFill/>
        </p:spPr>
        <p:txBody>
          <a:bodyPr wrap="none" rtlCol="0">
            <a:spAutoFit/>
          </a:bodyPr>
          <a:lstStyle/>
          <a:p>
            <a:r>
              <a:rPr kumimoji="1" lang="en-US" altLang="ja-JP" sz="3200" dirty="0" smtClean="0"/>
              <a:t>LET  </a:t>
            </a:r>
            <a:r>
              <a:rPr kumimoji="1" lang="ja-JP" altLang="en-US" sz="3200" dirty="0" smtClean="0"/>
              <a:t>身長：</a:t>
            </a:r>
            <a:r>
              <a:rPr lang="ja-JP" altLang="en-US" sz="3200" dirty="0" smtClean="0"/>
              <a:t>人物</a:t>
            </a:r>
            <a:r>
              <a:rPr kumimoji="1" lang="ja-JP" altLang="en-US" sz="3200" dirty="0" smtClean="0"/>
              <a:t>　</a:t>
            </a:r>
            <a:endParaRPr kumimoji="1" lang="ja-JP" altLang="en-US" sz="3200" dirty="0"/>
          </a:p>
        </p:txBody>
      </p:sp>
      <p:pic>
        <p:nvPicPr>
          <p:cNvPr id="19" name="図 18" descr="Lecture0_pdf（8_10ページ）.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8001" y="1603965"/>
            <a:ext cx="1138017" cy="876237"/>
          </a:xfrm>
          <a:prstGeom prst="rect">
            <a:avLst/>
          </a:prstGeom>
        </p:spPr>
      </p:pic>
      <p:sp>
        <p:nvSpPr>
          <p:cNvPr id="20" name="テキスト ボックス 19"/>
          <p:cNvSpPr txBox="1"/>
          <p:nvPr/>
        </p:nvSpPr>
        <p:spPr>
          <a:xfrm>
            <a:off x="5334647" y="1773285"/>
            <a:ext cx="1935145" cy="584776"/>
          </a:xfrm>
          <a:prstGeom prst="rect">
            <a:avLst/>
          </a:prstGeom>
          <a:noFill/>
        </p:spPr>
        <p:txBody>
          <a:bodyPr wrap="none" rtlCol="0">
            <a:spAutoFit/>
          </a:bodyPr>
          <a:lstStyle/>
          <a:p>
            <a:r>
              <a:rPr kumimoji="1" lang="ja-JP" altLang="en-US" sz="3200" dirty="0" smtClean="0"/>
              <a:t>高さ（ｃｍ）</a:t>
            </a:r>
            <a:endParaRPr kumimoji="1" lang="ja-JP" altLang="en-US" sz="3200" dirty="0"/>
          </a:p>
        </p:txBody>
      </p:sp>
      <p:sp>
        <p:nvSpPr>
          <p:cNvPr id="12" name="テキスト ボックス 11"/>
          <p:cNvSpPr txBox="1"/>
          <p:nvPr/>
        </p:nvSpPr>
        <p:spPr>
          <a:xfrm>
            <a:off x="1005215" y="2528130"/>
            <a:ext cx="5409053" cy="369332"/>
          </a:xfrm>
          <a:prstGeom prst="rect">
            <a:avLst/>
          </a:prstGeom>
          <a:noFill/>
        </p:spPr>
        <p:txBody>
          <a:bodyPr wrap="none" rtlCol="0">
            <a:spAutoFit/>
          </a:bodyPr>
          <a:lstStyle/>
          <a:p>
            <a:r>
              <a:rPr kumimoji="1" lang="en-US" altLang="ja-JP" dirty="0" smtClean="0">
                <a:solidFill>
                  <a:srgbClr val="FF0000"/>
                </a:solidFill>
              </a:rPr>
              <a:t>There exists  x   </a:t>
            </a:r>
            <a:r>
              <a:rPr lang="en-US" altLang="ja-JP" dirty="0">
                <a:solidFill>
                  <a:srgbClr val="FF0000"/>
                </a:solidFill>
              </a:rPr>
              <a:t>　</a:t>
            </a:r>
            <a:r>
              <a:rPr lang="ja-JP" altLang="en-US" dirty="0" smtClean="0">
                <a:solidFill>
                  <a:srgbClr val="FF0000"/>
                </a:solidFill>
              </a:rPr>
              <a:t>　　　</a:t>
            </a:r>
            <a:r>
              <a:rPr lang="en-US" altLang="ja-JP" dirty="0" smtClean="0">
                <a:solidFill>
                  <a:srgbClr val="FF0000"/>
                </a:solidFill>
              </a:rPr>
              <a:t>in                RITS </a:t>
            </a:r>
            <a:r>
              <a:rPr lang="en-US" altLang="ja-JP" dirty="0" err="1" smtClean="0">
                <a:solidFill>
                  <a:srgbClr val="FF0000"/>
                </a:solidFill>
              </a:rPr>
              <a:t>Fuculty</a:t>
            </a:r>
            <a:r>
              <a:rPr lang="en-US" altLang="ja-JP" dirty="0" smtClean="0">
                <a:solidFill>
                  <a:srgbClr val="FF0000"/>
                </a:solidFill>
              </a:rPr>
              <a:t> members </a:t>
            </a:r>
            <a:r>
              <a:rPr kumimoji="1" lang="en-US" altLang="ja-JP" dirty="0" smtClean="0">
                <a:solidFill>
                  <a:srgbClr val="FF0000"/>
                </a:solidFill>
              </a:rPr>
              <a:t> </a:t>
            </a:r>
            <a:endParaRPr kumimoji="1" lang="ja-JP" altLang="en-US" dirty="0">
              <a:solidFill>
                <a:srgbClr val="FF0000"/>
              </a:solidFill>
            </a:endParaRPr>
          </a:p>
        </p:txBody>
      </p:sp>
      <p:sp>
        <p:nvSpPr>
          <p:cNvPr id="13" name="テキスト ボックス 12"/>
          <p:cNvSpPr txBox="1"/>
          <p:nvPr/>
        </p:nvSpPr>
        <p:spPr>
          <a:xfrm>
            <a:off x="3298017" y="3991096"/>
            <a:ext cx="4923268" cy="369332"/>
          </a:xfrm>
          <a:prstGeom prst="rect">
            <a:avLst/>
          </a:prstGeom>
          <a:noFill/>
        </p:spPr>
        <p:txBody>
          <a:bodyPr wrap="none" rtlCol="0">
            <a:spAutoFit/>
          </a:bodyPr>
          <a:lstStyle/>
          <a:p>
            <a:r>
              <a:rPr lang="en-US" altLang="ja-JP" dirty="0" smtClean="0">
                <a:solidFill>
                  <a:srgbClr val="FF0000"/>
                </a:solidFill>
              </a:rPr>
              <a:t>Such that </a:t>
            </a:r>
            <a:r>
              <a:rPr lang="en-US" altLang="ja-JP" dirty="0">
                <a:solidFill>
                  <a:srgbClr val="FF0000"/>
                </a:solidFill>
              </a:rPr>
              <a:t> </a:t>
            </a:r>
            <a:r>
              <a:rPr kumimoji="1" lang="en-US" altLang="ja-JP" dirty="0" smtClean="0">
                <a:solidFill>
                  <a:srgbClr val="FF0000"/>
                </a:solidFill>
              </a:rPr>
              <a:t>   </a:t>
            </a:r>
            <a:r>
              <a:rPr lang="en-US" altLang="ja-JP" dirty="0">
                <a:solidFill>
                  <a:srgbClr val="FF0000"/>
                </a:solidFill>
              </a:rPr>
              <a:t>　</a:t>
            </a:r>
            <a:r>
              <a:rPr lang="en-US" altLang="ja-JP" dirty="0" smtClean="0">
                <a:solidFill>
                  <a:srgbClr val="FF0000"/>
                </a:solidFill>
              </a:rPr>
              <a:t>the height of x           is less than 160</a:t>
            </a:r>
            <a:endParaRPr kumimoji="1" lang="ja-JP" altLang="en-US" dirty="0">
              <a:solidFill>
                <a:srgbClr val="FF0000"/>
              </a:solidFill>
            </a:endParaRPr>
          </a:p>
        </p:txBody>
      </p:sp>
      <p:sp>
        <p:nvSpPr>
          <p:cNvPr id="14" name="テキスト ボックス 13"/>
          <p:cNvSpPr txBox="1"/>
          <p:nvPr/>
        </p:nvSpPr>
        <p:spPr>
          <a:xfrm>
            <a:off x="1157614" y="1434957"/>
            <a:ext cx="6725453" cy="369332"/>
          </a:xfrm>
          <a:prstGeom prst="rect">
            <a:avLst/>
          </a:prstGeom>
          <a:noFill/>
        </p:spPr>
        <p:txBody>
          <a:bodyPr wrap="square" rtlCol="0">
            <a:spAutoFit/>
          </a:bodyPr>
          <a:lstStyle/>
          <a:p>
            <a:r>
              <a:rPr lang="en-US" altLang="ja-JP" dirty="0" smtClean="0">
                <a:solidFill>
                  <a:srgbClr val="FF0000"/>
                </a:solidFill>
              </a:rPr>
              <a:t>Let  	</a:t>
            </a:r>
            <a:r>
              <a:rPr lang="ja-JP" altLang="en-US" dirty="0" smtClean="0">
                <a:solidFill>
                  <a:srgbClr val="FF0000"/>
                </a:solidFill>
              </a:rPr>
              <a:t>身長　</a:t>
            </a:r>
            <a:r>
              <a:rPr lang="en-US" altLang="ja-JP" dirty="0" smtClean="0">
                <a:solidFill>
                  <a:srgbClr val="FF0000"/>
                </a:solidFill>
              </a:rPr>
              <a:t>be a function that maps  person to his or her height(cm)</a:t>
            </a:r>
            <a:r>
              <a:rPr lang="ja-JP" altLang="en-US" dirty="0" smtClean="0">
                <a:solidFill>
                  <a:srgbClr val="FF0000"/>
                </a:solidFill>
              </a:rPr>
              <a:t>　　　</a:t>
            </a:r>
            <a:r>
              <a:rPr lang="en-US" altLang="ja-JP" dirty="0" smtClean="0">
                <a:solidFill>
                  <a:srgbClr val="FF0000"/>
                </a:solidFill>
              </a:rPr>
              <a:t>	</a:t>
            </a:r>
            <a:endParaRPr kumimoji="1" lang="ja-JP" altLang="en-US" dirty="0">
              <a:solidFill>
                <a:srgbClr val="FF0000"/>
              </a:solidFill>
            </a:endParaRPr>
          </a:p>
        </p:txBody>
      </p:sp>
      <p:sp>
        <p:nvSpPr>
          <p:cNvPr id="2" name="テキスト ボックス 1"/>
          <p:cNvSpPr txBox="1"/>
          <p:nvPr/>
        </p:nvSpPr>
        <p:spPr>
          <a:xfrm>
            <a:off x="1837954" y="5835066"/>
            <a:ext cx="5255765" cy="1200329"/>
          </a:xfrm>
          <a:prstGeom prst="rect">
            <a:avLst/>
          </a:prstGeom>
          <a:noFill/>
        </p:spPr>
        <p:txBody>
          <a:bodyPr wrap="none" rtlCol="0">
            <a:spAutoFit/>
          </a:bodyPr>
          <a:lstStyle/>
          <a:p>
            <a:r>
              <a:rPr lang="ja-JP" altLang="en-US" sz="7200" dirty="0" smtClean="0">
                <a:solidFill>
                  <a:srgbClr val="FF0000"/>
                </a:solidFill>
              </a:rPr>
              <a:t>誰かは聞くな</a:t>
            </a:r>
            <a:endParaRPr kumimoji="1" lang="ja-JP" altLang="en-US" sz="7200" dirty="0">
              <a:solidFill>
                <a:srgbClr val="FF0000"/>
              </a:solidFill>
            </a:endParaRPr>
          </a:p>
        </p:txBody>
      </p:sp>
      <p:sp>
        <p:nvSpPr>
          <p:cNvPr id="3" name="テキスト ボックス 2"/>
          <p:cNvSpPr txBox="1"/>
          <p:nvPr/>
        </p:nvSpPr>
        <p:spPr>
          <a:xfrm>
            <a:off x="407331" y="455303"/>
            <a:ext cx="7813953" cy="646331"/>
          </a:xfrm>
          <a:prstGeom prst="rect">
            <a:avLst/>
          </a:prstGeom>
          <a:noFill/>
        </p:spPr>
        <p:txBody>
          <a:bodyPr wrap="square" rtlCol="0">
            <a:spAutoFit/>
          </a:bodyPr>
          <a:lstStyle/>
          <a:p>
            <a:pPr algn="ctr"/>
            <a:r>
              <a:rPr kumimoji="1" lang="ja-JP" altLang="en-US" b="1" u="sng" dirty="0" smtClean="0">
                <a:solidFill>
                  <a:schemeClr val="accent4">
                    <a:lumMod val="50000"/>
                  </a:schemeClr>
                </a:solidFill>
              </a:rPr>
              <a:t>こういった　主張を命題（</a:t>
            </a:r>
            <a:r>
              <a:rPr kumimoji="1" lang="en-US" altLang="ja-JP" b="1" u="sng" dirty="0" smtClean="0">
                <a:solidFill>
                  <a:schemeClr val="accent4">
                    <a:lumMod val="50000"/>
                  </a:schemeClr>
                </a:solidFill>
              </a:rPr>
              <a:t>Proposition, </a:t>
            </a:r>
            <a:r>
              <a:rPr kumimoji="1" lang="ja-JP" altLang="en-US" b="1" u="sng" dirty="0" smtClean="0">
                <a:solidFill>
                  <a:schemeClr val="accent4">
                    <a:lumMod val="50000"/>
                  </a:schemeClr>
                </a:solidFill>
              </a:rPr>
              <a:t>提案）　と言う。</a:t>
            </a:r>
            <a:endParaRPr kumimoji="1" lang="en-US" altLang="ja-JP" b="1" u="sng" dirty="0" smtClean="0">
              <a:solidFill>
                <a:schemeClr val="accent4">
                  <a:lumMod val="50000"/>
                </a:schemeClr>
              </a:solidFill>
            </a:endParaRPr>
          </a:p>
          <a:p>
            <a:pPr algn="ctr"/>
            <a:r>
              <a:rPr lang="ja-JP" altLang="en-US" b="1" u="sng" dirty="0" smtClean="0">
                <a:solidFill>
                  <a:schemeClr val="accent4">
                    <a:lumMod val="50000"/>
                  </a:schemeClr>
                </a:solidFill>
              </a:rPr>
              <a:t>命題は証明されなければタダの</a:t>
            </a:r>
            <a:r>
              <a:rPr kumimoji="1" lang="ja-JP" altLang="en-US" b="1" u="sng" dirty="0" smtClean="0">
                <a:solidFill>
                  <a:schemeClr val="accent4">
                    <a:lumMod val="50000"/>
                  </a:schemeClr>
                </a:solidFill>
              </a:rPr>
              <a:t>戯れ言。</a:t>
            </a:r>
            <a:endParaRPr kumimoji="1" lang="ja-JP" altLang="en-US" b="1" u="sng" dirty="0">
              <a:solidFill>
                <a:schemeClr val="accent4">
                  <a:lumMod val="50000"/>
                </a:schemeClr>
              </a:solidFill>
            </a:endParaRPr>
          </a:p>
        </p:txBody>
      </p:sp>
    </p:spTree>
    <p:extLst>
      <p:ext uri="{BB962C8B-B14F-4D97-AF65-F5344CB8AC3E}">
        <p14:creationId xmlns:p14="http://schemas.microsoft.com/office/powerpoint/2010/main" val="168020671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pPr marL="0" indent="0">
              <a:buNone/>
            </a:pPr>
            <a:r>
              <a:rPr kumimoji="1" lang="ja-JP" altLang="en-US" dirty="0" smtClean="0"/>
              <a:t>コヤマさんには奥さんがいない</a:t>
            </a:r>
            <a:endParaRPr kumimoji="1" lang="en-US" altLang="ja-JP" dirty="0" smtClean="0"/>
          </a:p>
          <a:p>
            <a:pPr marL="0" indent="0">
              <a:buNone/>
            </a:pPr>
            <a:endParaRPr lang="en-US" altLang="ja-JP" dirty="0"/>
          </a:p>
          <a:p>
            <a:pPr marL="0" indent="0">
              <a:buNone/>
            </a:pPr>
            <a:r>
              <a:rPr lang="ja-JP" altLang="en-US" dirty="0" smtClean="0">
                <a:solidFill>
                  <a:srgbClr val="FF0000"/>
                </a:solidFill>
              </a:rPr>
              <a:t>間違い</a:t>
            </a:r>
            <a:endParaRPr lang="en-US" altLang="ja-JP" dirty="0" smtClean="0">
              <a:solidFill>
                <a:srgbClr val="FF0000"/>
              </a:solidFill>
            </a:endParaRPr>
          </a:p>
          <a:p>
            <a:pPr marL="0" indent="0">
              <a:buNone/>
            </a:pPr>
            <a:endParaRPr kumimoji="1" lang="en-US" altLang="ja-JP" dirty="0">
              <a:solidFill>
                <a:srgbClr val="FF0000"/>
              </a:solidFill>
            </a:endParaRPr>
          </a:p>
          <a:p>
            <a:pPr marL="0" indent="0">
              <a:buNone/>
            </a:pPr>
            <a:r>
              <a:rPr kumimoji="1" lang="en-US" altLang="ja-JP" dirty="0" smtClean="0">
                <a:solidFill>
                  <a:srgbClr val="FF0000"/>
                </a:solidFill>
              </a:rPr>
              <a:t>Let  W(x) be a function that maps x to x’s spouse(</a:t>
            </a:r>
            <a:r>
              <a:rPr kumimoji="1" lang="ja-JP" altLang="en-US" dirty="0" smtClean="0">
                <a:solidFill>
                  <a:srgbClr val="FF0000"/>
                </a:solidFill>
              </a:rPr>
              <a:t>配偶者</a:t>
            </a:r>
            <a:r>
              <a:rPr kumimoji="1" lang="en-US" altLang="ja-JP" dirty="0" smtClean="0">
                <a:solidFill>
                  <a:srgbClr val="FF0000"/>
                </a:solidFill>
              </a:rPr>
              <a:t>)</a:t>
            </a:r>
            <a:r>
              <a:rPr kumimoji="1" lang="ja-JP" altLang="en-US" dirty="0" smtClean="0">
                <a:solidFill>
                  <a:srgbClr val="FF0000"/>
                </a:solidFill>
              </a:rPr>
              <a:t>。</a:t>
            </a:r>
            <a:endParaRPr kumimoji="1" lang="en-US" altLang="ja-JP" dirty="0" smtClean="0">
              <a:solidFill>
                <a:srgbClr val="FF0000"/>
              </a:solidFill>
            </a:endParaRPr>
          </a:p>
          <a:p>
            <a:pPr marL="0" indent="0">
              <a:buNone/>
            </a:pPr>
            <a:r>
              <a:rPr lang="ja-JP" altLang="en-US" dirty="0" smtClean="0">
                <a:solidFill>
                  <a:srgbClr val="FF0000"/>
                </a:solidFill>
              </a:rPr>
              <a:t>　　　　　　</a:t>
            </a:r>
            <a:r>
              <a:rPr lang="en-US" altLang="ja-JP" dirty="0" smtClean="0">
                <a:solidFill>
                  <a:srgbClr val="FF0000"/>
                </a:solidFill>
              </a:rPr>
              <a:t>W</a:t>
            </a:r>
            <a:r>
              <a:rPr lang="ja-JP" altLang="en-US" dirty="0" smtClean="0">
                <a:solidFill>
                  <a:srgbClr val="FF0000"/>
                </a:solidFill>
              </a:rPr>
              <a:t>（小山さん）</a:t>
            </a:r>
            <a:endParaRPr lang="en-US" altLang="ja-JP" dirty="0" smtClean="0">
              <a:solidFill>
                <a:srgbClr val="FF0000"/>
              </a:solidFill>
            </a:endParaRPr>
          </a:p>
          <a:p>
            <a:pPr marL="0" indent="0">
              <a:buNone/>
            </a:pPr>
            <a:endParaRPr lang="en-US" altLang="ja-JP" dirty="0">
              <a:solidFill>
                <a:srgbClr val="FF0000"/>
              </a:solidFill>
            </a:endParaRPr>
          </a:p>
        </p:txBody>
      </p:sp>
      <p:sp>
        <p:nvSpPr>
          <p:cNvPr id="2" name="タイトル 1"/>
          <p:cNvSpPr>
            <a:spLocks noGrp="1"/>
          </p:cNvSpPr>
          <p:nvPr>
            <p:ph type="title"/>
          </p:nvPr>
        </p:nvSpPr>
        <p:spPr/>
        <p:txBody>
          <a:bodyPr/>
          <a:lstStyle/>
          <a:p>
            <a:r>
              <a:rPr kumimoji="1" lang="ja-JP" altLang="en-US" dirty="0" smtClean="0"/>
              <a:t>ちょっとしたルール</a:t>
            </a:r>
            <a:endParaRPr kumimoji="1" lang="ja-JP" altLang="en-US" dirty="0"/>
          </a:p>
        </p:txBody>
      </p:sp>
      <p:pic>
        <p:nvPicPr>
          <p:cNvPr id="5" name="図 4" descr="Lecture0_pdf（8_10ページ）.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468" y="5063468"/>
            <a:ext cx="619255" cy="823061"/>
          </a:xfrm>
          <a:prstGeom prst="rect">
            <a:avLst/>
          </a:prstGeom>
        </p:spPr>
      </p:pic>
      <p:cxnSp>
        <p:nvCxnSpPr>
          <p:cNvPr id="4" name="直線コネクタ 3"/>
          <p:cNvCxnSpPr/>
          <p:nvPr/>
        </p:nvCxnSpPr>
        <p:spPr>
          <a:xfrm flipH="1">
            <a:off x="1593386" y="5164093"/>
            <a:ext cx="275548" cy="722436"/>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82966816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lnSpcReduction="10000"/>
          </a:bodyPr>
          <a:lstStyle/>
          <a:p>
            <a:pPr marL="0" indent="0">
              <a:buNone/>
            </a:pPr>
            <a:r>
              <a:rPr kumimoji="1" lang="ja-JP" altLang="en-US" dirty="0" smtClean="0"/>
              <a:t>コヤマさんには奥さんがいない</a:t>
            </a:r>
            <a:endParaRPr kumimoji="1" lang="en-US" altLang="ja-JP" dirty="0" smtClean="0"/>
          </a:p>
          <a:p>
            <a:pPr marL="0" indent="0">
              <a:buNone/>
            </a:pPr>
            <a:endParaRPr lang="en-US" altLang="ja-JP" dirty="0"/>
          </a:p>
          <a:p>
            <a:pPr marL="0" indent="0">
              <a:buNone/>
            </a:pPr>
            <a:r>
              <a:rPr lang="ja-JP" altLang="en-US" dirty="0" smtClean="0">
                <a:solidFill>
                  <a:srgbClr val="FF0000"/>
                </a:solidFill>
              </a:rPr>
              <a:t>オーケー</a:t>
            </a:r>
            <a:endParaRPr lang="en-US" altLang="ja-JP" dirty="0" smtClean="0">
              <a:solidFill>
                <a:srgbClr val="FF0000"/>
              </a:solidFill>
            </a:endParaRPr>
          </a:p>
          <a:p>
            <a:pPr marL="0" indent="0">
              <a:buNone/>
            </a:pPr>
            <a:endParaRPr kumimoji="1" lang="en-US" altLang="ja-JP" dirty="0">
              <a:solidFill>
                <a:srgbClr val="FF0000"/>
              </a:solidFill>
            </a:endParaRPr>
          </a:p>
          <a:p>
            <a:pPr marL="0" indent="0">
              <a:buNone/>
            </a:pPr>
            <a:r>
              <a:rPr kumimoji="1" lang="en-US" altLang="ja-JP" dirty="0" smtClean="0">
                <a:solidFill>
                  <a:srgbClr val="FF0000"/>
                </a:solidFill>
              </a:rPr>
              <a:t>Let  W(x) be a function that maps x to x’s spouse(</a:t>
            </a:r>
            <a:r>
              <a:rPr kumimoji="1" lang="ja-JP" altLang="en-US" dirty="0" smtClean="0">
                <a:solidFill>
                  <a:srgbClr val="FF0000"/>
                </a:solidFill>
              </a:rPr>
              <a:t>配偶者</a:t>
            </a:r>
            <a:r>
              <a:rPr kumimoji="1" lang="en-US" altLang="ja-JP" dirty="0" smtClean="0">
                <a:solidFill>
                  <a:srgbClr val="FF0000"/>
                </a:solidFill>
              </a:rPr>
              <a:t>)</a:t>
            </a:r>
            <a:r>
              <a:rPr kumimoji="1" lang="ja-JP" altLang="en-US" dirty="0" smtClean="0">
                <a:solidFill>
                  <a:srgbClr val="FF0000"/>
                </a:solidFill>
              </a:rPr>
              <a:t>。</a:t>
            </a:r>
            <a:endParaRPr kumimoji="1" lang="en-US" altLang="ja-JP" dirty="0" smtClean="0">
              <a:solidFill>
                <a:srgbClr val="FF0000"/>
              </a:solidFill>
            </a:endParaRPr>
          </a:p>
          <a:p>
            <a:pPr marL="0" indent="0">
              <a:buNone/>
            </a:pPr>
            <a:r>
              <a:rPr lang="ja-JP" altLang="en-US" dirty="0" smtClean="0">
                <a:solidFill>
                  <a:srgbClr val="FF0000"/>
                </a:solidFill>
              </a:rPr>
              <a:t>　</a:t>
            </a:r>
            <a:endParaRPr lang="en-US" altLang="ja-JP" dirty="0">
              <a:solidFill>
                <a:srgbClr val="FF0000"/>
              </a:solidFill>
            </a:endParaRPr>
          </a:p>
          <a:p>
            <a:pPr marL="0" indent="0">
              <a:buNone/>
            </a:pPr>
            <a:r>
              <a:rPr lang="en-US" altLang="ja-JP" dirty="0" smtClean="0">
                <a:solidFill>
                  <a:srgbClr val="FF0000"/>
                </a:solidFill>
              </a:rPr>
              <a:t>W</a:t>
            </a:r>
            <a:r>
              <a:rPr lang="ja-JP" altLang="en-US" dirty="0" smtClean="0">
                <a:solidFill>
                  <a:srgbClr val="FF0000"/>
                </a:solidFill>
              </a:rPr>
              <a:t>（小山さん）</a:t>
            </a:r>
            <a:r>
              <a:rPr lang="en-US" altLang="ja-JP" dirty="0" smtClean="0">
                <a:solidFill>
                  <a:srgbClr val="FF0000"/>
                </a:solidFill>
              </a:rPr>
              <a:t> is not defined.</a:t>
            </a:r>
          </a:p>
          <a:p>
            <a:pPr marL="0" indent="0">
              <a:buNone/>
            </a:pPr>
            <a:endParaRPr lang="en-US" altLang="ja-JP" dirty="0">
              <a:solidFill>
                <a:srgbClr val="FF0000"/>
              </a:solidFill>
            </a:endParaRPr>
          </a:p>
        </p:txBody>
      </p:sp>
      <p:sp>
        <p:nvSpPr>
          <p:cNvPr id="2" name="タイトル 1"/>
          <p:cNvSpPr>
            <a:spLocks noGrp="1"/>
          </p:cNvSpPr>
          <p:nvPr>
            <p:ph type="title"/>
          </p:nvPr>
        </p:nvSpPr>
        <p:spPr/>
        <p:txBody>
          <a:bodyPr/>
          <a:lstStyle/>
          <a:p>
            <a:r>
              <a:rPr kumimoji="1" lang="ja-JP" altLang="en-US" dirty="0" smtClean="0"/>
              <a:t>ちょっとしたルール</a:t>
            </a:r>
            <a:endParaRPr kumimoji="1" lang="ja-JP" altLang="en-US" dirty="0"/>
          </a:p>
        </p:txBody>
      </p:sp>
      <p:sp>
        <p:nvSpPr>
          <p:cNvPr id="6" name="テキスト ボックス 5"/>
          <p:cNvSpPr txBox="1"/>
          <p:nvPr/>
        </p:nvSpPr>
        <p:spPr>
          <a:xfrm>
            <a:off x="4528571" y="2396332"/>
            <a:ext cx="4229305" cy="1200329"/>
          </a:xfrm>
          <a:prstGeom prst="rect">
            <a:avLst/>
          </a:prstGeom>
          <a:noFill/>
        </p:spPr>
        <p:txBody>
          <a:bodyPr wrap="none" rtlCol="0">
            <a:spAutoFit/>
          </a:bodyPr>
          <a:lstStyle/>
          <a:p>
            <a:r>
              <a:rPr kumimoji="1" lang="ja-JP" altLang="en-US" dirty="0" smtClean="0"/>
              <a:t>関数の値のあるなしは、</a:t>
            </a:r>
            <a:endParaRPr kumimoji="1" lang="en-US" altLang="ja-JP" dirty="0" smtClean="0"/>
          </a:p>
          <a:p>
            <a:r>
              <a:rPr kumimoji="1" lang="ja-JP" altLang="en-US" dirty="0" smtClean="0"/>
              <a:t>「定義されている」（</a:t>
            </a:r>
            <a:r>
              <a:rPr kumimoji="1" lang="en-US" altLang="ja-JP" dirty="0" smtClean="0"/>
              <a:t>is well defined</a:t>
            </a:r>
            <a:r>
              <a:rPr kumimoji="1" lang="ja-JP" altLang="en-US" dirty="0" smtClean="0"/>
              <a:t>）</a:t>
            </a:r>
            <a:endParaRPr kumimoji="1" lang="en-US" altLang="ja-JP" dirty="0" smtClean="0"/>
          </a:p>
          <a:p>
            <a:endParaRPr lang="en-US" altLang="ja-JP" dirty="0"/>
          </a:p>
          <a:p>
            <a:r>
              <a:rPr kumimoji="1" lang="ja-JP" altLang="en-US" dirty="0" smtClean="0"/>
              <a:t>「定義されていない」（</a:t>
            </a:r>
            <a:r>
              <a:rPr kumimoji="1" lang="en-US" altLang="ja-JP" dirty="0" smtClean="0"/>
              <a:t>Not defined</a:t>
            </a:r>
            <a:r>
              <a:rPr kumimoji="1" lang="ja-JP" altLang="en-US" dirty="0" smtClean="0"/>
              <a:t>）</a:t>
            </a:r>
            <a:r>
              <a:rPr lang="ja-JP" altLang="en-US" dirty="0" smtClean="0"/>
              <a:t>を使う。</a:t>
            </a:r>
            <a:endParaRPr kumimoji="1" lang="ja-JP" altLang="en-US" dirty="0"/>
          </a:p>
        </p:txBody>
      </p:sp>
    </p:spTree>
    <p:extLst>
      <p:ext uri="{BB962C8B-B14F-4D97-AF65-F5344CB8AC3E}">
        <p14:creationId xmlns:p14="http://schemas.microsoft.com/office/powerpoint/2010/main" val="319382077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集合を定義する</a:t>
            </a:r>
            <a:endParaRPr kumimoji="1" lang="ja-JP" altLang="en-US" dirty="0"/>
          </a:p>
        </p:txBody>
      </p:sp>
      <p:sp>
        <p:nvSpPr>
          <p:cNvPr id="3" name="コンテンツ プレースホルダー 2"/>
          <p:cNvSpPr>
            <a:spLocks noGrp="1"/>
          </p:cNvSpPr>
          <p:nvPr>
            <p:ph idx="1"/>
          </p:nvPr>
        </p:nvSpPr>
        <p:spPr/>
        <p:txBody>
          <a:bodyPr/>
          <a:lstStyle/>
          <a:p>
            <a:pPr marL="514350" indent="-514350">
              <a:buAutoNum type="arabicParenBoth"/>
            </a:pPr>
            <a:r>
              <a:rPr lang="ja-JP" altLang="en-US" dirty="0" smtClean="0"/>
              <a:t>メンバーがどこに属しているのか</a:t>
            </a:r>
            <a:endParaRPr lang="en-US" altLang="ja-JP" dirty="0" smtClean="0"/>
          </a:p>
          <a:p>
            <a:pPr marL="514350" indent="-514350">
              <a:buAutoNum type="arabicParenBoth"/>
            </a:pPr>
            <a:endParaRPr kumimoji="1" lang="en-US" altLang="ja-JP" dirty="0" smtClean="0"/>
          </a:p>
          <a:p>
            <a:pPr marL="0" indent="0">
              <a:buNone/>
            </a:pPr>
            <a:endParaRPr kumimoji="1" lang="en-US" altLang="ja-JP" dirty="0"/>
          </a:p>
          <a:p>
            <a:pPr marL="514350" indent="-514350">
              <a:buAutoNum type="arabicParenBoth"/>
            </a:pPr>
            <a:r>
              <a:rPr lang="ja-JP" altLang="en-US" dirty="0" smtClean="0"/>
              <a:t>メンバーに入る条件！</a:t>
            </a:r>
            <a:endParaRPr kumimoji="1" lang="ja-JP" altLang="en-US" dirty="0"/>
          </a:p>
        </p:txBody>
      </p:sp>
      <p:sp>
        <p:nvSpPr>
          <p:cNvPr id="4" name="テキスト ボックス 3"/>
          <p:cNvSpPr txBox="1"/>
          <p:nvPr/>
        </p:nvSpPr>
        <p:spPr>
          <a:xfrm>
            <a:off x="155745" y="131798"/>
            <a:ext cx="4259399" cy="369332"/>
          </a:xfrm>
          <a:prstGeom prst="rect">
            <a:avLst/>
          </a:prstGeom>
          <a:noFill/>
        </p:spPr>
        <p:txBody>
          <a:bodyPr wrap="none" rtlCol="0">
            <a:spAutoFit/>
          </a:bodyPr>
          <a:lstStyle/>
          <a:p>
            <a:r>
              <a:rPr lang="ja-JP" altLang="en-US" dirty="0" smtClean="0"/>
              <a:t>さらにもう少し複雑なことを言うために。。。</a:t>
            </a:r>
            <a:endParaRPr kumimoji="1" lang="ja-JP" altLang="en-US" dirty="0"/>
          </a:p>
        </p:txBody>
      </p:sp>
    </p:spTree>
    <p:extLst>
      <p:ext uri="{BB962C8B-B14F-4D97-AF65-F5344CB8AC3E}">
        <p14:creationId xmlns:p14="http://schemas.microsoft.com/office/powerpoint/2010/main" val="3069655107"/>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RITS</a:t>
            </a:r>
            <a:r>
              <a:rPr lang="ja-JP" altLang="en-US" dirty="0" smtClean="0"/>
              <a:t>学生を定義する</a:t>
            </a:r>
            <a:endParaRPr kumimoji="1" lang="ja-JP" altLang="en-US" dirty="0"/>
          </a:p>
        </p:txBody>
      </p:sp>
      <p:sp>
        <p:nvSpPr>
          <p:cNvPr id="3" name="コンテンツ プレースホルダー 2"/>
          <p:cNvSpPr>
            <a:spLocks noGrp="1"/>
          </p:cNvSpPr>
          <p:nvPr>
            <p:ph idx="1"/>
          </p:nvPr>
        </p:nvSpPr>
        <p:spPr/>
        <p:txBody>
          <a:bodyPr/>
          <a:lstStyle/>
          <a:p>
            <a:pPr marL="514350" indent="-514350">
              <a:buAutoNum type="arabicParenBoth"/>
            </a:pPr>
            <a:r>
              <a:rPr lang="ja-JP" altLang="en-US" dirty="0" smtClean="0"/>
              <a:t>メンバーがどこに属しているのか</a:t>
            </a:r>
            <a:endParaRPr lang="en-US" altLang="ja-JP" dirty="0" smtClean="0"/>
          </a:p>
          <a:p>
            <a:pPr marL="0" indent="0">
              <a:buNone/>
            </a:pPr>
            <a:r>
              <a:rPr kumimoji="1" lang="ja-JP" altLang="en-US" dirty="0" smtClean="0"/>
              <a:t>日本に住んでいる</a:t>
            </a:r>
            <a:endParaRPr kumimoji="1" lang="en-US" altLang="ja-JP" dirty="0" smtClean="0"/>
          </a:p>
          <a:p>
            <a:pPr marL="0" indent="0">
              <a:buNone/>
            </a:pPr>
            <a:endParaRPr kumimoji="1" lang="en-US" altLang="ja-JP" dirty="0"/>
          </a:p>
          <a:p>
            <a:pPr marL="514350" indent="-514350">
              <a:buAutoNum type="arabicParenBoth"/>
            </a:pPr>
            <a:r>
              <a:rPr lang="ja-JP" altLang="en-US" dirty="0" smtClean="0"/>
              <a:t>メンバーに入る条件！</a:t>
            </a:r>
            <a:endParaRPr lang="en-US" altLang="ja-JP" dirty="0" smtClean="0"/>
          </a:p>
          <a:p>
            <a:pPr marL="0" indent="0">
              <a:buNone/>
            </a:pPr>
            <a:r>
              <a:rPr kumimoji="1" lang="ja-JP" altLang="en-US" dirty="0" smtClean="0"/>
              <a:t>立命館大学に合格した</a:t>
            </a:r>
            <a:endParaRPr kumimoji="1" lang="ja-JP" altLang="en-US" dirty="0"/>
          </a:p>
        </p:txBody>
      </p:sp>
      <p:sp>
        <p:nvSpPr>
          <p:cNvPr id="4" name="テキスト ボックス 3"/>
          <p:cNvSpPr txBox="1"/>
          <p:nvPr/>
        </p:nvSpPr>
        <p:spPr>
          <a:xfrm>
            <a:off x="155745" y="131798"/>
            <a:ext cx="4259399" cy="369332"/>
          </a:xfrm>
          <a:prstGeom prst="rect">
            <a:avLst/>
          </a:prstGeom>
          <a:noFill/>
        </p:spPr>
        <p:txBody>
          <a:bodyPr wrap="none" rtlCol="0">
            <a:spAutoFit/>
          </a:bodyPr>
          <a:lstStyle/>
          <a:p>
            <a:r>
              <a:rPr lang="ja-JP" altLang="en-US" dirty="0" smtClean="0"/>
              <a:t>さらにもう少し複雑なことを言うために。。。</a:t>
            </a:r>
            <a:endParaRPr kumimoji="1" lang="ja-JP" altLang="en-US" dirty="0"/>
          </a:p>
        </p:txBody>
      </p:sp>
    </p:spTree>
    <p:extLst>
      <p:ext uri="{BB962C8B-B14F-4D97-AF65-F5344CB8AC3E}">
        <p14:creationId xmlns:p14="http://schemas.microsoft.com/office/powerpoint/2010/main" val="1329933301"/>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RITS</a:t>
            </a:r>
            <a:r>
              <a:rPr lang="ja-JP" altLang="en-US" dirty="0" smtClean="0"/>
              <a:t>学生を定義する</a:t>
            </a:r>
            <a:endParaRPr kumimoji="1" lang="ja-JP" altLang="en-US" dirty="0"/>
          </a:p>
        </p:txBody>
      </p:sp>
      <p:sp>
        <p:nvSpPr>
          <p:cNvPr id="3" name="コンテンツ プレースホルダー 2"/>
          <p:cNvSpPr>
            <a:spLocks noGrp="1"/>
          </p:cNvSpPr>
          <p:nvPr>
            <p:ph idx="1"/>
          </p:nvPr>
        </p:nvSpPr>
        <p:spPr/>
        <p:txBody>
          <a:bodyPr/>
          <a:lstStyle/>
          <a:p>
            <a:pPr marL="514350" indent="-514350">
              <a:buAutoNum type="arabicParenBoth"/>
            </a:pPr>
            <a:r>
              <a:rPr lang="ja-JP" altLang="en-US" dirty="0" smtClean="0"/>
              <a:t>メンバーがどこに属しているのか</a:t>
            </a:r>
            <a:endParaRPr lang="en-US" altLang="ja-JP" dirty="0" smtClean="0"/>
          </a:p>
          <a:p>
            <a:pPr marL="0" indent="0">
              <a:buNone/>
            </a:pPr>
            <a:r>
              <a:rPr lang="ja-JP" altLang="en-US" dirty="0" smtClean="0"/>
              <a:t>ｘ　　　</a:t>
            </a:r>
            <a:r>
              <a:rPr lang="en-US" altLang="ja-JP" dirty="0" smtClean="0"/>
              <a:t>Japanese Residents</a:t>
            </a:r>
          </a:p>
          <a:p>
            <a:pPr marL="0" indent="0">
              <a:buNone/>
            </a:pPr>
            <a:endParaRPr kumimoji="1" lang="en-US" altLang="ja-JP" dirty="0"/>
          </a:p>
          <a:p>
            <a:pPr marL="514350" indent="-514350">
              <a:buAutoNum type="arabicParenBoth"/>
            </a:pPr>
            <a:r>
              <a:rPr lang="ja-JP" altLang="en-US" dirty="0" smtClean="0"/>
              <a:t>メンバーに入る条件！</a:t>
            </a:r>
            <a:endParaRPr lang="en-US" altLang="ja-JP" dirty="0"/>
          </a:p>
          <a:p>
            <a:pPr marL="0" indent="0">
              <a:buNone/>
            </a:pPr>
            <a:r>
              <a:rPr lang="en-US" altLang="ja-JP" dirty="0" err="1" smtClean="0"/>
              <a:t>s.t</a:t>
            </a:r>
            <a:r>
              <a:rPr lang="en-US" altLang="ja-JP" dirty="0" smtClean="0"/>
              <a:t>  x  passed RITS entrance exam</a:t>
            </a:r>
          </a:p>
        </p:txBody>
      </p:sp>
      <p:sp>
        <p:nvSpPr>
          <p:cNvPr id="4" name="テキスト ボックス 3"/>
          <p:cNvSpPr txBox="1"/>
          <p:nvPr/>
        </p:nvSpPr>
        <p:spPr>
          <a:xfrm>
            <a:off x="155745" y="131798"/>
            <a:ext cx="4259399" cy="369332"/>
          </a:xfrm>
          <a:prstGeom prst="rect">
            <a:avLst/>
          </a:prstGeom>
          <a:noFill/>
        </p:spPr>
        <p:txBody>
          <a:bodyPr wrap="none" rtlCol="0">
            <a:spAutoFit/>
          </a:bodyPr>
          <a:lstStyle/>
          <a:p>
            <a:r>
              <a:rPr lang="ja-JP" altLang="en-US" dirty="0" smtClean="0"/>
              <a:t>さらにもう少し複雑なことを言うために。。。</a:t>
            </a:r>
            <a:endParaRPr kumimoji="1" lang="ja-JP" altLang="en-US" dirty="0"/>
          </a:p>
        </p:txBody>
      </p:sp>
      <p:pic>
        <p:nvPicPr>
          <p:cNvPr id="5" name="図 4" descr="Lecture0_pdf（9_10ページ）.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643" y="2204624"/>
            <a:ext cx="530639" cy="669739"/>
          </a:xfrm>
          <a:prstGeom prst="rect">
            <a:avLst/>
          </a:prstGeom>
        </p:spPr>
      </p:pic>
    </p:spTree>
    <p:extLst>
      <p:ext uri="{BB962C8B-B14F-4D97-AF65-F5344CB8AC3E}">
        <p14:creationId xmlns:p14="http://schemas.microsoft.com/office/powerpoint/2010/main" val="2815073072"/>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RITS</a:t>
            </a:r>
            <a:r>
              <a:rPr lang="ja-JP" altLang="en-US" dirty="0"/>
              <a:t>学生を定義する</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書き方</a:t>
            </a:r>
            <a:r>
              <a:rPr lang="en-US" altLang="ja-JP" dirty="0" smtClean="0"/>
              <a:t>(</a:t>
            </a:r>
            <a:r>
              <a:rPr lang="ja-JP" altLang="en-US" dirty="0" smtClean="0"/>
              <a:t>ブラケット　｛｝　を使う！</a:t>
            </a:r>
            <a:r>
              <a:rPr lang="en-US" altLang="ja-JP" dirty="0" smtClean="0"/>
              <a:t>)</a:t>
            </a:r>
          </a:p>
          <a:p>
            <a:pPr marL="0" indent="0">
              <a:buNone/>
            </a:pPr>
            <a:endParaRPr lang="en-US" altLang="ja-JP" dirty="0"/>
          </a:p>
          <a:p>
            <a:pPr marL="0" indent="0">
              <a:buNone/>
            </a:pPr>
            <a:r>
              <a:rPr lang="ja-JP" altLang="en-US" dirty="0" smtClean="0"/>
              <a:t>｛メンバーのいる場所：　</a:t>
            </a:r>
            <a:r>
              <a:rPr lang="ja-JP" altLang="en-US" dirty="0" smtClean="0">
                <a:solidFill>
                  <a:srgbClr val="FF6600"/>
                </a:solidFill>
              </a:rPr>
              <a:t>メンバーシップ条件</a:t>
            </a:r>
            <a:r>
              <a:rPr lang="ja-JP" altLang="en-US" dirty="0" smtClean="0"/>
              <a:t>｝</a:t>
            </a:r>
            <a:endParaRPr lang="en-US" altLang="ja-JP" dirty="0" smtClean="0"/>
          </a:p>
          <a:p>
            <a:pPr marL="0" indent="0">
              <a:buNone/>
            </a:pPr>
            <a:endParaRPr lang="en-US" altLang="ja-JP" dirty="0" smtClean="0"/>
          </a:p>
          <a:p>
            <a:pPr marL="0" indent="0">
              <a:buNone/>
            </a:pPr>
            <a:r>
              <a:rPr lang="ja-JP" altLang="en-US" dirty="0" smtClean="0"/>
              <a:t>｛</a:t>
            </a:r>
            <a:r>
              <a:rPr lang="en-US" altLang="ja-JP" dirty="0" smtClean="0"/>
              <a:t> </a:t>
            </a:r>
            <a:r>
              <a:rPr lang="ja-JP" altLang="en-US" dirty="0" smtClean="0"/>
              <a:t>ｘ　　</a:t>
            </a:r>
            <a:r>
              <a:rPr lang="en-US" altLang="ja-JP" dirty="0" smtClean="0"/>
              <a:t> Japanese Residents  :     </a:t>
            </a:r>
          </a:p>
          <a:p>
            <a:pPr marL="0" indent="0">
              <a:buNone/>
            </a:pPr>
            <a:r>
              <a:rPr lang="en-US" altLang="ja-JP" dirty="0"/>
              <a:t>	</a:t>
            </a:r>
            <a:r>
              <a:rPr lang="en-US" altLang="ja-JP" dirty="0" smtClean="0"/>
              <a:t>					</a:t>
            </a:r>
            <a:r>
              <a:rPr lang="en-US" altLang="ja-JP" dirty="0" smtClean="0">
                <a:solidFill>
                  <a:srgbClr val="FF6600"/>
                </a:solidFill>
              </a:rPr>
              <a:t>x passed RITS entrance exam</a:t>
            </a:r>
            <a:r>
              <a:rPr lang="ja-JP" altLang="en-US" dirty="0" smtClean="0"/>
              <a:t>　｝</a:t>
            </a:r>
            <a:endParaRPr lang="en-US" altLang="ja-JP" dirty="0" smtClean="0"/>
          </a:p>
        </p:txBody>
      </p:sp>
      <p:pic>
        <p:nvPicPr>
          <p:cNvPr id="5" name="図 4" descr="Lecture0_pdf（9_10ページ）.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963" y="3918001"/>
            <a:ext cx="530639" cy="669739"/>
          </a:xfrm>
          <a:prstGeom prst="rect">
            <a:avLst/>
          </a:prstGeom>
        </p:spPr>
      </p:pic>
      <p:sp>
        <p:nvSpPr>
          <p:cNvPr id="4" name="テキスト ボックス 3"/>
          <p:cNvSpPr txBox="1"/>
          <p:nvPr/>
        </p:nvSpPr>
        <p:spPr>
          <a:xfrm>
            <a:off x="191686" y="5619396"/>
            <a:ext cx="2290110" cy="369332"/>
          </a:xfrm>
          <a:prstGeom prst="rect">
            <a:avLst/>
          </a:prstGeom>
          <a:noFill/>
        </p:spPr>
        <p:txBody>
          <a:bodyPr wrap="none" rtlCol="0">
            <a:spAutoFit/>
          </a:bodyPr>
          <a:lstStyle/>
          <a:p>
            <a:r>
              <a:rPr kumimoji="1" lang="ja-JP" altLang="en-US" dirty="0" smtClean="0"/>
              <a:t>長いので置き換える。</a:t>
            </a:r>
            <a:endParaRPr kumimoji="1" lang="en-US" altLang="ja-JP" dirty="0" smtClean="0"/>
          </a:p>
        </p:txBody>
      </p:sp>
    </p:spTree>
    <p:extLst>
      <p:ext uri="{BB962C8B-B14F-4D97-AF65-F5344CB8AC3E}">
        <p14:creationId xmlns:p14="http://schemas.microsoft.com/office/powerpoint/2010/main" val="2707712183"/>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RITS</a:t>
            </a:r>
            <a:r>
              <a:rPr lang="ja-JP" altLang="en-US" dirty="0"/>
              <a:t>学生を定義する</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長いものを置き換える</a:t>
            </a:r>
            <a:endParaRPr lang="en-US" altLang="ja-JP" dirty="0" smtClean="0"/>
          </a:p>
          <a:p>
            <a:pPr marL="0" indent="0">
              <a:buNone/>
            </a:pPr>
            <a:endParaRPr lang="en-US" altLang="ja-JP" dirty="0"/>
          </a:p>
          <a:p>
            <a:pPr marL="0" indent="0">
              <a:buNone/>
            </a:pPr>
            <a:r>
              <a:rPr lang="en-US" altLang="ja-JP" dirty="0" smtClean="0"/>
              <a:t>Let</a:t>
            </a:r>
            <a:r>
              <a:rPr lang="ja-JP" altLang="en-US" dirty="0" smtClean="0"/>
              <a:t>　</a:t>
            </a:r>
            <a:r>
              <a:rPr lang="en-US" altLang="ja-JP" dirty="0" smtClean="0"/>
              <a:t>RITS :=</a:t>
            </a:r>
            <a:r>
              <a:rPr lang="ja-JP" altLang="en-US" dirty="0" smtClean="0"/>
              <a:t>　</a:t>
            </a:r>
            <a:endParaRPr lang="en-US" altLang="ja-JP" dirty="0" smtClean="0"/>
          </a:p>
          <a:p>
            <a:pPr marL="0" indent="0">
              <a:buNone/>
            </a:pPr>
            <a:r>
              <a:rPr lang="ja-JP" altLang="en-US" dirty="0" smtClean="0"/>
              <a:t>｛</a:t>
            </a:r>
            <a:r>
              <a:rPr lang="en-US" altLang="ja-JP" dirty="0" smtClean="0"/>
              <a:t> </a:t>
            </a:r>
            <a:r>
              <a:rPr lang="ja-JP" altLang="en-US" dirty="0" smtClean="0"/>
              <a:t>ｘ　　</a:t>
            </a:r>
            <a:r>
              <a:rPr lang="en-US" altLang="ja-JP" dirty="0" smtClean="0"/>
              <a:t> Japanese Residents  </a:t>
            </a:r>
            <a:r>
              <a:rPr lang="en-US" altLang="ja-JP" dirty="0" err="1" smtClean="0"/>
              <a:t>s.t.</a:t>
            </a:r>
            <a:r>
              <a:rPr lang="en-US" altLang="ja-JP" dirty="0" smtClean="0"/>
              <a:t>     </a:t>
            </a:r>
          </a:p>
          <a:p>
            <a:pPr marL="0" indent="0">
              <a:buNone/>
            </a:pPr>
            <a:r>
              <a:rPr lang="en-US" altLang="ja-JP" dirty="0"/>
              <a:t>	</a:t>
            </a:r>
            <a:r>
              <a:rPr lang="en-US" altLang="ja-JP" dirty="0" smtClean="0"/>
              <a:t>					</a:t>
            </a:r>
            <a:r>
              <a:rPr lang="en-US" altLang="ja-JP" dirty="0" smtClean="0">
                <a:solidFill>
                  <a:srgbClr val="FF6600"/>
                </a:solidFill>
              </a:rPr>
              <a:t>x passed RITS entrance exam</a:t>
            </a:r>
            <a:r>
              <a:rPr lang="ja-JP" altLang="en-US" dirty="0" smtClean="0"/>
              <a:t>　｝</a:t>
            </a:r>
            <a:endParaRPr lang="en-US" altLang="ja-JP" dirty="0" smtClean="0"/>
          </a:p>
        </p:txBody>
      </p:sp>
      <p:pic>
        <p:nvPicPr>
          <p:cNvPr id="5" name="図 4" descr="Lecture0_pdf（9_10ページ）.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963" y="3354863"/>
            <a:ext cx="530639" cy="669739"/>
          </a:xfrm>
          <a:prstGeom prst="rect">
            <a:avLst/>
          </a:prstGeom>
        </p:spPr>
      </p:pic>
      <p:sp>
        <p:nvSpPr>
          <p:cNvPr id="4" name="テキスト ボックス 3"/>
          <p:cNvSpPr txBox="1"/>
          <p:nvPr/>
        </p:nvSpPr>
        <p:spPr>
          <a:xfrm>
            <a:off x="552547" y="5214119"/>
            <a:ext cx="7602311" cy="1323439"/>
          </a:xfrm>
          <a:prstGeom prst="rect">
            <a:avLst/>
          </a:prstGeom>
          <a:noFill/>
        </p:spPr>
        <p:txBody>
          <a:bodyPr wrap="none" rtlCol="0">
            <a:spAutoFit/>
          </a:bodyPr>
          <a:lstStyle/>
          <a:p>
            <a:r>
              <a:rPr lang="ja-JP" altLang="en-US" sz="4000" dirty="0" smtClean="0">
                <a:solidFill>
                  <a:srgbClr val="FF0000"/>
                </a:solidFill>
              </a:rPr>
              <a:t>これ以降は毎回</a:t>
            </a:r>
            <a:r>
              <a:rPr lang="en-US" altLang="ja-JP" sz="4000" dirty="0" smtClean="0">
                <a:solidFill>
                  <a:srgbClr val="FF0000"/>
                </a:solidFill>
              </a:rPr>
              <a:t> </a:t>
            </a:r>
            <a:r>
              <a:rPr lang="ja-JP" altLang="en-US" sz="4000" dirty="0" smtClean="0">
                <a:solidFill>
                  <a:srgbClr val="FF0000"/>
                </a:solidFill>
              </a:rPr>
              <a:t>「</a:t>
            </a:r>
            <a:r>
              <a:rPr lang="en-US" altLang="ja-JP" sz="4000" dirty="0" smtClean="0">
                <a:solidFill>
                  <a:srgbClr val="FF0000"/>
                </a:solidFill>
              </a:rPr>
              <a:t>RITS</a:t>
            </a:r>
            <a:r>
              <a:rPr lang="ja-JP" altLang="en-US" sz="4000" dirty="0" smtClean="0">
                <a:solidFill>
                  <a:srgbClr val="FF0000"/>
                </a:solidFill>
              </a:rPr>
              <a:t>」</a:t>
            </a:r>
            <a:r>
              <a:rPr lang="en-US" altLang="ja-JP" sz="4000" dirty="0" smtClean="0">
                <a:solidFill>
                  <a:srgbClr val="FF0000"/>
                </a:solidFill>
              </a:rPr>
              <a:t> </a:t>
            </a:r>
            <a:r>
              <a:rPr lang="ja-JP" altLang="en-US" sz="4000" dirty="0" smtClean="0">
                <a:solidFill>
                  <a:srgbClr val="FF0000"/>
                </a:solidFill>
              </a:rPr>
              <a:t>だけで　</a:t>
            </a:r>
            <a:endParaRPr lang="en-US" altLang="ja-JP" sz="4000" dirty="0" smtClean="0">
              <a:solidFill>
                <a:srgbClr val="FF0000"/>
              </a:solidFill>
            </a:endParaRPr>
          </a:p>
          <a:p>
            <a:r>
              <a:rPr lang="en-US" altLang="ja-JP" sz="4000" dirty="0" smtClean="0">
                <a:solidFill>
                  <a:srgbClr val="FF0000"/>
                </a:solidFill>
              </a:rPr>
              <a:t>RITS</a:t>
            </a:r>
            <a:r>
              <a:rPr lang="ja-JP" altLang="en-US" sz="4000" dirty="0" smtClean="0">
                <a:solidFill>
                  <a:srgbClr val="FF0000"/>
                </a:solidFill>
              </a:rPr>
              <a:t>学生の集合を意味出来る！！</a:t>
            </a:r>
            <a:r>
              <a:rPr lang="en-US" altLang="ja-JP" sz="4000" dirty="0" smtClean="0">
                <a:solidFill>
                  <a:srgbClr val="FF0000"/>
                </a:solidFill>
              </a:rPr>
              <a:t> </a:t>
            </a:r>
            <a:endParaRPr kumimoji="1" lang="en-US" altLang="ja-JP" sz="4000" dirty="0" smtClean="0">
              <a:solidFill>
                <a:srgbClr val="FF0000"/>
              </a:solidFill>
            </a:endParaRPr>
          </a:p>
        </p:txBody>
      </p:sp>
      <p:sp>
        <p:nvSpPr>
          <p:cNvPr id="6" name="右矢印 5"/>
          <p:cNvSpPr/>
          <p:nvPr/>
        </p:nvSpPr>
        <p:spPr>
          <a:xfrm rot="10102978">
            <a:off x="2587532" y="2256493"/>
            <a:ext cx="3084006" cy="686199"/>
          </a:xfrm>
          <a:prstGeom prst="rightArrow">
            <a:avLst>
              <a:gd name="adj1" fmla="val 40193"/>
              <a:gd name="adj2" fmla="val 50000"/>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rgbClr val="FF6600"/>
              </a:solidFill>
            </a:endParaRPr>
          </a:p>
        </p:txBody>
      </p:sp>
      <p:sp>
        <p:nvSpPr>
          <p:cNvPr id="7" name="テキスト ボックス 6"/>
          <p:cNvSpPr txBox="1"/>
          <p:nvPr/>
        </p:nvSpPr>
        <p:spPr>
          <a:xfrm>
            <a:off x="5846410" y="2012917"/>
            <a:ext cx="2602195" cy="584776"/>
          </a:xfrm>
          <a:prstGeom prst="rect">
            <a:avLst/>
          </a:prstGeom>
          <a:noFill/>
        </p:spPr>
        <p:txBody>
          <a:bodyPr wrap="none" rtlCol="0">
            <a:spAutoFit/>
          </a:bodyPr>
          <a:lstStyle/>
          <a:p>
            <a:r>
              <a:rPr kumimoji="1" lang="en-US" altLang="ja-JP" sz="3200" dirty="0" smtClean="0">
                <a:solidFill>
                  <a:srgbClr val="FF6600"/>
                </a:solidFill>
              </a:rPr>
              <a:t>Define </a:t>
            </a:r>
            <a:r>
              <a:rPr kumimoji="1" lang="ja-JP" altLang="en-US" sz="3200" dirty="0" smtClean="0">
                <a:solidFill>
                  <a:srgbClr val="FF6600"/>
                </a:solidFill>
              </a:rPr>
              <a:t>（定義）</a:t>
            </a:r>
            <a:endParaRPr kumimoji="1" lang="ja-JP" altLang="en-US" sz="3200" dirty="0">
              <a:solidFill>
                <a:srgbClr val="FF6600"/>
              </a:solidFill>
            </a:endParaRPr>
          </a:p>
        </p:txBody>
      </p:sp>
      <p:sp>
        <p:nvSpPr>
          <p:cNvPr id="8" name="円/楕円 7"/>
          <p:cNvSpPr/>
          <p:nvPr/>
        </p:nvSpPr>
        <p:spPr>
          <a:xfrm>
            <a:off x="1988738" y="2719836"/>
            <a:ext cx="561291" cy="802771"/>
          </a:xfrm>
          <a:prstGeom prst="ellipse">
            <a:avLst/>
          </a:prstGeom>
          <a:solidFill>
            <a:schemeClr val="tx2">
              <a:lumMod val="60000"/>
              <a:lumOff val="40000"/>
              <a:alpha val="31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8673494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図形グループ 3"/>
          <p:cNvGrpSpPr/>
          <p:nvPr/>
        </p:nvGrpSpPr>
        <p:grpSpPr>
          <a:xfrm>
            <a:off x="0" y="0"/>
            <a:ext cx="9144000" cy="6858000"/>
            <a:chOff x="-2271691" y="615748"/>
            <a:chExt cx="13053591" cy="7336118"/>
          </a:xfrm>
        </p:grpSpPr>
        <p:pic>
          <p:nvPicPr>
            <p:cNvPr id="5" name="図 4" descr="cached-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1691" y="615748"/>
              <a:ext cx="13053591" cy="7336118"/>
            </a:xfrm>
            <a:prstGeom prst="rect">
              <a:avLst/>
            </a:prstGeom>
          </p:spPr>
        </p:pic>
        <p:sp>
          <p:nvSpPr>
            <p:cNvPr id="6" name="角丸四角形吹き出し 5"/>
            <p:cNvSpPr/>
            <p:nvPr/>
          </p:nvSpPr>
          <p:spPr>
            <a:xfrm>
              <a:off x="-1856953" y="1725357"/>
              <a:ext cx="5479550" cy="3486661"/>
            </a:xfrm>
            <a:prstGeom prst="wedgeRoundRectCallout">
              <a:avLst>
                <a:gd name="adj1" fmla="val 53995"/>
                <a:gd name="adj2" fmla="val 73715"/>
                <a:gd name="adj3" fmla="val 16667"/>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7" name="図 6" descr="LetsWriteJ_Latex_pdf.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9872" y="3962594"/>
              <a:ext cx="5472469" cy="578453"/>
            </a:xfrm>
            <a:prstGeom prst="rect">
              <a:avLst/>
            </a:prstGeom>
          </p:spPr>
        </p:pic>
        <p:pic>
          <p:nvPicPr>
            <p:cNvPr id="8" name="図 7" descr="LetsWriteJ_Latex_pdf.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8269" y="3420758"/>
              <a:ext cx="3749849" cy="541836"/>
            </a:xfrm>
            <a:prstGeom prst="rect">
              <a:avLst/>
            </a:prstGeom>
          </p:spPr>
        </p:pic>
        <p:pic>
          <p:nvPicPr>
            <p:cNvPr id="9" name="図 8" descr="LetsWriteJ_Latex_pdf.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822" y="2815689"/>
              <a:ext cx="3640476" cy="520068"/>
            </a:xfrm>
            <a:prstGeom prst="rect">
              <a:avLst/>
            </a:prstGeom>
          </p:spPr>
        </p:pic>
        <p:pic>
          <p:nvPicPr>
            <p:cNvPr id="10" name="図 9" descr="LetsWriteJ_Latex_pdf.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77249" y="2041947"/>
              <a:ext cx="2851323" cy="679786"/>
            </a:xfrm>
            <a:prstGeom prst="rect">
              <a:avLst/>
            </a:prstGeom>
          </p:spPr>
        </p:pic>
      </p:grpSp>
    </p:spTree>
    <p:extLst>
      <p:ext uri="{BB962C8B-B14F-4D97-AF65-F5344CB8AC3E}">
        <p14:creationId xmlns:p14="http://schemas.microsoft.com/office/powerpoint/2010/main" val="392736469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marL="514350" indent="-514350">
              <a:buAutoNum type="arabicParenBoth"/>
            </a:pPr>
            <a:r>
              <a:rPr lang="ja-JP" altLang="en-US" dirty="0" smtClean="0"/>
              <a:t>メンバーがどこに属しているのか</a:t>
            </a:r>
            <a:endParaRPr lang="en-US" altLang="ja-JP" dirty="0" smtClean="0"/>
          </a:p>
          <a:p>
            <a:pPr marL="0" indent="0">
              <a:buNone/>
            </a:pPr>
            <a:r>
              <a:rPr lang="en-US" altLang="ja-JP" dirty="0" smtClean="0"/>
              <a:t>RITS</a:t>
            </a:r>
            <a:r>
              <a:rPr lang="ja-JP" altLang="en-US" dirty="0" smtClean="0"/>
              <a:t>学生である</a:t>
            </a:r>
            <a:endParaRPr kumimoji="1" lang="en-US" altLang="ja-JP" dirty="0" smtClean="0"/>
          </a:p>
          <a:p>
            <a:pPr marL="0" indent="0">
              <a:buNone/>
            </a:pPr>
            <a:endParaRPr kumimoji="1" lang="en-US" altLang="ja-JP" dirty="0"/>
          </a:p>
          <a:p>
            <a:pPr marL="514350" indent="-514350">
              <a:buAutoNum type="arabicParenBoth"/>
            </a:pPr>
            <a:r>
              <a:rPr lang="ja-JP" altLang="en-US" dirty="0" smtClean="0"/>
              <a:t>メンバーに入る条件！</a:t>
            </a:r>
            <a:endParaRPr lang="en-US" altLang="ja-JP" dirty="0" smtClean="0"/>
          </a:p>
          <a:p>
            <a:pPr marL="0" indent="0">
              <a:buNone/>
            </a:pPr>
            <a:r>
              <a:rPr lang="ja-JP" altLang="en-US" dirty="0" smtClean="0"/>
              <a:t>ストリートダンスを愛している</a:t>
            </a:r>
            <a:endParaRPr lang="en-US" altLang="ja-JP" dirty="0" smtClean="0"/>
          </a:p>
        </p:txBody>
      </p:sp>
      <p:pic>
        <p:nvPicPr>
          <p:cNvPr id="4" name="図 3" descr="R_D_C_（立命館ダンスサークル___rdc_sns_さん___Twitt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8516" y="5075166"/>
            <a:ext cx="5265484" cy="1805563"/>
          </a:xfrm>
          <a:prstGeom prst="rect">
            <a:avLst/>
          </a:prstGeom>
        </p:spPr>
      </p:pic>
      <p:sp>
        <p:nvSpPr>
          <p:cNvPr id="7" name="タイトル 1"/>
          <p:cNvSpPr>
            <a:spLocks noGrp="1"/>
          </p:cNvSpPr>
          <p:nvPr>
            <p:ph type="title"/>
          </p:nvPr>
        </p:nvSpPr>
        <p:spPr>
          <a:xfrm>
            <a:off x="0" y="274638"/>
            <a:ext cx="9045161" cy="1143000"/>
          </a:xfrm>
        </p:spPr>
        <p:txBody>
          <a:bodyPr>
            <a:normAutofit fontScale="90000"/>
          </a:bodyPr>
          <a:lstStyle/>
          <a:p>
            <a:r>
              <a:rPr lang="en-US" altLang="ja-JP" dirty="0" err="1"/>
              <a:t>Reiya</a:t>
            </a:r>
            <a:r>
              <a:rPr lang="ja-JP" altLang="en-US" dirty="0"/>
              <a:t>氏の</a:t>
            </a:r>
            <a:r>
              <a:rPr lang="en-US" altLang="ja-JP" dirty="0"/>
              <a:t>RDC</a:t>
            </a:r>
            <a:r>
              <a:rPr lang="ja-JP" altLang="en-US" dirty="0"/>
              <a:t>に加入出来る人を</a:t>
            </a:r>
            <a:r>
              <a:rPr lang="ja-JP" altLang="en-US" dirty="0" smtClean="0"/>
              <a:t>定義する</a:t>
            </a:r>
            <a:endParaRPr kumimoji="1" lang="ja-JP" altLang="en-US" dirty="0"/>
          </a:p>
        </p:txBody>
      </p:sp>
    </p:spTree>
    <p:extLst>
      <p:ext uri="{BB962C8B-B14F-4D97-AF65-F5344CB8AC3E}">
        <p14:creationId xmlns:p14="http://schemas.microsoft.com/office/powerpoint/2010/main" val="3325661373"/>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marL="514350" indent="-514350">
              <a:buAutoNum type="arabicParenBoth"/>
            </a:pPr>
            <a:r>
              <a:rPr lang="ja-JP" altLang="en-US" dirty="0" smtClean="0"/>
              <a:t>メンバーがどこに属しているのか</a:t>
            </a:r>
            <a:endParaRPr lang="en-US" altLang="ja-JP" dirty="0" smtClean="0"/>
          </a:p>
          <a:p>
            <a:pPr marL="0" indent="0">
              <a:buNone/>
            </a:pPr>
            <a:r>
              <a:rPr lang="en-US" altLang="ja-JP" dirty="0"/>
              <a:t> </a:t>
            </a:r>
            <a:endParaRPr lang="en-US" altLang="ja-JP" dirty="0" smtClean="0"/>
          </a:p>
          <a:p>
            <a:pPr marL="0" indent="0">
              <a:buNone/>
            </a:pPr>
            <a:r>
              <a:rPr lang="en-US" altLang="ja-JP" dirty="0" smtClean="0"/>
              <a:t> x            RITS</a:t>
            </a:r>
            <a:endParaRPr kumimoji="1" lang="en-US" altLang="ja-JP" dirty="0"/>
          </a:p>
          <a:p>
            <a:pPr marL="514350" indent="-514350">
              <a:buAutoNum type="arabicParenBoth"/>
            </a:pPr>
            <a:r>
              <a:rPr lang="ja-JP" altLang="en-US" dirty="0" smtClean="0"/>
              <a:t>メンバーに入る条件！</a:t>
            </a:r>
            <a:endParaRPr lang="en-US" altLang="ja-JP" dirty="0"/>
          </a:p>
          <a:p>
            <a:pPr marL="0" indent="0">
              <a:buNone/>
            </a:pPr>
            <a:r>
              <a:rPr lang="en-US" altLang="ja-JP" dirty="0" err="1" smtClean="0"/>
              <a:t>s.t.</a:t>
            </a:r>
            <a:r>
              <a:rPr lang="en-US" altLang="ja-JP" dirty="0" smtClean="0"/>
              <a:t>   </a:t>
            </a:r>
          </a:p>
        </p:txBody>
      </p:sp>
      <p:pic>
        <p:nvPicPr>
          <p:cNvPr id="4" name="図 3" descr="Lecture0_pdf（9_10ページ）.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099" y="2635962"/>
            <a:ext cx="682529" cy="861445"/>
          </a:xfrm>
          <a:prstGeom prst="rect">
            <a:avLst/>
          </a:prstGeom>
        </p:spPr>
      </p:pic>
      <p:pic>
        <p:nvPicPr>
          <p:cNvPr id="5" name="図 4" descr="R_D_C_（立命館ダンスサークル___rdc_sns_さん___Twit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8516" y="5075166"/>
            <a:ext cx="5265484" cy="1805563"/>
          </a:xfrm>
          <a:prstGeom prst="rect">
            <a:avLst/>
          </a:prstGeom>
        </p:spPr>
      </p:pic>
      <p:sp>
        <p:nvSpPr>
          <p:cNvPr id="7" name="タイトル 1"/>
          <p:cNvSpPr txBox="1">
            <a:spLocks/>
          </p:cNvSpPr>
          <p:nvPr/>
        </p:nvSpPr>
        <p:spPr>
          <a:xfrm>
            <a:off x="0" y="427038"/>
            <a:ext cx="9144000" cy="1143000"/>
          </a:xfrm>
          <a:prstGeom prst="rect">
            <a:avLst/>
          </a:prstGeom>
        </p:spPr>
        <p:txBody>
          <a:bodyPr vert="horz" lIns="91440" tIns="45720" rIns="91440" bIns="45720" rtlCol="0" anchor="ctr">
            <a:normAutofit fontScale="90000"/>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r>
              <a:rPr lang="en-US" altLang="ja-JP" dirty="0" err="1" smtClean="0"/>
              <a:t>Reiya</a:t>
            </a:r>
            <a:r>
              <a:rPr lang="ja-JP" altLang="en-US" dirty="0" smtClean="0"/>
              <a:t>氏の</a:t>
            </a:r>
            <a:r>
              <a:rPr lang="en-US" altLang="ja-JP" dirty="0" smtClean="0"/>
              <a:t>RDC</a:t>
            </a:r>
            <a:r>
              <a:rPr lang="ja-JP" altLang="en-US" dirty="0" smtClean="0"/>
              <a:t>に加入出来る人を定義する</a:t>
            </a:r>
            <a:endParaRPr lang="ja-JP" altLang="en-US" dirty="0"/>
          </a:p>
        </p:txBody>
      </p:sp>
      <p:sp>
        <p:nvSpPr>
          <p:cNvPr id="8" name="正方形/長方形 7"/>
          <p:cNvSpPr/>
          <p:nvPr/>
        </p:nvSpPr>
        <p:spPr>
          <a:xfrm>
            <a:off x="1370277" y="3994237"/>
            <a:ext cx="5756704" cy="584776"/>
          </a:xfrm>
          <a:prstGeom prst="rect">
            <a:avLst/>
          </a:prstGeom>
        </p:spPr>
        <p:txBody>
          <a:bodyPr wrap="none">
            <a:spAutoFit/>
          </a:bodyPr>
          <a:lstStyle/>
          <a:p>
            <a:r>
              <a:rPr lang="ja-JP" altLang="en-US" sz="3200" dirty="0" smtClean="0"/>
              <a:t>Ｘはストリートダンスを愛している</a:t>
            </a:r>
            <a:endParaRPr lang="en-US" altLang="ja-JP" sz="3200" dirty="0" smtClean="0"/>
          </a:p>
        </p:txBody>
      </p:sp>
      <p:sp>
        <p:nvSpPr>
          <p:cNvPr id="9" name="テキスト ボックス 8"/>
          <p:cNvSpPr txBox="1"/>
          <p:nvPr/>
        </p:nvSpPr>
        <p:spPr>
          <a:xfrm>
            <a:off x="6517309" y="3736177"/>
            <a:ext cx="2006078" cy="369332"/>
          </a:xfrm>
          <a:prstGeom prst="rect">
            <a:avLst/>
          </a:prstGeom>
          <a:noFill/>
        </p:spPr>
        <p:txBody>
          <a:bodyPr wrap="none" rtlCol="0">
            <a:spAutoFit/>
          </a:bodyPr>
          <a:lstStyle/>
          <a:p>
            <a:r>
              <a:rPr kumimoji="1" lang="ja-JP" altLang="en-US" dirty="0" smtClean="0">
                <a:solidFill>
                  <a:srgbClr val="FF0000"/>
                </a:solidFill>
              </a:rPr>
              <a:t>なんか長くてうざい</a:t>
            </a:r>
            <a:endParaRPr kumimoji="1" lang="ja-JP" altLang="en-US" dirty="0">
              <a:solidFill>
                <a:srgbClr val="FF0000"/>
              </a:solidFill>
            </a:endParaRPr>
          </a:p>
        </p:txBody>
      </p:sp>
    </p:spTree>
    <p:extLst>
      <p:ext uri="{BB962C8B-B14F-4D97-AF65-F5344CB8AC3E}">
        <p14:creationId xmlns:p14="http://schemas.microsoft.com/office/powerpoint/2010/main" val="1158605116"/>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274638"/>
            <a:ext cx="9144000" cy="1143000"/>
          </a:xfrm>
        </p:spPr>
        <p:txBody>
          <a:bodyPr>
            <a:normAutofit fontScale="90000"/>
          </a:bodyPr>
          <a:lstStyle/>
          <a:p>
            <a:r>
              <a:rPr lang="en-US" altLang="ja-JP" dirty="0" err="1"/>
              <a:t>Reiya</a:t>
            </a:r>
            <a:r>
              <a:rPr lang="ja-JP" altLang="en-US" dirty="0"/>
              <a:t>氏の</a:t>
            </a:r>
            <a:r>
              <a:rPr lang="en-US" altLang="ja-JP" dirty="0"/>
              <a:t>RDC</a:t>
            </a:r>
            <a:r>
              <a:rPr lang="ja-JP" altLang="en-US" dirty="0"/>
              <a:t>に加入出来る人を</a:t>
            </a:r>
            <a:r>
              <a:rPr lang="ja-JP" altLang="en-US" dirty="0" smtClean="0"/>
              <a:t>定義する</a:t>
            </a:r>
            <a:endParaRPr kumimoji="1" lang="ja-JP" altLang="en-US" dirty="0"/>
          </a:p>
        </p:txBody>
      </p:sp>
      <p:sp>
        <p:nvSpPr>
          <p:cNvPr id="3" name="コンテンツ プレースホルダー 2"/>
          <p:cNvSpPr>
            <a:spLocks noGrp="1"/>
          </p:cNvSpPr>
          <p:nvPr>
            <p:ph idx="1"/>
          </p:nvPr>
        </p:nvSpPr>
        <p:spPr>
          <a:xfrm>
            <a:off x="301460" y="1432452"/>
            <a:ext cx="8229600" cy="4525963"/>
          </a:xfrm>
        </p:spPr>
        <p:txBody>
          <a:bodyPr>
            <a:normAutofit/>
          </a:bodyPr>
          <a:lstStyle/>
          <a:p>
            <a:pPr marL="0" indent="0">
              <a:buNone/>
            </a:pPr>
            <a:r>
              <a:rPr lang="en-US" altLang="ja-JP" dirty="0" smtClean="0"/>
              <a:t>Let   Love : </a:t>
            </a:r>
            <a:r>
              <a:rPr lang="ja-JP" altLang="en-US" dirty="0" smtClean="0"/>
              <a:t>人物</a:t>
            </a:r>
            <a:r>
              <a:rPr lang="en-US" altLang="ja-JP" dirty="0" smtClean="0"/>
              <a:t> </a:t>
            </a:r>
            <a:r>
              <a:rPr lang="ja-JP" altLang="en-US" dirty="0" smtClean="0"/>
              <a:t>　　　　　アクティビティ</a:t>
            </a:r>
            <a:endParaRPr lang="en-US" altLang="ja-JP" dirty="0"/>
          </a:p>
          <a:p>
            <a:pPr marL="0" indent="0">
              <a:buNone/>
            </a:pPr>
            <a:r>
              <a:rPr lang="en-US" altLang="ja-JP" dirty="0"/>
              <a:t>b</a:t>
            </a:r>
            <a:r>
              <a:rPr lang="en-US" altLang="ja-JP" dirty="0" smtClean="0"/>
              <a:t>e a function that maps</a:t>
            </a:r>
            <a:r>
              <a:rPr lang="ja-JP" altLang="en-US" dirty="0" smtClean="0"/>
              <a:t>人物</a:t>
            </a:r>
            <a:r>
              <a:rPr lang="en-US" altLang="ja-JP" dirty="0" smtClean="0"/>
              <a:t> to </a:t>
            </a:r>
            <a:r>
              <a:rPr lang="ja-JP" altLang="en-US" dirty="0" smtClean="0"/>
              <a:t>人物の愛するアクティビティ</a:t>
            </a:r>
            <a:endParaRPr lang="en-US" altLang="ja-JP" dirty="0" smtClean="0"/>
          </a:p>
          <a:p>
            <a:pPr marL="0" indent="0">
              <a:buNone/>
            </a:pPr>
            <a:endParaRPr lang="en-US" altLang="ja-JP" dirty="0" smtClean="0"/>
          </a:p>
          <a:p>
            <a:pPr marL="0" indent="0">
              <a:buNone/>
            </a:pPr>
            <a:r>
              <a:rPr lang="en-US" altLang="ja-JP" dirty="0" smtClean="0"/>
              <a:t>Then  RDC</a:t>
            </a:r>
            <a:r>
              <a:rPr lang="ja-JP" altLang="en-US" dirty="0" smtClean="0"/>
              <a:t>加入可：＝</a:t>
            </a:r>
            <a:endParaRPr lang="en-US" altLang="ja-JP" dirty="0" smtClean="0"/>
          </a:p>
          <a:p>
            <a:pPr marL="0" indent="0">
              <a:buNone/>
            </a:pPr>
            <a:r>
              <a:rPr lang="ja-JP" altLang="en-US" dirty="0" smtClean="0"/>
              <a:t>｛</a:t>
            </a:r>
            <a:r>
              <a:rPr lang="en-US" altLang="ja-JP" dirty="0" smtClean="0"/>
              <a:t> </a:t>
            </a:r>
            <a:r>
              <a:rPr lang="ja-JP" altLang="en-US" dirty="0" smtClean="0"/>
              <a:t>ｘ　　</a:t>
            </a:r>
            <a:r>
              <a:rPr lang="en-US" altLang="ja-JP" dirty="0" smtClean="0"/>
              <a:t> RITS</a:t>
            </a:r>
            <a:r>
              <a:rPr lang="ja-JP" altLang="en-US" dirty="0" smtClean="0"/>
              <a:t>　</a:t>
            </a:r>
            <a:r>
              <a:rPr lang="en-US" altLang="ja-JP" dirty="0" err="1" smtClean="0"/>
              <a:t>s.t</a:t>
            </a:r>
            <a:r>
              <a:rPr lang="ja-JP" altLang="en-US" dirty="0" smtClean="0"/>
              <a:t>　</a:t>
            </a:r>
            <a:r>
              <a:rPr lang="en-US" altLang="ja-JP" dirty="0" smtClean="0"/>
              <a:t>Street Dance        Love(x)</a:t>
            </a:r>
            <a:r>
              <a:rPr lang="ja-JP" altLang="en-US" dirty="0" smtClean="0"/>
              <a:t>｝</a:t>
            </a:r>
            <a:endParaRPr lang="en-US" altLang="ja-JP" dirty="0" smtClean="0"/>
          </a:p>
        </p:txBody>
      </p:sp>
      <p:pic>
        <p:nvPicPr>
          <p:cNvPr id="5" name="図 4" descr="Lecture0_pdf（9_10ページ）.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223" y="4217537"/>
            <a:ext cx="530639" cy="669739"/>
          </a:xfrm>
          <a:prstGeom prst="rect">
            <a:avLst/>
          </a:prstGeom>
        </p:spPr>
      </p:pic>
      <p:pic>
        <p:nvPicPr>
          <p:cNvPr id="9" name="図 8" descr="Lecture0_pdf（8_10ページ）.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7499" y="1249890"/>
            <a:ext cx="1138017" cy="876237"/>
          </a:xfrm>
          <a:prstGeom prst="rect">
            <a:avLst/>
          </a:prstGeom>
        </p:spPr>
      </p:pic>
      <p:pic>
        <p:nvPicPr>
          <p:cNvPr id="10" name="図 9" descr="Lecture0_pdf（9_10ページ）.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0411" y="4217537"/>
            <a:ext cx="530639" cy="669739"/>
          </a:xfrm>
          <a:prstGeom prst="rect">
            <a:avLst/>
          </a:prstGeom>
        </p:spPr>
      </p:pic>
      <p:pic>
        <p:nvPicPr>
          <p:cNvPr id="11" name="図 10" descr="R_D_C_（立命館ダンスサークル___rdc_sns_さん___Twitte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8516" y="5075166"/>
            <a:ext cx="5265484" cy="1805563"/>
          </a:xfrm>
          <a:prstGeom prst="rect">
            <a:avLst/>
          </a:prstGeom>
        </p:spPr>
      </p:pic>
    </p:spTree>
    <p:extLst>
      <p:ext uri="{BB962C8B-B14F-4D97-AF65-F5344CB8AC3E}">
        <p14:creationId xmlns:p14="http://schemas.microsoft.com/office/powerpoint/2010/main" val="245776515"/>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Is a subset of</a:t>
            </a:r>
            <a:r>
              <a:rPr kumimoji="1" lang="ja-JP" altLang="en-US" dirty="0" smtClean="0"/>
              <a:t>（・・・に含まれる）</a:t>
            </a:r>
            <a:r>
              <a:rPr kumimoji="1" lang="en-US" altLang="ja-JP" dirty="0" smtClean="0"/>
              <a:t> </a:t>
            </a:r>
            <a:endParaRPr kumimoji="1" lang="ja-JP" altLang="en-US" dirty="0"/>
          </a:p>
        </p:txBody>
      </p:sp>
      <p:pic>
        <p:nvPicPr>
          <p:cNvPr id="4" name="図 3" descr="LetsWriteJ_Latex_pdf（3_6ページ）.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5042" y="1998119"/>
            <a:ext cx="2882900" cy="2641600"/>
          </a:xfrm>
          <a:prstGeom prst="rect">
            <a:avLst/>
          </a:prstGeom>
        </p:spPr>
      </p:pic>
    </p:spTree>
    <p:extLst>
      <p:ext uri="{BB962C8B-B14F-4D97-AF65-F5344CB8AC3E}">
        <p14:creationId xmlns:p14="http://schemas.microsoft.com/office/powerpoint/2010/main" val="381692854"/>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当たり前の話・・・</a:t>
            </a:r>
            <a:endParaRPr kumimoji="1" lang="ja-JP" altLang="en-US" dirty="0"/>
          </a:p>
        </p:txBody>
      </p:sp>
      <p:sp>
        <p:nvSpPr>
          <p:cNvPr id="5" name="正方形/長方形 4"/>
          <p:cNvSpPr/>
          <p:nvPr/>
        </p:nvSpPr>
        <p:spPr>
          <a:xfrm>
            <a:off x="962338" y="2297783"/>
            <a:ext cx="965529" cy="646331"/>
          </a:xfrm>
          <a:prstGeom prst="rect">
            <a:avLst/>
          </a:prstGeom>
        </p:spPr>
        <p:txBody>
          <a:bodyPr wrap="none">
            <a:spAutoFit/>
          </a:bodyPr>
          <a:lstStyle/>
          <a:p>
            <a:r>
              <a:rPr lang="en-US" altLang="ja-JP" sz="3600" dirty="0" smtClean="0"/>
              <a:t>RDC</a:t>
            </a:r>
            <a:endParaRPr lang="ja-JP" altLang="en-US" sz="3600" dirty="0"/>
          </a:p>
        </p:txBody>
      </p:sp>
      <p:pic>
        <p:nvPicPr>
          <p:cNvPr id="6" name="図 5" descr="LetsWriteJ_Latex_pdf（3_6ページ）.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4032" y="3714313"/>
            <a:ext cx="1153776" cy="1057204"/>
          </a:xfrm>
          <a:prstGeom prst="rect">
            <a:avLst/>
          </a:prstGeom>
        </p:spPr>
      </p:pic>
      <p:sp>
        <p:nvSpPr>
          <p:cNvPr id="7" name="正方形/長方形 6"/>
          <p:cNvSpPr/>
          <p:nvPr/>
        </p:nvSpPr>
        <p:spPr>
          <a:xfrm>
            <a:off x="3135042" y="2359338"/>
            <a:ext cx="2109872" cy="584776"/>
          </a:xfrm>
          <a:prstGeom prst="rect">
            <a:avLst/>
          </a:prstGeom>
        </p:spPr>
        <p:txBody>
          <a:bodyPr wrap="none">
            <a:spAutoFit/>
          </a:bodyPr>
          <a:lstStyle/>
          <a:p>
            <a:r>
              <a:rPr lang="en-US" altLang="ja-JP" sz="3200" dirty="0" smtClean="0"/>
              <a:t>RDC</a:t>
            </a:r>
            <a:r>
              <a:rPr lang="ja-JP" altLang="en-US" sz="3200" dirty="0" smtClean="0"/>
              <a:t>加入可</a:t>
            </a:r>
            <a:endParaRPr lang="ja-JP" altLang="en-US" sz="3200" dirty="0"/>
          </a:p>
        </p:txBody>
      </p:sp>
      <p:sp>
        <p:nvSpPr>
          <p:cNvPr id="8" name="正方形/長方形 7"/>
          <p:cNvSpPr/>
          <p:nvPr/>
        </p:nvSpPr>
        <p:spPr>
          <a:xfrm>
            <a:off x="363321" y="3825379"/>
            <a:ext cx="965529" cy="646331"/>
          </a:xfrm>
          <a:prstGeom prst="rect">
            <a:avLst/>
          </a:prstGeom>
        </p:spPr>
        <p:txBody>
          <a:bodyPr wrap="none">
            <a:spAutoFit/>
          </a:bodyPr>
          <a:lstStyle/>
          <a:p>
            <a:r>
              <a:rPr lang="en-US" altLang="ja-JP" sz="3600" dirty="0" smtClean="0"/>
              <a:t>RDC</a:t>
            </a:r>
            <a:endParaRPr lang="ja-JP" altLang="en-US" sz="3600" dirty="0"/>
          </a:p>
        </p:txBody>
      </p:sp>
      <p:pic>
        <p:nvPicPr>
          <p:cNvPr id="9" name="図 8" descr="LetsWriteJ_Latex_pdf（3_6ページ）.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66" y="2201927"/>
            <a:ext cx="1153776" cy="1057204"/>
          </a:xfrm>
          <a:prstGeom prst="rect">
            <a:avLst/>
          </a:prstGeom>
        </p:spPr>
      </p:pic>
      <p:sp>
        <p:nvSpPr>
          <p:cNvPr id="10" name="正方形/長方形 9"/>
          <p:cNvSpPr/>
          <p:nvPr/>
        </p:nvSpPr>
        <p:spPr>
          <a:xfrm>
            <a:off x="2539834" y="3825379"/>
            <a:ext cx="6604166" cy="584776"/>
          </a:xfrm>
          <a:prstGeom prst="rect">
            <a:avLst/>
          </a:prstGeom>
        </p:spPr>
        <p:txBody>
          <a:bodyPr wrap="square">
            <a:spAutoFit/>
          </a:bodyPr>
          <a:lstStyle/>
          <a:p>
            <a:r>
              <a:rPr lang="ja-JP" altLang="en-US" sz="3200" dirty="0" smtClean="0"/>
              <a:t>｛</a:t>
            </a:r>
            <a:r>
              <a:rPr lang="en-US" altLang="ja-JP" sz="3200" dirty="0" smtClean="0"/>
              <a:t> </a:t>
            </a:r>
            <a:r>
              <a:rPr lang="ja-JP" altLang="en-US" sz="3200" dirty="0" smtClean="0"/>
              <a:t>ｘ　</a:t>
            </a:r>
            <a:r>
              <a:rPr lang="en-US" altLang="ja-JP" sz="3200" dirty="0" smtClean="0"/>
              <a:t>   RITS:</a:t>
            </a:r>
            <a:r>
              <a:rPr lang="ja-JP" altLang="en-US" sz="3200" dirty="0" smtClean="0"/>
              <a:t>　</a:t>
            </a:r>
            <a:r>
              <a:rPr lang="en-US" altLang="ja-JP" sz="3200" dirty="0" smtClean="0"/>
              <a:t>Street Dance       Love(x)</a:t>
            </a:r>
            <a:r>
              <a:rPr lang="ja-JP" altLang="en-US" sz="3200" dirty="0" smtClean="0"/>
              <a:t>｝</a:t>
            </a:r>
            <a:endParaRPr lang="en-US" altLang="ja-JP" sz="3200" dirty="0" smtClean="0"/>
          </a:p>
        </p:txBody>
      </p:sp>
      <p:pic>
        <p:nvPicPr>
          <p:cNvPr id="12" name="図 11" descr="Lecture0_pdf（9_10ページ）.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5042" y="3849341"/>
            <a:ext cx="530639" cy="669739"/>
          </a:xfrm>
          <a:prstGeom prst="rect">
            <a:avLst/>
          </a:prstGeom>
        </p:spPr>
      </p:pic>
      <p:pic>
        <p:nvPicPr>
          <p:cNvPr id="13" name="図 12" descr="Lecture0_pdf（9_10ページ）.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3330" y="3837360"/>
            <a:ext cx="530639" cy="669739"/>
          </a:xfrm>
          <a:prstGeom prst="rect">
            <a:avLst/>
          </a:prstGeom>
        </p:spPr>
      </p:pic>
    </p:spTree>
    <p:extLst>
      <p:ext uri="{BB962C8B-B14F-4D97-AF65-F5344CB8AC3E}">
        <p14:creationId xmlns:p14="http://schemas.microsoft.com/office/powerpoint/2010/main" val="369650021"/>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IMPLIES (</a:t>
            </a:r>
            <a:r>
              <a:rPr lang="ja-JP" altLang="en-US" dirty="0" smtClean="0"/>
              <a:t>示唆する、意味する</a:t>
            </a:r>
            <a:r>
              <a:rPr lang="en-US" altLang="ja-JP" dirty="0" smtClean="0"/>
              <a:t>)</a:t>
            </a:r>
            <a:endParaRPr kumimoji="1" lang="ja-JP" altLang="en-US" dirty="0"/>
          </a:p>
        </p:txBody>
      </p:sp>
      <p:pic>
        <p:nvPicPr>
          <p:cNvPr id="4" name="図 3" descr="Lecture0_pdf（8_10ページ）.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1090" y="1869139"/>
            <a:ext cx="5520617" cy="3034894"/>
          </a:xfrm>
          <a:prstGeom prst="rect">
            <a:avLst/>
          </a:prstGeom>
        </p:spPr>
      </p:pic>
      <p:pic>
        <p:nvPicPr>
          <p:cNvPr id="5" name="図 4" descr="Lecture0_pdf（8_10ページ）.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3490" y="2021539"/>
            <a:ext cx="5520617" cy="3034894"/>
          </a:xfrm>
          <a:prstGeom prst="rect">
            <a:avLst/>
          </a:prstGeom>
        </p:spPr>
      </p:pic>
    </p:spTree>
    <p:extLst>
      <p:ext uri="{BB962C8B-B14F-4D97-AF65-F5344CB8AC3E}">
        <p14:creationId xmlns:p14="http://schemas.microsoft.com/office/powerpoint/2010/main" val="1514706565"/>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IMPLIES (</a:t>
            </a:r>
            <a:r>
              <a:rPr lang="ja-JP" altLang="en-US" dirty="0" smtClean="0"/>
              <a:t>示唆する、意味する</a:t>
            </a:r>
            <a:r>
              <a:rPr lang="en-US" altLang="ja-JP" dirty="0" smtClean="0"/>
              <a:t>)</a:t>
            </a:r>
            <a:endParaRPr kumimoji="1" lang="ja-JP" altLang="en-US" dirty="0"/>
          </a:p>
        </p:txBody>
      </p:sp>
      <p:pic>
        <p:nvPicPr>
          <p:cNvPr id="5" name="図 4" descr="Lecture0_pdf（8_10ページ）.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3107" y="1976974"/>
            <a:ext cx="3160618" cy="1737513"/>
          </a:xfrm>
          <a:prstGeom prst="rect">
            <a:avLst/>
          </a:prstGeom>
        </p:spPr>
      </p:pic>
      <p:sp>
        <p:nvSpPr>
          <p:cNvPr id="3" name="テキスト ボックス 2"/>
          <p:cNvSpPr txBox="1"/>
          <p:nvPr/>
        </p:nvSpPr>
        <p:spPr>
          <a:xfrm>
            <a:off x="363785" y="2456239"/>
            <a:ext cx="2713002" cy="1200329"/>
          </a:xfrm>
          <a:prstGeom prst="rect">
            <a:avLst/>
          </a:prstGeom>
          <a:noFill/>
        </p:spPr>
        <p:txBody>
          <a:bodyPr wrap="none" rtlCol="0">
            <a:spAutoFit/>
          </a:bodyPr>
          <a:lstStyle/>
          <a:p>
            <a:r>
              <a:rPr kumimoji="1" lang="en-US" altLang="ja-JP" sz="3600" dirty="0" smtClean="0"/>
              <a:t>A</a:t>
            </a:r>
            <a:r>
              <a:rPr kumimoji="1" lang="ja-JP" altLang="en-US" sz="3600" dirty="0" smtClean="0"/>
              <a:t>さんは</a:t>
            </a:r>
            <a:endParaRPr kumimoji="1" lang="en-US" altLang="ja-JP" sz="3600" dirty="0" smtClean="0"/>
          </a:p>
          <a:p>
            <a:r>
              <a:rPr kumimoji="1" lang="ja-JP" altLang="en-US" sz="3600" dirty="0" smtClean="0"/>
              <a:t>結婚している</a:t>
            </a:r>
            <a:endParaRPr kumimoji="1" lang="ja-JP" altLang="en-US" sz="3600" dirty="0"/>
          </a:p>
        </p:txBody>
      </p:sp>
      <p:sp>
        <p:nvSpPr>
          <p:cNvPr id="6" name="テキスト ボックス 5"/>
          <p:cNvSpPr txBox="1"/>
          <p:nvPr/>
        </p:nvSpPr>
        <p:spPr>
          <a:xfrm>
            <a:off x="6620736" y="2647947"/>
            <a:ext cx="2267568" cy="1200329"/>
          </a:xfrm>
          <a:prstGeom prst="rect">
            <a:avLst/>
          </a:prstGeom>
          <a:noFill/>
        </p:spPr>
        <p:txBody>
          <a:bodyPr wrap="none" rtlCol="0">
            <a:spAutoFit/>
          </a:bodyPr>
          <a:lstStyle/>
          <a:p>
            <a:r>
              <a:rPr kumimoji="1" lang="ja-JP" altLang="en-US" sz="3600" dirty="0" smtClean="0"/>
              <a:t>パートナー</a:t>
            </a:r>
            <a:endParaRPr kumimoji="1" lang="en-US" altLang="ja-JP" sz="3600" dirty="0" smtClean="0"/>
          </a:p>
          <a:p>
            <a:r>
              <a:rPr lang="ja-JP" altLang="en-US" sz="3600" dirty="0" smtClean="0"/>
              <a:t>ｆ</a:t>
            </a:r>
            <a:r>
              <a:rPr kumimoji="1" lang="en-US" altLang="ja-JP" sz="3600" dirty="0" smtClean="0"/>
              <a:t>or A </a:t>
            </a:r>
            <a:r>
              <a:rPr kumimoji="1" lang="ja-JP" altLang="en-US" sz="3600" dirty="0" smtClean="0"/>
              <a:t>さん</a:t>
            </a:r>
            <a:endParaRPr kumimoji="1" lang="ja-JP" altLang="en-US" sz="3600" dirty="0"/>
          </a:p>
        </p:txBody>
      </p:sp>
      <p:pic>
        <p:nvPicPr>
          <p:cNvPr id="7" name="図 6" descr="Lecture0_pdf（8_10ページ）.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0275" y="4202201"/>
            <a:ext cx="3160618" cy="1737513"/>
          </a:xfrm>
          <a:prstGeom prst="rect">
            <a:avLst/>
          </a:prstGeom>
        </p:spPr>
      </p:pic>
      <p:sp>
        <p:nvSpPr>
          <p:cNvPr id="8" name="テキスト ボックス 7"/>
          <p:cNvSpPr txBox="1"/>
          <p:nvPr/>
        </p:nvSpPr>
        <p:spPr>
          <a:xfrm>
            <a:off x="457200" y="4873174"/>
            <a:ext cx="1263086" cy="646331"/>
          </a:xfrm>
          <a:prstGeom prst="rect">
            <a:avLst/>
          </a:prstGeom>
          <a:noFill/>
        </p:spPr>
        <p:txBody>
          <a:bodyPr wrap="none" rtlCol="0">
            <a:spAutoFit/>
          </a:bodyPr>
          <a:lstStyle/>
          <a:p>
            <a:r>
              <a:rPr lang="ja-JP" altLang="en-US" sz="3600" dirty="0" smtClean="0"/>
              <a:t>Ｘ＝２</a:t>
            </a:r>
            <a:endParaRPr kumimoji="1" lang="ja-JP" altLang="en-US" sz="3600" dirty="0"/>
          </a:p>
        </p:txBody>
      </p:sp>
      <p:sp>
        <p:nvSpPr>
          <p:cNvPr id="9" name="テキスト ボックス 8"/>
          <p:cNvSpPr txBox="1"/>
          <p:nvPr/>
        </p:nvSpPr>
        <p:spPr>
          <a:xfrm>
            <a:off x="6160893" y="4873174"/>
            <a:ext cx="1473480" cy="646331"/>
          </a:xfrm>
          <a:prstGeom prst="rect">
            <a:avLst/>
          </a:prstGeom>
          <a:noFill/>
        </p:spPr>
        <p:txBody>
          <a:bodyPr wrap="none" rtlCol="0">
            <a:spAutoFit/>
          </a:bodyPr>
          <a:lstStyle/>
          <a:p>
            <a:r>
              <a:rPr kumimoji="1" lang="ja-JP" altLang="en-US" sz="3600" dirty="0" smtClean="0"/>
              <a:t>Ｘ</a:t>
            </a:r>
            <a:r>
              <a:rPr kumimoji="1" lang="ja-JP" altLang="en-US" sz="3600" baseline="30000" dirty="0" smtClean="0"/>
              <a:t>２</a:t>
            </a:r>
            <a:r>
              <a:rPr kumimoji="1" lang="ja-JP" altLang="en-US" sz="3600" dirty="0" smtClean="0"/>
              <a:t>＝４</a:t>
            </a:r>
            <a:endParaRPr kumimoji="1" lang="ja-JP" altLang="en-US" sz="3600" dirty="0"/>
          </a:p>
        </p:txBody>
      </p:sp>
      <p:pic>
        <p:nvPicPr>
          <p:cNvPr id="10" name="図 9" descr="Lecture0_pdf（8_10ページ）.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7997" y="2456239"/>
            <a:ext cx="832739" cy="1106805"/>
          </a:xfrm>
          <a:prstGeom prst="rect">
            <a:avLst/>
          </a:prstGeom>
        </p:spPr>
      </p:pic>
      <p:sp>
        <p:nvSpPr>
          <p:cNvPr id="11" name="テキスト ボックス 10"/>
          <p:cNvSpPr txBox="1"/>
          <p:nvPr/>
        </p:nvSpPr>
        <p:spPr>
          <a:xfrm>
            <a:off x="4449098" y="5939714"/>
            <a:ext cx="4535617" cy="769441"/>
          </a:xfrm>
          <a:prstGeom prst="rect">
            <a:avLst/>
          </a:prstGeom>
          <a:noFill/>
        </p:spPr>
        <p:txBody>
          <a:bodyPr wrap="none" rtlCol="0">
            <a:spAutoFit/>
          </a:bodyPr>
          <a:lstStyle/>
          <a:p>
            <a:r>
              <a:rPr kumimoji="1" lang="ja-JP" altLang="en-US" sz="4400" dirty="0" smtClean="0">
                <a:solidFill>
                  <a:srgbClr val="FF0000"/>
                </a:solidFill>
              </a:rPr>
              <a:t>逆はいえるか？？</a:t>
            </a:r>
            <a:endParaRPr kumimoji="1" lang="ja-JP" altLang="en-US" sz="4400" dirty="0">
              <a:solidFill>
                <a:srgbClr val="FF0000"/>
              </a:solidFill>
            </a:endParaRPr>
          </a:p>
        </p:txBody>
      </p:sp>
    </p:spTree>
    <p:extLst>
      <p:ext uri="{BB962C8B-B14F-4D97-AF65-F5344CB8AC3E}">
        <p14:creationId xmlns:p14="http://schemas.microsoft.com/office/powerpoint/2010/main" val="2964483171"/>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以下の文を翻訳しよう</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err="1" smtClean="0"/>
              <a:t>Reiya</a:t>
            </a:r>
            <a:r>
              <a:rPr kumimoji="1" lang="en-US" altLang="ja-JP" dirty="0" smtClean="0"/>
              <a:t> </a:t>
            </a:r>
            <a:r>
              <a:rPr kumimoji="1" lang="ja-JP" altLang="en-US" dirty="0" smtClean="0"/>
              <a:t>氏は　ダンスが毎日のアクティビティにないと死んでしまうような</a:t>
            </a:r>
            <a:r>
              <a:rPr kumimoji="1" lang="en-US" altLang="ja-JP" dirty="0" smtClean="0"/>
              <a:t>RITS</a:t>
            </a:r>
            <a:r>
              <a:rPr kumimoji="1" lang="ja-JP" altLang="en-US" dirty="0" smtClean="0"/>
              <a:t>学生である。</a:t>
            </a:r>
            <a:endParaRPr kumimoji="1" lang="ja-JP" altLang="en-US" dirty="0"/>
          </a:p>
        </p:txBody>
      </p:sp>
    </p:spTree>
    <p:extLst>
      <p:ext uri="{BB962C8B-B14F-4D97-AF65-F5344CB8AC3E}">
        <p14:creationId xmlns:p14="http://schemas.microsoft.com/office/powerpoint/2010/main" val="3290188526"/>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以下の文を翻訳しよう</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dirty="0" err="1" smtClean="0"/>
              <a:t>Reiya</a:t>
            </a:r>
            <a:r>
              <a:rPr kumimoji="1" lang="en-US" altLang="ja-JP" dirty="0" smtClean="0"/>
              <a:t> </a:t>
            </a:r>
            <a:r>
              <a:rPr kumimoji="1" lang="ja-JP" altLang="en-US" dirty="0" smtClean="0"/>
              <a:t>氏は　ダンスが毎日のアクティビティにないと死んでしまうような</a:t>
            </a:r>
            <a:r>
              <a:rPr kumimoji="1" lang="en-US" altLang="ja-JP" dirty="0" smtClean="0"/>
              <a:t>RITS</a:t>
            </a:r>
            <a:r>
              <a:rPr kumimoji="1" lang="ja-JP" altLang="en-US" dirty="0" smtClean="0"/>
              <a:t>学生である。</a:t>
            </a:r>
            <a:endParaRPr kumimoji="1" lang="en-US" altLang="ja-JP" dirty="0" smtClean="0"/>
          </a:p>
          <a:p>
            <a:pPr marL="0" indent="0">
              <a:buNone/>
            </a:pPr>
            <a:endParaRPr lang="en-US" altLang="ja-JP" dirty="0"/>
          </a:p>
          <a:p>
            <a:pPr marL="0" indent="0">
              <a:buNone/>
            </a:pPr>
            <a:r>
              <a:rPr kumimoji="1" lang="ja-JP" altLang="en-US" dirty="0" smtClean="0"/>
              <a:t>少し数学的に言い換える</a:t>
            </a:r>
            <a:endParaRPr kumimoji="1" lang="en-US" altLang="ja-JP" dirty="0" smtClean="0"/>
          </a:p>
          <a:p>
            <a:pPr marL="0" indent="0">
              <a:buNone/>
            </a:pPr>
            <a:endParaRPr lang="en-US" altLang="ja-JP" dirty="0" smtClean="0"/>
          </a:p>
          <a:p>
            <a:pPr marL="0" indent="0">
              <a:buNone/>
            </a:pPr>
            <a:r>
              <a:rPr lang="en-US" altLang="ja-JP" dirty="0" err="1" smtClean="0">
                <a:solidFill>
                  <a:srgbClr val="FF0000"/>
                </a:solidFill>
              </a:rPr>
              <a:t>Reiya</a:t>
            </a:r>
            <a:r>
              <a:rPr lang="ja-JP" altLang="en-US" dirty="0" smtClean="0">
                <a:solidFill>
                  <a:srgbClr val="FF0000"/>
                </a:solidFill>
              </a:rPr>
              <a:t>氏は</a:t>
            </a:r>
            <a:r>
              <a:rPr lang="en-US" altLang="ja-JP" dirty="0" smtClean="0">
                <a:solidFill>
                  <a:srgbClr val="FF0000"/>
                </a:solidFill>
              </a:rPr>
              <a:t>RITS</a:t>
            </a:r>
            <a:r>
              <a:rPr lang="ja-JP" altLang="en-US" dirty="0" smtClean="0">
                <a:solidFill>
                  <a:srgbClr val="FF0000"/>
                </a:solidFill>
              </a:rPr>
              <a:t>学生であり、</a:t>
            </a:r>
            <a:endParaRPr lang="en-US" altLang="ja-JP" dirty="0" smtClean="0">
              <a:solidFill>
                <a:srgbClr val="FF0000"/>
              </a:solidFill>
            </a:endParaRPr>
          </a:p>
          <a:p>
            <a:pPr marL="0" indent="0">
              <a:buNone/>
            </a:pPr>
            <a:r>
              <a:rPr lang="ja-JP" altLang="en-US" dirty="0" smtClean="0">
                <a:solidFill>
                  <a:srgbClr val="FF0000"/>
                </a:solidFill>
              </a:rPr>
              <a:t>彼にとってダンスが毎日のアクティビティにないことは死を意味する。</a:t>
            </a:r>
            <a:endParaRPr lang="en-US" altLang="ja-JP" dirty="0">
              <a:solidFill>
                <a:srgbClr val="FF0000"/>
              </a:solidFill>
            </a:endParaRPr>
          </a:p>
          <a:p>
            <a:pPr marL="0" indent="0">
              <a:buNone/>
            </a:pPr>
            <a:endParaRPr kumimoji="1" lang="ja-JP" altLang="en-US" dirty="0"/>
          </a:p>
        </p:txBody>
      </p:sp>
    </p:spTree>
    <p:extLst>
      <p:ext uri="{BB962C8B-B14F-4D97-AF65-F5344CB8AC3E}">
        <p14:creationId xmlns:p14="http://schemas.microsoft.com/office/powerpoint/2010/main" val="1180896954"/>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以下の文を翻訳しよう</a:t>
            </a:r>
            <a:endParaRPr kumimoji="1" lang="ja-JP" altLang="en-US" dirty="0"/>
          </a:p>
        </p:txBody>
      </p:sp>
      <p:sp>
        <p:nvSpPr>
          <p:cNvPr id="3" name="コンテンツ プレースホルダー 2"/>
          <p:cNvSpPr>
            <a:spLocks noGrp="1"/>
          </p:cNvSpPr>
          <p:nvPr>
            <p:ph idx="1"/>
          </p:nvPr>
        </p:nvSpPr>
        <p:spPr>
          <a:xfrm>
            <a:off x="457200" y="1612182"/>
            <a:ext cx="8229600" cy="4525963"/>
          </a:xfrm>
        </p:spPr>
        <p:txBody>
          <a:bodyPr>
            <a:normAutofit fontScale="92500" lnSpcReduction="10000"/>
          </a:bodyPr>
          <a:lstStyle/>
          <a:p>
            <a:pPr marL="0" indent="0">
              <a:buNone/>
            </a:pPr>
            <a:r>
              <a:rPr kumimoji="1" lang="en-US" altLang="ja-JP" dirty="0" err="1" smtClean="0"/>
              <a:t>Reiya</a:t>
            </a:r>
            <a:r>
              <a:rPr kumimoji="1" lang="en-US" altLang="ja-JP" dirty="0" smtClean="0"/>
              <a:t> </a:t>
            </a:r>
            <a:r>
              <a:rPr kumimoji="1" lang="ja-JP" altLang="en-US" dirty="0" smtClean="0"/>
              <a:t>氏は　ダンスが毎日のアクティビティにないと死んでしまうような</a:t>
            </a:r>
            <a:r>
              <a:rPr kumimoji="1" lang="en-US" altLang="ja-JP" dirty="0" smtClean="0"/>
              <a:t>RITS</a:t>
            </a:r>
            <a:r>
              <a:rPr kumimoji="1" lang="ja-JP" altLang="en-US" dirty="0" smtClean="0"/>
              <a:t>学生である。</a:t>
            </a:r>
            <a:endParaRPr kumimoji="1" lang="en-US" altLang="ja-JP" dirty="0" smtClean="0"/>
          </a:p>
          <a:p>
            <a:pPr marL="0" indent="0">
              <a:buNone/>
            </a:pPr>
            <a:endParaRPr lang="en-US" altLang="ja-JP" dirty="0"/>
          </a:p>
          <a:p>
            <a:pPr marL="0" indent="0">
              <a:buNone/>
            </a:pPr>
            <a:r>
              <a:rPr lang="en-US" altLang="ja-JP" dirty="0" smtClean="0"/>
              <a:t>Let</a:t>
            </a:r>
            <a:r>
              <a:rPr lang="ja-JP" altLang="en-US" dirty="0" smtClean="0"/>
              <a:t>　</a:t>
            </a:r>
            <a:r>
              <a:rPr lang="en-US" altLang="ja-JP" dirty="0" smtClean="0"/>
              <a:t>A</a:t>
            </a:r>
            <a:r>
              <a:rPr lang="ja-JP" altLang="en-US" dirty="0" smtClean="0"/>
              <a:t>：　人物</a:t>
            </a:r>
            <a:r>
              <a:rPr lang="ja-JP" altLang="en-US" dirty="0"/>
              <a:t>　</a:t>
            </a:r>
            <a:r>
              <a:rPr lang="ja-JP" altLang="en-US" dirty="0" smtClean="0"/>
              <a:t>　　　　　アクティビティ　</a:t>
            </a:r>
            <a:r>
              <a:rPr lang="en-US" altLang="ja-JP" dirty="0" smtClean="0"/>
              <a:t>be a function that maps</a:t>
            </a:r>
            <a:r>
              <a:rPr lang="ja-JP" altLang="en-US" dirty="0" smtClean="0"/>
              <a:t>人物</a:t>
            </a:r>
            <a:r>
              <a:rPr lang="en-US" altLang="ja-JP" dirty="0" smtClean="0"/>
              <a:t> to</a:t>
            </a:r>
            <a:r>
              <a:rPr lang="ja-JP" altLang="en-US" dirty="0" smtClean="0"/>
              <a:t>人物の毎日のアクティビティ。</a:t>
            </a:r>
            <a:r>
              <a:rPr lang="ja-JP" altLang="ja-JP" dirty="0"/>
              <a:t>　</a:t>
            </a:r>
            <a:r>
              <a:rPr lang="en-US" altLang="ja-JP" dirty="0" smtClean="0"/>
              <a:t>Then </a:t>
            </a:r>
          </a:p>
          <a:p>
            <a:pPr marL="0" indent="0">
              <a:buNone/>
            </a:pPr>
            <a:endParaRPr lang="en-US" altLang="ja-JP" dirty="0"/>
          </a:p>
          <a:p>
            <a:pPr marL="0" indent="0">
              <a:buNone/>
            </a:pPr>
            <a:r>
              <a:rPr kumimoji="1" lang="en-US" altLang="ja-JP" dirty="0" err="1" smtClean="0"/>
              <a:t>Reiya</a:t>
            </a:r>
            <a:r>
              <a:rPr lang="en-US" altLang="ja-JP" dirty="0"/>
              <a:t> </a:t>
            </a:r>
            <a:r>
              <a:rPr lang="en-US" altLang="ja-JP" dirty="0" smtClean="0"/>
              <a:t>        {   </a:t>
            </a:r>
            <a:r>
              <a:rPr lang="ja-JP" altLang="en-US" dirty="0" smtClean="0"/>
              <a:t>ｘ　　　</a:t>
            </a:r>
            <a:r>
              <a:rPr lang="en-US" altLang="ja-JP" dirty="0" smtClean="0"/>
              <a:t>RITS :</a:t>
            </a:r>
            <a:r>
              <a:rPr lang="ja-JP" altLang="en-US" dirty="0" smtClean="0"/>
              <a:t>　　</a:t>
            </a:r>
            <a:endParaRPr lang="en-US" altLang="ja-JP" dirty="0" smtClean="0"/>
          </a:p>
          <a:p>
            <a:pPr marL="0" indent="0">
              <a:buNone/>
            </a:pPr>
            <a:r>
              <a:rPr lang="ja-JP" altLang="en-US" dirty="0" smtClean="0"/>
              <a:t>　　　　　　　　　　　　ダンス　　</a:t>
            </a:r>
            <a:r>
              <a:rPr lang="en-US" altLang="ja-JP" dirty="0" smtClean="0"/>
              <a:t> A(</a:t>
            </a:r>
            <a:r>
              <a:rPr lang="ja-JP" altLang="en-US" dirty="0" smtClean="0"/>
              <a:t>ｘ）　</a:t>
            </a:r>
            <a:r>
              <a:rPr lang="en-US" altLang="ja-JP" dirty="0" smtClean="0"/>
              <a:t>            DEATH }</a:t>
            </a:r>
            <a:endParaRPr kumimoji="1" lang="ja-JP" altLang="en-US" dirty="0"/>
          </a:p>
        </p:txBody>
      </p:sp>
      <p:pic>
        <p:nvPicPr>
          <p:cNvPr id="5" name="図 4" descr="Lecture0_pdf（9_10ページ）.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4245" y="4677617"/>
            <a:ext cx="682529" cy="861445"/>
          </a:xfrm>
          <a:prstGeom prst="rect">
            <a:avLst/>
          </a:prstGeom>
        </p:spPr>
      </p:pic>
      <p:pic>
        <p:nvPicPr>
          <p:cNvPr id="6" name="図 5" descr="Lecture0_pdf（8_10ページ）.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160" y="2959468"/>
            <a:ext cx="1153573" cy="508603"/>
          </a:xfrm>
          <a:prstGeom prst="rect">
            <a:avLst/>
          </a:prstGeom>
        </p:spPr>
      </p:pic>
      <p:pic>
        <p:nvPicPr>
          <p:cNvPr id="7" name="図 6" descr="Lecture0_pdf（9_10ページ）.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3772" y="5264718"/>
            <a:ext cx="572391" cy="722436"/>
          </a:xfrm>
          <a:prstGeom prst="rect">
            <a:avLst/>
          </a:prstGeom>
        </p:spPr>
      </p:pic>
      <p:cxnSp>
        <p:nvCxnSpPr>
          <p:cNvPr id="9" name="直線コネクタ 8"/>
          <p:cNvCxnSpPr/>
          <p:nvPr/>
        </p:nvCxnSpPr>
        <p:spPr>
          <a:xfrm flipH="1">
            <a:off x="4768178" y="5264718"/>
            <a:ext cx="275548" cy="722436"/>
          </a:xfrm>
          <a:prstGeom prst="line">
            <a:avLst/>
          </a:prstGeom>
        </p:spPr>
        <p:style>
          <a:lnRef idx="2">
            <a:schemeClr val="dk1"/>
          </a:lnRef>
          <a:fillRef idx="0">
            <a:schemeClr val="dk1"/>
          </a:fillRef>
          <a:effectRef idx="1">
            <a:schemeClr val="dk1"/>
          </a:effectRef>
          <a:fontRef idx="minor">
            <a:schemeClr val="tx1"/>
          </a:fontRef>
        </p:style>
      </p:cxnSp>
      <p:pic>
        <p:nvPicPr>
          <p:cNvPr id="10" name="図 9" descr="Lecture0_pdf（8_10ページ）.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2920" y="5195817"/>
            <a:ext cx="1248758" cy="686490"/>
          </a:xfrm>
          <a:prstGeom prst="rect">
            <a:avLst/>
          </a:prstGeom>
        </p:spPr>
      </p:pic>
      <p:pic>
        <p:nvPicPr>
          <p:cNvPr id="11" name="図 10" descr="Lecture0_pdf（9_10ページ）.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5140" y="4677617"/>
            <a:ext cx="682529" cy="861445"/>
          </a:xfrm>
          <a:prstGeom prst="rect">
            <a:avLst/>
          </a:prstGeom>
        </p:spPr>
      </p:pic>
      <p:sp>
        <p:nvSpPr>
          <p:cNvPr id="12" name="テキスト ボックス 11"/>
          <p:cNvSpPr txBox="1"/>
          <p:nvPr/>
        </p:nvSpPr>
        <p:spPr>
          <a:xfrm>
            <a:off x="4768178" y="4724195"/>
            <a:ext cx="2553303" cy="584776"/>
          </a:xfrm>
          <a:prstGeom prst="rect">
            <a:avLst/>
          </a:prstGeom>
          <a:noFill/>
        </p:spPr>
        <p:txBody>
          <a:bodyPr wrap="none" rtlCol="0">
            <a:spAutoFit/>
          </a:bodyPr>
          <a:lstStyle/>
          <a:p>
            <a:r>
              <a:rPr kumimoji="1" lang="en-US" altLang="ja-JP" sz="3200" dirty="0" smtClean="0">
                <a:solidFill>
                  <a:srgbClr val="FF0000"/>
                </a:solidFill>
              </a:rPr>
              <a:t>NOT!!!</a:t>
            </a:r>
            <a:r>
              <a:rPr kumimoji="1" lang="ja-JP" altLang="en-US" sz="3200" dirty="0" smtClean="0">
                <a:solidFill>
                  <a:srgbClr val="FF0000"/>
                </a:solidFill>
              </a:rPr>
              <a:t>（否定）</a:t>
            </a:r>
            <a:r>
              <a:rPr kumimoji="1" lang="en-US" altLang="ja-JP" sz="3200" dirty="0" smtClean="0">
                <a:solidFill>
                  <a:srgbClr val="FF0000"/>
                </a:solidFill>
              </a:rPr>
              <a:t> </a:t>
            </a:r>
            <a:endParaRPr kumimoji="1" lang="ja-JP" altLang="en-US" sz="3200" dirty="0">
              <a:solidFill>
                <a:srgbClr val="FF0000"/>
              </a:solidFill>
            </a:endParaRPr>
          </a:p>
        </p:txBody>
      </p:sp>
      <p:sp>
        <p:nvSpPr>
          <p:cNvPr id="13" name="テキスト ボックス 12"/>
          <p:cNvSpPr txBox="1"/>
          <p:nvPr/>
        </p:nvSpPr>
        <p:spPr>
          <a:xfrm>
            <a:off x="3654004" y="6009847"/>
            <a:ext cx="4265486" cy="369332"/>
          </a:xfrm>
          <a:prstGeom prst="rect">
            <a:avLst/>
          </a:prstGeom>
          <a:noFill/>
        </p:spPr>
        <p:txBody>
          <a:bodyPr wrap="none" rtlCol="0">
            <a:spAutoFit/>
          </a:bodyPr>
          <a:lstStyle/>
          <a:p>
            <a:r>
              <a:rPr kumimoji="1" lang="ja-JP" altLang="en-US" dirty="0" smtClean="0">
                <a:solidFill>
                  <a:srgbClr val="FF0000"/>
                </a:solidFill>
              </a:rPr>
              <a:t>“</a:t>
            </a:r>
            <a:r>
              <a:rPr kumimoji="1" lang="en-US" altLang="ja-JP" dirty="0" smtClean="0">
                <a:solidFill>
                  <a:srgbClr val="FF0000"/>
                </a:solidFill>
              </a:rPr>
              <a:t>Dance is not in x’s activity</a:t>
            </a:r>
            <a:r>
              <a:rPr kumimoji="1" lang="ja-JP" altLang="en-US" dirty="0" smtClean="0">
                <a:solidFill>
                  <a:srgbClr val="FF0000"/>
                </a:solidFill>
              </a:rPr>
              <a:t>“　</a:t>
            </a:r>
            <a:r>
              <a:rPr kumimoji="1" lang="en-US" altLang="ja-JP" dirty="0" smtClean="0">
                <a:solidFill>
                  <a:srgbClr val="FF0000"/>
                </a:solidFill>
              </a:rPr>
              <a:t>implies Death</a:t>
            </a:r>
            <a:endParaRPr kumimoji="1" lang="ja-JP" altLang="en-US" dirty="0">
              <a:solidFill>
                <a:srgbClr val="FF0000"/>
              </a:solidFill>
            </a:endParaRPr>
          </a:p>
        </p:txBody>
      </p:sp>
    </p:spTree>
    <p:extLst>
      <p:ext uri="{BB962C8B-B14F-4D97-AF65-F5344CB8AC3E}">
        <p14:creationId xmlns:p14="http://schemas.microsoft.com/office/powerpoint/2010/main" val="138882334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図形グループ 3"/>
          <p:cNvGrpSpPr/>
          <p:nvPr/>
        </p:nvGrpSpPr>
        <p:grpSpPr>
          <a:xfrm>
            <a:off x="0" y="0"/>
            <a:ext cx="9144000" cy="6858000"/>
            <a:chOff x="-2271691" y="615748"/>
            <a:chExt cx="13053591" cy="7336118"/>
          </a:xfrm>
        </p:grpSpPr>
        <p:pic>
          <p:nvPicPr>
            <p:cNvPr id="5" name="図 4" descr="cached-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1691" y="615748"/>
              <a:ext cx="13053591" cy="7336118"/>
            </a:xfrm>
            <a:prstGeom prst="rect">
              <a:avLst/>
            </a:prstGeom>
          </p:spPr>
        </p:pic>
        <p:sp>
          <p:nvSpPr>
            <p:cNvPr id="6" name="角丸四角形吹き出し 5"/>
            <p:cNvSpPr/>
            <p:nvPr/>
          </p:nvSpPr>
          <p:spPr>
            <a:xfrm>
              <a:off x="-1856953" y="1725357"/>
              <a:ext cx="5479550" cy="3486661"/>
            </a:xfrm>
            <a:prstGeom prst="wedgeRoundRectCallout">
              <a:avLst>
                <a:gd name="adj1" fmla="val 53995"/>
                <a:gd name="adj2" fmla="val 73715"/>
                <a:gd name="adj3" fmla="val 16667"/>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7" name="図 6" descr="LetsWriteJ_Latex_pdf.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9872" y="3962594"/>
              <a:ext cx="5472469" cy="578453"/>
            </a:xfrm>
            <a:prstGeom prst="rect">
              <a:avLst/>
            </a:prstGeom>
          </p:spPr>
        </p:pic>
        <p:pic>
          <p:nvPicPr>
            <p:cNvPr id="8" name="図 7" descr="LetsWriteJ_Latex_pdf.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8269" y="3420758"/>
              <a:ext cx="3749849" cy="541836"/>
            </a:xfrm>
            <a:prstGeom prst="rect">
              <a:avLst/>
            </a:prstGeom>
          </p:spPr>
        </p:pic>
        <p:pic>
          <p:nvPicPr>
            <p:cNvPr id="9" name="図 8" descr="LetsWriteJ_Latex_pdf.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822" y="2815689"/>
              <a:ext cx="3640476" cy="520068"/>
            </a:xfrm>
            <a:prstGeom prst="rect">
              <a:avLst/>
            </a:prstGeom>
          </p:spPr>
        </p:pic>
        <p:pic>
          <p:nvPicPr>
            <p:cNvPr id="10" name="図 9" descr="LetsWriteJ_Latex_pdf.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77249" y="2041947"/>
              <a:ext cx="2851323" cy="679786"/>
            </a:xfrm>
            <a:prstGeom prst="rect">
              <a:avLst/>
            </a:prstGeom>
          </p:spPr>
        </p:pic>
      </p:grpSp>
      <p:pic>
        <p:nvPicPr>
          <p:cNvPr id="2" name="図 1" descr="300px-おまえは何を言っているんだ.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 y="3712599"/>
            <a:ext cx="4864021" cy="3145401"/>
          </a:xfrm>
          <a:prstGeom prst="rect">
            <a:avLst/>
          </a:prstGeom>
        </p:spPr>
      </p:pic>
    </p:spTree>
    <p:extLst>
      <p:ext uri="{BB962C8B-B14F-4D97-AF65-F5344CB8AC3E}">
        <p14:creationId xmlns:p14="http://schemas.microsoft.com/office/powerpoint/2010/main" val="1615278531"/>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図形グループ 23"/>
          <p:cNvGrpSpPr/>
          <p:nvPr/>
        </p:nvGrpSpPr>
        <p:grpSpPr>
          <a:xfrm>
            <a:off x="670899" y="3359495"/>
            <a:ext cx="7727324" cy="2815548"/>
            <a:chOff x="670899" y="3359495"/>
            <a:chExt cx="7727324" cy="2815548"/>
          </a:xfrm>
        </p:grpSpPr>
        <p:pic>
          <p:nvPicPr>
            <p:cNvPr id="4" name="図 3" descr="e34ba7d7162f278946d0710a9f79049e_40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3011" y="3359495"/>
              <a:ext cx="2815548" cy="2815548"/>
            </a:xfrm>
            <a:prstGeom prst="rect">
              <a:avLst/>
            </a:prstGeom>
          </p:spPr>
        </p:pic>
        <p:cxnSp>
          <p:nvCxnSpPr>
            <p:cNvPr id="6" name="直線矢印コネクタ 5"/>
            <p:cNvCxnSpPr/>
            <p:nvPr/>
          </p:nvCxnSpPr>
          <p:spPr>
            <a:xfrm>
              <a:off x="670899" y="5775158"/>
              <a:ext cx="7727324" cy="0"/>
            </a:xfrm>
            <a:prstGeom prst="straightConnector1">
              <a:avLst/>
            </a:prstGeom>
            <a:ln w="76200" cmpd="sng">
              <a:solidFill>
                <a:srgbClr val="008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8" name="右矢印 7"/>
            <p:cNvSpPr/>
            <p:nvPr/>
          </p:nvSpPr>
          <p:spPr>
            <a:xfrm>
              <a:off x="5283332" y="4337359"/>
              <a:ext cx="838625" cy="599083"/>
            </a:xfrm>
            <a:prstGeom prst="right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 name="右矢印 8"/>
            <p:cNvSpPr/>
            <p:nvPr/>
          </p:nvSpPr>
          <p:spPr>
            <a:xfrm flipH="1">
              <a:off x="2455971" y="4337359"/>
              <a:ext cx="958432" cy="599083"/>
            </a:xfrm>
            <a:prstGeom prst="right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11" name="直線コネクタ 10"/>
            <p:cNvCxnSpPr/>
            <p:nvPr/>
          </p:nvCxnSpPr>
          <p:spPr>
            <a:xfrm>
              <a:off x="4432728" y="5559487"/>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2" name="直線コネクタ 11"/>
            <p:cNvCxnSpPr/>
            <p:nvPr/>
          </p:nvCxnSpPr>
          <p:spPr>
            <a:xfrm>
              <a:off x="5283332" y="5571469"/>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3" name="直線コネクタ 12"/>
            <p:cNvCxnSpPr/>
            <p:nvPr/>
          </p:nvCxnSpPr>
          <p:spPr>
            <a:xfrm>
              <a:off x="5271353" y="5568107"/>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4" name="直線コネクタ 13"/>
            <p:cNvCxnSpPr/>
            <p:nvPr/>
          </p:nvCxnSpPr>
          <p:spPr>
            <a:xfrm>
              <a:off x="6121957" y="5580089"/>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5" name="直線コネクタ 14"/>
            <p:cNvCxnSpPr/>
            <p:nvPr/>
          </p:nvCxnSpPr>
          <p:spPr>
            <a:xfrm>
              <a:off x="6130593" y="5568107"/>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6" name="直線コネクタ 15"/>
            <p:cNvCxnSpPr/>
            <p:nvPr/>
          </p:nvCxnSpPr>
          <p:spPr>
            <a:xfrm>
              <a:off x="6981197" y="5580089"/>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7" name="直線コネクタ 16"/>
            <p:cNvCxnSpPr/>
            <p:nvPr/>
          </p:nvCxnSpPr>
          <p:spPr>
            <a:xfrm>
              <a:off x="3578779" y="5541515"/>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8" name="直線コネクタ 17"/>
            <p:cNvCxnSpPr/>
            <p:nvPr/>
          </p:nvCxnSpPr>
          <p:spPr>
            <a:xfrm>
              <a:off x="4429383" y="5553497"/>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9" name="直線コネクタ 18"/>
            <p:cNvCxnSpPr/>
            <p:nvPr/>
          </p:nvCxnSpPr>
          <p:spPr>
            <a:xfrm>
              <a:off x="2724830" y="5541515"/>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0" name="直線コネクタ 19"/>
            <p:cNvCxnSpPr/>
            <p:nvPr/>
          </p:nvCxnSpPr>
          <p:spPr>
            <a:xfrm>
              <a:off x="3575434" y="5553497"/>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1" name="直線コネクタ 20"/>
            <p:cNvCxnSpPr/>
            <p:nvPr/>
          </p:nvCxnSpPr>
          <p:spPr>
            <a:xfrm>
              <a:off x="1870882" y="5532812"/>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22" name="直線コネクタ 21"/>
            <p:cNvCxnSpPr/>
            <p:nvPr/>
          </p:nvCxnSpPr>
          <p:spPr>
            <a:xfrm>
              <a:off x="2721486" y="5544794"/>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sp>
          <p:nvSpPr>
            <p:cNvPr id="23" name="テキスト ボックス 22"/>
            <p:cNvSpPr txBox="1"/>
            <p:nvPr/>
          </p:nvSpPr>
          <p:spPr>
            <a:xfrm>
              <a:off x="4432728" y="3774221"/>
              <a:ext cx="902410" cy="369332"/>
            </a:xfrm>
            <a:prstGeom prst="rect">
              <a:avLst/>
            </a:prstGeom>
            <a:noFill/>
          </p:spPr>
          <p:txBody>
            <a:bodyPr wrap="none" rtlCol="0">
              <a:spAutoFit/>
            </a:bodyPr>
            <a:lstStyle/>
            <a:p>
              <a:r>
                <a:rPr kumimoji="1" lang="en-US" altLang="ja-JP" dirty="0" err="1" smtClean="0">
                  <a:solidFill>
                    <a:srgbClr val="008000"/>
                  </a:solidFill>
                </a:rPr>
                <a:t>Weeeei</a:t>
              </a:r>
              <a:endParaRPr kumimoji="1" lang="ja-JP" altLang="en-US" dirty="0">
                <a:solidFill>
                  <a:srgbClr val="008000"/>
                </a:solidFill>
              </a:endParaRPr>
            </a:p>
          </p:txBody>
        </p:sp>
      </p:grpSp>
      <p:sp>
        <p:nvSpPr>
          <p:cNvPr id="2" name="タイトル 1"/>
          <p:cNvSpPr>
            <a:spLocks noGrp="1"/>
          </p:cNvSpPr>
          <p:nvPr>
            <p:ph type="title"/>
          </p:nvPr>
        </p:nvSpPr>
        <p:spPr/>
        <p:txBody>
          <a:bodyPr/>
          <a:lstStyle/>
          <a:p>
            <a:r>
              <a:rPr lang="ja-JP" altLang="en-US" dirty="0" smtClean="0"/>
              <a:t>ちょっと難関に挑戦！</a:t>
            </a:r>
            <a:endParaRPr kumimoji="1" lang="ja-JP" altLang="en-US" dirty="0"/>
          </a:p>
        </p:txBody>
      </p:sp>
      <p:sp>
        <p:nvSpPr>
          <p:cNvPr id="3" name="コンテンツ プレースホルダー 2"/>
          <p:cNvSpPr>
            <a:spLocks noGrp="1"/>
          </p:cNvSpPr>
          <p:nvPr>
            <p:ph idx="1"/>
          </p:nvPr>
        </p:nvSpPr>
        <p:spPr>
          <a:xfrm>
            <a:off x="457200" y="1279798"/>
            <a:ext cx="8229600" cy="4525963"/>
          </a:xfrm>
        </p:spPr>
        <p:txBody>
          <a:bodyPr>
            <a:normAutofit/>
          </a:bodyPr>
          <a:lstStyle/>
          <a:p>
            <a:pPr marL="0" indent="0">
              <a:buNone/>
            </a:pPr>
            <a:r>
              <a:rPr kumimoji="1" lang="ja-JP" altLang="en-US" sz="2800" dirty="0" smtClean="0"/>
              <a:t>オッサンが　実線の上で　千鳥足で歩いている。</a:t>
            </a:r>
            <a:endParaRPr lang="en-US" altLang="ja-JP" sz="2800" dirty="0"/>
          </a:p>
          <a:p>
            <a:pPr marL="0" indent="0">
              <a:buNone/>
            </a:pPr>
            <a:r>
              <a:rPr lang="ja-JP" altLang="en-US" sz="2800" dirty="0" smtClean="0"/>
              <a:t>オッサンは　毎分、右か左どっちかに１ｍ動く。</a:t>
            </a:r>
            <a:endParaRPr lang="en-US" altLang="ja-JP" sz="2800" dirty="0" smtClean="0"/>
          </a:p>
          <a:p>
            <a:pPr marL="0" indent="0">
              <a:buNone/>
            </a:pPr>
            <a:r>
              <a:rPr kumimoji="1" lang="ja-JP" altLang="en-US" sz="2800" dirty="0" smtClean="0"/>
              <a:t>オッサンは　０分目では位置０にいる。</a:t>
            </a:r>
            <a:endParaRPr kumimoji="1" lang="en-US" altLang="ja-JP" sz="2800" dirty="0" smtClean="0"/>
          </a:p>
          <a:p>
            <a:pPr marL="0" indent="0">
              <a:buNone/>
            </a:pPr>
            <a:r>
              <a:rPr kumimoji="1" lang="ja-JP" altLang="en-US" sz="2800" dirty="0" smtClean="0"/>
              <a:t>オッサンがとり得る軌道の全てを数学語で記述せよ！</a:t>
            </a:r>
            <a:endParaRPr kumimoji="1" lang="ja-JP" altLang="en-US" sz="2800" dirty="0"/>
          </a:p>
        </p:txBody>
      </p:sp>
      <p:sp>
        <p:nvSpPr>
          <p:cNvPr id="7" name="テキスト ボックス 6"/>
          <p:cNvSpPr txBox="1"/>
          <p:nvPr/>
        </p:nvSpPr>
        <p:spPr>
          <a:xfrm>
            <a:off x="4200135" y="5930583"/>
            <a:ext cx="465191" cy="584776"/>
          </a:xfrm>
          <a:prstGeom prst="rect">
            <a:avLst/>
          </a:prstGeom>
          <a:noFill/>
        </p:spPr>
        <p:txBody>
          <a:bodyPr wrap="none" rtlCol="0">
            <a:spAutoFit/>
          </a:bodyPr>
          <a:lstStyle/>
          <a:p>
            <a:r>
              <a:rPr kumimoji="1" lang="ja-JP" altLang="en-US" sz="3200" dirty="0" smtClean="0">
                <a:solidFill>
                  <a:srgbClr val="008000"/>
                </a:solidFill>
              </a:rPr>
              <a:t>０</a:t>
            </a:r>
            <a:endParaRPr kumimoji="1" lang="ja-JP" altLang="en-US" sz="3200" dirty="0">
              <a:solidFill>
                <a:srgbClr val="008000"/>
              </a:solidFill>
            </a:endParaRPr>
          </a:p>
        </p:txBody>
      </p:sp>
    </p:spTree>
    <p:extLst>
      <p:ext uri="{BB962C8B-B14F-4D97-AF65-F5344CB8AC3E}">
        <p14:creationId xmlns:p14="http://schemas.microsoft.com/office/powerpoint/2010/main" val="2981865155"/>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図形グループ 20"/>
          <p:cNvGrpSpPr/>
          <p:nvPr/>
        </p:nvGrpSpPr>
        <p:grpSpPr>
          <a:xfrm>
            <a:off x="1625663" y="1240223"/>
            <a:ext cx="5845248" cy="2031490"/>
            <a:chOff x="658133" y="203218"/>
            <a:chExt cx="7727324" cy="2815548"/>
          </a:xfrm>
        </p:grpSpPr>
        <p:pic>
          <p:nvPicPr>
            <p:cNvPr id="4" name="図 3" descr="e34ba7d7162f278946d0710a9f79049e_40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0245" y="203218"/>
              <a:ext cx="2815548" cy="2815548"/>
            </a:xfrm>
            <a:prstGeom prst="rect">
              <a:avLst/>
            </a:prstGeom>
          </p:spPr>
        </p:pic>
        <p:cxnSp>
          <p:nvCxnSpPr>
            <p:cNvPr id="5" name="直線矢印コネクタ 4"/>
            <p:cNvCxnSpPr/>
            <p:nvPr/>
          </p:nvCxnSpPr>
          <p:spPr>
            <a:xfrm>
              <a:off x="658133" y="2618881"/>
              <a:ext cx="7727324" cy="0"/>
            </a:xfrm>
            <a:prstGeom prst="straightConnector1">
              <a:avLst/>
            </a:prstGeom>
            <a:ln w="76200" cmpd="sng">
              <a:solidFill>
                <a:srgbClr val="008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6" name="右矢印 5"/>
            <p:cNvSpPr/>
            <p:nvPr/>
          </p:nvSpPr>
          <p:spPr>
            <a:xfrm>
              <a:off x="5270566" y="1181082"/>
              <a:ext cx="838625" cy="599083"/>
            </a:xfrm>
            <a:prstGeom prst="right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右矢印 6"/>
            <p:cNvSpPr/>
            <p:nvPr/>
          </p:nvSpPr>
          <p:spPr>
            <a:xfrm flipH="1">
              <a:off x="2443205" y="1181082"/>
              <a:ext cx="958432" cy="599083"/>
            </a:xfrm>
            <a:prstGeom prst="right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8" name="直線コネクタ 7"/>
            <p:cNvCxnSpPr/>
            <p:nvPr/>
          </p:nvCxnSpPr>
          <p:spPr>
            <a:xfrm>
              <a:off x="4419962" y="2403210"/>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9" name="直線コネクタ 8"/>
            <p:cNvCxnSpPr/>
            <p:nvPr/>
          </p:nvCxnSpPr>
          <p:spPr>
            <a:xfrm>
              <a:off x="5270566" y="2415192"/>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0" name="直線コネクタ 9"/>
            <p:cNvCxnSpPr/>
            <p:nvPr/>
          </p:nvCxnSpPr>
          <p:spPr>
            <a:xfrm>
              <a:off x="5258587" y="2411830"/>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1" name="直線コネクタ 10"/>
            <p:cNvCxnSpPr/>
            <p:nvPr/>
          </p:nvCxnSpPr>
          <p:spPr>
            <a:xfrm>
              <a:off x="6109191" y="2423812"/>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2" name="直線コネクタ 11"/>
            <p:cNvCxnSpPr/>
            <p:nvPr/>
          </p:nvCxnSpPr>
          <p:spPr>
            <a:xfrm>
              <a:off x="6117827" y="2411830"/>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3" name="直線コネクタ 12"/>
            <p:cNvCxnSpPr/>
            <p:nvPr/>
          </p:nvCxnSpPr>
          <p:spPr>
            <a:xfrm>
              <a:off x="6968431" y="2423812"/>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4" name="直線コネクタ 13"/>
            <p:cNvCxnSpPr/>
            <p:nvPr/>
          </p:nvCxnSpPr>
          <p:spPr>
            <a:xfrm>
              <a:off x="3566013" y="2385238"/>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5" name="直線コネクタ 14"/>
            <p:cNvCxnSpPr/>
            <p:nvPr/>
          </p:nvCxnSpPr>
          <p:spPr>
            <a:xfrm>
              <a:off x="4416617" y="2397220"/>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6" name="直線コネクタ 15"/>
            <p:cNvCxnSpPr/>
            <p:nvPr/>
          </p:nvCxnSpPr>
          <p:spPr>
            <a:xfrm>
              <a:off x="2712064" y="2385238"/>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7" name="直線コネクタ 16"/>
            <p:cNvCxnSpPr/>
            <p:nvPr/>
          </p:nvCxnSpPr>
          <p:spPr>
            <a:xfrm>
              <a:off x="3562668" y="2397220"/>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8" name="直線コネクタ 17"/>
            <p:cNvCxnSpPr/>
            <p:nvPr/>
          </p:nvCxnSpPr>
          <p:spPr>
            <a:xfrm>
              <a:off x="1858116" y="2376535"/>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9" name="直線コネクタ 18"/>
            <p:cNvCxnSpPr/>
            <p:nvPr/>
          </p:nvCxnSpPr>
          <p:spPr>
            <a:xfrm>
              <a:off x="2708720" y="2388517"/>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sp>
          <p:nvSpPr>
            <p:cNvPr id="20" name="テキスト ボックス 19"/>
            <p:cNvSpPr txBox="1"/>
            <p:nvPr/>
          </p:nvSpPr>
          <p:spPr>
            <a:xfrm>
              <a:off x="4419962" y="617944"/>
              <a:ext cx="902410" cy="369332"/>
            </a:xfrm>
            <a:prstGeom prst="rect">
              <a:avLst/>
            </a:prstGeom>
            <a:noFill/>
          </p:spPr>
          <p:txBody>
            <a:bodyPr wrap="none" rtlCol="0">
              <a:spAutoFit/>
            </a:bodyPr>
            <a:lstStyle/>
            <a:p>
              <a:r>
                <a:rPr kumimoji="1" lang="en-US" altLang="ja-JP" dirty="0" err="1" smtClean="0">
                  <a:solidFill>
                    <a:srgbClr val="008000"/>
                  </a:solidFill>
                </a:rPr>
                <a:t>Weeeei</a:t>
              </a:r>
              <a:endParaRPr kumimoji="1" lang="ja-JP" altLang="en-US" dirty="0">
                <a:solidFill>
                  <a:srgbClr val="008000"/>
                </a:solidFill>
              </a:endParaRPr>
            </a:p>
          </p:txBody>
        </p:sp>
      </p:grpSp>
      <p:sp>
        <p:nvSpPr>
          <p:cNvPr id="2" name="タイトル 1"/>
          <p:cNvSpPr>
            <a:spLocks noGrp="1"/>
          </p:cNvSpPr>
          <p:nvPr>
            <p:ph type="title"/>
          </p:nvPr>
        </p:nvSpPr>
        <p:spPr/>
        <p:txBody>
          <a:bodyPr/>
          <a:lstStyle/>
          <a:p>
            <a:r>
              <a:rPr kumimoji="1" lang="ja-JP" altLang="en-US" dirty="0" smtClean="0"/>
              <a:t>順番にこなしていく</a:t>
            </a:r>
            <a:endParaRPr kumimoji="1" lang="ja-JP" altLang="en-US" dirty="0"/>
          </a:p>
        </p:txBody>
      </p:sp>
      <p:sp>
        <p:nvSpPr>
          <p:cNvPr id="22" name="テキスト ボックス 21"/>
          <p:cNvSpPr txBox="1"/>
          <p:nvPr/>
        </p:nvSpPr>
        <p:spPr>
          <a:xfrm>
            <a:off x="0" y="3546570"/>
            <a:ext cx="9151864" cy="584776"/>
          </a:xfrm>
          <a:prstGeom prst="rect">
            <a:avLst/>
          </a:prstGeom>
          <a:noFill/>
        </p:spPr>
        <p:txBody>
          <a:bodyPr wrap="none" rtlCol="0">
            <a:spAutoFit/>
          </a:bodyPr>
          <a:lstStyle/>
          <a:p>
            <a:r>
              <a:rPr lang="ja-JP" altLang="en-US" sz="3200" dirty="0"/>
              <a:t>オッサンがとり得る</a:t>
            </a:r>
            <a:r>
              <a:rPr lang="ja-JP" altLang="en-US" sz="3200" dirty="0" smtClean="0"/>
              <a:t>軌道として最も基礎的な条件から</a:t>
            </a:r>
            <a:r>
              <a:rPr kumimoji="1" lang="ja-JP" altLang="en-US" sz="3200" dirty="0" smtClean="0"/>
              <a:t>　　　</a:t>
            </a:r>
            <a:endParaRPr kumimoji="1" lang="ja-JP" altLang="en-US" sz="3200" dirty="0"/>
          </a:p>
        </p:txBody>
      </p:sp>
      <p:sp>
        <p:nvSpPr>
          <p:cNvPr id="23" name="テキスト ボックス 22"/>
          <p:cNvSpPr txBox="1"/>
          <p:nvPr/>
        </p:nvSpPr>
        <p:spPr>
          <a:xfrm>
            <a:off x="1353779" y="4529066"/>
            <a:ext cx="6884416" cy="1077218"/>
          </a:xfrm>
          <a:prstGeom prst="rect">
            <a:avLst/>
          </a:prstGeom>
          <a:noFill/>
        </p:spPr>
        <p:txBody>
          <a:bodyPr wrap="none" rtlCol="0">
            <a:spAutoFit/>
          </a:bodyPr>
          <a:lstStyle/>
          <a:p>
            <a:r>
              <a:rPr kumimoji="1" lang="en-US" altLang="ja-JP" sz="3200" dirty="0" smtClean="0"/>
              <a:t>Let   X: {0,1,2,…} 		  </a:t>
            </a:r>
            <a:r>
              <a:rPr lang="en-US" altLang="ja-JP" sz="3200" dirty="0" smtClean="0"/>
              <a:t>{…-2,-1,0, 1,2</a:t>
            </a:r>
            <a:r>
              <a:rPr lang="en-US" altLang="ja-JP" sz="3200" dirty="0"/>
              <a:t>,…</a:t>
            </a:r>
            <a:r>
              <a:rPr lang="en-US" altLang="ja-JP" sz="3200" dirty="0" smtClean="0"/>
              <a:t>}</a:t>
            </a:r>
          </a:p>
          <a:p>
            <a:r>
              <a:rPr lang="en-US" altLang="ja-JP" sz="3200" dirty="0"/>
              <a:t>b</a:t>
            </a:r>
            <a:r>
              <a:rPr lang="en-US" altLang="ja-JP" sz="3200" dirty="0" smtClean="0"/>
              <a:t>e a function that maps time to location </a:t>
            </a:r>
            <a:endParaRPr kumimoji="1" lang="ja-JP" altLang="en-US" sz="3200" dirty="0"/>
          </a:p>
        </p:txBody>
      </p:sp>
      <p:pic>
        <p:nvPicPr>
          <p:cNvPr id="24" name="図 23" descr="Lecture0_pdf（8_10ページ）.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1733" y="4561770"/>
            <a:ext cx="1153573" cy="508603"/>
          </a:xfrm>
          <a:prstGeom prst="rect">
            <a:avLst/>
          </a:prstGeom>
        </p:spPr>
      </p:pic>
      <p:sp>
        <p:nvSpPr>
          <p:cNvPr id="25" name="テキスト ボックス 24"/>
          <p:cNvSpPr txBox="1"/>
          <p:nvPr/>
        </p:nvSpPr>
        <p:spPr>
          <a:xfrm>
            <a:off x="3066969" y="4289433"/>
            <a:ext cx="1107996" cy="369332"/>
          </a:xfrm>
          <a:prstGeom prst="rect">
            <a:avLst/>
          </a:prstGeom>
          <a:noFill/>
        </p:spPr>
        <p:txBody>
          <a:bodyPr wrap="none" rtlCol="0">
            <a:spAutoFit/>
          </a:bodyPr>
          <a:lstStyle/>
          <a:p>
            <a:r>
              <a:rPr lang="ja-JP" altLang="en-US" dirty="0" smtClean="0">
                <a:solidFill>
                  <a:srgbClr val="FF0000"/>
                </a:solidFill>
              </a:rPr>
              <a:t>時間（分）</a:t>
            </a:r>
            <a:endParaRPr lang="ja-JP" altLang="en-US" dirty="0">
              <a:solidFill>
                <a:srgbClr val="FF0000"/>
              </a:solidFill>
            </a:endParaRPr>
          </a:p>
        </p:txBody>
      </p:sp>
      <p:sp>
        <p:nvSpPr>
          <p:cNvPr id="26" name="テキスト ボックス 25"/>
          <p:cNvSpPr txBox="1"/>
          <p:nvPr/>
        </p:nvSpPr>
        <p:spPr>
          <a:xfrm>
            <a:off x="5755588" y="4289433"/>
            <a:ext cx="970713" cy="369332"/>
          </a:xfrm>
          <a:prstGeom prst="rect">
            <a:avLst/>
          </a:prstGeom>
          <a:noFill/>
        </p:spPr>
        <p:txBody>
          <a:bodyPr wrap="none" rtlCol="0">
            <a:spAutoFit/>
          </a:bodyPr>
          <a:lstStyle/>
          <a:p>
            <a:r>
              <a:rPr lang="ja-JP" altLang="en-US" dirty="0" smtClean="0">
                <a:solidFill>
                  <a:srgbClr val="FF0000"/>
                </a:solidFill>
              </a:rPr>
              <a:t>場所</a:t>
            </a:r>
            <a:r>
              <a:rPr lang="en-US" altLang="ja-JP" dirty="0" smtClean="0">
                <a:solidFill>
                  <a:srgbClr val="FF0000"/>
                </a:solidFill>
              </a:rPr>
              <a:t>(m)</a:t>
            </a:r>
            <a:endParaRPr lang="ja-JP" altLang="en-US" dirty="0">
              <a:solidFill>
                <a:srgbClr val="FF0000"/>
              </a:solidFill>
            </a:endParaRPr>
          </a:p>
        </p:txBody>
      </p:sp>
    </p:spTree>
    <p:extLst>
      <p:ext uri="{BB962C8B-B14F-4D97-AF65-F5344CB8AC3E}">
        <p14:creationId xmlns:p14="http://schemas.microsoft.com/office/powerpoint/2010/main" val="172356255"/>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図形グループ 20"/>
          <p:cNvGrpSpPr/>
          <p:nvPr/>
        </p:nvGrpSpPr>
        <p:grpSpPr>
          <a:xfrm>
            <a:off x="1625663" y="1240223"/>
            <a:ext cx="5845248" cy="2031490"/>
            <a:chOff x="658133" y="203218"/>
            <a:chExt cx="7727324" cy="2815548"/>
          </a:xfrm>
        </p:grpSpPr>
        <p:pic>
          <p:nvPicPr>
            <p:cNvPr id="4" name="図 3" descr="e34ba7d7162f278946d0710a9f79049e_40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0245" y="203218"/>
              <a:ext cx="2815548" cy="2815548"/>
            </a:xfrm>
            <a:prstGeom prst="rect">
              <a:avLst/>
            </a:prstGeom>
          </p:spPr>
        </p:pic>
        <p:cxnSp>
          <p:nvCxnSpPr>
            <p:cNvPr id="5" name="直線矢印コネクタ 4"/>
            <p:cNvCxnSpPr/>
            <p:nvPr/>
          </p:nvCxnSpPr>
          <p:spPr>
            <a:xfrm>
              <a:off x="658133" y="2618881"/>
              <a:ext cx="7727324" cy="0"/>
            </a:xfrm>
            <a:prstGeom prst="straightConnector1">
              <a:avLst/>
            </a:prstGeom>
            <a:ln w="76200" cmpd="sng">
              <a:solidFill>
                <a:srgbClr val="008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6" name="右矢印 5"/>
            <p:cNvSpPr/>
            <p:nvPr/>
          </p:nvSpPr>
          <p:spPr>
            <a:xfrm>
              <a:off x="5270566" y="1181082"/>
              <a:ext cx="838625" cy="599083"/>
            </a:xfrm>
            <a:prstGeom prst="right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右矢印 6"/>
            <p:cNvSpPr/>
            <p:nvPr/>
          </p:nvSpPr>
          <p:spPr>
            <a:xfrm flipH="1">
              <a:off x="2443205" y="1181082"/>
              <a:ext cx="958432" cy="599083"/>
            </a:xfrm>
            <a:prstGeom prst="right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8" name="直線コネクタ 7"/>
            <p:cNvCxnSpPr/>
            <p:nvPr/>
          </p:nvCxnSpPr>
          <p:spPr>
            <a:xfrm>
              <a:off x="4419962" y="2403210"/>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9" name="直線コネクタ 8"/>
            <p:cNvCxnSpPr/>
            <p:nvPr/>
          </p:nvCxnSpPr>
          <p:spPr>
            <a:xfrm>
              <a:off x="5270566" y="2415192"/>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0" name="直線コネクタ 9"/>
            <p:cNvCxnSpPr/>
            <p:nvPr/>
          </p:nvCxnSpPr>
          <p:spPr>
            <a:xfrm>
              <a:off x="5258587" y="2411830"/>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1" name="直線コネクタ 10"/>
            <p:cNvCxnSpPr/>
            <p:nvPr/>
          </p:nvCxnSpPr>
          <p:spPr>
            <a:xfrm>
              <a:off x="6109191" y="2423812"/>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2" name="直線コネクタ 11"/>
            <p:cNvCxnSpPr/>
            <p:nvPr/>
          </p:nvCxnSpPr>
          <p:spPr>
            <a:xfrm>
              <a:off x="6117827" y="2411830"/>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3" name="直線コネクタ 12"/>
            <p:cNvCxnSpPr/>
            <p:nvPr/>
          </p:nvCxnSpPr>
          <p:spPr>
            <a:xfrm>
              <a:off x="6968431" y="2423812"/>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4" name="直線コネクタ 13"/>
            <p:cNvCxnSpPr/>
            <p:nvPr/>
          </p:nvCxnSpPr>
          <p:spPr>
            <a:xfrm>
              <a:off x="3566013" y="2385238"/>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5" name="直線コネクタ 14"/>
            <p:cNvCxnSpPr/>
            <p:nvPr/>
          </p:nvCxnSpPr>
          <p:spPr>
            <a:xfrm>
              <a:off x="4416617" y="2397220"/>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6" name="直線コネクタ 15"/>
            <p:cNvCxnSpPr/>
            <p:nvPr/>
          </p:nvCxnSpPr>
          <p:spPr>
            <a:xfrm>
              <a:off x="2712064" y="2385238"/>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7" name="直線コネクタ 16"/>
            <p:cNvCxnSpPr/>
            <p:nvPr/>
          </p:nvCxnSpPr>
          <p:spPr>
            <a:xfrm>
              <a:off x="3562668" y="2397220"/>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8" name="直線コネクタ 17"/>
            <p:cNvCxnSpPr/>
            <p:nvPr/>
          </p:nvCxnSpPr>
          <p:spPr>
            <a:xfrm>
              <a:off x="1858116" y="2376535"/>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9" name="直線コネクタ 18"/>
            <p:cNvCxnSpPr/>
            <p:nvPr/>
          </p:nvCxnSpPr>
          <p:spPr>
            <a:xfrm>
              <a:off x="2708720" y="2388517"/>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sp>
          <p:nvSpPr>
            <p:cNvPr id="20" name="テキスト ボックス 19"/>
            <p:cNvSpPr txBox="1"/>
            <p:nvPr/>
          </p:nvSpPr>
          <p:spPr>
            <a:xfrm>
              <a:off x="4419962" y="617944"/>
              <a:ext cx="902410" cy="369332"/>
            </a:xfrm>
            <a:prstGeom prst="rect">
              <a:avLst/>
            </a:prstGeom>
            <a:noFill/>
          </p:spPr>
          <p:txBody>
            <a:bodyPr wrap="none" rtlCol="0">
              <a:spAutoFit/>
            </a:bodyPr>
            <a:lstStyle/>
            <a:p>
              <a:r>
                <a:rPr kumimoji="1" lang="en-US" altLang="ja-JP" dirty="0" err="1" smtClean="0">
                  <a:solidFill>
                    <a:srgbClr val="008000"/>
                  </a:solidFill>
                </a:rPr>
                <a:t>Weeeei</a:t>
              </a:r>
              <a:endParaRPr kumimoji="1" lang="ja-JP" altLang="en-US" dirty="0">
                <a:solidFill>
                  <a:srgbClr val="008000"/>
                </a:solidFill>
              </a:endParaRPr>
            </a:p>
          </p:txBody>
        </p:sp>
      </p:grpSp>
      <p:sp>
        <p:nvSpPr>
          <p:cNvPr id="2" name="タイトル 1"/>
          <p:cNvSpPr>
            <a:spLocks noGrp="1"/>
          </p:cNvSpPr>
          <p:nvPr>
            <p:ph type="title"/>
          </p:nvPr>
        </p:nvSpPr>
        <p:spPr/>
        <p:txBody>
          <a:bodyPr/>
          <a:lstStyle/>
          <a:p>
            <a:r>
              <a:rPr kumimoji="1" lang="ja-JP" altLang="en-US" dirty="0" smtClean="0"/>
              <a:t>順番にこなしていく</a:t>
            </a:r>
            <a:endParaRPr kumimoji="1" lang="ja-JP" altLang="en-US" dirty="0"/>
          </a:p>
        </p:txBody>
      </p:sp>
      <p:sp>
        <p:nvSpPr>
          <p:cNvPr id="22" name="テキスト ボックス 21"/>
          <p:cNvSpPr txBox="1"/>
          <p:nvPr/>
        </p:nvSpPr>
        <p:spPr>
          <a:xfrm>
            <a:off x="0" y="3546570"/>
            <a:ext cx="8432116" cy="584776"/>
          </a:xfrm>
          <a:prstGeom prst="rect">
            <a:avLst/>
          </a:prstGeom>
          <a:noFill/>
        </p:spPr>
        <p:txBody>
          <a:bodyPr wrap="none" rtlCol="0">
            <a:spAutoFit/>
          </a:bodyPr>
          <a:lstStyle/>
          <a:p>
            <a:r>
              <a:rPr kumimoji="1" lang="ja-JP" altLang="en-US" sz="3200" dirty="0" smtClean="0"/>
              <a:t>文中で提示された、満たさなければならないもの</a:t>
            </a:r>
            <a:endParaRPr kumimoji="1" lang="ja-JP" altLang="en-US" sz="3200" dirty="0"/>
          </a:p>
        </p:txBody>
      </p:sp>
      <p:sp>
        <p:nvSpPr>
          <p:cNvPr id="27" name="テキスト ボックス 26"/>
          <p:cNvSpPr txBox="1"/>
          <p:nvPr/>
        </p:nvSpPr>
        <p:spPr>
          <a:xfrm>
            <a:off x="203666" y="4445194"/>
            <a:ext cx="8940334" cy="2554545"/>
          </a:xfrm>
          <a:prstGeom prst="rect">
            <a:avLst/>
          </a:prstGeom>
          <a:noFill/>
        </p:spPr>
        <p:txBody>
          <a:bodyPr wrap="square" rtlCol="0">
            <a:spAutoFit/>
          </a:bodyPr>
          <a:lstStyle/>
          <a:p>
            <a:r>
              <a:rPr kumimoji="1" lang="ja-JP" altLang="en-US" sz="3200" dirty="0" smtClean="0"/>
              <a:t>（１）　最初は　０　にいる</a:t>
            </a:r>
            <a:endParaRPr kumimoji="1" lang="en-US" altLang="ja-JP" sz="3200" dirty="0" smtClean="0"/>
          </a:p>
          <a:p>
            <a:r>
              <a:rPr lang="ja-JP" altLang="en-US" sz="3200" dirty="0" smtClean="0">
                <a:solidFill>
                  <a:srgbClr val="FF0000"/>
                </a:solidFill>
              </a:rPr>
              <a:t>　　　　　　</a:t>
            </a:r>
            <a:r>
              <a:rPr lang="en-US" altLang="ja-JP" sz="3200" dirty="0" smtClean="0">
                <a:solidFill>
                  <a:srgbClr val="FF0000"/>
                </a:solidFill>
              </a:rPr>
              <a:t>				</a:t>
            </a:r>
          </a:p>
          <a:p>
            <a:r>
              <a:rPr lang="ja-JP" altLang="en-US" sz="3200" dirty="0" smtClean="0"/>
              <a:t>（２）　全ての時間に於いて、毎分１</a:t>
            </a:r>
            <a:r>
              <a:rPr lang="en-US" altLang="ja-JP" sz="3200" dirty="0"/>
              <a:t>m</a:t>
            </a:r>
            <a:r>
              <a:rPr lang="ja-JP" altLang="en-US" sz="3200" dirty="0" smtClean="0"/>
              <a:t>しか動かない</a:t>
            </a:r>
            <a:endParaRPr lang="en-US" altLang="ja-JP" sz="3200" dirty="0" smtClean="0"/>
          </a:p>
          <a:p>
            <a:r>
              <a:rPr lang="en-US" altLang="ja-JP" sz="3200" dirty="0"/>
              <a:t>	</a:t>
            </a:r>
            <a:r>
              <a:rPr lang="en-US" altLang="ja-JP" sz="3200" dirty="0" smtClean="0"/>
              <a:t>				</a:t>
            </a:r>
            <a:r>
              <a:rPr lang="ja-JP" altLang="en-US" sz="3200" dirty="0" smtClean="0"/>
              <a:t>　</a:t>
            </a:r>
            <a:endParaRPr lang="en-US" altLang="ja-JP" sz="3200" dirty="0" smtClean="0"/>
          </a:p>
          <a:p>
            <a:endParaRPr kumimoji="1" lang="ja-JP" altLang="en-US" sz="3200" dirty="0"/>
          </a:p>
        </p:txBody>
      </p:sp>
    </p:spTree>
    <p:extLst>
      <p:ext uri="{BB962C8B-B14F-4D97-AF65-F5344CB8AC3E}">
        <p14:creationId xmlns:p14="http://schemas.microsoft.com/office/powerpoint/2010/main" val="1567563280"/>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図形グループ 20"/>
          <p:cNvGrpSpPr/>
          <p:nvPr/>
        </p:nvGrpSpPr>
        <p:grpSpPr>
          <a:xfrm>
            <a:off x="1625663" y="1240223"/>
            <a:ext cx="5845248" cy="2031490"/>
            <a:chOff x="658133" y="203218"/>
            <a:chExt cx="7727324" cy="2815548"/>
          </a:xfrm>
        </p:grpSpPr>
        <p:pic>
          <p:nvPicPr>
            <p:cNvPr id="4" name="図 3" descr="e34ba7d7162f278946d0710a9f79049e_40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0245" y="203218"/>
              <a:ext cx="2815548" cy="2815548"/>
            </a:xfrm>
            <a:prstGeom prst="rect">
              <a:avLst/>
            </a:prstGeom>
          </p:spPr>
        </p:pic>
        <p:cxnSp>
          <p:nvCxnSpPr>
            <p:cNvPr id="5" name="直線矢印コネクタ 4"/>
            <p:cNvCxnSpPr/>
            <p:nvPr/>
          </p:nvCxnSpPr>
          <p:spPr>
            <a:xfrm>
              <a:off x="658133" y="2618881"/>
              <a:ext cx="7727324" cy="0"/>
            </a:xfrm>
            <a:prstGeom prst="straightConnector1">
              <a:avLst/>
            </a:prstGeom>
            <a:ln w="76200" cmpd="sng">
              <a:solidFill>
                <a:srgbClr val="008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6" name="右矢印 5"/>
            <p:cNvSpPr/>
            <p:nvPr/>
          </p:nvSpPr>
          <p:spPr>
            <a:xfrm>
              <a:off x="5270566" y="1181082"/>
              <a:ext cx="838625" cy="599083"/>
            </a:xfrm>
            <a:prstGeom prst="right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右矢印 6"/>
            <p:cNvSpPr/>
            <p:nvPr/>
          </p:nvSpPr>
          <p:spPr>
            <a:xfrm flipH="1">
              <a:off x="2443205" y="1181082"/>
              <a:ext cx="958432" cy="599083"/>
            </a:xfrm>
            <a:prstGeom prst="right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8" name="直線コネクタ 7"/>
            <p:cNvCxnSpPr/>
            <p:nvPr/>
          </p:nvCxnSpPr>
          <p:spPr>
            <a:xfrm>
              <a:off x="4419962" y="2403210"/>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9" name="直線コネクタ 8"/>
            <p:cNvCxnSpPr/>
            <p:nvPr/>
          </p:nvCxnSpPr>
          <p:spPr>
            <a:xfrm>
              <a:off x="5270566" y="2415192"/>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0" name="直線コネクタ 9"/>
            <p:cNvCxnSpPr/>
            <p:nvPr/>
          </p:nvCxnSpPr>
          <p:spPr>
            <a:xfrm>
              <a:off x="5258587" y="2411830"/>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1" name="直線コネクタ 10"/>
            <p:cNvCxnSpPr/>
            <p:nvPr/>
          </p:nvCxnSpPr>
          <p:spPr>
            <a:xfrm>
              <a:off x="6109191" y="2423812"/>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2" name="直線コネクタ 11"/>
            <p:cNvCxnSpPr/>
            <p:nvPr/>
          </p:nvCxnSpPr>
          <p:spPr>
            <a:xfrm>
              <a:off x="6117827" y="2411830"/>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3" name="直線コネクタ 12"/>
            <p:cNvCxnSpPr/>
            <p:nvPr/>
          </p:nvCxnSpPr>
          <p:spPr>
            <a:xfrm>
              <a:off x="6968431" y="2423812"/>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4" name="直線コネクタ 13"/>
            <p:cNvCxnSpPr/>
            <p:nvPr/>
          </p:nvCxnSpPr>
          <p:spPr>
            <a:xfrm>
              <a:off x="3566013" y="2385238"/>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5" name="直線コネクタ 14"/>
            <p:cNvCxnSpPr/>
            <p:nvPr/>
          </p:nvCxnSpPr>
          <p:spPr>
            <a:xfrm>
              <a:off x="4416617" y="2397220"/>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6" name="直線コネクタ 15"/>
            <p:cNvCxnSpPr/>
            <p:nvPr/>
          </p:nvCxnSpPr>
          <p:spPr>
            <a:xfrm>
              <a:off x="2712064" y="2385238"/>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7" name="直線コネクタ 16"/>
            <p:cNvCxnSpPr/>
            <p:nvPr/>
          </p:nvCxnSpPr>
          <p:spPr>
            <a:xfrm>
              <a:off x="3562668" y="2397220"/>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8" name="直線コネクタ 17"/>
            <p:cNvCxnSpPr/>
            <p:nvPr/>
          </p:nvCxnSpPr>
          <p:spPr>
            <a:xfrm>
              <a:off x="1858116" y="2376535"/>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9" name="直線コネクタ 18"/>
            <p:cNvCxnSpPr/>
            <p:nvPr/>
          </p:nvCxnSpPr>
          <p:spPr>
            <a:xfrm>
              <a:off x="2708720" y="2388517"/>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sp>
          <p:nvSpPr>
            <p:cNvPr id="20" name="テキスト ボックス 19"/>
            <p:cNvSpPr txBox="1"/>
            <p:nvPr/>
          </p:nvSpPr>
          <p:spPr>
            <a:xfrm>
              <a:off x="4419962" y="617944"/>
              <a:ext cx="902410" cy="369332"/>
            </a:xfrm>
            <a:prstGeom prst="rect">
              <a:avLst/>
            </a:prstGeom>
            <a:noFill/>
          </p:spPr>
          <p:txBody>
            <a:bodyPr wrap="none" rtlCol="0">
              <a:spAutoFit/>
            </a:bodyPr>
            <a:lstStyle/>
            <a:p>
              <a:r>
                <a:rPr kumimoji="1" lang="en-US" altLang="ja-JP" dirty="0" err="1" smtClean="0">
                  <a:solidFill>
                    <a:srgbClr val="008000"/>
                  </a:solidFill>
                </a:rPr>
                <a:t>Weeeei</a:t>
              </a:r>
              <a:endParaRPr kumimoji="1" lang="ja-JP" altLang="en-US" dirty="0">
                <a:solidFill>
                  <a:srgbClr val="008000"/>
                </a:solidFill>
              </a:endParaRPr>
            </a:p>
          </p:txBody>
        </p:sp>
      </p:grpSp>
      <p:sp>
        <p:nvSpPr>
          <p:cNvPr id="2" name="タイトル 1"/>
          <p:cNvSpPr>
            <a:spLocks noGrp="1"/>
          </p:cNvSpPr>
          <p:nvPr>
            <p:ph type="title"/>
          </p:nvPr>
        </p:nvSpPr>
        <p:spPr/>
        <p:txBody>
          <a:bodyPr/>
          <a:lstStyle/>
          <a:p>
            <a:r>
              <a:rPr kumimoji="1" lang="ja-JP" altLang="en-US" dirty="0" smtClean="0"/>
              <a:t>順番にこなしていく</a:t>
            </a:r>
            <a:endParaRPr kumimoji="1" lang="ja-JP" altLang="en-US" dirty="0"/>
          </a:p>
        </p:txBody>
      </p:sp>
      <p:sp>
        <p:nvSpPr>
          <p:cNvPr id="22" name="テキスト ボックス 21"/>
          <p:cNvSpPr txBox="1"/>
          <p:nvPr/>
        </p:nvSpPr>
        <p:spPr>
          <a:xfrm>
            <a:off x="0" y="3546570"/>
            <a:ext cx="8432116" cy="584776"/>
          </a:xfrm>
          <a:prstGeom prst="rect">
            <a:avLst/>
          </a:prstGeom>
          <a:noFill/>
        </p:spPr>
        <p:txBody>
          <a:bodyPr wrap="none" rtlCol="0">
            <a:spAutoFit/>
          </a:bodyPr>
          <a:lstStyle/>
          <a:p>
            <a:r>
              <a:rPr kumimoji="1" lang="ja-JP" altLang="en-US" sz="3200" dirty="0" smtClean="0"/>
              <a:t>文中で提示された、満たさなければならないもの</a:t>
            </a:r>
            <a:endParaRPr kumimoji="1" lang="ja-JP" altLang="en-US" sz="3200" dirty="0"/>
          </a:p>
        </p:txBody>
      </p:sp>
      <p:sp>
        <p:nvSpPr>
          <p:cNvPr id="3" name="テキスト ボックス 2"/>
          <p:cNvSpPr txBox="1"/>
          <p:nvPr/>
        </p:nvSpPr>
        <p:spPr>
          <a:xfrm>
            <a:off x="203666" y="4445194"/>
            <a:ext cx="8940334" cy="2554545"/>
          </a:xfrm>
          <a:prstGeom prst="rect">
            <a:avLst/>
          </a:prstGeom>
          <a:noFill/>
        </p:spPr>
        <p:txBody>
          <a:bodyPr wrap="square" rtlCol="0">
            <a:spAutoFit/>
          </a:bodyPr>
          <a:lstStyle/>
          <a:p>
            <a:r>
              <a:rPr kumimoji="1" lang="ja-JP" altLang="en-US" sz="3200" dirty="0" smtClean="0"/>
              <a:t>（１）　最初は　０　にいる</a:t>
            </a:r>
            <a:endParaRPr kumimoji="1" lang="en-US" altLang="ja-JP" sz="3200" dirty="0" smtClean="0"/>
          </a:p>
          <a:p>
            <a:r>
              <a:rPr lang="ja-JP" altLang="en-US" sz="3200" dirty="0" smtClean="0">
                <a:solidFill>
                  <a:srgbClr val="FF0000"/>
                </a:solidFill>
              </a:rPr>
              <a:t>　　　　　　</a:t>
            </a:r>
            <a:r>
              <a:rPr lang="en-US" altLang="ja-JP" sz="3200" dirty="0" smtClean="0">
                <a:solidFill>
                  <a:srgbClr val="FF0000"/>
                </a:solidFill>
              </a:rPr>
              <a:t>				X(0)=0</a:t>
            </a:r>
            <a:endParaRPr lang="en-US" altLang="ja-JP" sz="3200" dirty="0"/>
          </a:p>
          <a:p>
            <a:r>
              <a:rPr lang="ja-JP" altLang="en-US" sz="3200" dirty="0" smtClean="0"/>
              <a:t>（２）　全ての時間に於いて、毎分１</a:t>
            </a:r>
            <a:r>
              <a:rPr lang="en-US" altLang="ja-JP" sz="3200" dirty="0"/>
              <a:t>m</a:t>
            </a:r>
            <a:r>
              <a:rPr lang="ja-JP" altLang="en-US" sz="3200" dirty="0" smtClean="0"/>
              <a:t>しか動かない</a:t>
            </a:r>
            <a:endParaRPr lang="en-US" altLang="ja-JP" sz="3200" dirty="0" smtClean="0"/>
          </a:p>
          <a:p>
            <a:r>
              <a:rPr lang="en-US" altLang="ja-JP" sz="3200" dirty="0">
                <a:solidFill>
                  <a:srgbClr val="FF0000"/>
                </a:solidFill>
              </a:rPr>
              <a:t>	</a:t>
            </a:r>
            <a:r>
              <a:rPr lang="en-US" altLang="ja-JP" sz="3200" dirty="0" smtClean="0">
                <a:solidFill>
                  <a:srgbClr val="FF0000"/>
                </a:solidFill>
              </a:rPr>
              <a:t>				t  &gt; 0,          | X(t) – X(t-1)  | = 1</a:t>
            </a:r>
            <a:r>
              <a:rPr lang="ja-JP" altLang="en-US" sz="3200" dirty="0" smtClean="0">
                <a:solidFill>
                  <a:srgbClr val="FF0000"/>
                </a:solidFill>
              </a:rPr>
              <a:t>　</a:t>
            </a:r>
            <a:endParaRPr lang="en-US" altLang="ja-JP" sz="3200" dirty="0" smtClean="0">
              <a:solidFill>
                <a:srgbClr val="FF0000"/>
              </a:solidFill>
            </a:endParaRPr>
          </a:p>
          <a:p>
            <a:endParaRPr kumimoji="1" lang="ja-JP" altLang="en-US" sz="3200" dirty="0"/>
          </a:p>
        </p:txBody>
      </p:sp>
      <p:pic>
        <p:nvPicPr>
          <p:cNvPr id="23" name="図 22" descr="Lecture0_pdf（8_10ページ）.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6535" y="5978845"/>
            <a:ext cx="616842" cy="627539"/>
          </a:xfrm>
          <a:prstGeom prst="rect">
            <a:avLst/>
          </a:prstGeom>
        </p:spPr>
      </p:pic>
    </p:spTree>
    <p:extLst>
      <p:ext uri="{BB962C8B-B14F-4D97-AF65-F5344CB8AC3E}">
        <p14:creationId xmlns:p14="http://schemas.microsoft.com/office/powerpoint/2010/main" val="4028778863"/>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図形グループ 20"/>
          <p:cNvGrpSpPr/>
          <p:nvPr/>
        </p:nvGrpSpPr>
        <p:grpSpPr>
          <a:xfrm>
            <a:off x="1625663" y="1240223"/>
            <a:ext cx="5845248" cy="2031490"/>
            <a:chOff x="658133" y="203218"/>
            <a:chExt cx="7727324" cy="2815548"/>
          </a:xfrm>
        </p:grpSpPr>
        <p:pic>
          <p:nvPicPr>
            <p:cNvPr id="4" name="図 3" descr="e34ba7d7162f278946d0710a9f79049e_40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0245" y="203218"/>
              <a:ext cx="2815548" cy="2815548"/>
            </a:xfrm>
            <a:prstGeom prst="rect">
              <a:avLst/>
            </a:prstGeom>
          </p:spPr>
        </p:pic>
        <p:cxnSp>
          <p:nvCxnSpPr>
            <p:cNvPr id="5" name="直線矢印コネクタ 4"/>
            <p:cNvCxnSpPr/>
            <p:nvPr/>
          </p:nvCxnSpPr>
          <p:spPr>
            <a:xfrm>
              <a:off x="658133" y="2618881"/>
              <a:ext cx="7727324" cy="0"/>
            </a:xfrm>
            <a:prstGeom prst="straightConnector1">
              <a:avLst/>
            </a:prstGeom>
            <a:ln w="76200" cmpd="sng">
              <a:solidFill>
                <a:srgbClr val="008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6" name="右矢印 5"/>
            <p:cNvSpPr/>
            <p:nvPr/>
          </p:nvSpPr>
          <p:spPr>
            <a:xfrm>
              <a:off x="5270566" y="1181082"/>
              <a:ext cx="838625" cy="599083"/>
            </a:xfrm>
            <a:prstGeom prst="right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右矢印 6"/>
            <p:cNvSpPr/>
            <p:nvPr/>
          </p:nvSpPr>
          <p:spPr>
            <a:xfrm flipH="1">
              <a:off x="2443205" y="1181082"/>
              <a:ext cx="958432" cy="599083"/>
            </a:xfrm>
            <a:prstGeom prst="right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8" name="直線コネクタ 7"/>
            <p:cNvCxnSpPr/>
            <p:nvPr/>
          </p:nvCxnSpPr>
          <p:spPr>
            <a:xfrm>
              <a:off x="4419962" y="2403210"/>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9" name="直線コネクタ 8"/>
            <p:cNvCxnSpPr/>
            <p:nvPr/>
          </p:nvCxnSpPr>
          <p:spPr>
            <a:xfrm>
              <a:off x="5270566" y="2415192"/>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0" name="直線コネクタ 9"/>
            <p:cNvCxnSpPr/>
            <p:nvPr/>
          </p:nvCxnSpPr>
          <p:spPr>
            <a:xfrm>
              <a:off x="5258587" y="2411830"/>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1" name="直線コネクタ 10"/>
            <p:cNvCxnSpPr/>
            <p:nvPr/>
          </p:nvCxnSpPr>
          <p:spPr>
            <a:xfrm>
              <a:off x="6109191" y="2423812"/>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2" name="直線コネクタ 11"/>
            <p:cNvCxnSpPr/>
            <p:nvPr/>
          </p:nvCxnSpPr>
          <p:spPr>
            <a:xfrm>
              <a:off x="6117827" y="2411830"/>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3" name="直線コネクタ 12"/>
            <p:cNvCxnSpPr/>
            <p:nvPr/>
          </p:nvCxnSpPr>
          <p:spPr>
            <a:xfrm>
              <a:off x="6968431" y="2423812"/>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4" name="直線コネクタ 13"/>
            <p:cNvCxnSpPr/>
            <p:nvPr/>
          </p:nvCxnSpPr>
          <p:spPr>
            <a:xfrm>
              <a:off x="3566013" y="2385238"/>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5" name="直線コネクタ 14"/>
            <p:cNvCxnSpPr/>
            <p:nvPr/>
          </p:nvCxnSpPr>
          <p:spPr>
            <a:xfrm>
              <a:off x="4416617" y="2397220"/>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6" name="直線コネクタ 15"/>
            <p:cNvCxnSpPr/>
            <p:nvPr/>
          </p:nvCxnSpPr>
          <p:spPr>
            <a:xfrm>
              <a:off x="2712064" y="2385238"/>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7" name="直線コネクタ 16"/>
            <p:cNvCxnSpPr/>
            <p:nvPr/>
          </p:nvCxnSpPr>
          <p:spPr>
            <a:xfrm>
              <a:off x="3562668" y="2397220"/>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8" name="直線コネクタ 17"/>
            <p:cNvCxnSpPr/>
            <p:nvPr/>
          </p:nvCxnSpPr>
          <p:spPr>
            <a:xfrm>
              <a:off x="1858116" y="2376535"/>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9" name="直線コネクタ 18"/>
            <p:cNvCxnSpPr/>
            <p:nvPr/>
          </p:nvCxnSpPr>
          <p:spPr>
            <a:xfrm>
              <a:off x="2708720" y="2388517"/>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sp>
          <p:nvSpPr>
            <p:cNvPr id="20" name="テキスト ボックス 19"/>
            <p:cNvSpPr txBox="1"/>
            <p:nvPr/>
          </p:nvSpPr>
          <p:spPr>
            <a:xfrm>
              <a:off x="4419962" y="617944"/>
              <a:ext cx="902410" cy="369332"/>
            </a:xfrm>
            <a:prstGeom prst="rect">
              <a:avLst/>
            </a:prstGeom>
            <a:noFill/>
          </p:spPr>
          <p:txBody>
            <a:bodyPr wrap="none" rtlCol="0">
              <a:spAutoFit/>
            </a:bodyPr>
            <a:lstStyle/>
            <a:p>
              <a:r>
                <a:rPr kumimoji="1" lang="en-US" altLang="ja-JP" dirty="0" err="1" smtClean="0">
                  <a:solidFill>
                    <a:srgbClr val="008000"/>
                  </a:solidFill>
                </a:rPr>
                <a:t>Weeeei</a:t>
              </a:r>
              <a:endParaRPr kumimoji="1" lang="ja-JP" altLang="en-US" dirty="0">
                <a:solidFill>
                  <a:srgbClr val="008000"/>
                </a:solidFill>
              </a:endParaRPr>
            </a:p>
          </p:txBody>
        </p:sp>
      </p:grpSp>
      <p:sp>
        <p:nvSpPr>
          <p:cNvPr id="2" name="タイトル 1"/>
          <p:cNvSpPr>
            <a:spLocks noGrp="1"/>
          </p:cNvSpPr>
          <p:nvPr>
            <p:ph type="title"/>
          </p:nvPr>
        </p:nvSpPr>
        <p:spPr/>
        <p:txBody>
          <a:bodyPr/>
          <a:lstStyle/>
          <a:p>
            <a:r>
              <a:rPr lang="ja-JP" altLang="en-US" dirty="0" smtClean="0"/>
              <a:t>全てをくっつける</a:t>
            </a:r>
            <a:endParaRPr kumimoji="1" lang="ja-JP" altLang="en-US" dirty="0"/>
          </a:p>
        </p:txBody>
      </p:sp>
      <p:sp>
        <p:nvSpPr>
          <p:cNvPr id="24" name="テキスト ボックス 23"/>
          <p:cNvSpPr txBox="1"/>
          <p:nvPr/>
        </p:nvSpPr>
        <p:spPr>
          <a:xfrm>
            <a:off x="131784" y="5029970"/>
            <a:ext cx="8925358" cy="1569660"/>
          </a:xfrm>
          <a:prstGeom prst="rect">
            <a:avLst/>
          </a:prstGeom>
          <a:noFill/>
        </p:spPr>
        <p:txBody>
          <a:bodyPr wrap="square" rtlCol="0">
            <a:spAutoFit/>
          </a:bodyPr>
          <a:lstStyle/>
          <a:p>
            <a:r>
              <a:rPr kumimoji="1" lang="ja-JP" altLang="en-US" sz="3200" dirty="0" smtClean="0"/>
              <a:t>有り得る全てのオッサンの軌道　：＝</a:t>
            </a:r>
            <a:endParaRPr kumimoji="1" lang="en-US" altLang="ja-JP" sz="3200" dirty="0" smtClean="0"/>
          </a:p>
          <a:p>
            <a:r>
              <a:rPr kumimoji="1" lang="ja-JP" altLang="en-US" sz="3200" dirty="0" smtClean="0"/>
              <a:t>｛</a:t>
            </a:r>
            <a:r>
              <a:rPr kumimoji="1" lang="en-US" altLang="ja-JP" sz="3200" dirty="0" smtClean="0"/>
              <a:t>X</a:t>
            </a:r>
            <a:r>
              <a:rPr kumimoji="1" lang="ja-JP" altLang="en-US" sz="3200" dirty="0" smtClean="0"/>
              <a:t>　</a:t>
            </a:r>
            <a:r>
              <a:rPr kumimoji="1" lang="en-US" altLang="ja-JP" sz="3200" dirty="0" err="1" smtClean="0"/>
              <a:t>s.t</a:t>
            </a:r>
            <a:r>
              <a:rPr kumimoji="1" lang="en-US" altLang="ja-JP" sz="3200" dirty="0" smtClean="0"/>
              <a:t> </a:t>
            </a:r>
            <a:r>
              <a:rPr kumimoji="1" lang="ja-JP" altLang="en-US" sz="3200" dirty="0" smtClean="0"/>
              <a:t>　</a:t>
            </a:r>
            <a:r>
              <a:rPr kumimoji="1" lang="en-US" altLang="ja-JP" sz="3200" dirty="0" smtClean="0"/>
              <a:t>X(0)   </a:t>
            </a:r>
            <a:r>
              <a:rPr kumimoji="1" lang="en-US" altLang="ja-JP" sz="3200" dirty="0" smtClean="0">
                <a:solidFill>
                  <a:schemeClr val="accent6">
                    <a:lumMod val="75000"/>
                  </a:schemeClr>
                </a:solidFill>
              </a:rPr>
              <a:t>and</a:t>
            </a:r>
            <a:r>
              <a:rPr kumimoji="1" lang="en-US" altLang="ja-JP" sz="3200" dirty="0" smtClean="0">
                <a:solidFill>
                  <a:srgbClr val="FF0000"/>
                </a:solidFill>
              </a:rPr>
              <a:t>          </a:t>
            </a:r>
            <a:r>
              <a:rPr lang="en-US" altLang="ja-JP" sz="3200" dirty="0" smtClean="0">
                <a:solidFill>
                  <a:srgbClr val="FF0000"/>
                </a:solidFill>
              </a:rPr>
              <a:t>t  &gt; 0, </a:t>
            </a:r>
            <a:r>
              <a:rPr kumimoji="1" lang="en-US" altLang="ja-JP" sz="3200" dirty="0" smtClean="0">
                <a:solidFill>
                  <a:srgbClr val="FF0000"/>
                </a:solidFill>
              </a:rPr>
              <a:t>   </a:t>
            </a:r>
            <a:r>
              <a:rPr lang="en-US" altLang="ja-JP" sz="3200" dirty="0" smtClean="0">
                <a:solidFill>
                  <a:srgbClr val="FF0000"/>
                </a:solidFill>
              </a:rPr>
              <a:t>| X(t) – X(t-1)  | = 1</a:t>
            </a:r>
            <a:r>
              <a:rPr lang="en-US" altLang="ja-JP" sz="3200" dirty="0" smtClean="0"/>
              <a:t> } </a:t>
            </a:r>
            <a:r>
              <a:rPr kumimoji="1" lang="ja-JP" altLang="en-US" sz="3200" dirty="0" smtClean="0"/>
              <a:t>　</a:t>
            </a:r>
            <a:endParaRPr kumimoji="1" lang="en-US" altLang="ja-JP" sz="3200" dirty="0" smtClean="0"/>
          </a:p>
          <a:p>
            <a:endParaRPr kumimoji="1" lang="ja-JP" altLang="en-US" sz="3200" dirty="0"/>
          </a:p>
        </p:txBody>
      </p:sp>
      <p:sp>
        <p:nvSpPr>
          <p:cNvPr id="25" name="テキスト ボックス 24"/>
          <p:cNvSpPr txBox="1"/>
          <p:nvPr/>
        </p:nvSpPr>
        <p:spPr>
          <a:xfrm>
            <a:off x="1299401" y="3592737"/>
            <a:ext cx="6884416" cy="1077218"/>
          </a:xfrm>
          <a:prstGeom prst="rect">
            <a:avLst/>
          </a:prstGeom>
          <a:noFill/>
        </p:spPr>
        <p:txBody>
          <a:bodyPr wrap="none" rtlCol="0">
            <a:spAutoFit/>
          </a:bodyPr>
          <a:lstStyle/>
          <a:p>
            <a:r>
              <a:rPr kumimoji="1" lang="en-US" altLang="ja-JP" sz="3200" dirty="0" smtClean="0"/>
              <a:t>Let   X: {0,1,2,…} 		  </a:t>
            </a:r>
            <a:r>
              <a:rPr lang="en-US" altLang="ja-JP" sz="3200" dirty="0" smtClean="0"/>
              <a:t>{…-2,-1,0, 1,2</a:t>
            </a:r>
            <a:r>
              <a:rPr lang="en-US" altLang="ja-JP" sz="3200" dirty="0"/>
              <a:t>,…</a:t>
            </a:r>
            <a:r>
              <a:rPr lang="en-US" altLang="ja-JP" sz="3200" dirty="0" smtClean="0"/>
              <a:t>}</a:t>
            </a:r>
          </a:p>
          <a:p>
            <a:r>
              <a:rPr lang="en-US" altLang="ja-JP" sz="3200" dirty="0"/>
              <a:t>b</a:t>
            </a:r>
            <a:r>
              <a:rPr lang="en-US" altLang="ja-JP" sz="3200" dirty="0" smtClean="0"/>
              <a:t>e a function that maps time to location </a:t>
            </a:r>
            <a:endParaRPr kumimoji="1" lang="ja-JP" altLang="en-US" sz="3200" dirty="0"/>
          </a:p>
        </p:txBody>
      </p:sp>
      <p:pic>
        <p:nvPicPr>
          <p:cNvPr id="26" name="図 25" descr="Lecture0_pdf（8_10ページ）.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7355" y="3625441"/>
            <a:ext cx="1153573" cy="508603"/>
          </a:xfrm>
          <a:prstGeom prst="rect">
            <a:avLst/>
          </a:prstGeom>
        </p:spPr>
      </p:pic>
      <p:sp>
        <p:nvSpPr>
          <p:cNvPr id="27" name="テキスト ボックス 26"/>
          <p:cNvSpPr txBox="1"/>
          <p:nvPr/>
        </p:nvSpPr>
        <p:spPr>
          <a:xfrm>
            <a:off x="3012591" y="3353104"/>
            <a:ext cx="1107996" cy="369332"/>
          </a:xfrm>
          <a:prstGeom prst="rect">
            <a:avLst/>
          </a:prstGeom>
          <a:noFill/>
        </p:spPr>
        <p:txBody>
          <a:bodyPr wrap="none" rtlCol="0">
            <a:spAutoFit/>
          </a:bodyPr>
          <a:lstStyle/>
          <a:p>
            <a:r>
              <a:rPr lang="ja-JP" altLang="en-US" dirty="0" smtClean="0">
                <a:solidFill>
                  <a:srgbClr val="FF0000"/>
                </a:solidFill>
              </a:rPr>
              <a:t>時間（分）</a:t>
            </a:r>
            <a:endParaRPr lang="ja-JP" altLang="en-US" dirty="0">
              <a:solidFill>
                <a:srgbClr val="FF0000"/>
              </a:solidFill>
            </a:endParaRPr>
          </a:p>
        </p:txBody>
      </p:sp>
      <p:sp>
        <p:nvSpPr>
          <p:cNvPr id="28" name="テキスト ボックス 27"/>
          <p:cNvSpPr txBox="1"/>
          <p:nvPr/>
        </p:nvSpPr>
        <p:spPr>
          <a:xfrm>
            <a:off x="5701210" y="3353104"/>
            <a:ext cx="970713" cy="369332"/>
          </a:xfrm>
          <a:prstGeom prst="rect">
            <a:avLst/>
          </a:prstGeom>
          <a:noFill/>
        </p:spPr>
        <p:txBody>
          <a:bodyPr wrap="none" rtlCol="0">
            <a:spAutoFit/>
          </a:bodyPr>
          <a:lstStyle/>
          <a:p>
            <a:r>
              <a:rPr lang="ja-JP" altLang="en-US" dirty="0" smtClean="0">
                <a:solidFill>
                  <a:srgbClr val="FF0000"/>
                </a:solidFill>
              </a:rPr>
              <a:t>場所</a:t>
            </a:r>
            <a:r>
              <a:rPr lang="en-US" altLang="ja-JP" dirty="0" smtClean="0">
                <a:solidFill>
                  <a:srgbClr val="FF0000"/>
                </a:solidFill>
              </a:rPr>
              <a:t>(m)</a:t>
            </a:r>
            <a:endParaRPr lang="ja-JP" altLang="en-US" dirty="0">
              <a:solidFill>
                <a:srgbClr val="FF0000"/>
              </a:solidFill>
            </a:endParaRPr>
          </a:p>
        </p:txBody>
      </p:sp>
      <p:pic>
        <p:nvPicPr>
          <p:cNvPr id="29" name="図 28" descr="Lecture0_pdf（8_10ページ）.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2535" y="5547505"/>
            <a:ext cx="616842" cy="627539"/>
          </a:xfrm>
          <a:prstGeom prst="rect">
            <a:avLst/>
          </a:prstGeom>
        </p:spPr>
      </p:pic>
    </p:spTree>
    <p:extLst>
      <p:ext uri="{BB962C8B-B14F-4D97-AF65-F5344CB8AC3E}">
        <p14:creationId xmlns:p14="http://schemas.microsoft.com/office/powerpoint/2010/main" val="3884874906"/>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図形グループ 20"/>
          <p:cNvGrpSpPr/>
          <p:nvPr/>
        </p:nvGrpSpPr>
        <p:grpSpPr>
          <a:xfrm>
            <a:off x="1625663" y="1240223"/>
            <a:ext cx="5845248" cy="2031490"/>
            <a:chOff x="658133" y="203218"/>
            <a:chExt cx="7727324" cy="2815548"/>
          </a:xfrm>
        </p:grpSpPr>
        <p:pic>
          <p:nvPicPr>
            <p:cNvPr id="4" name="図 3" descr="e34ba7d7162f278946d0710a9f79049e_40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0245" y="203218"/>
              <a:ext cx="2815548" cy="2815548"/>
            </a:xfrm>
            <a:prstGeom prst="rect">
              <a:avLst/>
            </a:prstGeom>
          </p:spPr>
        </p:pic>
        <p:cxnSp>
          <p:nvCxnSpPr>
            <p:cNvPr id="5" name="直線矢印コネクタ 4"/>
            <p:cNvCxnSpPr/>
            <p:nvPr/>
          </p:nvCxnSpPr>
          <p:spPr>
            <a:xfrm>
              <a:off x="658133" y="2618881"/>
              <a:ext cx="7727324" cy="0"/>
            </a:xfrm>
            <a:prstGeom prst="straightConnector1">
              <a:avLst/>
            </a:prstGeom>
            <a:ln w="76200" cmpd="sng">
              <a:solidFill>
                <a:srgbClr val="008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6" name="右矢印 5"/>
            <p:cNvSpPr/>
            <p:nvPr/>
          </p:nvSpPr>
          <p:spPr>
            <a:xfrm>
              <a:off x="5270566" y="1181082"/>
              <a:ext cx="838625" cy="599083"/>
            </a:xfrm>
            <a:prstGeom prst="right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右矢印 6"/>
            <p:cNvSpPr/>
            <p:nvPr/>
          </p:nvSpPr>
          <p:spPr>
            <a:xfrm flipH="1">
              <a:off x="2443205" y="1181082"/>
              <a:ext cx="958432" cy="599083"/>
            </a:xfrm>
            <a:prstGeom prst="right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8" name="直線コネクタ 7"/>
            <p:cNvCxnSpPr/>
            <p:nvPr/>
          </p:nvCxnSpPr>
          <p:spPr>
            <a:xfrm>
              <a:off x="4419962" y="2403210"/>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9" name="直線コネクタ 8"/>
            <p:cNvCxnSpPr/>
            <p:nvPr/>
          </p:nvCxnSpPr>
          <p:spPr>
            <a:xfrm>
              <a:off x="5270566" y="2415192"/>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0" name="直線コネクタ 9"/>
            <p:cNvCxnSpPr/>
            <p:nvPr/>
          </p:nvCxnSpPr>
          <p:spPr>
            <a:xfrm>
              <a:off x="5258587" y="2411830"/>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1" name="直線コネクタ 10"/>
            <p:cNvCxnSpPr/>
            <p:nvPr/>
          </p:nvCxnSpPr>
          <p:spPr>
            <a:xfrm>
              <a:off x="6109191" y="2423812"/>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2" name="直線コネクタ 11"/>
            <p:cNvCxnSpPr/>
            <p:nvPr/>
          </p:nvCxnSpPr>
          <p:spPr>
            <a:xfrm>
              <a:off x="6117827" y="2411830"/>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3" name="直線コネクタ 12"/>
            <p:cNvCxnSpPr/>
            <p:nvPr/>
          </p:nvCxnSpPr>
          <p:spPr>
            <a:xfrm>
              <a:off x="6968431" y="2423812"/>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4" name="直線コネクタ 13"/>
            <p:cNvCxnSpPr/>
            <p:nvPr/>
          </p:nvCxnSpPr>
          <p:spPr>
            <a:xfrm>
              <a:off x="3566013" y="2385238"/>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5" name="直線コネクタ 14"/>
            <p:cNvCxnSpPr/>
            <p:nvPr/>
          </p:nvCxnSpPr>
          <p:spPr>
            <a:xfrm>
              <a:off x="4416617" y="2397220"/>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6" name="直線コネクタ 15"/>
            <p:cNvCxnSpPr/>
            <p:nvPr/>
          </p:nvCxnSpPr>
          <p:spPr>
            <a:xfrm>
              <a:off x="2712064" y="2385238"/>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7" name="直線コネクタ 16"/>
            <p:cNvCxnSpPr/>
            <p:nvPr/>
          </p:nvCxnSpPr>
          <p:spPr>
            <a:xfrm>
              <a:off x="3562668" y="2397220"/>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8" name="直線コネクタ 17"/>
            <p:cNvCxnSpPr/>
            <p:nvPr/>
          </p:nvCxnSpPr>
          <p:spPr>
            <a:xfrm>
              <a:off x="1858116" y="2376535"/>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9" name="直線コネクタ 18"/>
            <p:cNvCxnSpPr/>
            <p:nvPr/>
          </p:nvCxnSpPr>
          <p:spPr>
            <a:xfrm>
              <a:off x="2708720" y="2388517"/>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sp>
          <p:nvSpPr>
            <p:cNvPr id="20" name="テキスト ボックス 19"/>
            <p:cNvSpPr txBox="1"/>
            <p:nvPr/>
          </p:nvSpPr>
          <p:spPr>
            <a:xfrm>
              <a:off x="4419962" y="617944"/>
              <a:ext cx="902410" cy="369332"/>
            </a:xfrm>
            <a:prstGeom prst="rect">
              <a:avLst/>
            </a:prstGeom>
            <a:noFill/>
          </p:spPr>
          <p:txBody>
            <a:bodyPr wrap="none" rtlCol="0">
              <a:spAutoFit/>
            </a:bodyPr>
            <a:lstStyle/>
            <a:p>
              <a:r>
                <a:rPr kumimoji="1" lang="en-US" altLang="ja-JP" dirty="0" err="1" smtClean="0">
                  <a:solidFill>
                    <a:srgbClr val="008000"/>
                  </a:solidFill>
                </a:rPr>
                <a:t>Weeeei</a:t>
              </a:r>
              <a:endParaRPr kumimoji="1" lang="ja-JP" altLang="en-US" dirty="0">
                <a:solidFill>
                  <a:srgbClr val="008000"/>
                </a:solidFill>
              </a:endParaRPr>
            </a:p>
          </p:txBody>
        </p:sp>
      </p:grpSp>
      <p:sp>
        <p:nvSpPr>
          <p:cNvPr id="2" name="タイトル 1"/>
          <p:cNvSpPr>
            <a:spLocks noGrp="1"/>
          </p:cNvSpPr>
          <p:nvPr>
            <p:ph type="title"/>
          </p:nvPr>
        </p:nvSpPr>
        <p:spPr/>
        <p:txBody>
          <a:bodyPr/>
          <a:lstStyle/>
          <a:p>
            <a:r>
              <a:rPr lang="ja-JP" altLang="en-US" dirty="0" smtClean="0"/>
              <a:t>関数の定義まで全部くっつける</a:t>
            </a:r>
            <a:endParaRPr kumimoji="1" lang="ja-JP" altLang="en-US" dirty="0"/>
          </a:p>
        </p:txBody>
      </p:sp>
      <p:sp>
        <p:nvSpPr>
          <p:cNvPr id="24" name="テキスト ボックス 23"/>
          <p:cNvSpPr txBox="1"/>
          <p:nvPr/>
        </p:nvSpPr>
        <p:spPr>
          <a:xfrm>
            <a:off x="65425" y="3999483"/>
            <a:ext cx="8925358" cy="2062103"/>
          </a:xfrm>
          <a:prstGeom prst="rect">
            <a:avLst/>
          </a:prstGeom>
          <a:noFill/>
        </p:spPr>
        <p:txBody>
          <a:bodyPr wrap="square" rtlCol="0">
            <a:spAutoFit/>
          </a:bodyPr>
          <a:lstStyle/>
          <a:p>
            <a:r>
              <a:rPr kumimoji="1" lang="ja-JP" altLang="en-US" sz="3200" dirty="0" smtClean="0"/>
              <a:t>有り得る全てのオッサンの軌道　：＝</a:t>
            </a:r>
            <a:endParaRPr kumimoji="1" lang="en-US" altLang="ja-JP" sz="3200" dirty="0" smtClean="0"/>
          </a:p>
          <a:p>
            <a:r>
              <a:rPr kumimoji="1" lang="ja-JP" altLang="en-US" sz="3200" dirty="0" smtClean="0"/>
              <a:t>｛</a:t>
            </a:r>
            <a:r>
              <a:rPr lang="en-US" altLang="ja-JP" sz="3200" dirty="0"/>
              <a:t> X: {0,1,2,…} 		 </a:t>
            </a:r>
            <a:r>
              <a:rPr lang="ja-JP" altLang="en-US" sz="3200" dirty="0" smtClean="0"/>
              <a:t>　　</a:t>
            </a:r>
            <a:r>
              <a:rPr lang="en-US" altLang="ja-JP" sz="3200" dirty="0" smtClean="0"/>
              <a:t> {…-2,-1,0, 1,2,…}</a:t>
            </a:r>
            <a:r>
              <a:rPr lang="ja-JP" altLang="en-US" sz="3200" dirty="0" smtClean="0"/>
              <a:t>　</a:t>
            </a:r>
            <a:endParaRPr lang="en-US" altLang="ja-JP" sz="3200" dirty="0" smtClean="0"/>
          </a:p>
          <a:p>
            <a:r>
              <a:rPr kumimoji="1" lang="ja-JP" altLang="en-US" sz="3200" dirty="0" smtClean="0"/>
              <a:t>　</a:t>
            </a:r>
            <a:r>
              <a:rPr kumimoji="1" lang="en-US" altLang="ja-JP" sz="3200" dirty="0" err="1" smtClean="0"/>
              <a:t>s.t</a:t>
            </a:r>
            <a:r>
              <a:rPr kumimoji="1" lang="en-US" altLang="ja-JP" sz="3200" dirty="0" smtClean="0"/>
              <a:t> </a:t>
            </a:r>
            <a:r>
              <a:rPr kumimoji="1" lang="ja-JP" altLang="en-US" sz="3200" dirty="0" smtClean="0"/>
              <a:t>　</a:t>
            </a:r>
            <a:r>
              <a:rPr kumimoji="1" lang="en-US" altLang="ja-JP" sz="3200" dirty="0" smtClean="0"/>
              <a:t>X(0)   </a:t>
            </a:r>
            <a:r>
              <a:rPr kumimoji="1" lang="en-US" altLang="ja-JP" sz="3200" dirty="0" smtClean="0">
                <a:solidFill>
                  <a:schemeClr val="accent6">
                    <a:lumMod val="75000"/>
                  </a:schemeClr>
                </a:solidFill>
              </a:rPr>
              <a:t>and</a:t>
            </a:r>
            <a:r>
              <a:rPr kumimoji="1" lang="en-US" altLang="ja-JP" sz="3200" dirty="0" smtClean="0">
                <a:solidFill>
                  <a:srgbClr val="FF0000"/>
                </a:solidFill>
              </a:rPr>
              <a:t>          </a:t>
            </a:r>
            <a:r>
              <a:rPr lang="en-US" altLang="ja-JP" sz="3200" dirty="0" smtClean="0">
                <a:solidFill>
                  <a:srgbClr val="FF0000"/>
                </a:solidFill>
              </a:rPr>
              <a:t>t  &gt; 0, </a:t>
            </a:r>
            <a:r>
              <a:rPr kumimoji="1" lang="en-US" altLang="ja-JP" sz="3200" dirty="0" smtClean="0">
                <a:solidFill>
                  <a:srgbClr val="FF0000"/>
                </a:solidFill>
              </a:rPr>
              <a:t>   </a:t>
            </a:r>
            <a:r>
              <a:rPr lang="en-US" altLang="ja-JP" sz="3200" dirty="0" smtClean="0">
                <a:solidFill>
                  <a:srgbClr val="FF0000"/>
                </a:solidFill>
              </a:rPr>
              <a:t>| X(t) – X(t-1)  | = 1</a:t>
            </a:r>
            <a:r>
              <a:rPr lang="en-US" altLang="ja-JP" sz="3200" dirty="0" smtClean="0"/>
              <a:t> } </a:t>
            </a:r>
            <a:r>
              <a:rPr kumimoji="1" lang="ja-JP" altLang="en-US" sz="3200" dirty="0" smtClean="0"/>
              <a:t>　</a:t>
            </a:r>
            <a:endParaRPr kumimoji="1" lang="en-US" altLang="ja-JP" sz="3200" dirty="0" smtClean="0"/>
          </a:p>
          <a:p>
            <a:endParaRPr kumimoji="1" lang="ja-JP" altLang="en-US" sz="3200" dirty="0"/>
          </a:p>
        </p:txBody>
      </p:sp>
      <p:pic>
        <p:nvPicPr>
          <p:cNvPr id="26" name="図 25" descr="Lecture0_pdf（8_10ページ）.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5015" y="4548029"/>
            <a:ext cx="1153573" cy="508603"/>
          </a:xfrm>
          <a:prstGeom prst="rect">
            <a:avLst/>
          </a:prstGeom>
        </p:spPr>
      </p:pic>
      <p:pic>
        <p:nvPicPr>
          <p:cNvPr id="29" name="図 28" descr="Lecture0_pdf（8_10ページ）.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9153" y="5056632"/>
            <a:ext cx="499435" cy="508096"/>
          </a:xfrm>
          <a:prstGeom prst="rect">
            <a:avLst/>
          </a:prstGeom>
        </p:spPr>
      </p:pic>
    </p:spTree>
    <p:extLst>
      <p:ext uri="{BB962C8B-B14F-4D97-AF65-F5344CB8AC3E}">
        <p14:creationId xmlns:p14="http://schemas.microsoft.com/office/powerpoint/2010/main" val="1894610061"/>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図形グループ 20"/>
          <p:cNvGrpSpPr/>
          <p:nvPr/>
        </p:nvGrpSpPr>
        <p:grpSpPr>
          <a:xfrm>
            <a:off x="1625663" y="1240223"/>
            <a:ext cx="5845248" cy="2031490"/>
            <a:chOff x="658133" y="203218"/>
            <a:chExt cx="7727324" cy="2815548"/>
          </a:xfrm>
        </p:grpSpPr>
        <p:pic>
          <p:nvPicPr>
            <p:cNvPr id="4" name="図 3" descr="e34ba7d7162f278946d0710a9f79049e_40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0245" y="203218"/>
              <a:ext cx="2815548" cy="2815548"/>
            </a:xfrm>
            <a:prstGeom prst="rect">
              <a:avLst/>
            </a:prstGeom>
          </p:spPr>
        </p:pic>
        <p:cxnSp>
          <p:nvCxnSpPr>
            <p:cNvPr id="5" name="直線矢印コネクタ 4"/>
            <p:cNvCxnSpPr/>
            <p:nvPr/>
          </p:nvCxnSpPr>
          <p:spPr>
            <a:xfrm>
              <a:off x="658133" y="2618881"/>
              <a:ext cx="7727324" cy="0"/>
            </a:xfrm>
            <a:prstGeom prst="straightConnector1">
              <a:avLst/>
            </a:prstGeom>
            <a:ln w="76200" cmpd="sng">
              <a:solidFill>
                <a:srgbClr val="008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6" name="右矢印 5"/>
            <p:cNvSpPr/>
            <p:nvPr/>
          </p:nvSpPr>
          <p:spPr>
            <a:xfrm>
              <a:off x="5270566" y="1181082"/>
              <a:ext cx="838625" cy="599083"/>
            </a:xfrm>
            <a:prstGeom prst="right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右矢印 6"/>
            <p:cNvSpPr/>
            <p:nvPr/>
          </p:nvSpPr>
          <p:spPr>
            <a:xfrm flipH="1">
              <a:off x="2443205" y="1181082"/>
              <a:ext cx="958432" cy="599083"/>
            </a:xfrm>
            <a:prstGeom prst="rightArrow">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8" name="直線コネクタ 7"/>
            <p:cNvCxnSpPr/>
            <p:nvPr/>
          </p:nvCxnSpPr>
          <p:spPr>
            <a:xfrm>
              <a:off x="4419962" y="2403210"/>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9" name="直線コネクタ 8"/>
            <p:cNvCxnSpPr/>
            <p:nvPr/>
          </p:nvCxnSpPr>
          <p:spPr>
            <a:xfrm>
              <a:off x="5270566" y="2415192"/>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0" name="直線コネクタ 9"/>
            <p:cNvCxnSpPr/>
            <p:nvPr/>
          </p:nvCxnSpPr>
          <p:spPr>
            <a:xfrm>
              <a:off x="5258587" y="2411830"/>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1" name="直線コネクタ 10"/>
            <p:cNvCxnSpPr/>
            <p:nvPr/>
          </p:nvCxnSpPr>
          <p:spPr>
            <a:xfrm>
              <a:off x="6109191" y="2423812"/>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2" name="直線コネクタ 11"/>
            <p:cNvCxnSpPr/>
            <p:nvPr/>
          </p:nvCxnSpPr>
          <p:spPr>
            <a:xfrm>
              <a:off x="6117827" y="2411830"/>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3" name="直線コネクタ 12"/>
            <p:cNvCxnSpPr/>
            <p:nvPr/>
          </p:nvCxnSpPr>
          <p:spPr>
            <a:xfrm>
              <a:off x="6968431" y="2423812"/>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4" name="直線コネクタ 13"/>
            <p:cNvCxnSpPr/>
            <p:nvPr/>
          </p:nvCxnSpPr>
          <p:spPr>
            <a:xfrm>
              <a:off x="3566013" y="2385238"/>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5" name="直線コネクタ 14"/>
            <p:cNvCxnSpPr/>
            <p:nvPr/>
          </p:nvCxnSpPr>
          <p:spPr>
            <a:xfrm>
              <a:off x="4416617" y="2397220"/>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6" name="直線コネクタ 15"/>
            <p:cNvCxnSpPr/>
            <p:nvPr/>
          </p:nvCxnSpPr>
          <p:spPr>
            <a:xfrm>
              <a:off x="2712064" y="2385238"/>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7" name="直線コネクタ 16"/>
            <p:cNvCxnSpPr/>
            <p:nvPr/>
          </p:nvCxnSpPr>
          <p:spPr>
            <a:xfrm>
              <a:off x="3562668" y="2397220"/>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8" name="直線コネクタ 17"/>
            <p:cNvCxnSpPr/>
            <p:nvPr/>
          </p:nvCxnSpPr>
          <p:spPr>
            <a:xfrm>
              <a:off x="1858116" y="2376535"/>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19" name="直線コネクタ 18"/>
            <p:cNvCxnSpPr/>
            <p:nvPr/>
          </p:nvCxnSpPr>
          <p:spPr>
            <a:xfrm>
              <a:off x="2708720" y="2388517"/>
              <a:ext cx="0" cy="467285"/>
            </a:xfrm>
            <a:prstGeom prst="line">
              <a:avLst/>
            </a:prstGeom>
            <a:ln w="76200" cmpd="sng">
              <a:solidFill>
                <a:srgbClr val="008000"/>
              </a:solidFill>
            </a:ln>
          </p:spPr>
          <p:style>
            <a:lnRef idx="2">
              <a:schemeClr val="accent1"/>
            </a:lnRef>
            <a:fillRef idx="0">
              <a:schemeClr val="accent1"/>
            </a:fillRef>
            <a:effectRef idx="1">
              <a:schemeClr val="accent1"/>
            </a:effectRef>
            <a:fontRef idx="minor">
              <a:schemeClr val="tx1"/>
            </a:fontRef>
          </p:style>
        </p:cxnSp>
        <p:sp>
          <p:nvSpPr>
            <p:cNvPr id="20" name="テキスト ボックス 19"/>
            <p:cNvSpPr txBox="1"/>
            <p:nvPr/>
          </p:nvSpPr>
          <p:spPr>
            <a:xfrm>
              <a:off x="4419962" y="617944"/>
              <a:ext cx="902410" cy="369332"/>
            </a:xfrm>
            <a:prstGeom prst="rect">
              <a:avLst/>
            </a:prstGeom>
            <a:noFill/>
          </p:spPr>
          <p:txBody>
            <a:bodyPr wrap="none" rtlCol="0">
              <a:spAutoFit/>
            </a:bodyPr>
            <a:lstStyle/>
            <a:p>
              <a:r>
                <a:rPr kumimoji="1" lang="en-US" altLang="ja-JP" dirty="0" err="1" smtClean="0">
                  <a:solidFill>
                    <a:srgbClr val="008000"/>
                  </a:solidFill>
                </a:rPr>
                <a:t>Weeeei</a:t>
              </a:r>
              <a:endParaRPr kumimoji="1" lang="ja-JP" altLang="en-US" dirty="0">
                <a:solidFill>
                  <a:srgbClr val="008000"/>
                </a:solidFill>
              </a:endParaRPr>
            </a:p>
          </p:txBody>
        </p:sp>
      </p:grpSp>
      <p:sp>
        <p:nvSpPr>
          <p:cNvPr id="2" name="タイトル 1"/>
          <p:cNvSpPr>
            <a:spLocks noGrp="1"/>
          </p:cNvSpPr>
          <p:nvPr>
            <p:ph type="title"/>
          </p:nvPr>
        </p:nvSpPr>
        <p:spPr/>
        <p:txBody>
          <a:bodyPr/>
          <a:lstStyle/>
          <a:p>
            <a:r>
              <a:rPr lang="ja-JP" altLang="en-US" dirty="0" smtClean="0"/>
              <a:t>関数の定義まで全部くっつける</a:t>
            </a:r>
            <a:endParaRPr kumimoji="1" lang="ja-JP" altLang="en-US" dirty="0"/>
          </a:p>
        </p:txBody>
      </p:sp>
      <p:sp>
        <p:nvSpPr>
          <p:cNvPr id="24" name="テキスト ボックス 23"/>
          <p:cNvSpPr txBox="1"/>
          <p:nvPr/>
        </p:nvSpPr>
        <p:spPr>
          <a:xfrm>
            <a:off x="65425" y="3999483"/>
            <a:ext cx="8925358" cy="2062103"/>
          </a:xfrm>
          <a:prstGeom prst="rect">
            <a:avLst/>
          </a:prstGeom>
          <a:noFill/>
        </p:spPr>
        <p:txBody>
          <a:bodyPr wrap="square" rtlCol="0">
            <a:spAutoFit/>
          </a:bodyPr>
          <a:lstStyle/>
          <a:p>
            <a:r>
              <a:rPr kumimoji="1" lang="ja-JP" altLang="en-US" sz="3200" dirty="0" smtClean="0"/>
              <a:t>有り得る全てのオッサンの軌道　：＝</a:t>
            </a:r>
            <a:endParaRPr kumimoji="1" lang="en-US" altLang="ja-JP" sz="3200" dirty="0" smtClean="0"/>
          </a:p>
          <a:p>
            <a:r>
              <a:rPr kumimoji="1" lang="ja-JP" altLang="en-US" sz="3200" dirty="0" smtClean="0"/>
              <a:t>｛</a:t>
            </a:r>
            <a:r>
              <a:rPr lang="en-US" altLang="ja-JP" sz="3200" dirty="0"/>
              <a:t> X: {0,1,2,…} 		 </a:t>
            </a:r>
            <a:r>
              <a:rPr lang="ja-JP" altLang="en-US" sz="3200" dirty="0" smtClean="0"/>
              <a:t>　　</a:t>
            </a:r>
            <a:r>
              <a:rPr lang="en-US" altLang="ja-JP" sz="3200" dirty="0" smtClean="0"/>
              <a:t> {…-2,-1,0, 1,2,…}</a:t>
            </a:r>
            <a:r>
              <a:rPr lang="ja-JP" altLang="en-US" sz="3200" dirty="0" smtClean="0"/>
              <a:t>　</a:t>
            </a:r>
            <a:endParaRPr lang="en-US" altLang="ja-JP" sz="3200" dirty="0" smtClean="0"/>
          </a:p>
          <a:p>
            <a:r>
              <a:rPr kumimoji="1" lang="ja-JP" altLang="en-US" sz="3200" dirty="0" smtClean="0"/>
              <a:t>　</a:t>
            </a:r>
            <a:r>
              <a:rPr kumimoji="1" lang="en-US" altLang="ja-JP" sz="3200" dirty="0" err="1" smtClean="0"/>
              <a:t>s.t</a:t>
            </a:r>
            <a:r>
              <a:rPr kumimoji="1" lang="en-US" altLang="ja-JP" sz="3200" dirty="0" smtClean="0"/>
              <a:t> </a:t>
            </a:r>
            <a:r>
              <a:rPr kumimoji="1" lang="ja-JP" altLang="en-US" sz="3200" dirty="0" smtClean="0"/>
              <a:t>　</a:t>
            </a:r>
            <a:r>
              <a:rPr kumimoji="1" lang="en-US" altLang="ja-JP" sz="3200" dirty="0" smtClean="0"/>
              <a:t>X(0)   </a:t>
            </a:r>
            <a:r>
              <a:rPr kumimoji="1" lang="en-US" altLang="ja-JP" sz="3200" dirty="0" smtClean="0">
                <a:solidFill>
                  <a:schemeClr val="accent6">
                    <a:lumMod val="75000"/>
                  </a:schemeClr>
                </a:solidFill>
              </a:rPr>
              <a:t>and</a:t>
            </a:r>
            <a:r>
              <a:rPr kumimoji="1" lang="en-US" altLang="ja-JP" sz="3200" dirty="0" smtClean="0">
                <a:solidFill>
                  <a:srgbClr val="FF0000"/>
                </a:solidFill>
              </a:rPr>
              <a:t>      </a:t>
            </a:r>
            <a:r>
              <a:rPr lang="en-US" altLang="ja-JP" sz="3200" dirty="0" smtClean="0">
                <a:solidFill>
                  <a:srgbClr val="FF0000"/>
                </a:solidFill>
              </a:rPr>
              <a:t>| X(t) – X(t-1)  | = 1</a:t>
            </a:r>
            <a:r>
              <a:rPr lang="en-US" altLang="ja-JP" sz="3200" dirty="0" smtClean="0"/>
              <a:t> </a:t>
            </a:r>
            <a:r>
              <a:rPr lang="ja-JP" altLang="en-US" sz="3200" dirty="0" smtClean="0"/>
              <a:t>　　　</a:t>
            </a:r>
            <a:r>
              <a:rPr lang="en-US" altLang="ja-JP" sz="3200" dirty="0">
                <a:solidFill>
                  <a:srgbClr val="FF0000"/>
                </a:solidFill>
              </a:rPr>
              <a:t> </a:t>
            </a:r>
            <a:r>
              <a:rPr lang="en-US" altLang="ja-JP" sz="3200" dirty="0" smtClean="0">
                <a:solidFill>
                  <a:srgbClr val="FF0000"/>
                </a:solidFill>
              </a:rPr>
              <a:t>t  &gt; 0</a:t>
            </a:r>
            <a:r>
              <a:rPr lang="ja-JP" altLang="en-US" sz="3200" dirty="0" smtClean="0"/>
              <a:t>　</a:t>
            </a:r>
            <a:r>
              <a:rPr lang="en-US" altLang="ja-JP" sz="3200" dirty="0" smtClean="0"/>
              <a:t>} </a:t>
            </a:r>
            <a:r>
              <a:rPr kumimoji="1" lang="ja-JP" altLang="en-US" sz="3200" dirty="0" smtClean="0"/>
              <a:t>　</a:t>
            </a:r>
            <a:endParaRPr kumimoji="1" lang="en-US" altLang="ja-JP" sz="3200" dirty="0" smtClean="0"/>
          </a:p>
          <a:p>
            <a:endParaRPr kumimoji="1" lang="ja-JP" altLang="en-US" sz="3200" dirty="0"/>
          </a:p>
        </p:txBody>
      </p:sp>
      <p:pic>
        <p:nvPicPr>
          <p:cNvPr id="26" name="図 25" descr="Lecture0_pdf（8_10ページ）.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5015" y="4548029"/>
            <a:ext cx="1153573" cy="508603"/>
          </a:xfrm>
          <a:prstGeom prst="rect">
            <a:avLst/>
          </a:prstGeom>
        </p:spPr>
      </p:pic>
      <p:pic>
        <p:nvPicPr>
          <p:cNvPr id="29" name="図 28" descr="Lecture0_pdf（8_10ページ）.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7218" y="5056632"/>
            <a:ext cx="499435" cy="508096"/>
          </a:xfrm>
          <a:prstGeom prst="rect">
            <a:avLst/>
          </a:prstGeom>
        </p:spPr>
      </p:pic>
      <p:sp>
        <p:nvSpPr>
          <p:cNvPr id="22" name="テキスト ボックス 21"/>
          <p:cNvSpPr txBox="1"/>
          <p:nvPr/>
        </p:nvSpPr>
        <p:spPr>
          <a:xfrm>
            <a:off x="4037377" y="5789239"/>
            <a:ext cx="4340551" cy="369332"/>
          </a:xfrm>
          <a:prstGeom prst="rect">
            <a:avLst/>
          </a:prstGeom>
          <a:noFill/>
        </p:spPr>
        <p:txBody>
          <a:bodyPr wrap="none" rtlCol="0">
            <a:spAutoFit/>
          </a:bodyPr>
          <a:lstStyle/>
          <a:p>
            <a:r>
              <a:rPr kumimoji="1" lang="ja-JP" altLang="en-US" dirty="0" smtClean="0">
                <a:solidFill>
                  <a:srgbClr val="E46C0A"/>
                </a:solidFill>
              </a:rPr>
              <a:t>英語と同じで　</a:t>
            </a:r>
            <a:r>
              <a:rPr kumimoji="1" lang="en-US" altLang="ja-JP" dirty="0" smtClean="0">
                <a:solidFill>
                  <a:srgbClr val="E46C0A"/>
                </a:solidFill>
              </a:rPr>
              <a:t>For ALL </a:t>
            </a:r>
            <a:r>
              <a:rPr kumimoji="1" lang="ja-JP" altLang="en-US" dirty="0" smtClean="0">
                <a:solidFill>
                  <a:srgbClr val="E46C0A"/>
                </a:solidFill>
              </a:rPr>
              <a:t>は後ろに来てもいい</a:t>
            </a:r>
            <a:endParaRPr kumimoji="1" lang="ja-JP" altLang="en-US" dirty="0">
              <a:solidFill>
                <a:srgbClr val="E46C0A"/>
              </a:solidFill>
            </a:endParaRPr>
          </a:p>
        </p:txBody>
      </p:sp>
    </p:spTree>
    <p:extLst>
      <p:ext uri="{BB962C8B-B14F-4D97-AF65-F5344CB8AC3E}">
        <p14:creationId xmlns:p14="http://schemas.microsoft.com/office/powerpoint/2010/main" val="1113304297"/>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次回予告：　論理は難しいのだ</a:t>
            </a:r>
            <a:endParaRPr kumimoji="1" lang="ja-JP" altLang="en-US" dirty="0"/>
          </a:p>
        </p:txBody>
      </p:sp>
      <p:sp>
        <p:nvSpPr>
          <p:cNvPr id="4" name="テキスト ボックス 3"/>
          <p:cNvSpPr txBox="1"/>
          <p:nvPr/>
        </p:nvSpPr>
        <p:spPr>
          <a:xfrm>
            <a:off x="1892894" y="1905084"/>
            <a:ext cx="5283333" cy="646331"/>
          </a:xfrm>
          <a:prstGeom prst="rect">
            <a:avLst/>
          </a:prstGeom>
          <a:noFill/>
        </p:spPr>
        <p:txBody>
          <a:bodyPr wrap="square" rtlCol="0">
            <a:spAutoFit/>
          </a:bodyPr>
          <a:lstStyle/>
          <a:p>
            <a:r>
              <a:rPr kumimoji="1" lang="en-US" altLang="ja-JP" sz="3600" dirty="0" smtClean="0"/>
              <a:t>IF</a:t>
            </a:r>
            <a:r>
              <a:rPr kumimoji="1" lang="ja-JP" altLang="en-US" sz="3600" dirty="0" smtClean="0"/>
              <a:t>　</a:t>
            </a:r>
            <a:r>
              <a:rPr kumimoji="1" lang="en-US" altLang="ja-JP" sz="3600" dirty="0" smtClean="0"/>
              <a:t>AND</a:t>
            </a:r>
            <a:r>
              <a:rPr kumimoji="1" lang="ja-JP" altLang="en-US" sz="3600" dirty="0" smtClean="0"/>
              <a:t>　</a:t>
            </a:r>
            <a:r>
              <a:rPr kumimoji="1" lang="en-US" altLang="ja-JP" sz="3600" dirty="0" smtClean="0"/>
              <a:t>ONLY</a:t>
            </a:r>
            <a:r>
              <a:rPr kumimoji="1" lang="ja-JP" altLang="en-US" sz="3600" dirty="0" smtClean="0"/>
              <a:t>　</a:t>
            </a:r>
            <a:r>
              <a:rPr kumimoji="1" lang="en-US" altLang="ja-JP" sz="3600" dirty="0" smtClean="0"/>
              <a:t>IF</a:t>
            </a:r>
            <a:r>
              <a:rPr kumimoji="1" lang="ja-JP" altLang="en-US" sz="3600" dirty="0" smtClean="0"/>
              <a:t>　（同値）</a:t>
            </a:r>
            <a:endParaRPr kumimoji="1" lang="ja-JP" altLang="en-US" sz="3600" dirty="0"/>
          </a:p>
        </p:txBody>
      </p:sp>
      <p:pic>
        <p:nvPicPr>
          <p:cNvPr id="5" name="図 4" descr="Lecture0_pdf（8_10ページ）.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9563" y="2924527"/>
            <a:ext cx="5549900" cy="2082800"/>
          </a:xfrm>
          <a:prstGeom prst="rect">
            <a:avLst/>
          </a:prstGeom>
        </p:spPr>
      </p:pic>
    </p:spTree>
    <p:extLst>
      <p:ext uri="{BB962C8B-B14F-4D97-AF65-F5344CB8AC3E}">
        <p14:creationId xmlns:p14="http://schemas.microsoft.com/office/powerpoint/2010/main" val="2846106959"/>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Lecture0_pdf（8_10ページ）.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7555" y="1789490"/>
            <a:ext cx="3777002" cy="2076362"/>
          </a:xfrm>
          <a:prstGeom prst="rect">
            <a:avLst/>
          </a:prstGeom>
        </p:spPr>
      </p:pic>
      <p:sp>
        <p:nvSpPr>
          <p:cNvPr id="2" name="タイトル 1"/>
          <p:cNvSpPr>
            <a:spLocks noGrp="1"/>
          </p:cNvSpPr>
          <p:nvPr>
            <p:ph type="title"/>
          </p:nvPr>
        </p:nvSpPr>
        <p:spPr/>
        <p:txBody>
          <a:bodyPr/>
          <a:lstStyle/>
          <a:p>
            <a:r>
              <a:rPr kumimoji="1" lang="en-US" altLang="ja-JP" dirty="0" smtClean="0"/>
              <a:t>Implies </a:t>
            </a:r>
            <a:r>
              <a:rPr kumimoji="1" lang="ja-JP" altLang="en-US" dirty="0" smtClean="0"/>
              <a:t>とどう違うの？</a:t>
            </a:r>
            <a:endParaRPr kumimoji="1" lang="ja-JP" altLang="en-US" dirty="0"/>
          </a:p>
        </p:txBody>
      </p:sp>
      <p:sp>
        <p:nvSpPr>
          <p:cNvPr id="3" name="コンテンツ プレースホルダー 2"/>
          <p:cNvSpPr>
            <a:spLocks noGrp="1"/>
          </p:cNvSpPr>
          <p:nvPr>
            <p:ph idx="1"/>
          </p:nvPr>
        </p:nvSpPr>
        <p:spPr>
          <a:xfrm>
            <a:off x="457200" y="1600201"/>
            <a:ext cx="7773299" cy="3468040"/>
          </a:xfrm>
        </p:spPr>
        <p:txBody>
          <a:bodyPr/>
          <a:lstStyle/>
          <a:p>
            <a:pPr marL="0" indent="0">
              <a:buNone/>
            </a:pPr>
            <a:r>
              <a:rPr kumimoji="1" lang="ja-JP" altLang="en-US" dirty="0" smtClean="0"/>
              <a:t>ダンスが出来ない</a:t>
            </a:r>
            <a:endParaRPr kumimoji="1" lang="en-US" altLang="ja-JP" dirty="0" smtClean="0"/>
          </a:p>
          <a:p>
            <a:endParaRPr lang="en-US" altLang="ja-JP" dirty="0"/>
          </a:p>
          <a:p>
            <a:endParaRPr kumimoji="1" lang="en-US" altLang="ja-JP" dirty="0" smtClean="0"/>
          </a:p>
          <a:p>
            <a:pPr marL="0" indent="0">
              <a:buNone/>
            </a:pPr>
            <a:endParaRPr lang="en-US" altLang="ja-JP" dirty="0" smtClean="0"/>
          </a:p>
          <a:p>
            <a:pPr marL="0" indent="0">
              <a:buNone/>
            </a:pPr>
            <a:r>
              <a:rPr lang="en-US" altLang="ja-JP" dirty="0"/>
              <a:t>	</a:t>
            </a:r>
            <a:r>
              <a:rPr lang="en-US" altLang="ja-JP" dirty="0" smtClean="0"/>
              <a:t>								</a:t>
            </a:r>
            <a:r>
              <a:rPr lang="en-US" altLang="ja-JP" dirty="0" err="1" smtClean="0"/>
              <a:t>Reiya</a:t>
            </a:r>
            <a:r>
              <a:rPr lang="en-US" altLang="ja-JP" dirty="0" smtClean="0"/>
              <a:t> </a:t>
            </a:r>
            <a:r>
              <a:rPr lang="ja-JP" altLang="en-US" dirty="0" smtClean="0"/>
              <a:t>氏　死亡</a:t>
            </a:r>
            <a:endParaRPr lang="en-US" altLang="ja-JP" dirty="0"/>
          </a:p>
        </p:txBody>
      </p:sp>
      <p:sp>
        <p:nvSpPr>
          <p:cNvPr id="5" name="テキスト ボックス 4"/>
          <p:cNvSpPr txBox="1"/>
          <p:nvPr/>
        </p:nvSpPr>
        <p:spPr>
          <a:xfrm>
            <a:off x="3825388" y="5068241"/>
            <a:ext cx="1093869" cy="1015663"/>
          </a:xfrm>
          <a:prstGeom prst="rect">
            <a:avLst/>
          </a:prstGeom>
          <a:noFill/>
        </p:spPr>
        <p:txBody>
          <a:bodyPr wrap="none" rtlCol="0">
            <a:spAutoFit/>
          </a:bodyPr>
          <a:lstStyle/>
          <a:p>
            <a:r>
              <a:rPr kumimoji="1" lang="en-US" altLang="ja-JP" sz="6000" dirty="0" smtClean="0">
                <a:solidFill>
                  <a:srgbClr val="FF0000"/>
                </a:solidFill>
              </a:rPr>
              <a:t>OK</a:t>
            </a:r>
            <a:endParaRPr kumimoji="1" lang="ja-JP" altLang="en-US" sz="6000" dirty="0">
              <a:solidFill>
                <a:srgbClr val="FF0000"/>
              </a:solidFill>
            </a:endParaRPr>
          </a:p>
        </p:txBody>
      </p:sp>
    </p:spTree>
    <p:extLst>
      <p:ext uri="{BB962C8B-B14F-4D97-AF65-F5344CB8AC3E}">
        <p14:creationId xmlns:p14="http://schemas.microsoft.com/office/powerpoint/2010/main" val="2400532809"/>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Lecture0_pdf（8_10ページ）.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491911" y="1909306"/>
            <a:ext cx="3565393" cy="2076362"/>
          </a:xfrm>
          <a:prstGeom prst="rect">
            <a:avLst/>
          </a:prstGeom>
        </p:spPr>
      </p:pic>
      <p:sp>
        <p:nvSpPr>
          <p:cNvPr id="3" name="コンテンツ プレースホルダー 2"/>
          <p:cNvSpPr>
            <a:spLocks noGrp="1"/>
          </p:cNvSpPr>
          <p:nvPr>
            <p:ph idx="1"/>
          </p:nvPr>
        </p:nvSpPr>
        <p:spPr>
          <a:xfrm>
            <a:off x="457200" y="1600201"/>
            <a:ext cx="7773299" cy="3468040"/>
          </a:xfrm>
        </p:spPr>
        <p:txBody>
          <a:bodyPr/>
          <a:lstStyle/>
          <a:p>
            <a:pPr marL="0" indent="0">
              <a:buNone/>
            </a:pPr>
            <a:r>
              <a:rPr kumimoji="1" lang="ja-JP" altLang="en-US" dirty="0" smtClean="0"/>
              <a:t>ダンスが出来ない</a:t>
            </a:r>
            <a:endParaRPr kumimoji="1" lang="en-US" altLang="ja-JP" dirty="0" smtClean="0"/>
          </a:p>
          <a:p>
            <a:endParaRPr lang="en-US" altLang="ja-JP" dirty="0"/>
          </a:p>
          <a:p>
            <a:endParaRPr kumimoji="1" lang="en-US" altLang="ja-JP" dirty="0" smtClean="0"/>
          </a:p>
          <a:p>
            <a:pPr marL="0" indent="0">
              <a:buNone/>
            </a:pPr>
            <a:endParaRPr lang="en-US" altLang="ja-JP" dirty="0" smtClean="0"/>
          </a:p>
          <a:p>
            <a:pPr marL="0" indent="0">
              <a:buNone/>
            </a:pPr>
            <a:r>
              <a:rPr lang="en-US" altLang="ja-JP" dirty="0"/>
              <a:t>	</a:t>
            </a:r>
            <a:r>
              <a:rPr lang="en-US" altLang="ja-JP" dirty="0" smtClean="0"/>
              <a:t>								</a:t>
            </a:r>
            <a:r>
              <a:rPr lang="en-US" altLang="ja-JP" dirty="0" err="1" smtClean="0"/>
              <a:t>Reiya</a:t>
            </a:r>
            <a:r>
              <a:rPr lang="en-US" altLang="ja-JP" dirty="0" smtClean="0"/>
              <a:t> </a:t>
            </a:r>
            <a:r>
              <a:rPr lang="ja-JP" altLang="en-US" dirty="0" smtClean="0"/>
              <a:t>氏　死亡</a:t>
            </a:r>
            <a:endParaRPr lang="en-US" altLang="ja-JP" dirty="0"/>
          </a:p>
        </p:txBody>
      </p:sp>
      <p:sp>
        <p:nvSpPr>
          <p:cNvPr id="2" name="タイトル 1"/>
          <p:cNvSpPr>
            <a:spLocks noGrp="1"/>
          </p:cNvSpPr>
          <p:nvPr>
            <p:ph type="title"/>
          </p:nvPr>
        </p:nvSpPr>
        <p:spPr/>
        <p:txBody>
          <a:bodyPr/>
          <a:lstStyle/>
          <a:p>
            <a:r>
              <a:rPr kumimoji="1" lang="en-US" altLang="ja-JP" dirty="0" smtClean="0"/>
              <a:t>Implies </a:t>
            </a:r>
            <a:r>
              <a:rPr kumimoji="1" lang="ja-JP" altLang="en-US" dirty="0" smtClean="0"/>
              <a:t>とどう違うの？</a:t>
            </a:r>
            <a:endParaRPr kumimoji="1" lang="ja-JP" altLang="en-US" dirty="0"/>
          </a:p>
        </p:txBody>
      </p:sp>
      <p:sp>
        <p:nvSpPr>
          <p:cNvPr id="5" name="テキスト ボックス 4"/>
          <p:cNvSpPr txBox="1"/>
          <p:nvPr/>
        </p:nvSpPr>
        <p:spPr>
          <a:xfrm>
            <a:off x="2747157" y="4816626"/>
            <a:ext cx="4095367" cy="1015663"/>
          </a:xfrm>
          <a:prstGeom prst="rect">
            <a:avLst/>
          </a:prstGeom>
          <a:noFill/>
        </p:spPr>
        <p:txBody>
          <a:bodyPr wrap="none" rtlCol="0">
            <a:spAutoFit/>
          </a:bodyPr>
          <a:lstStyle/>
          <a:p>
            <a:r>
              <a:rPr kumimoji="1" lang="en-US" altLang="ja-JP" sz="6000" dirty="0" smtClean="0">
                <a:solidFill>
                  <a:srgbClr val="FF0000"/>
                </a:solidFill>
              </a:rPr>
              <a:t>OK??? NO!!!</a:t>
            </a:r>
            <a:endParaRPr kumimoji="1" lang="ja-JP" altLang="en-US" sz="6000" dirty="0">
              <a:solidFill>
                <a:srgbClr val="FF0000"/>
              </a:solidFill>
            </a:endParaRPr>
          </a:p>
        </p:txBody>
      </p:sp>
    </p:spTree>
    <p:extLst>
      <p:ext uri="{BB962C8B-B14F-4D97-AF65-F5344CB8AC3E}">
        <p14:creationId xmlns:p14="http://schemas.microsoft.com/office/powerpoint/2010/main" val="199927698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実はタダの英語</a:t>
            </a:r>
            <a:endParaRPr kumimoji="1" lang="ja-JP" altLang="en-US" dirty="0"/>
          </a:p>
        </p:txBody>
      </p:sp>
      <p:sp>
        <p:nvSpPr>
          <p:cNvPr id="4" name="テキスト ボックス 3"/>
          <p:cNvSpPr txBox="1"/>
          <p:nvPr/>
        </p:nvSpPr>
        <p:spPr>
          <a:xfrm>
            <a:off x="670899" y="1356025"/>
            <a:ext cx="8074754" cy="4524316"/>
          </a:xfrm>
          <a:prstGeom prst="rect">
            <a:avLst/>
          </a:prstGeom>
          <a:noFill/>
        </p:spPr>
        <p:txBody>
          <a:bodyPr wrap="square" rtlCol="0">
            <a:spAutoFit/>
          </a:bodyPr>
          <a:lstStyle/>
          <a:p>
            <a:r>
              <a:rPr kumimoji="1" lang="en-US" altLang="ja-JP" dirty="0" smtClean="0"/>
              <a:t>For all person in RITS</a:t>
            </a:r>
          </a:p>
          <a:p>
            <a:endParaRPr lang="en-US" altLang="ja-JP" dirty="0" smtClean="0"/>
          </a:p>
          <a:p>
            <a:endParaRPr lang="en-US" altLang="ja-JP" dirty="0"/>
          </a:p>
          <a:p>
            <a:endParaRPr lang="en-US" altLang="ja-JP" dirty="0" smtClean="0"/>
          </a:p>
          <a:p>
            <a:r>
              <a:rPr lang="en-US" altLang="ja-JP" dirty="0"/>
              <a:t>s</a:t>
            </a:r>
            <a:r>
              <a:rPr kumimoji="1" lang="en-US" altLang="ja-JP" dirty="0" smtClean="0"/>
              <a:t>uch that the probability  of him/her being the suspect is greater than 0,</a:t>
            </a:r>
          </a:p>
          <a:p>
            <a:endParaRPr kumimoji="1" lang="en-US" altLang="ja-JP" dirty="0" smtClean="0"/>
          </a:p>
          <a:p>
            <a:endParaRPr lang="en-US" altLang="ja-JP" dirty="0" smtClean="0"/>
          </a:p>
          <a:p>
            <a:endParaRPr lang="en-US" altLang="ja-JP" dirty="0"/>
          </a:p>
          <a:p>
            <a:r>
              <a:rPr lang="en-US" altLang="ja-JP" dirty="0" smtClean="0"/>
              <a:t>there exists a JK  in his/her family   such that </a:t>
            </a:r>
          </a:p>
          <a:p>
            <a:endParaRPr lang="en-US" altLang="ja-JP" dirty="0" smtClean="0"/>
          </a:p>
          <a:p>
            <a:endParaRPr lang="en-US" altLang="ja-JP" dirty="0"/>
          </a:p>
          <a:p>
            <a:endParaRPr lang="en-US" altLang="ja-JP" dirty="0" smtClean="0"/>
          </a:p>
          <a:p>
            <a:r>
              <a:rPr lang="en-US" altLang="ja-JP" dirty="0" smtClean="0"/>
              <a:t>the height of the JK is less than the average of her class.</a:t>
            </a:r>
          </a:p>
          <a:p>
            <a:endParaRPr lang="en-US" altLang="ja-JP" dirty="0"/>
          </a:p>
          <a:p>
            <a:endParaRPr kumimoji="1" lang="en-US" altLang="ja-JP" dirty="0" smtClean="0"/>
          </a:p>
          <a:p>
            <a:endParaRPr lang="en-US" altLang="ja-JP" dirty="0"/>
          </a:p>
        </p:txBody>
      </p:sp>
      <p:pic>
        <p:nvPicPr>
          <p:cNvPr id="5" name="図 4" descr="LetsWriteJ_Latex_pdf.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309" y="1650990"/>
            <a:ext cx="1997343" cy="635482"/>
          </a:xfrm>
          <a:prstGeom prst="rect">
            <a:avLst/>
          </a:prstGeom>
        </p:spPr>
      </p:pic>
      <p:pic>
        <p:nvPicPr>
          <p:cNvPr id="7" name="図 6" descr="LetsWriteJ_Latex_pdf.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547" y="2867862"/>
            <a:ext cx="2550142" cy="486174"/>
          </a:xfrm>
          <a:prstGeom prst="rect">
            <a:avLst/>
          </a:prstGeom>
        </p:spPr>
      </p:pic>
      <p:pic>
        <p:nvPicPr>
          <p:cNvPr id="8" name="図 7" descr="LetsWriteJ_Latex_pdf.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955" y="3868291"/>
            <a:ext cx="2626758" cy="506523"/>
          </a:xfrm>
          <a:prstGeom prst="rect">
            <a:avLst/>
          </a:prstGeom>
        </p:spPr>
      </p:pic>
      <p:pic>
        <p:nvPicPr>
          <p:cNvPr id="9" name="図 8" descr="LetsWriteJ_Latex_pdf.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7239" y="5148419"/>
            <a:ext cx="3833448" cy="540753"/>
          </a:xfrm>
          <a:prstGeom prst="rect">
            <a:avLst/>
          </a:prstGeom>
        </p:spPr>
      </p:pic>
    </p:spTree>
    <p:extLst>
      <p:ext uri="{BB962C8B-B14F-4D97-AF65-F5344CB8AC3E}">
        <p14:creationId xmlns:p14="http://schemas.microsoft.com/office/powerpoint/2010/main" val="3699331492"/>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Lecture0_pdf（8_10ページ）.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7555" y="1789490"/>
            <a:ext cx="3777002" cy="2076362"/>
          </a:xfrm>
          <a:prstGeom prst="rect">
            <a:avLst/>
          </a:prstGeom>
        </p:spPr>
      </p:pic>
      <p:sp>
        <p:nvSpPr>
          <p:cNvPr id="2" name="タイトル 1"/>
          <p:cNvSpPr>
            <a:spLocks noGrp="1"/>
          </p:cNvSpPr>
          <p:nvPr>
            <p:ph type="title"/>
          </p:nvPr>
        </p:nvSpPr>
        <p:spPr/>
        <p:txBody>
          <a:bodyPr/>
          <a:lstStyle/>
          <a:p>
            <a:r>
              <a:rPr kumimoji="1" lang="en-US" altLang="ja-JP" dirty="0" smtClean="0"/>
              <a:t>Implies </a:t>
            </a:r>
            <a:r>
              <a:rPr kumimoji="1" lang="ja-JP" altLang="en-US" dirty="0" smtClean="0"/>
              <a:t>とどう違うの？</a:t>
            </a:r>
            <a:endParaRPr kumimoji="1" lang="ja-JP" altLang="en-US" dirty="0"/>
          </a:p>
        </p:txBody>
      </p:sp>
      <p:sp>
        <p:nvSpPr>
          <p:cNvPr id="3" name="コンテンツ プレースホルダー 2"/>
          <p:cNvSpPr>
            <a:spLocks noGrp="1"/>
          </p:cNvSpPr>
          <p:nvPr>
            <p:ph idx="1"/>
          </p:nvPr>
        </p:nvSpPr>
        <p:spPr>
          <a:xfrm>
            <a:off x="457200" y="1600201"/>
            <a:ext cx="7773299" cy="3468040"/>
          </a:xfrm>
        </p:spPr>
        <p:txBody>
          <a:bodyPr/>
          <a:lstStyle/>
          <a:p>
            <a:pPr marL="0" indent="0">
              <a:buNone/>
            </a:pPr>
            <a:r>
              <a:rPr lang="ja-JP" altLang="en-US" dirty="0" smtClean="0"/>
              <a:t>コヤマさんを見かけた！</a:t>
            </a:r>
            <a:endParaRPr kumimoji="1" lang="en-US" altLang="ja-JP" dirty="0" smtClean="0"/>
          </a:p>
          <a:p>
            <a:endParaRPr lang="en-US" altLang="ja-JP" dirty="0"/>
          </a:p>
          <a:p>
            <a:endParaRPr kumimoji="1" lang="en-US" altLang="ja-JP" dirty="0" smtClean="0"/>
          </a:p>
          <a:p>
            <a:pPr marL="0" indent="0">
              <a:buNone/>
            </a:pPr>
            <a:endParaRPr lang="en-US" altLang="ja-JP" dirty="0" smtClean="0"/>
          </a:p>
          <a:p>
            <a:pPr marL="0" indent="0">
              <a:buNone/>
            </a:pPr>
            <a:r>
              <a:rPr lang="en-US" altLang="ja-JP" dirty="0"/>
              <a:t>	</a:t>
            </a:r>
            <a:r>
              <a:rPr lang="en-US" altLang="ja-JP" dirty="0" smtClean="0"/>
              <a:t>					</a:t>
            </a:r>
            <a:r>
              <a:rPr lang="ja-JP" altLang="en-US" dirty="0" smtClean="0"/>
              <a:t>小さいおっさん見つけた！</a:t>
            </a:r>
            <a:endParaRPr lang="en-US" altLang="ja-JP" dirty="0"/>
          </a:p>
        </p:txBody>
      </p:sp>
      <p:sp>
        <p:nvSpPr>
          <p:cNvPr id="5" name="テキスト ボックス 4"/>
          <p:cNvSpPr txBox="1"/>
          <p:nvPr/>
        </p:nvSpPr>
        <p:spPr>
          <a:xfrm>
            <a:off x="3825388" y="5068241"/>
            <a:ext cx="1093869" cy="1015663"/>
          </a:xfrm>
          <a:prstGeom prst="rect">
            <a:avLst/>
          </a:prstGeom>
          <a:noFill/>
        </p:spPr>
        <p:txBody>
          <a:bodyPr wrap="none" rtlCol="0">
            <a:spAutoFit/>
          </a:bodyPr>
          <a:lstStyle/>
          <a:p>
            <a:r>
              <a:rPr kumimoji="1" lang="en-US" altLang="ja-JP" sz="6000" dirty="0" smtClean="0">
                <a:solidFill>
                  <a:srgbClr val="FF0000"/>
                </a:solidFill>
              </a:rPr>
              <a:t>OK</a:t>
            </a:r>
            <a:endParaRPr kumimoji="1" lang="ja-JP" altLang="en-US" sz="6000" dirty="0">
              <a:solidFill>
                <a:srgbClr val="FF0000"/>
              </a:solidFill>
            </a:endParaRPr>
          </a:p>
        </p:txBody>
      </p:sp>
    </p:spTree>
    <p:extLst>
      <p:ext uri="{BB962C8B-B14F-4D97-AF65-F5344CB8AC3E}">
        <p14:creationId xmlns:p14="http://schemas.microsoft.com/office/powerpoint/2010/main" val="4206277225"/>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Lecture0_pdf（8_10ページ）.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491911" y="1909306"/>
            <a:ext cx="3565393" cy="2076362"/>
          </a:xfrm>
          <a:prstGeom prst="rect">
            <a:avLst/>
          </a:prstGeom>
        </p:spPr>
      </p:pic>
      <p:sp>
        <p:nvSpPr>
          <p:cNvPr id="3" name="コンテンツ プレースホルダー 2"/>
          <p:cNvSpPr>
            <a:spLocks noGrp="1"/>
          </p:cNvSpPr>
          <p:nvPr>
            <p:ph idx="1"/>
          </p:nvPr>
        </p:nvSpPr>
        <p:spPr>
          <a:xfrm>
            <a:off x="457200" y="1600201"/>
            <a:ext cx="7773299" cy="3468040"/>
          </a:xfrm>
        </p:spPr>
        <p:txBody>
          <a:bodyPr/>
          <a:lstStyle/>
          <a:p>
            <a:pPr marL="0" indent="0">
              <a:buNone/>
            </a:pPr>
            <a:r>
              <a:rPr lang="ja-JP" altLang="en-US" dirty="0" smtClean="0"/>
              <a:t>小山さんを見かけた！</a:t>
            </a:r>
            <a:endParaRPr lang="en-US" altLang="ja-JP" dirty="0"/>
          </a:p>
          <a:p>
            <a:endParaRPr kumimoji="1" lang="en-US" altLang="ja-JP" dirty="0" smtClean="0"/>
          </a:p>
          <a:p>
            <a:pPr marL="0" indent="0">
              <a:buNone/>
            </a:pPr>
            <a:endParaRPr lang="en-US" altLang="ja-JP" dirty="0" smtClean="0"/>
          </a:p>
          <a:p>
            <a:pPr marL="0" indent="0">
              <a:buNone/>
            </a:pPr>
            <a:endParaRPr lang="en-US" altLang="ja-JP" dirty="0"/>
          </a:p>
          <a:p>
            <a:pPr marL="0" indent="0">
              <a:buNone/>
            </a:pPr>
            <a:r>
              <a:rPr lang="en-US" altLang="ja-JP" dirty="0" smtClean="0"/>
              <a:t>						</a:t>
            </a:r>
            <a:r>
              <a:rPr lang="ja-JP" altLang="en-US" dirty="0" smtClean="0"/>
              <a:t>小さいおっさんを見つけた！</a:t>
            </a:r>
            <a:endParaRPr lang="en-US" altLang="ja-JP" dirty="0" smtClean="0"/>
          </a:p>
        </p:txBody>
      </p:sp>
      <p:sp>
        <p:nvSpPr>
          <p:cNvPr id="2" name="タイトル 1"/>
          <p:cNvSpPr>
            <a:spLocks noGrp="1"/>
          </p:cNvSpPr>
          <p:nvPr>
            <p:ph type="title"/>
          </p:nvPr>
        </p:nvSpPr>
        <p:spPr/>
        <p:txBody>
          <a:bodyPr/>
          <a:lstStyle/>
          <a:p>
            <a:r>
              <a:rPr kumimoji="1" lang="en-US" altLang="ja-JP" dirty="0" smtClean="0"/>
              <a:t>Implies </a:t>
            </a:r>
            <a:r>
              <a:rPr kumimoji="1" lang="ja-JP" altLang="en-US" dirty="0" smtClean="0"/>
              <a:t>とどう違うの？</a:t>
            </a:r>
            <a:endParaRPr kumimoji="1" lang="ja-JP" altLang="en-US" dirty="0"/>
          </a:p>
        </p:txBody>
      </p:sp>
      <p:sp>
        <p:nvSpPr>
          <p:cNvPr id="5" name="テキスト ボックス 4"/>
          <p:cNvSpPr txBox="1"/>
          <p:nvPr/>
        </p:nvSpPr>
        <p:spPr>
          <a:xfrm>
            <a:off x="2747157" y="4816626"/>
            <a:ext cx="4095367" cy="1015663"/>
          </a:xfrm>
          <a:prstGeom prst="rect">
            <a:avLst/>
          </a:prstGeom>
          <a:noFill/>
        </p:spPr>
        <p:txBody>
          <a:bodyPr wrap="none" rtlCol="0">
            <a:spAutoFit/>
          </a:bodyPr>
          <a:lstStyle/>
          <a:p>
            <a:r>
              <a:rPr kumimoji="1" lang="en-US" altLang="ja-JP" sz="6000" dirty="0" smtClean="0">
                <a:solidFill>
                  <a:srgbClr val="FF0000"/>
                </a:solidFill>
              </a:rPr>
              <a:t>OK??? NO!!!</a:t>
            </a:r>
            <a:endParaRPr kumimoji="1" lang="ja-JP" altLang="en-US" sz="6000" dirty="0">
              <a:solidFill>
                <a:srgbClr val="FF0000"/>
              </a:solidFill>
            </a:endParaRPr>
          </a:p>
        </p:txBody>
      </p:sp>
    </p:spTree>
    <p:extLst>
      <p:ext uri="{BB962C8B-B14F-4D97-AF65-F5344CB8AC3E}">
        <p14:creationId xmlns:p14="http://schemas.microsoft.com/office/powerpoint/2010/main" val="1259674108"/>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1600201"/>
            <a:ext cx="7773299" cy="3468040"/>
          </a:xfrm>
        </p:spPr>
        <p:txBody>
          <a:bodyPr>
            <a:normAutofit fontScale="85000" lnSpcReduction="10000"/>
          </a:bodyPr>
          <a:lstStyle/>
          <a:p>
            <a:pPr marL="0" indent="0">
              <a:buNone/>
            </a:pPr>
            <a:r>
              <a:rPr lang="ja-JP" altLang="en-US" dirty="0" smtClean="0"/>
              <a:t>小山さんを見かけた！</a:t>
            </a:r>
            <a:endParaRPr lang="en-US" altLang="ja-JP" dirty="0"/>
          </a:p>
          <a:p>
            <a:endParaRPr kumimoji="1"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r>
              <a:rPr lang="ja-JP" altLang="en-US" dirty="0" smtClean="0"/>
              <a:t>数学科でスケボー片手に英語をブツブツつぶやきながら変な踊りを踊っているオッサンを見かけた！</a:t>
            </a:r>
            <a:endParaRPr lang="en-US" altLang="ja-JP" dirty="0" smtClean="0"/>
          </a:p>
        </p:txBody>
      </p:sp>
      <p:sp>
        <p:nvSpPr>
          <p:cNvPr id="2" name="タイトル 1"/>
          <p:cNvSpPr>
            <a:spLocks noGrp="1"/>
          </p:cNvSpPr>
          <p:nvPr>
            <p:ph type="title"/>
          </p:nvPr>
        </p:nvSpPr>
        <p:spPr/>
        <p:txBody>
          <a:bodyPr/>
          <a:lstStyle/>
          <a:p>
            <a:r>
              <a:rPr kumimoji="1" lang="en-US" altLang="ja-JP" dirty="0" smtClean="0"/>
              <a:t>Implies </a:t>
            </a:r>
            <a:r>
              <a:rPr kumimoji="1" lang="ja-JP" altLang="en-US" dirty="0" smtClean="0"/>
              <a:t>とどう違うの？</a:t>
            </a:r>
            <a:endParaRPr kumimoji="1" lang="ja-JP" altLang="en-US" dirty="0"/>
          </a:p>
        </p:txBody>
      </p:sp>
      <p:sp>
        <p:nvSpPr>
          <p:cNvPr id="5" name="テキスト ボックス 4"/>
          <p:cNvSpPr txBox="1"/>
          <p:nvPr/>
        </p:nvSpPr>
        <p:spPr>
          <a:xfrm>
            <a:off x="2747157" y="4816626"/>
            <a:ext cx="4628115" cy="1015663"/>
          </a:xfrm>
          <a:prstGeom prst="rect">
            <a:avLst/>
          </a:prstGeom>
          <a:noFill/>
        </p:spPr>
        <p:txBody>
          <a:bodyPr wrap="none" rtlCol="0">
            <a:spAutoFit/>
          </a:bodyPr>
          <a:lstStyle/>
          <a:p>
            <a:r>
              <a:rPr kumimoji="1" lang="en-US" altLang="ja-JP" sz="6000" dirty="0" smtClean="0">
                <a:solidFill>
                  <a:srgbClr val="FF0000"/>
                </a:solidFill>
              </a:rPr>
              <a:t>OK??? </a:t>
            </a:r>
            <a:r>
              <a:rPr lang="ja-JP" altLang="en-US" sz="6000" dirty="0" smtClean="0">
                <a:solidFill>
                  <a:srgbClr val="FF0000"/>
                </a:solidFill>
              </a:rPr>
              <a:t>多分</a:t>
            </a:r>
            <a:r>
              <a:rPr kumimoji="1" lang="en-US" altLang="ja-JP" sz="6000" dirty="0" smtClean="0">
                <a:solidFill>
                  <a:srgbClr val="FF0000"/>
                </a:solidFill>
              </a:rPr>
              <a:t>!!!</a:t>
            </a:r>
            <a:endParaRPr kumimoji="1" lang="ja-JP" altLang="en-US" sz="6000" dirty="0">
              <a:solidFill>
                <a:srgbClr val="FF0000"/>
              </a:solidFill>
            </a:endParaRPr>
          </a:p>
        </p:txBody>
      </p:sp>
      <p:pic>
        <p:nvPicPr>
          <p:cNvPr id="6" name="図 5" descr="Lecture0_pdf（8_10ページ）.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0364" y="2187817"/>
            <a:ext cx="4128729" cy="1549454"/>
          </a:xfrm>
          <a:prstGeom prst="rect">
            <a:avLst/>
          </a:prstGeom>
        </p:spPr>
      </p:pic>
    </p:spTree>
    <p:extLst>
      <p:ext uri="{BB962C8B-B14F-4D97-AF65-F5344CB8AC3E}">
        <p14:creationId xmlns:p14="http://schemas.microsoft.com/office/powerpoint/2010/main" val="423727010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しかもタダの置き換え</a:t>
            </a:r>
            <a:endParaRPr kumimoji="1" lang="ja-JP" altLang="en-US" dirty="0"/>
          </a:p>
        </p:txBody>
      </p:sp>
      <p:sp>
        <p:nvSpPr>
          <p:cNvPr id="4" name="テキスト ボックス 3"/>
          <p:cNvSpPr txBox="1"/>
          <p:nvPr/>
        </p:nvSpPr>
        <p:spPr>
          <a:xfrm>
            <a:off x="670899" y="1356025"/>
            <a:ext cx="8074754" cy="4524316"/>
          </a:xfrm>
          <a:prstGeom prst="rect">
            <a:avLst/>
          </a:prstGeom>
          <a:noFill/>
        </p:spPr>
        <p:txBody>
          <a:bodyPr wrap="square" rtlCol="0">
            <a:spAutoFit/>
          </a:bodyPr>
          <a:lstStyle/>
          <a:p>
            <a:r>
              <a:rPr kumimoji="1" lang="en-US" altLang="ja-JP" dirty="0" smtClean="0"/>
              <a:t>For all person in RITS</a:t>
            </a:r>
          </a:p>
          <a:p>
            <a:endParaRPr lang="en-US" altLang="ja-JP" dirty="0" smtClean="0"/>
          </a:p>
          <a:p>
            <a:endParaRPr lang="en-US" altLang="ja-JP" dirty="0"/>
          </a:p>
          <a:p>
            <a:endParaRPr lang="en-US" altLang="ja-JP" dirty="0" smtClean="0"/>
          </a:p>
          <a:p>
            <a:r>
              <a:rPr lang="en-US" altLang="ja-JP" dirty="0" smtClean="0"/>
              <a:t>s</a:t>
            </a:r>
            <a:r>
              <a:rPr kumimoji="1" lang="en-US" altLang="ja-JP" dirty="0" smtClean="0"/>
              <a:t>uch that the probability of him/her being the suspect is greater than 0,</a:t>
            </a:r>
          </a:p>
          <a:p>
            <a:endParaRPr kumimoji="1" lang="en-US" altLang="ja-JP" dirty="0" smtClean="0"/>
          </a:p>
          <a:p>
            <a:endParaRPr lang="en-US" altLang="ja-JP" dirty="0" smtClean="0"/>
          </a:p>
          <a:p>
            <a:endParaRPr lang="en-US" altLang="ja-JP" dirty="0"/>
          </a:p>
          <a:p>
            <a:r>
              <a:rPr lang="en-US" altLang="ja-JP" dirty="0" smtClean="0"/>
              <a:t>there exists a JK  in his/her family   such that </a:t>
            </a:r>
          </a:p>
          <a:p>
            <a:endParaRPr lang="en-US" altLang="ja-JP" dirty="0" smtClean="0"/>
          </a:p>
          <a:p>
            <a:endParaRPr lang="en-US" altLang="ja-JP" dirty="0"/>
          </a:p>
          <a:p>
            <a:endParaRPr lang="en-US" altLang="ja-JP" dirty="0" smtClean="0"/>
          </a:p>
          <a:p>
            <a:r>
              <a:rPr lang="en-US" altLang="ja-JP" dirty="0" smtClean="0"/>
              <a:t>the height of the JK is less than the average of her class.</a:t>
            </a:r>
          </a:p>
          <a:p>
            <a:endParaRPr lang="en-US" altLang="ja-JP" dirty="0"/>
          </a:p>
          <a:p>
            <a:endParaRPr kumimoji="1" lang="en-US" altLang="ja-JP" dirty="0" smtClean="0"/>
          </a:p>
          <a:p>
            <a:endParaRPr lang="en-US" altLang="ja-JP" dirty="0"/>
          </a:p>
        </p:txBody>
      </p:sp>
      <p:pic>
        <p:nvPicPr>
          <p:cNvPr id="5" name="図 4" descr="LetsWriteJ_Latex_pdf.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309" y="1650990"/>
            <a:ext cx="1997343" cy="635482"/>
          </a:xfrm>
          <a:prstGeom prst="rect">
            <a:avLst/>
          </a:prstGeom>
        </p:spPr>
      </p:pic>
      <p:pic>
        <p:nvPicPr>
          <p:cNvPr id="7" name="図 6" descr="LetsWriteJ_Latex_pdf.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547" y="2867862"/>
            <a:ext cx="2550142" cy="486174"/>
          </a:xfrm>
          <a:prstGeom prst="rect">
            <a:avLst/>
          </a:prstGeom>
        </p:spPr>
      </p:pic>
      <p:pic>
        <p:nvPicPr>
          <p:cNvPr id="8" name="図 7" descr="LetsWriteJ_Latex_pdf.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955" y="3868291"/>
            <a:ext cx="2626758" cy="506523"/>
          </a:xfrm>
          <a:prstGeom prst="rect">
            <a:avLst/>
          </a:prstGeom>
        </p:spPr>
      </p:pic>
      <p:pic>
        <p:nvPicPr>
          <p:cNvPr id="9" name="図 8" descr="LetsWriteJ_Latex_pdf.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7239" y="5148419"/>
            <a:ext cx="3833448" cy="540753"/>
          </a:xfrm>
          <a:prstGeom prst="rect">
            <a:avLst/>
          </a:prstGeom>
        </p:spPr>
      </p:pic>
      <p:sp>
        <p:nvSpPr>
          <p:cNvPr id="3" name="円/楕円 2"/>
          <p:cNvSpPr/>
          <p:nvPr/>
        </p:nvSpPr>
        <p:spPr>
          <a:xfrm>
            <a:off x="694859" y="1413078"/>
            <a:ext cx="1365759" cy="294965"/>
          </a:xfrm>
          <a:prstGeom prst="ellipse">
            <a:avLst/>
          </a:prstGeom>
          <a:solidFill>
            <a:srgbClr val="FF0000">
              <a:alpha val="1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円/楕円 9"/>
          <p:cNvSpPr/>
          <p:nvPr/>
        </p:nvSpPr>
        <p:spPr>
          <a:xfrm>
            <a:off x="670899" y="1720403"/>
            <a:ext cx="1126152" cy="566069"/>
          </a:xfrm>
          <a:prstGeom prst="ellipse">
            <a:avLst/>
          </a:prstGeom>
          <a:solidFill>
            <a:srgbClr val="FF0000">
              <a:alpha val="1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4595500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しかもタダの置き換え</a:t>
            </a:r>
            <a:endParaRPr kumimoji="1" lang="ja-JP" altLang="en-US" dirty="0"/>
          </a:p>
        </p:txBody>
      </p:sp>
      <p:sp>
        <p:nvSpPr>
          <p:cNvPr id="4" name="テキスト ボックス 3"/>
          <p:cNvSpPr txBox="1"/>
          <p:nvPr/>
        </p:nvSpPr>
        <p:spPr>
          <a:xfrm>
            <a:off x="670899" y="1356025"/>
            <a:ext cx="8074754" cy="4524316"/>
          </a:xfrm>
          <a:prstGeom prst="rect">
            <a:avLst/>
          </a:prstGeom>
          <a:noFill/>
        </p:spPr>
        <p:txBody>
          <a:bodyPr wrap="square" rtlCol="0">
            <a:spAutoFit/>
          </a:bodyPr>
          <a:lstStyle/>
          <a:p>
            <a:r>
              <a:rPr kumimoji="1" lang="en-US" altLang="ja-JP" dirty="0" smtClean="0"/>
              <a:t>For all person in RITS</a:t>
            </a:r>
          </a:p>
          <a:p>
            <a:endParaRPr lang="en-US" altLang="ja-JP" dirty="0" smtClean="0"/>
          </a:p>
          <a:p>
            <a:endParaRPr lang="en-US" altLang="ja-JP" dirty="0"/>
          </a:p>
          <a:p>
            <a:endParaRPr lang="en-US" altLang="ja-JP" dirty="0" smtClean="0"/>
          </a:p>
          <a:p>
            <a:r>
              <a:rPr lang="en-US" altLang="ja-JP" dirty="0" smtClean="0"/>
              <a:t>s</a:t>
            </a:r>
            <a:r>
              <a:rPr kumimoji="1" lang="en-US" altLang="ja-JP" dirty="0" smtClean="0"/>
              <a:t>uch that the probability of him/her being the suspect is greater than 0,</a:t>
            </a:r>
          </a:p>
          <a:p>
            <a:endParaRPr kumimoji="1" lang="en-US" altLang="ja-JP" dirty="0" smtClean="0"/>
          </a:p>
          <a:p>
            <a:endParaRPr lang="en-US" altLang="ja-JP" dirty="0" smtClean="0"/>
          </a:p>
          <a:p>
            <a:endParaRPr lang="en-US" altLang="ja-JP" dirty="0"/>
          </a:p>
          <a:p>
            <a:r>
              <a:rPr lang="en-US" altLang="ja-JP" dirty="0" smtClean="0"/>
              <a:t>there exists a JK  in his/her family   such that </a:t>
            </a:r>
          </a:p>
          <a:p>
            <a:endParaRPr lang="en-US" altLang="ja-JP" dirty="0" smtClean="0"/>
          </a:p>
          <a:p>
            <a:endParaRPr lang="en-US" altLang="ja-JP" dirty="0"/>
          </a:p>
          <a:p>
            <a:endParaRPr lang="en-US" altLang="ja-JP" dirty="0" smtClean="0"/>
          </a:p>
          <a:p>
            <a:r>
              <a:rPr lang="en-US" altLang="ja-JP" dirty="0" smtClean="0"/>
              <a:t>the height of the JK is less than the average of her class.</a:t>
            </a:r>
          </a:p>
          <a:p>
            <a:endParaRPr lang="en-US" altLang="ja-JP" dirty="0"/>
          </a:p>
          <a:p>
            <a:endParaRPr kumimoji="1" lang="en-US" altLang="ja-JP" dirty="0" smtClean="0"/>
          </a:p>
          <a:p>
            <a:endParaRPr lang="en-US" altLang="ja-JP" dirty="0"/>
          </a:p>
        </p:txBody>
      </p:sp>
      <p:pic>
        <p:nvPicPr>
          <p:cNvPr id="5" name="図 4" descr="LetsWriteJ_Latex_pdf.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309" y="1650990"/>
            <a:ext cx="1997343" cy="635482"/>
          </a:xfrm>
          <a:prstGeom prst="rect">
            <a:avLst/>
          </a:prstGeom>
        </p:spPr>
      </p:pic>
      <p:pic>
        <p:nvPicPr>
          <p:cNvPr id="7" name="図 6" descr="LetsWriteJ_Latex_pdf.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547" y="2867862"/>
            <a:ext cx="2550142" cy="486174"/>
          </a:xfrm>
          <a:prstGeom prst="rect">
            <a:avLst/>
          </a:prstGeom>
        </p:spPr>
      </p:pic>
      <p:pic>
        <p:nvPicPr>
          <p:cNvPr id="8" name="図 7" descr="LetsWriteJ_Latex_pdf.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955" y="3868291"/>
            <a:ext cx="2626758" cy="506523"/>
          </a:xfrm>
          <a:prstGeom prst="rect">
            <a:avLst/>
          </a:prstGeom>
        </p:spPr>
      </p:pic>
      <p:pic>
        <p:nvPicPr>
          <p:cNvPr id="9" name="図 8" descr="LetsWriteJ_Latex_pdf.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7239" y="5148419"/>
            <a:ext cx="3833448" cy="540753"/>
          </a:xfrm>
          <a:prstGeom prst="rect">
            <a:avLst/>
          </a:prstGeom>
        </p:spPr>
      </p:pic>
      <p:sp>
        <p:nvSpPr>
          <p:cNvPr id="3" name="円/楕円 2"/>
          <p:cNvSpPr/>
          <p:nvPr/>
        </p:nvSpPr>
        <p:spPr>
          <a:xfrm>
            <a:off x="2043481" y="1413078"/>
            <a:ext cx="879722" cy="294965"/>
          </a:xfrm>
          <a:prstGeom prst="ellipse">
            <a:avLst/>
          </a:prstGeom>
          <a:solidFill>
            <a:srgbClr val="FF0000">
              <a:alpha val="1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円/楕円 9"/>
          <p:cNvSpPr/>
          <p:nvPr/>
        </p:nvSpPr>
        <p:spPr>
          <a:xfrm>
            <a:off x="1797051" y="1720403"/>
            <a:ext cx="1126152" cy="566069"/>
          </a:xfrm>
          <a:prstGeom prst="ellipse">
            <a:avLst/>
          </a:prstGeom>
          <a:solidFill>
            <a:srgbClr val="FF0000">
              <a:alpha val="1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7573446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しかもタダの置き換え</a:t>
            </a:r>
            <a:endParaRPr kumimoji="1" lang="ja-JP" altLang="en-US" dirty="0"/>
          </a:p>
        </p:txBody>
      </p:sp>
      <p:sp>
        <p:nvSpPr>
          <p:cNvPr id="4" name="テキスト ボックス 3"/>
          <p:cNvSpPr txBox="1"/>
          <p:nvPr/>
        </p:nvSpPr>
        <p:spPr>
          <a:xfrm>
            <a:off x="670899" y="1356025"/>
            <a:ext cx="8074754" cy="4524316"/>
          </a:xfrm>
          <a:prstGeom prst="rect">
            <a:avLst/>
          </a:prstGeom>
          <a:noFill/>
        </p:spPr>
        <p:txBody>
          <a:bodyPr wrap="square" rtlCol="0">
            <a:spAutoFit/>
          </a:bodyPr>
          <a:lstStyle/>
          <a:p>
            <a:r>
              <a:rPr kumimoji="1" lang="en-US" altLang="ja-JP" dirty="0" smtClean="0"/>
              <a:t>For all person in RITS</a:t>
            </a:r>
          </a:p>
          <a:p>
            <a:endParaRPr lang="en-US" altLang="ja-JP" dirty="0" smtClean="0"/>
          </a:p>
          <a:p>
            <a:endParaRPr lang="en-US" altLang="ja-JP" dirty="0"/>
          </a:p>
          <a:p>
            <a:endParaRPr lang="en-US" altLang="ja-JP" dirty="0" smtClean="0"/>
          </a:p>
          <a:p>
            <a:r>
              <a:rPr lang="en-US" altLang="ja-JP" dirty="0" smtClean="0"/>
              <a:t>s</a:t>
            </a:r>
            <a:r>
              <a:rPr kumimoji="1" lang="en-US" altLang="ja-JP" dirty="0" smtClean="0"/>
              <a:t>uch that the probability of him/her being the suspect is greater than 0,</a:t>
            </a:r>
          </a:p>
          <a:p>
            <a:endParaRPr kumimoji="1" lang="en-US" altLang="ja-JP" dirty="0" smtClean="0"/>
          </a:p>
          <a:p>
            <a:endParaRPr lang="en-US" altLang="ja-JP" dirty="0" smtClean="0"/>
          </a:p>
          <a:p>
            <a:endParaRPr lang="en-US" altLang="ja-JP" dirty="0"/>
          </a:p>
          <a:p>
            <a:r>
              <a:rPr lang="en-US" altLang="ja-JP" dirty="0" smtClean="0"/>
              <a:t>there exists a JK  in his/her family   such that </a:t>
            </a:r>
          </a:p>
          <a:p>
            <a:endParaRPr lang="en-US" altLang="ja-JP" dirty="0" smtClean="0"/>
          </a:p>
          <a:p>
            <a:endParaRPr lang="en-US" altLang="ja-JP" dirty="0"/>
          </a:p>
          <a:p>
            <a:endParaRPr lang="en-US" altLang="ja-JP" dirty="0" smtClean="0"/>
          </a:p>
          <a:p>
            <a:r>
              <a:rPr lang="en-US" altLang="ja-JP" dirty="0" smtClean="0"/>
              <a:t>the height of the JK is less than the average of her class.</a:t>
            </a:r>
          </a:p>
          <a:p>
            <a:endParaRPr lang="en-US" altLang="ja-JP" dirty="0"/>
          </a:p>
          <a:p>
            <a:endParaRPr kumimoji="1" lang="en-US" altLang="ja-JP" dirty="0" smtClean="0"/>
          </a:p>
          <a:p>
            <a:endParaRPr lang="en-US" altLang="ja-JP" dirty="0"/>
          </a:p>
        </p:txBody>
      </p:sp>
      <p:pic>
        <p:nvPicPr>
          <p:cNvPr id="5" name="図 4" descr="LetsWriteJ_Latex_pdf.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309" y="1650990"/>
            <a:ext cx="1997343" cy="635482"/>
          </a:xfrm>
          <a:prstGeom prst="rect">
            <a:avLst/>
          </a:prstGeom>
        </p:spPr>
      </p:pic>
      <p:pic>
        <p:nvPicPr>
          <p:cNvPr id="7" name="図 6" descr="LetsWriteJ_Latex_pdf.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547" y="2867862"/>
            <a:ext cx="2550142" cy="486174"/>
          </a:xfrm>
          <a:prstGeom prst="rect">
            <a:avLst/>
          </a:prstGeom>
        </p:spPr>
      </p:pic>
      <p:pic>
        <p:nvPicPr>
          <p:cNvPr id="8" name="図 7" descr="LetsWriteJ_Latex_pdf.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955" y="3868291"/>
            <a:ext cx="2626758" cy="506523"/>
          </a:xfrm>
          <a:prstGeom prst="rect">
            <a:avLst/>
          </a:prstGeom>
        </p:spPr>
      </p:pic>
      <p:pic>
        <p:nvPicPr>
          <p:cNvPr id="9" name="図 8" descr="LetsWriteJ_Latex_pdf.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7239" y="5148419"/>
            <a:ext cx="3833448" cy="540753"/>
          </a:xfrm>
          <a:prstGeom prst="rect">
            <a:avLst/>
          </a:prstGeom>
        </p:spPr>
      </p:pic>
      <p:sp>
        <p:nvSpPr>
          <p:cNvPr id="11" name="円/楕円 10"/>
          <p:cNvSpPr/>
          <p:nvPr/>
        </p:nvSpPr>
        <p:spPr>
          <a:xfrm>
            <a:off x="747239" y="2446282"/>
            <a:ext cx="821490" cy="421580"/>
          </a:xfrm>
          <a:prstGeom prst="ellipse">
            <a:avLst/>
          </a:prstGeom>
          <a:solidFill>
            <a:srgbClr val="FF0000">
              <a:alpha val="1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円/楕円 11"/>
          <p:cNvSpPr/>
          <p:nvPr/>
        </p:nvSpPr>
        <p:spPr>
          <a:xfrm>
            <a:off x="682879" y="2843898"/>
            <a:ext cx="515155" cy="566069"/>
          </a:xfrm>
          <a:prstGeom prst="ellipse">
            <a:avLst/>
          </a:prstGeom>
          <a:solidFill>
            <a:srgbClr val="FF0000">
              <a:alpha val="19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4988179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ronri1">
  <a:themeElements>
    <a:clrScheme name="ユーザー設定 2">
      <a:dk1>
        <a:srgbClr val="0A520F"/>
      </a:dk1>
      <a:lt1>
        <a:sysClr val="window" lastClr="FFFFFF"/>
      </a:lt1>
      <a:dk2>
        <a:srgbClr val="587D0B"/>
      </a:dk2>
      <a:lt2>
        <a:srgbClr val="EEECE1"/>
      </a:lt2>
      <a:accent1>
        <a:srgbClr val="7D7E80"/>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ronri1.thmx</Template>
  <TotalTime>3483</TotalTime>
  <Words>1702</Words>
  <Application>Microsoft Macintosh PowerPoint</Application>
  <PresentationFormat>画面に合わせる (4:3)</PresentationFormat>
  <Paragraphs>513</Paragraphs>
  <Slides>62</Slides>
  <Notes>0</Notes>
  <HiddenSlides>0</HiddenSlides>
  <MMClips>0</MMClips>
  <ScaleCrop>false</ScaleCrop>
  <HeadingPairs>
    <vt:vector size="4" baseType="variant">
      <vt:variant>
        <vt:lpstr>テーマ</vt:lpstr>
      </vt:variant>
      <vt:variant>
        <vt:i4>2</vt:i4>
      </vt:variant>
      <vt:variant>
        <vt:lpstr>スライド タイトル</vt:lpstr>
      </vt:variant>
      <vt:variant>
        <vt:i4>62</vt:i4>
      </vt:variant>
    </vt:vector>
  </HeadingPairs>
  <TitlesOfParts>
    <vt:vector size="64" baseType="lpstr">
      <vt:lpstr>ronri1</vt:lpstr>
      <vt:lpstr>デザインの設定</vt:lpstr>
      <vt:lpstr>講義　１　</vt:lpstr>
      <vt:lpstr>それでは英語の授業を始めます</vt:lpstr>
      <vt:lpstr>ごめん、僕のせいじゃない</vt:lpstr>
      <vt:lpstr>PowerPoint プレゼンテーション</vt:lpstr>
      <vt:lpstr>PowerPoint プレゼンテーション</vt:lpstr>
      <vt:lpstr>実はタダの英語</vt:lpstr>
      <vt:lpstr>しかもタダの置き換え</vt:lpstr>
      <vt:lpstr>しかもタダの置き換え</vt:lpstr>
      <vt:lpstr>しかもタダの置き換え</vt:lpstr>
      <vt:lpstr>しかもタダの置き換え</vt:lpstr>
      <vt:lpstr>しかもタダの置き換え</vt:lpstr>
      <vt:lpstr>しかもタダの置き換え</vt:lpstr>
      <vt:lpstr>しかもタダの置き換え</vt:lpstr>
      <vt:lpstr>しかもタダの置き換え</vt:lpstr>
      <vt:lpstr>しかもタダの置き換え</vt:lpstr>
      <vt:lpstr>しかもタダの置き換え</vt:lpstr>
      <vt:lpstr>しかもタダの置き換え</vt:lpstr>
      <vt:lpstr>しかもタダの置き換え</vt:lpstr>
      <vt:lpstr>恐れることはない</vt:lpstr>
      <vt:lpstr>数学文でつかうブロック</vt:lpstr>
      <vt:lpstr>IN（に属する）</vt:lpstr>
      <vt:lpstr>IN（に属する）</vt:lpstr>
      <vt:lpstr>IN（に属する）</vt:lpstr>
      <vt:lpstr>For　all  (全てに対して)</vt:lpstr>
      <vt:lpstr>PowerPoint プレゼンテーション</vt:lpstr>
      <vt:lpstr>関数を定義する</vt:lpstr>
      <vt:lpstr>関数を定義する</vt:lpstr>
      <vt:lpstr>関数を定義する</vt:lpstr>
      <vt:lpstr>関数を定義する</vt:lpstr>
      <vt:lpstr>Such that (のような)</vt:lpstr>
      <vt:lpstr>PowerPoint プレゼンテーション</vt:lpstr>
      <vt:lpstr>PowerPoint プレゼンテーション</vt:lpstr>
      <vt:lpstr>ちょっとしたルール</vt:lpstr>
      <vt:lpstr>ちょっとしたルール</vt:lpstr>
      <vt:lpstr>集合を定義する</vt:lpstr>
      <vt:lpstr>RITS学生を定義する</vt:lpstr>
      <vt:lpstr>RITS学生を定義する</vt:lpstr>
      <vt:lpstr>RITS学生を定義する</vt:lpstr>
      <vt:lpstr>RITS学生を定義する</vt:lpstr>
      <vt:lpstr>Reiya氏のRDCに加入出来る人を定義する</vt:lpstr>
      <vt:lpstr>PowerPoint プレゼンテーション</vt:lpstr>
      <vt:lpstr>Reiya氏のRDCに加入出来る人を定義する</vt:lpstr>
      <vt:lpstr>Is a subset of（・・・に含まれる） </vt:lpstr>
      <vt:lpstr>当たり前の話・・・</vt:lpstr>
      <vt:lpstr>IMPLIES (示唆する、意味する)</vt:lpstr>
      <vt:lpstr>IMPLIES (示唆する、意味する)</vt:lpstr>
      <vt:lpstr>以下の文を翻訳しよう</vt:lpstr>
      <vt:lpstr>以下の文を翻訳しよう</vt:lpstr>
      <vt:lpstr>以下の文を翻訳しよう</vt:lpstr>
      <vt:lpstr>ちょっと難関に挑戦！</vt:lpstr>
      <vt:lpstr>順番にこなしていく</vt:lpstr>
      <vt:lpstr>順番にこなしていく</vt:lpstr>
      <vt:lpstr>順番にこなしていく</vt:lpstr>
      <vt:lpstr>全てをくっつける</vt:lpstr>
      <vt:lpstr>関数の定義まで全部くっつける</vt:lpstr>
      <vt:lpstr>関数の定義まで全部くっつける</vt:lpstr>
      <vt:lpstr>次回予告：　論理は難しいのだ</vt:lpstr>
      <vt:lpstr>Implies とどう違うの？</vt:lpstr>
      <vt:lpstr>Implies とどう違うの？</vt:lpstr>
      <vt:lpstr>Implies とどう違うの？</vt:lpstr>
      <vt:lpstr>Implies とどう違うの？</vt:lpstr>
      <vt:lpstr>Implies とどう違うの？</vt:lpstr>
    </vt:vector>
  </TitlesOfParts>
  <Company>Kyoto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Koyama Masanori</dc:creator>
  <cp:lastModifiedBy>Koyama Masanori</cp:lastModifiedBy>
  <cp:revision>52</cp:revision>
  <dcterms:created xsi:type="dcterms:W3CDTF">2016-04-09T04:20:56Z</dcterms:created>
  <dcterms:modified xsi:type="dcterms:W3CDTF">2016-04-12T06:36:31Z</dcterms:modified>
</cp:coreProperties>
</file>