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5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charts/chart25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Bytes Transferred between Device and Proxy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Desktop Chunked</c:v>
                </c:pt>
              </c:strCache>
            </c:strRef>
          </c:tx>
          <c:spPr>
            <a:solidFill>
              <a:srgbClr val="808080"/>
            </a:solidFill>
            <a:ln w="47520">
              <a:solidFill>
                <a:srgbClr val="80808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406980</c:v>
                </c:pt>
                <c:pt idx="1">
                  <c:v>203162</c:v>
                </c:pt>
                <c:pt idx="2">
                  <c:v>165490</c:v>
                </c:pt>
                <c:pt idx="3">
                  <c:v>138776</c:v>
                </c:pt>
                <c:pt idx="4">
                  <c:v>124692</c:v>
                </c:pt>
                <c:pt idx="5">
                  <c:v>125570</c:v>
                </c:pt>
                <c:pt idx="6">
                  <c:v>124890</c:v>
                </c:pt>
                <c:pt idx="7">
                  <c:v>125364</c:v>
                </c:pt>
                <c:pt idx="8">
                  <c:v>114006</c:v>
                </c:pt>
                <c:pt idx="9">
                  <c:v>122436</c:v>
                </c:pt>
                <c:pt idx="10">
                  <c:v>116222</c:v>
                </c:pt>
                <c:pt idx="11">
                  <c:v>115358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Desktop Unchunked</c:v>
                </c:pt>
              </c:strCache>
            </c:strRef>
          </c:tx>
          <c:spPr>
            <a:solidFill>
              <a:srgbClr val="000000"/>
            </a:solidFill>
            <a:ln w="47520">
              <a:solidFill>
                <a:srgbClr val="00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226100</c:v>
                </c:pt>
                <c:pt idx="1">
                  <c:v>231020</c:v>
                </c:pt>
                <c:pt idx="2">
                  <c:v>229380</c:v>
                </c:pt>
                <c:pt idx="3">
                  <c:v>231020</c:v>
                </c:pt>
                <c:pt idx="4">
                  <c:v>231020</c:v>
                </c:pt>
                <c:pt idx="5">
                  <c:v>234300</c:v>
                </c:pt>
                <c:pt idx="6">
                  <c:v>229380</c:v>
                </c:pt>
                <c:pt idx="7">
                  <c:v>231020</c:v>
                </c:pt>
                <c:pt idx="8">
                  <c:v>234300</c:v>
                </c:pt>
                <c:pt idx="9">
                  <c:v>232660</c:v>
                </c:pt>
                <c:pt idx="10">
                  <c:v>231020</c:v>
                </c:pt>
                <c:pt idx="11">
                  <c:v>227740</c:v>
                </c:pt>
              </c:numCache>
            </c:numRef>
          </c:val>
        </c:ser>
        <c:marker val="0"/>
        <c:axId val="14018"/>
        <c:axId val="11616"/>
      </c:lineChart>
      <c:lineChart>
        <c:grouping val="standard"/>
        <c:ser>
          <c:idx val="0"/>
          <c:order val="0"/>
          <c:tx>
            <c:strRef>
              <c:f>label 3</c:f>
              <c:strCache>
                <c:ptCount val="1"/>
                <c:pt idx="0">
                  <c:v>Mobile Chunked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2"/>
                <c:pt idx="0">
                  <c:v>76680</c:v>
                </c:pt>
                <c:pt idx="1">
                  <c:v>36304</c:v>
                </c:pt>
                <c:pt idx="2">
                  <c:v>26644</c:v>
                </c:pt>
                <c:pt idx="3">
                  <c:v>22304</c:v>
                </c:pt>
                <c:pt idx="4">
                  <c:v>20080</c:v>
                </c:pt>
                <c:pt idx="5">
                  <c:v>30382</c:v>
                </c:pt>
                <c:pt idx="6">
                  <c:v>30158</c:v>
                </c:pt>
                <c:pt idx="7">
                  <c:v>30298</c:v>
                </c:pt>
                <c:pt idx="8">
                  <c:v>22864</c:v>
                </c:pt>
                <c:pt idx="9">
                  <c:v>22808</c:v>
                </c:pt>
                <c:pt idx="10">
                  <c:v>22570</c:v>
                </c:pt>
                <c:pt idx="11">
                  <c:v>22808</c:v>
                </c:pt>
              </c:numCache>
            </c:numRef>
          </c:val>
        </c:ser>
        <c:ser>
          <c:idx val="1"/>
          <c:order val="1"/>
          <c:tx>
            <c:strRef>
              <c:f>label 4</c:f>
              <c:strCache>
                <c:ptCount val="1"/>
                <c:pt idx="0">
                  <c:v>Mobile Not Chunked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2"/>
                <c:pt idx="0">
                  <c:v>42600</c:v>
                </c:pt>
                <c:pt idx="1">
                  <c:v>42600</c:v>
                </c:pt>
                <c:pt idx="2">
                  <c:v>42600</c:v>
                </c:pt>
                <c:pt idx="3">
                  <c:v>42600</c:v>
                </c:pt>
                <c:pt idx="4">
                  <c:v>40960</c:v>
                </c:pt>
                <c:pt idx="5">
                  <c:v>42600</c:v>
                </c:pt>
                <c:pt idx="6">
                  <c:v>42600</c:v>
                </c:pt>
                <c:pt idx="7">
                  <c:v>42600</c:v>
                </c:pt>
                <c:pt idx="8">
                  <c:v>42600</c:v>
                </c:pt>
                <c:pt idx="9">
                  <c:v>42600</c:v>
                </c:pt>
                <c:pt idx="10">
                  <c:v>42600</c:v>
                </c:pt>
                <c:pt idx="11">
                  <c:v>42600</c:v>
                </c:pt>
              </c:numCache>
            </c:numRef>
          </c:val>
        </c:ser>
        <c:marker val="0"/>
        <c:axId val="32132"/>
        <c:axId val="11533"/>
      </c:lineChart>
      <c:catAx>
        <c:axId val="1401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Number of visits to cnn.com</a:t>
                </a:r>
              </a:p>
            </c:rich>
          </c:tx>
        </c:title>
        <c:axPos val="b"/>
        <c:majorTickMark val="out"/>
        <c:minorTickMark val="none"/>
        <c:tickLblPos val="nextTo"/>
        <c:crossAx val="11616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1616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Desktop Bytes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4018"/>
        <c:crossesAt val="0"/>
        <c:spPr>
          <a:ln w="9360">
            <a:solidFill>
              <a:srgbClr val="878787"/>
            </a:solidFill>
            <a:round/>
          </a:ln>
        </c:spPr>
      </c:valAx>
      <c:catAx>
        <c:axId val="32132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Number of visits to cnn.com</a:t>
                </a:r>
              </a:p>
            </c:rich>
          </c:tx>
        </c:title>
        <c:axPos val="b"/>
        <c:majorTickMark val="out"/>
        <c:minorTickMark val="none"/>
        <c:tickLblPos val="nextTo"/>
        <c:crossAx val="11533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11533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Mobile Bytes</a:t>
                </a:r>
              </a:p>
            </c:rich>
          </c:tx>
        </c:title>
        <c:axPos val="l"/>
        <c:majorTickMark val="out"/>
        <c:minorTickMark val="none"/>
        <c:tickLblPos val="nextTo"/>
        <c:crossAx val="32132"/>
        <c:crosses val="max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26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Effects of chunk size on Bytes Transferred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258828</c:v>
                </c:pt>
                <c:pt idx="1">
                  <c:v>180328</c:v>
                </c:pt>
                <c:pt idx="2">
                  <c:v>161378</c:v>
                </c:pt>
                <c:pt idx="3">
                  <c:v>144336</c:v>
                </c:pt>
                <c:pt idx="4">
                  <c:v>146802</c:v>
                </c:pt>
                <c:pt idx="5">
                  <c:v>135294</c:v>
                </c:pt>
                <c:pt idx="6">
                  <c:v>142143</c:v>
                </c:pt>
                <c:pt idx="7">
                  <c:v>134300</c:v>
                </c:pt>
                <c:pt idx="8">
                  <c:v>139661</c:v>
                </c:pt>
                <c:pt idx="9">
                  <c:v>133782</c:v>
                </c:pt>
              </c:numCache>
            </c:numRef>
          </c:val>
        </c:ser>
        <c:marker val="0"/>
        <c:axId val="19138"/>
        <c:axId val="2084"/>
      </c:lineChart>
      <c:lineChart>
        <c:grouping val="standard"/>
        <c:ser>
          <c:idx val="0"/>
          <c:order val="0"/>
          <c:tx>
            <c:strRef>
              <c:f>label 2</c:f>
              <c:strCache>
                <c:ptCount val="1"/>
                <c:pt idx="0">
                  <c:v>missrate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10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20.2318</c:v>
                </c:pt>
                <c:pt idx="1">
                  <c:v>34.73</c:v>
                </c:pt>
                <c:pt idx="2">
                  <c:v>47.0335</c:v>
                </c:pt>
                <c:pt idx="3">
                  <c:v>47.0305</c:v>
                </c:pt>
                <c:pt idx="4">
                  <c:v>56.1473</c:v>
                </c:pt>
                <c:pt idx="5">
                  <c:v>53.9965</c:v>
                </c:pt>
                <c:pt idx="6">
                  <c:v>61.5148</c:v>
                </c:pt>
                <c:pt idx="7">
                  <c:v>58.9437</c:v>
                </c:pt>
                <c:pt idx="8">
                  <c:v>64.9155</c:v>
                </c:pt>
                <c:pt idx="9">
                  <c:v>62.5293</c:v>
                </c:pt>
              </c:numCache>
            </c:numRef>
          </c:val>
        </c:ser>
        <c:marker val="0"/>
        <c:axId val="31278"/>
        <c:axId val="7278"/>
      </c:lineChart>
      <c:catAx>
        <c:axId val="1913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Chunk Size</a:t>
                </a:r>
              </a:p>
            </c:rich>
          </c:tx>
        </c:title>
        <c:axPos val="b"/>
        <c:majorTickMark val="out"/>
        <c:minorTickMark val="none"/>
        <c:tickLblPos val="nextTo"/>
        <c:crossAx val="2084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084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Bytes Transferred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9138"/>
        <c:crossesAt val="0"/>
        <c:spPr>
          <a:ln w="9360">
            <a:solidFill>
              <a:srgbClr val="878787"/>
            </a:solidFill>
            <a:round/>
          </a:ln>
        </c:spPr>
      </c:valAx>
      <c:catAx>
        <c:axId val="3127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Chunk Size</a:t>
                </a:r>
              </a:p>
            </c:rich>
          </c:tx>
        </c:title>
        <c:axPos val="b"/>
        <c:majorTickMark val="out"/>
        <c:minorTickMark val="none"/>
        <c:tickLblPos val="nextTo"/>
        <c:crossAx val="727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727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Miss Rate</a:t>
                </a:r>
              </a:p>
            </c:rich>
          </c:tx>
        </c:title>
        <c:axPos val="l"/>
        <c:majorTickMark val="out"/>
        <c:minorTickMark val="none"/>
        <c:tickLblPos val="nextTo"/>
        <c:crossAx val="31278"/>
        <c:crosses val="max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27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Mobile Web Browsing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chunk10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1</c:v>
                </c:pt>
                <c:pt idx="1">
                  <c:v>0.909859154929577</c:v>
                </c:pt>
                <c:pt idx="2">
                  <c:v>0.757571374851754</c:v>
                </c:pt>
                <c:pt idx="3">
                  <c:v>0.254694835680751</c:v>
                </c:pt>
                <c:pt idx="4">
                  <c:v>0.288497652582159</c:v>
                </c:pt>
                <c:pt idx="5">
                  <c:v>0.351847007876304</c:v>
                </c:pt>
                <c:pt idx="6">
                  <c:v>0.108920187793427</c:v>
                </c:pt>
                <c:pt idx="7">
                  <c:v>0.21079168509509</c:v>
                </c:pt>
                <c:pt idx="8">
                  <c:v>0.0640845070422535</c:v>
                </c:pt>
                <c:pt idx="9">
                  <c:v>0.143247983163802</c:v>
                </c:pt>
                <c:pt idx="10">
                  <c:v>0.163681478523757</c:v>
                </c:pt>
                <c:pt idx="11">
                  <c:v>0.044921875</c:v>
                </c:pt>
                <c:pt idx="12">
                  <c:v>0.0689358372456964</c:v>
                </c:pt>
                <c:pt idx="13">
                  <c:v>0.122665076931811</c:v>
                </c:pt>
                <c:pt idx="14">
                  <c:v>0.176525821596244</c:v>
                </c:pt>
                <c:pt idx="15">
                  <c:v>0.127519881634917</c:v>
                </c:pt>
                <c:pt idx="16">
                  <c:v>0.0909794257550576</c:v>
                </c:pt>
                <c:pt idx="17">
                  <c:v>0.169483568075117</c:v>
                </c:pt>
                <c:pt idx="18">
                  <c:v>0.109978667930789</c:v>
                </c:pt>
                <c:pt idx="19">
                  <c:v>0.11988353211266</c:v>
                </c:pt>
                <c:pt idx="20">
                  <c:v>0.174882629107981</c:v>
                </c:pt>
                <c:pt idx="21">
                  <c:v>0.103815363651848</c:v>
                </c:pt>
                <c:pt idx="22">
                  <c:v>0.07018779342723</c:v>
                </c:pt>
                <c:pt idx="23">
                  <c:v>0.0967823592282162</c:v>
                </c:pt>
                <c:pt idx="24">
                  <c:v>0.0678403755868544</c:v>
                </c:pt>
                <c:pt idx="25">
                  <c:v>0.0838396773929865</c:v>
                </c:pt>
                <c:pt idx="26">
                  <c:v>0.0661971830985915</c:v>
                </c:pt>
                <c:pt idx="27">
                  <c:v>0.0424831352393189</c:v>
                </c:pt>
                <c:pt idx="28">
                  <c:v>0.0901337838206043</c:v>
                </c:pt>
                <c:pt idx="29">
                  <c:v>0.0647887323943662</c:v>
                </c:pt>
                <c:pt idx="30">
                  <c:v>0.0894845360824742</c:v>
                </c:pt>
                <c:pt idx="31">
                  <c:v>0.0859950187481183</c:v>
                </c:pt>
              </c:numCache>
            </c:numRef>
          </c:val>
        </c:ser>
        <c:marker val="0"/>
        <c:axId val="10181"/>
        <c:axId val="24038"/>
      </c:lineChart>
      <c:catAx>
        <c:axId val="10181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# of web requests</a:t>
                </a:r>
              </a:p>
            </c:rich>
          </c:tx>
        </c:title>
        <c:axPos val="b"/>
        <c:majorTickMark val="out"/>
        <c:minorTickMark val="none"/>
        <c:tickLblPos val="nextTo"/>
        <c:crossAx val="24038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4038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Proportion of content needed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10181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charts/chart28.xml><?xml version="1.0" encoding="utf-8"?>
<c:chartSpace xmlns:a="http://schemas.openxmlformats.org/drawingml/2006/main" xmlns:c="http://schemas.openxmlformats.org/drawingml/2006/chart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b="1">
                <a:solidFill>
                  <a:srgbClr val="000000"/>
                </a:solidFill>
                <a:ea typeface="ＭＳ Ｐゴシック"/>
              </a:rPr>
              <a:t>Cumulative Bytes transferred</a:t>
            </a:r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label 1</c:f>
              <c:strCache>
                <c:ptCount val="1"/>
                <c:pt idx="0">
                  <c:v>Chunked Transfer</c:v>
                </c:pt>
              </c:strCache>
            </c:strRef>
          </c:tx>
          <c:spPr>
            <a:solidFill>
              <a:srgbClr val="00c795"/>
            </a:solidFill>
            <a:ln w="47520">
              <a:solidFill>
                <a:srgbClr val="00c795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2"/>
                <c:pt idx="0">
                  <c:v>76680</c:v>
                </c:pt>
                <c:pt idx="1">
                  <c:v>361896</c:v>
                </c:pt>
                <c:pt idx="2">
                  <c:v>866840</c:v>
                </c:pt>
                <c:pt idx="3">
                  <c:v>899070</c:v>
                </c:pt>
                <c:pt idx="4">
                  <c:v>1036054</c:v>
                </c:pt>
                <c:pt idx="5">
                  <c:v>1343166</c:v>
                </c:pt>
                <c:pt idx="6">
                  <c:v>1366702</c:v>
                </c:pt>
                <c:pt idx="7">
                  <c:v>1602448</c:v>
                </c:pt>
                <c:pt idx="8">
                  <c:v>1623310</c:v>
                </c:pt>
                <c:pt idx="9">
                  <c:v>1708918</c:v>
                </c:pt>
                <c:pt idx="10">
                  <c:v>1929512</c:v>
                </c:pt>
                <c:pt idx="11">
                  <c:v>1948472</c:v>
                </c:pt>
                <c:pt idx="12">
                  <c:v>2011926</c:v>
                </c:pt>
                <c:pt idx="13">
                  <c:v>2213324</c:v>
                </c:pt>
                <c:pt idx="14">
                  <c:v>2240892</c:v>
                </c:pt>
                <c:pt idx="15">
                  <c:v>2303454</c:v>
                </c:pt>
                <c:pt idx="16">
                  <c:v>2487496</c:v>
                </c:pt>
                <c:pt idx="17">
                  <c:v>2514644</c:v>
                </c:pt>
                <c:pt idx="18">
                  <c:v>2608132</c:v>
                </c:pt>
                <c:pt idx="19">
                  <c:v>2810952</c:v>
                </c:pt>
                <c:pt idx="20">
                  <c:v>2838422</c:v>
                </c:pt>
                <c:pt idx="21">
                  <c:v>3030524</c:v>
                </c:pt>
                <c:pt idx="22">
                  <c:v>3051750</c:v>
                </c:pt>
                <c:pt idx="23">
                  <c:v>3242140</c:v>
                </c:pt>
                <c:pt idx="24">
                  <c:v>3263226</c:v>
                </c:pt>
                <c:pt idx="25">
                  <c:v>3453108</c:v>
                </c:pt>
                <c:pt idx="26">
                  <c:v>3474096</c:v>
                </c:pt>
                <c:pt idx="27">
                  <c:v>3531310</c:v>
                </c:pt>
                <c:pt idx="28">
                  <c:v>3724426</c:v>
                </c:pt>
                <c:pt idx="29">
                  <c:v>3745330</c:v>
                </c:pt>
                <c:pt idx="30">
                  <c:v>3809020</c:v>
                </c:pt>
                <c:pt idx="31">
                  <c:v>3999156</c:v>
                </c:pt>
              </c:numCache>
            </c:numRef>
          </c:val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No Chunking</c:v>
                </c:pt>
              </c:strCache>
            </c:strRef>
          </c:tx>
          <c:spPr>
            <a:solidFill>
              <a:srgbClr val="2d2dcb"/>
            </a:solidFill>
            <a:ln w="47520">
              <a:solidFill>
                <a:srgbClr val="2d2dcb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2"/>
                <c:pt idx="0">
                  <c:v>42600</c:v>
                </c:pt>
                <c:pt idx="1">
                  <c:v>213000</c:v>
                </c:pt>
                <c:pt idx="2">
                  <c:v>558710</c:v>
                </c:pt>
                <c:pt idx="3">
                  <c:v>601310</c:v>
                </c:pt>
                <c:pt idx="4">
                  <c:v>771710</c:v>
                </c:pt>
                <c:pt idx="5">
                  <c:v>1115780</c:v>
                </c:pt>
                <c:pt idx="6">
                  <c:v>1158380</c:v>
                </c:pt>
                <c:pt idx="7">
                  <c:v>1497530</c:v>
                </c:pt>
                <c:pt idx="8">
                  <c:v>1540130</c:v>
                </c:pt>
                <c:pt idx="9">
                  <c:v>1682680</c:v>
                </c:pt>
                <c:pt idx="10">
                  <c:v>2033300</c:v>
                </c:pt>
                <c:pt idx="11">
                  <c:v>2074260</c:v>
                </c:pt>
                <c:pt idx="12">
                  <c:v>2202060</c:v>
                </c:pt>
                <c:pt idx="13">
                  <c:v>2554320</c:v>
                </c:pt>
                <c:pt idx="14">
                  <c:v>2596920</c:v>
                </c:pt>
                <c:pt idx="15">
                  <c:v>2705060</c:v>
                </c:pt>
                <c:pt idx="16">
                  <c:v>3054040</c:v>
                </c:pt>
                <c:pt idx="17">
                  <c:v>3096640</c:v>
                </c:pt>
                <c:pt idx="18">
                  <c:v>3265400</c:v>
                </c:pt>
                <c:pt idx="19">
                  <c:v>3622580</c:v>
                </c:pt>
                <c:pt idx="20">
                  <c:v>3665180</c:v>
                </c:pt>
                <c:pt idx="21">
                  <c:v>4017440</c:v>
                </c:pt>
                <c:pt idx="22">
                  <c:v>4060040</c:v>
                </c:pt>
                <c:pt idx="23">
                  <c:v>4415580</c:v>
                </c:pt>
                <c:pt idx="24">
                  <c:v>4458180</c:v>
                </c:pt>
                <c:pt idx="25">
                  <c:v>4825190</c:v>
                </c:pt>
                <c:pt idx="26">
                  <c:v>4867790</c:v>
                </c:pt>
                <c:pt idx="27">
                  <c:v>4992310</c:v>
                </c:pt>
                <c:pt idx="28">
                  <c:v>5359320</c:v>
                </c:pt>
                <c:pt idx="29">
                  <c:v>5401920</c:v>
                </c:pt>
                <c:pt idx="30">
                  <c:v>5523170</c:v>
                </c:pt>
                <c:pt idx="31">
                  <c:v>5888540</c:v>
                </c:pt>
              </c:numCache>
            </c:numRef>
          </c:val>
        </c:ser>
        <c:marker val="0"/>
        <c:axId val="26565"/>
        <c:axId val="26456"/>
      </c:lineChart>
      <c:catAx>
        <c:axId val="26565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# of web requests</a:t>
                </a:r>
              </a:p>
            </c:rich>
          </c:tx>
        </c:title>
        <c:axPos val="b"/>
        <c:majorTickMark val="out"/>
        <c:minorTickMark val="none"/>
        <c:tickLblPos val="nextTo"/>
        <c:crossAx val="26456"/>
        <c:crossesAt val="0"/>
        <c:lblAlgn val="ctr"/>
        <c:auto val="1"/>
        <c:lblOffset val="100"/>
        <c:spPr>
          <a:ln w="9360">
            <a:solidFill>
              <a:srgbClr val="878787"/>
            </a:solidFill>
            <a:round/>
          </a:ln>
        </c:spPr>
      </c:catAx>
      <c:valAx>
        <c:axId val="26456"/>
        <c:scaling>
          <c:orientation val="minMax"/>
        </c:scaling>
        <c:title>
          <c:layout/>
          <c:tx>
            <c:rich>
              <a:bodyPr/>
              <a:lstStyle/>
              <a:p>
                <a:pPr>
                  <a:defRPr/>
                </a:pPr>
                <a:r>
                  <a:rPr b="1" sz="1000">
                    <a:solidFill>
                      <a:srgbClr val="000000"/>
                    </a:solidFill>
                    <a:ea typeface="ＭＳ Ｐゴシック"/>
                  </a:rPr>
                  <a:t>Total bytes transferred</a:t>
                </a:r>
              </a:p>
            </c:rich>
          </c:tx>
        </c:title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out"/>
        <c:minorTickMark val="none"/>
        <c:tickLblPos val="nextTo"/>
        <c:crossAx val="26565"/>
        <c:crossesAt val="0"/>
        <c:spPr>
          <a:ln w="9360">
            <a:solidFill>
              <a:srgbClr val="878787"/>
            </a:solidFill>
            <a:round/>
          </a:ln>
        </c:spPr>
      </c:valAx>
      <c:spPr>
        <a:solidFill>
          <a:srgbClr val="ffffff"/>
        </a:solidFill>
      </c:spPr>
    </c:plotArea>
    <c:legend>
      <c:legendPos val="r"/>
      <c:spPr/>
    </c:legend>
    <c:plotVisOnly val="1"/>
  </c:chart>
  <c:spPr/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61914111-B171-41B1-81D1-4131E1512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713151F1-E1A1-4111-B161-A1C14131B1F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01910141-4141-41C1-A111-8181A101112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71C19141-2141-4131-A111-71A1F151E18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813191F1-B1C1-4121-A131-E1213191A1B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E1E12171-71E1-41A1-9181-01B1C131D19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51017131-F1B1-4111-B1B1-31B1E1F131E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91C16131-C121-4101-9151-1171E111C10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C1915191-4151-4151-A1F1-71814151912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9101F111-B151-4141-A161-61D1F1D1018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11A1D141-2181-4111-8111-515181F1C15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41D151E1-1151-4161-B151-A1719161912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93000"/>
              </a:lnSpc>
            </a:pPr>
            <a:fld id="{41312181-E171-4131-B171-B1A1616141E1}" type="slidenum">
              <a:rPr lang="en-US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2320" y="620640"/>
            <a:ext cx="7664040" cy="91872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93000"/>
              </a:lnSpc>
            </a:pPr>
            <a:r>
              <a:rPr lang="en-GB" sz="38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88880" y="5732640"/>
            <a:ext cx="2120400" cy="4633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963880" y="5757840"/>
            <a:ext cx="2889000" cy="46332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195960" y="5757840"/>
            <a:ext cx="2120400" cy="46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4141A1-6141-41E1-91C1-A13131E171A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52320" y="620640"/>
            <a:ext cx="7664040" cy="91872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93000"/>
              </a:lnSpc>
            </a:pPr>
            <a:r>
              <a:rPr lang="en-GB" sz="38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52320" y="1768320"/>
            <a:ext cx="8022960" cy="3971520"/>
          </a:xfrm>
          <a:prstGeom prst="rect">
            <a:avLst/>
          </a:prstGeom>
        </p:spPr>
        <p:txBody>
          <a:bodyPr bIns="0" lIns="0" rIns="0" tIns="25560"/>
          <a:p>
            <a:pPr>
              <a:buSzPct val="45000"/>
              <a:buFont typeface="StarSymbol"/>
              <a:buChar char="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9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r>
              <a:rPr lang="en-GB" sz="25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2"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D1A1B1-4131-4151-81F1-D1011151911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19880" cy="113472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93000"/>
              </a:lnSpc>
            </a:pPr>
            <a:r>
              <a:rPr lang="en-GB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037000" cy="4282560"/>
          </a:xfrm>
          <a:prstGeom prst="rect">
            <a:avLst/>
          </a:prstGeom>
        </p:spPr>
        <p:txBody>
          <a:bodyPr bIns="0" lIns="0" rIns="0" tIns="28080"/>
          <a:p>
            <a:pPr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1">
              <a:buFont typeface="Times New Roman"/>
              <a:buChar char="–"/>
            </a:pPr>
            <a:r>
              <a:rPr lang="en-GB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2">
              <a:buFont typeface="Times New Roman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E1E151-5131-41C1-91D1-E1912181718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chart" Target="../charts/chart25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6.xm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chart" Target="../charts/chart27.xml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28.xml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52320" y="735120"/>
            <a:ext cx="7673760" cy="5124240"/>
          </a:xfrm>
          <a:prstGeom prst="rect">
            <a:avLst/>
          </a:prstGeom>
        </p:spPr>
        <p:txBody>
          <a:bodyPr anchor="ctr" bIns="0" lIns="0" rIns="0" tIns="176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Towards Minimizing the Required Bandwidth for Mobile Web Browsing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Project by Madhu Jayakumar, Marcela Melara, and Nayden Nedev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/>
              </a:rPr>
              <a:t>17 May, 2013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Analytics and Systems of Big Data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Prof. Kai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Spring 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0151-A121-41F1-A191-71F18141913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graphicFrame>
        <p:nvGraphicFramePr>
          <p:cNvPr id="176" name="Chart 7"/>
          <p:cNvGraphicFramePr/>
          <p:nvPr/>
        </p:nvGraphicFramePr>
        <p:xfrm>
          <a:off x="1066680" y="762120"/>
          <a:ext cx="7086240" cy="502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7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762120"/>
            <a:ext cx="7619760" cy="511056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Chart 4"/>
          <p:cNvGraphicFramePr/>
          <p:nvPr/>
        </p:nvGraphicFramePr>
        <p:xfrm>
          <a:off x="990720" y="838080"/>
          <a:ext cx="7086240" cy="52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Chart 2"/>
          <p:cNvGraphicFramePr/>
          <p:nvPr/>
        </p:nvGraphicFramePr>
        <p:xfrm>
          <a:off x="762120" y="838080"/>
          <a:ext cx="7467120" cy="510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Chart 4"/>
          <p:cNvGraphicFramePr/>
          <p:nvPr/>
        </p:nvGraphicFramePr>
        <p:xfrm>
          <a:off x="914400" y="838080"/>
          <a:ext cx="7238520" cy="502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31E181-F1C1-4101-B181-5181C131118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52320" y="1768320"/>
            <a:ext cx="8032320" cy="48906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Future work: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Delta encoding of chunks to achieve higher dedup.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Implementation using smartphones.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Look at mobile app HTTP traffic.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Conclusion: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Designed and built complete basic simulators.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Evaluated our protocol on a large number of web pages and sites.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Results: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TextShape 3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Future Work &amp; Conclusion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81A161-11A1-4151-A101-718171C1E14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652320" y="620640"/>
            <a:ext cx="7673760" cy="51242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Questions? Comments?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518131-5161-4131-9111-01911121517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Problem: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Growing base of smartphone and mobile web users.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High bandwidth requirements to download web data.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Motivation: High data plan costs.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Solution: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Leverage redundancies in data to reduce amount of transmitted data.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Result: More efficient use of data plan!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A13161-7131-41F1-B161-519141A1018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Previous Work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652320" y="1768320"/>
            <a:ext cx="8032320" cy="4349520"/>
          </a:xfrm>
          <a:prstGeom prst="rect">
            <a:avLst/>
          </a:prstGeom>
        </p:spPr>
        <p:txBody>
          <a:bodyPr bIns="0" lIns="0" rIns="0" tIns="140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GB" sz="2600">
                <a:solidFill>
                  <a:srgbClr val="000000"/>
                </a:solidFill>
                <a:latin typeface="Arial"/>
                <a:ea typeface="ＭＳ Ｐゴシック"/>
              </a:rPr>
              <a:t>Wide-area Network Acceleration for the Developing World</a:t>
            </a:r>
            <a:r>
              <a:rPr lang="en-GB" sz="2600">
                <a:solidFill>
                  <a:srgbClr val="000000"/>
                </a:solidFill>
                <a:latin typeface="Arial"/>
                <a:ea typeface="ＭＳ Ｐゴシック"/>
              </a:rPr>
              <a:t>. [Ihm et al., ATC '10].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GB" sz="2600">
                <a:solidFill>
                  <a:srgbClr val="000000"/>
                </a:solidFill>
                <a:latin typeface="Arial"/>
                <a:ea typeface="ＭＳ Ｐゴシック"/>
              </a:rPr>
              <a:t>Towards Understanding Modern Web Traffic</a:t>
            </a:r>
            <a:r>
              <a:rPr lang="en-GB" sz="2600">
                <a:solidFill>
                  <a:srgbClr val="000000"/>
                </a:solidFill>
                <a:latin typeface="Arial"/>
                <a:ea typeface="ＭＳ Ｐゴシック"/>
              </a:rPr>
              <a:t>. [Ihm et al., SIGMETRICS '11].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i="1" lang="en-GB" sz="2600">
                <a:solidFill>
                  <a:srgbClr val="000000"/>
                </a:solidFill>
                <a:latin typeface="Arial"/>
                <a:ea typeface="ＭＳ Ｐゴシック"/>
              </a:rPr>
              <a:t>Web Caching on Smartphones: Ideal vs. Reality</a:t>
            </a:r>
            <a:r>
              <a:rPr lang="en-GB" sz="2600">
                <a:solidFill>
                  <a:srgbClr val="000000"/>
                </a:solidFill>
                <a:latin typeface="Arial"/>
                <a:ea typeface="ＭＳ Ｐゴシック"/>
              </a:rPr>
              <a:t>. [Qian et al., MobiSys '12].</a:t>
            </a:r>
            <a:endParaRPr/>
          </a:p>
          <a:p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A1E111-0131-41B1-91A1-5101D191510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System design.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Protocol design.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Two simulators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Experimental evaluation.</a:t>
            </a: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Our Contributions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91D151-61A1-41C1-B1F1-31B1C1C1B19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Chunking: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Partition webpage data into fixed-sized chunks.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Fingerprinting: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Rabin hashing to generate chunk fingerprints.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Used to identify unique data chunks, smaller.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Caching: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Fingerprint-chunk mappings (various eviction algos).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URL-fingerprint list mappings.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System Design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0111F1-7181-4191-B121-71416161115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Protocol</a:t>
            </a:r>
            <a:endParaRPr/>
          </a:p>
        </p:txBody>
      </p:sp>
      <p:pic>
        <p:nvPicPr>
          <p:cNvPr descr="" id="16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14560" y="1460520"/>
            <a:ext cx="6765480" cy="47638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E1F121-A101-4101-8141-5131C101919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Implementation - Offline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Two simulators: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Find intra-website redundancy.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Find inter-website redundancy.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Use Wireshark to collect HTTP response packet bytes from browsing.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Simulator iterates over data files.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Calculates proxy and mobile cache missrates each round.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A19181-9111-41A1-81F1-81F10181D14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Implementation - Networked</a:t>
            </a:r>
            <a:endParaRPr/>
          </a:p>
        </p:txBody>
      </p:sp>
      <p:sp>
        <p:nvSpPr>
          <p:cNvPr id="171" name="TextShape 3"/>
          <p:cNvSpPr txBox="1"/>
          <p:nvPr/>
        </p:nvSpPr>
        <p:spPr>
          <a:xfrm>
            <a:off x="652320" y="1768320"/>
            <a:ext cx="8032320" cy="397800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Basic proxy server: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Gets requested webpage from web server.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Performs chunking, fingerprinting.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Mobile client simulator: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Makes requests to proxy server.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Allows for sequential requests.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ymbol"/>
              <a:buChar char=""/>
            </a:pPr>
            <a:r>
              <a:rPr lang="en-GB" sz="2200">
                <a:solidFill>
                  <a:srgbClr val="000000"/>
                </a:solidFill>
                <a:latin typeface="Arial"/>
                <a:ea typeface="ＭＳ Ｐゴシック"/>
              </a:rPr>
              <a:t>Reconstructs received data into HTML pages.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GB" sz="2800">
                <a:solidFill>
                  <a:srgbClr val="000000"/>
                </a:solidFill>
                <a:latin typeface="Arial"/>
                <a:ea typeface="ＭＳ Ｐゴシック"/>
              </a:rPr>
              <a:t>Caching algorithm: MRU.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71D1F1-61B1-41A1-8141-015151B12111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652320" y="620640"/>
            <a:ext cx="7673760" cy="92844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  <a:ea typeface="ＭＳ Ｐゴシック"/>
              </a:rPr>
              <a:t>Demo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