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2.xml" ContentType="application/vnd.openxmlformats-officedocument.drawingml.chart+xml"/>
  <Override PartName="/ppt/charts/chart10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charts/chart10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Effects of chunk size on Bytes Transferred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c795"/>
            </a:solidFill>
            <a:ln w="47520">
              <a:solidFill>
                <a:srgbClr val="00c79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258828</c:v>
                </c:pt>
                <c:pt idx="1">
                  <c:v>180328</c:v>
                </c:pt>
                <c:pt idx="2">
                  <c:v>161378</c:v>
                </c:pt>
                <c:pt idx="3">
                  <c:v>144336</c:v>
                </c:pt>
                <c:pt idx="4">
                  <c:v>146802</c:v>
                </c:pt>
                <c:pt idx="5">
                  <c:v>135294</c:v>
                </c:pt>
                <c:pt idx="6">
                  <c:v>142143</c:v>
                </c:pt>
                <c:pt idx="7">
                  <c:v>134300</c:v>
                </c:pt>
                <c:pt idx="8">
                  <c:v>139661</c:v>
                </c:pt>
                <c:pt idx="9">
                  <c:v>133782</c:v>
                </c:pt>
              </c:numCache>
            </c:numRef>
          </c:val>
        </c:ser>
        <c:marker val="0"/>
        <c:axId val="25694"/>
        <c:axId val="22008"/>
      </c:lineChart>
      <c:lineChart>
        <c:grouping val="standard"/>
        <c:ser>
          <c:idx val="0"/>
          <c:order val="0"/>
          <c:tx>
            <c:strRef>
              <c:f>label 2</c:f>
              <c:strCache>
                <c:ptCount val="1"/>
                <c:pt idx="0">
                  <c:v>missrate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20.2318</c:v>
                </c:pt>
                <c:pt idx="1">
                  <c:v>34.73</c:v>
                </c:pt>
                <c:pt idx="2">
                  <c:v>47.0335</c:v>
                </c:pt>
                <c:pt idx="3">
                  <c:v>47.0305</c:v>
                </c:pt>
                <c:pt idx="4">
                  <c:v>56.1473</c:v>
                </c:pt>
                <c:pt idx="5">
                  <c:v>53.9965</c:v>
                </c:pt>
                <c:pt idx="6">
                  <c:v>61.5148</c:v>
                </c:pt>
                <c:pt idx="7">
                  <c:v>58.9437</c:v>
                </c:pt>
                <c:pt idx="8">
                  <c:v>64.9155</c:v>
                </c:pt>
                <c:pt idx="9">
                  <c:v>62.5293</c:v>
                </c:pt>
              </c:numCache>
            </c:numRef>
          </c:val>
        </c:ser>
        <c:marker val="0"/>
        <c:axId val="12729"/>
        <c:axId val="16312"/>
      </c:lineChart>
      <c:catAx>
        <c:axId val="25694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Chunk Size</a:t>
                </a:r>
              </a:p>
            </c:rich>
          </c:tx>
        </c:title>
        <c:axPos val="b"/>
        <c:majorTickMark val="out"/>
        <c:minorTickMark val="none"/>
        <c:tickLblPos val="nextTo"/>
        <c:crossAx val="2200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200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Bytes Transferred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5694"/>
        <c:crossesAt val="0"/>
        <c:spPr>
          <a:ln w="9360">
            <a:solidFill>
              <a:srgbClr val="878787"/>
            </a:solidFill>
            <a:round/>
          </a:ln>
        </c:spPr>
      </c:valAx>
      <c:catAx>
        <c:axId val="12729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Chunk Size</a:t>
                </a:r>
              </a:p>
            </c:rich>
          </c:tx>
        </c:title>
        <c:axPos val="b"/>
        <c:majorTickMark val="out"/>
        <c:minorTickMark val="none"/>
        <c:tickLblPos val="nextTo"/>
        <c:crossAx val="16312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6312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Miss Rate</a:t>
                </a:r>
              </a:p>
            </c:rich>
          </c:tx>
        </c:title>
        <c:axPos val="l"/>
        <c:majorTickMark val="out"/>
        <c:minorTickMark val="none"/>
        <c:tickLblPos val="nextTo"/>
        <c:crossAx val="12729"/>
        <c:crosses val="max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1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Mobile Web Browsing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chunk10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1</c:v>
                </c:pt>
                <c:pt idx="1">
                  <c:v>0.909859154929577</c:v>
                </c:pt>
                <c:pt idx="2">
                  <c:v>0.757571374851754</c:v>
                </c:pt>
                <c:pt idx="3">
                  <c:v>0.254694835680751</c:v>
                </c:pt>
                <c:pt idx="4">
                  <c:v>0.288497652582159</c:v>
                </c:pt>
                <c:pt idx="5">
                  <c:v>0.351847007876304</c:v>
                </c:pt>
                <c:pt idx="6">
                  <c:v>0.108920187793427</c:v>
                </c:pt>
                <c:pt idx="7">
                  <c:v>0.21079168509509</c:v>
                </c:pt>
                <c:pt idx="8">
                  <c:v>0.0640845070422535</c:v>
                </c:pt>
                <c:pt idx="9">
                  <c:v>0.143247983163802</c:v>
                </c:pt>
                <c:pt idx="10">
                  <c:v>0.163681478523757</c:v>
                </c:pt>
                <c:pt idx="11">
                  <c:v>0.044921875</c:v>
                </c:pt>
                <c:pt idx="12">
                  <c:v>0.0689358372456964</c:v>
                </c:pt>
                <c:pt idx="13">
                  <c:v>0.122665076931811</c:v>
                </c:pt>
                <c:pt idx="14">
                  <c:v>0.176525821596244</c:v>
                </c:pt>
                <c:pt idx="15">
                  <c:v>0.127519881634917</c:v>
                </c:pt>
                <c:pt idx="16">
                  <c:v>0.0909794257550576</c:v>
                </c:pt>
                <c:pt idx="17">
                  <c:v>0.169483568075117</c:v>
                </c:pt>
                <c:pt idx="18">
                  <c:v>0.109978667930789</c:v>
                </c:pt>
                <c:pt idx="19">
                  <c:v>0.11988353211266</c:v>
                </c:pt>
                <c:pt idx="20">
                  <c:v>0.174882629107981</c:v>
                </c:pt>
                <c:pt idx="21">
                  <c:v>0.103815363651848</c:v>
                </c:pt>
                <c:pt idx="22">
                  <c:v>0.07018779342723</c:v>
                </c:pt>
                <c:pt idx="23">
                  <c:v>0.0967823592282162</c:v>
                </c:pt>
                <c:pt idx="24">
                  <c:v>0.0678403755868544</c:v>
                </c:pt>
                <c:pt idx="25">
                  <c:v>0.0838396773929865</c:v>
                </c:pt>
                <c:pt idx="26">
                  <c:v>0.0661971830985915</c:v>
                </c:pt>
                <c:pt idx="27">
                  <c:v>0.0424831352393189</c:v>
                </c:pt>
                <c:pt idx="28">
                  <c:v>0.0901337838206043</c:v>
                </c:pt>
                <c:pt idx="29">
                  <c:v>0.0647887323943662</c:v>
                </c:pt>
                <c:pt idx="30">
                  <c:v>0.0894845360824742</c:v>
                </c:pt>
                <c:pt idx="31">
                  <c:v>0.0859950187481183</c:v>
                </c:pt>
              </c:numCache>
            </c:numRef>
          </c:val>
        </c:ser>
        <c:marker val="0"/>
        <c:axId val="22827"/>
        <c:axId val="3314"/>
      </c:lineChart>
      <c:catAx>
        <c:axId val="22827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# of web requests</a:t>
                </a:r>
              </a:p>
            </c:rich>
          </c:tx>
        </c:title>
        <c:axPos val="b"/>
        <c:majorTickMark val="out"/>
        <c:minorTickMark val="none"/>
        <c:tickLblPos val="nextTo"/>
        <c:crossAx val="3314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3314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Proportion of content needed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2827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1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Cumulative Bytes transferred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Chunked Transfer</c:v>
                </c:pt>
              </c:strCache>
            </c:strRef>
          </c:tx>
          <c:spPr>
            <a:solidFill>
              <a:srgbClr val="00c795"/>
            </a:solidFill>
            <a:ln w="47520">
              <a:solidFill>
                <a:srgbClr val="00c79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76680</c:v>
                </c:pt>
                <c:pt idx="1">
                  <c:v>361896</c:v>
                </c:pt>
                <c:pt idx="2">
                  <c:v>866840</c:v>
                </c:pt>
                <c:pt idx="3">
                  <c:v>899070</c:v>
                </c:pt>
                <c:pt idx="4">
                  <c:v>1036054</c:v>
                </c:pt>
                <c:pt idx="5">
                  <c:v>1343166</c:v>
                </c:pt>
                <c:pt idx="6">
                  <c:v>1366702</c:v>
                </c:pt>
                <c:pt idx="7">
                  <c:v>1602448</c:v>
                </c:pt>
                <c:pt idx="8">
                  <c:v>1623310</c:v>
                </c:pt>
                <c:pt idx="9">
                  <c:v>1708918</c:v>
                </c:pt>
                <c:pt idx="10">
                  <c:v>1929512</c:v>
                </c:pt>
                <c:pt idx="11">
                  <c:v>1948472</c:v>
                </c:pt>
                <c:pt idx="12">
                  <c:v>2011926</c:v>
                </c:pt>
                <c:pt idx="13">
                  <c:v>2213324</c:v>
                </c:pt>
                <c:pt idx="14">
                  <c:v>2240892</c:v>
                </c:pt>
                <c:pt idx="15">
                  <c:v>2303454</c:v>
                </c:pt>
                <c:pt idx="16">
                  <c:v>2487496</c:v>
                </c:pt>
                <c:pt idx="17">
                  <c:v>2514644</c:v>
                </c:pt>
                <c:pt idx="18">
                  <c:v>2608132</c:v>
                </c:pt>
                <c:pt idx="19">
                  <c:v>2810952</c:v>
                </c:pt>
                <c:pt idx="20">
                  <c:v>2838422</c:v>
                </c:pt>
                <c:pt idx="21">
                  <c:v>3030524</c:v>
                </c:pt>
                <c:pt idx="22">
                  <c:v>3051750</c:v>
                </c:pt>
                <c:pt idx="23">
                  <c:v>3242140</c:v>
                </c:pt>
                <c:pt idx="24">
                  <c:v>3263226</c:v>
                </c:pt>
                <c:pt idx="25">
                  <c:v>3453108</c:v>
                </c:pt>
                <c:pt idx="26">
                  <c:v>3474096</c:v>
                </c:pt>
                <c:pt idx="27">
                  <c:v>3531310</c:v>
                </c:pt>
                <c:pt idx="28">
                  <c:v>3724426</c:v>
                </c:pt>
                <c:pt idx="29">
                  <c:v>3745330</c:v>
                </c:pt>
                <c:pt idx="30">
                  <c:v>3809020</c:v>
                </c:pt>
                <c:pt idx="31">
                  <c:v>3999156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No Chunking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2"/>
                <c:pt idx="0">
                  <c:v>42600</c:v>
                </c:pt>
                <c:pt idx="1">
                  <c:v>213000</c:v>
                </c:pt>
                <c:pt idx="2">
                  <c:v>558710</c:v>
                </c:pt>
                <c:pt idx="3">
                  <c:v>601310</c:v>
                </c:pt>
                <c:pt idx="4">
                  <c:v>771710</c:v>
                </c:pt>
                <c:pt idx="5">
                  <c:v>1115780</c:v>
                </c:pt>
                <c:pt idx="6">
                  <c:v>1158380</c:v>
                </c:pt>
                <c:pt idx="7">
                  <c:v>1497530</c:v>
                </c:pt>
                <c:pt idx="8">
                  <c:v>1540130</c:v>
                </c:pt>
                <c:pt idx="9">
                  <c:v>1682680</c:v>
                </c:pt>
                <c:pt idx="10">
                  <c:v>2033300</c:v>
                </c:pt>
                <c:pt idx="11">
                  <c:v>2074260</c:v>
                </c:pt>
                <c:pt idx="12">
                  <c:v>2202060</c:v>
                </c:pt>
                <c:pt idx="13">
                  <c:v>2554320</c:v>
                </c:pt>
                <c:pt idx="14">
                  <c:v>2596920</c:v>
                </c:pt>
                <c:pt idx="15">
                  <c:v>2705060</c:v>
                </c:pt>
                <c:pt idx="16">
                  <c:v>3054040</c:v>
                </c:pt>
                <c:pt idx="17">
                  <c:v>3096640</c:v>
                </c:pt>
                <c:pt idx="18">
                  <c:v>3265400</c:v>
                </c:pt>
                <c:pt idx="19">
                  <c:v>3622580</c:v>
                </c:pt>
                <c:pt idx="20">
                  <c:v>3665180</c:v>
                </c:pt>
                <c:pt idx="21">
                  <c:v>4017440</c:v>
                </c:pt>
                <c:pt idx="22">
                  <c:v>4060040</c:v>
                </c:pt>
                <c:pt idx="23">
                  <c:v>4415580</c:v>
                </c:pt>
                <c:pt idx="24">
                  <c:v>4458180</c:v>
                </c:pt>
                <c:pt idx="25">
                  <c:v>4825190</c:v>
                </c:pt>
                <c:pt idx="26">
                  <c:v>4867790</c:v>
                </c:pt>
                <c:pt idx="27">
                  <c:v>4992310</c:v>
                </c:pt>
                <c:pt idx="28">
                  <c:v>5359320</c:v>
                </c:pt>
                <c:pt idx="29">
                  <c:v>5401920</c:v>
                </c:pt>
                <c:pt idx="30">
                  <c:v>5523170</c:v>
                </c:pt>
                <c:pt idx="31">
                  <c:v>5888540</c:v>
                </c:pt>
              </c:numCache>
            </c:numRef>
          </c:val>
        </c:ser>
        <c:marker val="0"/>
        <c:axId val="20969"/>
        <c:axId val="8"/>
      </c:lineChart>
      <c:catAx>
        <c:axId val="20969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# of web requests</a:t>
                </a:r>
              </a:p>
            </c:rich>
          </c:tx>
        </c:title>
        <c:axPos val="b"/>
        <c:majorTickMark val="out"/>
        <c:minorTickMark val="none"/>
        <c:tickLblPos val="nextTo"/>
        <c:crossAx val="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Total bytes transferred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0969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9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Bytes Transferred between Device and Proxy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Desktop Chunked</c:v>
                </c:pt>
              </c:strCache>
            </c:strRef>
          </c:tx>
          <c:spPr>
            <a:solidFill>
              <a:srgbClr val="808080"/>
            </a:solidFill>
            <a:ln w="47520">
              <a:solidFill>
                <a:srgbClr val="80808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406980</c:v>
                </c:pt>
                <c:pt idx="1">
                  <c:v>203162</c:v>
                </c:pt>
                <c:pt idx="2">
                  <c:v>165490</c:v>
                </c:pt>
                <c:pt idx="3">
                  <c:v>138776</c:v>
                </c:pt>
                <c:pt idx="4">
                  <c:v>124692</c:v>
                </c:pt>
                <c:pt idx="5">
                  <c:v>125570</c:v>
                </c:pt>
                <c:pt idx="6">
                  <c:v>124890</c:v>
                </c:pt>
                <c:pt idx="7">
                  <c:v>125364</c:v>
                </c:pt>
                <c:pt idx="8">
                  <c:v>114006</c:v>
                </c:pt>
                <c:pt idx="9">
                  <c:v>122436</c:v>
                </c:pt>
                <c:pt idx="10">
                  <c:v>116222</c:v>
                </c:pt>
                <c:pt idx="11">
                  <c:v>115358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Desktop Unchunked</c:v>
                </c:pt>
              </c:strCache>
            </c:strRef>
          </c:tx>
          <c:spPr>
            <a:solidFill>
              <a:srgbClr val="000000"/>
            </a:solidFill>
            <a:ln w="47520">
              <a:solidFill>
                <a:srgbClr val="00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226100</c:v>
                </c:pt>
                <c:pt idx="1">
                  <c:v>231020</c:v>
                </c:pt>
                <c:pt idx="2">
                  <c:v>229380</c:v>
                </c:pt>
                <c:pt idx="3">
                  <c:v>231020</c:v>
                </c:pt>
                <c:pt idx="4">
                  <c:v>231020</c:v>
                </c:pt>
                <c:pt idx="5">
                  <c:v>234300</c:v>
                </c:pt>
                <c:pt idx="6">
                  <c:v>229380</c:v>
                </c:pt>
                <c:pt idx="7">
                  <c:v>231020</c:v>
                </c:pt>
                <c:pt idx="8">
                  <c:v>234300</c:v>
                </c:pt>
                <c:pt idx="9">
                  <c:v>232660</c:v>
                </c:pt>
                <c:pt idx="10">
                  <c:v>231020</c:v>
                </c:pt>
                <c:pt idx="11">
                  <c:v>227740</c:v>
                </c:pt>
              </c:numCache>
            </c:numRef>
          </c:val>
        </c:ser>
        <c:marker val="0"/>
        <c:axId val="15103"/>
        <c:axId val="19711"/>
      </c:lineChart>
      <c:lineChart>
        <c:grouping val="standard"/>
        <c:ser>
          <c:idx val="0"/>
          <c:order val="0"/>
          <c:tx>
            <c:strRef>
              <c:f>label 3</c:f>
              <c:strCache>
                <c:ptCount val="1"/>
                <c:pt idx="0">
                  <c:v>Mobile Chunked</c:v>
                </c:pt>
              </c:strCache>
            </c:strRef>
          </c:tx>
          <c:spPr>
            <a:solidFill>
              <a:srgbClr val="00c795"/>
            </a:solidFill>
            <a:ln w="47520">
              <a:solidFill>
                <a:srgbClr val="00c79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76680</c:v>
                </c:pt>
                <c:pt idx="1">
                  <c:v>36304</c:v>
                </c:pt>
                <c:pt idx="2">
                  <c:v>26644</c:v>
                </c:pt>
                <c:pt idx="3">
                  <c:v>22304</c:v>
                </c:pt>
                <c:pt idx="4">
                  <c:v>20080</c:v>
                </c:pt>
                <c:pt idx="5">
                  <c:v>30382</c:v>
                </c:pt>
                <c:pt idx="6">
                  <c:v>30158</c:v>
                </c:pt>
                <c:pt idx="7">
                  <c:v>30298</c:v>
                </c:pt>
                <c:pt idx="8">
                  <c:v>22864</c:v>
                </c:pt>
                <c:pt idx="9">
                  <c:v>22808</c:v>
                </c:pt>
                <c:pt idx="10">
                  <c:v>22570</c:v>
                </c:pt>
                <c:pt idx="11">
                  <c:v>22808</c:v>
                </c:pt>
              </c:numCache>
            </c:numRef>
          </c:val>
        </c:ser>
        <c:ser>
          <c:idx val="1"/>
          <c:order val="1"/>
          <c:tx>
            <c:strRef>
              <c:f>label 4</c:f>
              <c:strCache>
                <c:ptCount val="1"/>
                <c:pt idx="0">
                  <c:v>Mobile Not Chunked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42600</c:v>
                </c:pt>
                <c:pt idx="1">
                  <c:v>42600</c:v>
                </c:pt>
                <c:pt idx="2">
                  <c:v>42600</c:v>
                </c:pt>
                <c:pt idx="3">
                  <c:v>42600</c:v>
                </c:pt>
                <c:pt idx="4">
                  <c:v>40960</c:v>
                </c:pt>
                <c:pt idx="5">
                  <c:v>42600</c:v>
                </c:pt>
                <c:pt idx="6">
                  <c:v>42600</c:v>
                </c:pt>
                <c:pt idx="7">
                  <c:v>42600</c:v>
                </c:pt>
                <c:pt idx="8">
                  <c:v>42600</c:v>
                </c:pt>
                <c:pt idx="9">
                  <c:v>42600</c:v>
                </c:pt>
                <c:pt idx="10">
                  <c:v>42600</c:v>
                </c:pt>
                <c:pt idx="11">
                  <c:v>42600</c:v>
                </c:pt>
              </c:numCache>
            </c:numRef>
          </c:val>
        </c:ser>
        <c:marker val="0"/>
        <c:axId val="15019"/>
        <c:axId val="16014"/>
      </c:lineChart>
      <c:catAx>
        <c:axId val="15103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Number of visits to cnn.com</a:t>
                </a:r>
              </a:p>
            </c:rich>
          </c:tx>
        </c:title>
        <c:axPos val="b"/>
        <c:majorTickMark val="out"/>
        <c:minorTickMark val="none"/>
        <c:tickLblPos val="nextTo"/>
        <c:crossAx val="19711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9711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Desktop Bytes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5103"/>
        <c:crossesAt val="0"/>
        <c:spPr>
          <a:ln w="9360">
            <a:solidFill>
              <a:srgbClr val="878787"/>
            </a:solidFill>
            <a:round/>
          </a:ln>
        </c:spPr>
      </c:valAx>
      <c:catAx>
        <c:axId val="15019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Number of visits to cnn.com</a:t>
                </a:r>
              </a:p>
            </c:rich>
          </c:tx>
        </c:title>
        <c:axPos val="b"/>
        <c:majorTickMark val="out"/>
        <c:minorTickMark val="none"/>
        <c:tickLblPos val="nextTo"/>
        <c:crossAx val="16014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6014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Mobile Bytes</a:t>
                </a:r>
              </a:p>
            </c:rich>
          </c:tx>
        </c:title>
        <c:axPos val="l"/>
        <c:majorTickMark val="out"/>
        <c:minorTickMark val="none"/>
        <c:tickLblPos val="nextTo"/>
        <c:crossAx val="15019"/>
        <c:crosses val="max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&lt;header&gt;</a:t>
            </a:r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dt"/>
          </p:nvPr>
        </p:nvSpPr>
        <p:spPr>
          <a:xfrm>
            <a:off x="439884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 sz="1400"/>
              <a:t>&lt;footer&gt;</a:t>
            </a:r>
            <a:endParaRPr/>
          </a:p>
        </p:txBody>
      </p:sp>
      <p:sp>
        <p:nvSpPr>
          <p:cNvPr id="177" name="PlaceHolder 5"/>
          <p:cNvSpPr>
            <a:spLocks noGrp="1"/>
          </p:cNvSpPr>
          <p:nvPr>
            <p:ph type="sldNum"/>
          </p:nvPr>
        </p:nvSpPr>
        <p:spPr>
          <a:xfrm>
            <a:off x="439884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11C131-8131-4191-91F1-B1014141514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31B1F181-4131-4191-A1C1-E161F1B1C1A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8100A101-2151-4151-91D1-91110141919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81B1D1B1-0081-4161-81A1-A14151D1B10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F1517171-D100-4141-91B1-F1C131E1B10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51D151A1-E1F1-4191-B151-31E13141411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017181C1-F161-41B1-A1F1-E1713111517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B1415171-7151-4111-9161-B11121E141B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51A1D171-B1A1-4100-B191-91912181B15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01715131-B1F1-4161-B191-51214171A12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21216101-3161-4161-A191-41311131E1C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F1C1D141-E121-4191-B1B1-1191D1F1C16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8131D1E1-0121-4191-A191-D111E181D11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40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3040" y="620280"/>
            <a:ext cx="7674480" cy="5125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304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3978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69280" y="38451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69280" y="1767960"/>
            <a:ext cx="3920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3040" y="3845160"/>
            <a:ext cx="80330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3040" y="620280"/>
            <a:ext cx="7674480" cy="92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53040" y="1767960"/>
            <a:ext cx="803340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dt"/>
          </p:nvPr>
        </p:nvSpPr>
        <p:spPr>
          <a:xfrm>
            <a:off x="489600" y="573192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ftr"/>
          </p:nvPr>
        </p:nvSpPr>
        <p:spPr>
          <a:xfrm>
            <a:off x="2963880" y="575748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sldNum"/>
          </p:nvPr>
        </p:nvSpPr>
        <p:spPr>
          <a:xfrm>
            <a:off x="6196680" y="575748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319161-6131-4151-81D1-B151212181D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52320" y="735120"/>
            <a:ext cx="7673400" cy="5123880"/>
          </a:xfrm>
          <a:prstGeom prst="rect">
            <a:avLst/>
          </a:prstGeom>
        </p:spPr>
        <p:txBody>
          <a:bodyPr anchor="ctr" bIns="0" lIns="0" rIns="0" tIns="176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Towards Minimizing the Required Bandwidth for Mobile Web Browsing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Project by Madhu Jayakumar, Marcela Melara, and Nayden Nedev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17 May, 2013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Analytics and Systems of Big 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Prof. Kai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Spring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01A111-A1A1-41C1-81B1-71E17171317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652320" y="1768320"/>
            <a:ext cx="8031960" cy="39776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204" name="Chart 7"/>
          <p:cNvGraphicFramePr/>
          <p:nvPr/>
        </p:nvGraphicFramePr>
        <p:xfrm>
          <a:off x="1066680" y="762120"/>
          <a:ext cx="7085880" cy="502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762120"/>
            <a:ext cx="7619400" cy="511020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Chart 4"/>
          <p:cNvGraphicFramePr/>
          <p:nvPr/>
        </p:nvGraphicFramePr>
        <p:xfrm>
          <a:off x="990720" y="838080"/>
          <a:ext cx="7085880" cy="529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Chart 2"/>
          <p:cNvGraphicFramePr/>
          <p:nvPr/>
        </p:nvGraphicFramePr>
        <p:xfrm>
          <a:off x="762120" y="838080"/>
          <a:ext cx="7466760" cy="51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Chart 4"/>
          <p:cNvGraphicFramePr/>
          <p:nvPr/>
        </p:nvGraphicFramePr>
        <p:xfrm>
          <a:off x="914400" y="838080"/>
          <a:ext cx="7238160" cy="502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D1F101-4161-4131-9161-2151810151D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652320" y="1768320"/>
            <a:ext cx="8031960" cy="48902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Future work: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Delta encoding of chunks to achieve higher dedup.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Implementation using smartphones.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Look at mobile app HTTP traffic.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Conclusion: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Designed and built complete basic simulators.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Evaluated our protocol on a large number of web pages and sites.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Results: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Future Work &amp; Conclusion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dur="indefinite"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01D1E1-F171-41D1-B1C1-9141F131110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652320" y="620640"/>
            <a:ext cx="7673400" cy="51238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Questions? Comments?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A1D101-4121-4121-B141-41210111318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52320" y="1768320"/>
            <a:ext cx="8031960" cy="39776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Problem: </a:t>
            </a:r>
            <a:endParaRPr/>
          </a:p>
          <a:p>
            <a:pPr lvl="1">
              <a:lnSpc>
                <a:spcPct val="93000"/>
              </a:lnSpc>
              <a:buFont typeface="Times New Roman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Growing base of smartphone and mobile web users.</a:t>
            </a:r>
            <a:endParaRPr/>
          </a:p>
          <a:p>
            <a:pPr lvl="1">
              <a:lnSpc>
                <a:spcPct val="93000"/>
              </a:lnSpc>
              <a:buFont typeface="Times New Roman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High bandwidth requirements to download web data.</a:t>
            </a:r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Motivation: High data plan costs.</a:t>
            </a:r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Solution:</a:t>
            </a:r>
            <a:endParaRPr/>
          </a:p>
          <a:p>
            <a:pPr lvl="1">
              <a:lnSpc>
                <a:spcPct val="93000"/>
              </a:lnSpc>
              <a:buFont typeface="Times New Roman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Leverage redundancies in data to reduce amount of transmitted data.</a:t>
            </a:r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Result: More efficient use of data plan!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Introduction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91C131-41E1-4171-B131-51A1A12191F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Previous Work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652320" y="1768320"/>
            <a:ext cx="8031960" cy="4349160"/>
          </a:xfrm>
          <a:prstGeom prst="rect">
            <a:avLst/>
          </a:prstGeom>
        </p:spPr>
        <p:txBody>
          <a:bodyPr bIns="0" lIns="0" rIns="0" tIns="140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i="1" lang="en-US" sz="2600">
                <a:solidFill>
                  <a:srgbClr val="000000"/>
                </a:solidFill>
                <a:latin typeface="Arial"/>
                <a:ea typeface="ＭＳ Ｐゴシック"/>
              </a:rPr>
              <a:t>Wide-area Network Acceleration for the Developing World</a:t>
            </a:r>
            <a:r>
              <a:rPr lang="en-US" sz="2600">
                <a:solidFill>
                  <a:srgbClr val="000000"/>
                </a:solidFill>
                <a:latin typeface="Arial"/>
                <a:ea typeface="ＭＳ Ｐゴシック"/>
              </a:rPr>
              <a:t>. [Ihm et al., ATC '10].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i="1" lang="en-US" sz="2600">
                <a:solidFill>
                  <a:srgbClr val="000000"/>
                </a:solidFill>
                <a:latin typeface="Arial"/>
                <a:ea typeface="ＭＳ Ｐゴシック"/>
              </a:rPr>
              <a:t>Towards Understanding Modern Web Traffic</a:t>
            </a:r>
            <a:r>
              <a:rPr lang="en-US" sz="2600">
                <a:solidFill>
                  <a:srgbClr val="000000"/>
                </a:solidFill>
                <a:latin typeface="Arial"/>
                <a:ea typeface="ＭＳ Ｐゴシック"/>
              </a:rPr>
              <a:t>. [Ihm et al., SIGMETRICS '11].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i="1" lang="en-US" sz="2600">
                <a:solidFill>
                  <a:srgbClr val="000000"/>
                </a:solidFill>
                <a:latin typeface="Arial"/>
                <a:ea typeface="ＭＳ Ｐゴシック"/>
              </a:rPr>
              <a:t>Web Caching on Smartphones: Ideal vs. Reality</a:t>
            </a:r>
            <a:r>
              <a:rPr lang="en-US" sz="2600">
                <a:solidFill>
                  <a:srgbClr val="000000"/>
                </a:solidFill>
                <a:latin typeface="Arial"/>
                <a:ea typeface="ＭＳ Ｐゴシック"/>
              </a:rPr>
              <a:t>. [Qian et al., MobiSys '12].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3121E1-C1B1-4191-8131-8121318121E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652320" y="1768320"/>
            <a:ext cx="8031960" cy="39776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System design.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Protocol design.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Two simulators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Experimental evaluation.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Our Contributions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D16161-51C1-41A1-81B1-51712181D16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652320" y="1768320"/>
            <a:ext cx="8031960" cy="39776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Chunking: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Partition webpage data into fixed-sized chunks.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Fingerprinting: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Rabin hashing to generate chunk fingerprints.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Used to identify unique data chunks, smaller.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Caching: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Fingerprint-chunk mappings (various eviction algos).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URL-fingerprint list mappings.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System Design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E101-0151-41B1-A131-5191611181F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Protocol</a:t>
            </a:r>
            <a:endParaRPr/>
          </a:p>
        </p:txBody>
      </p:sp>
      <p:pic>
        <p:nvPicPr>
          <p:cNvPr descr="" id="1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4560" y="1460520"/>
            <a:ext cx="6765120" cy="476352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dur="indefinite"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7121C1-1101-4141-B121-2171E101411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Implementation - Offline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652320" y="1768320"/>
            <a:ext cx="8031960" cy="39776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Two simulators: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Find intra-website redundancy.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Find inter-website redundancy.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 Wireshark to collect HTTP response packet bytes from browsing.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Simulator iterates over data files.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Calculates proxy and mobile cache missrates each round.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F1E171-9121-4181-81B1-C1716141D1F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Implementation - Networked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652320" y="1768320"/>
            <a:ext cx="8031960" cy="397764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Basic proxy server: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Gets requested webpage from web server.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Performs chunking, fingerprinting.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Mobile client simulator: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Makes requests to proxy server.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Allows for sequential requests.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Reconstructs received data into HTML pages.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Caching algorithm: MRU.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816161-51E1-4191-B141-B1118161517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652320" y="620640"/>
            <a:ext cx="7673400" cy="92808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