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0" r:id="rId17"/>
    <p:sldId id="271" r:id="rId18"/>
    <p:sldId id="268" r:id="rId19"/>
    <p:sldId id="269" r:id="rId20"/>
  </p:sldIdLst>
  <p:sldSz cx="9144000" cy="6858000" type="screen4x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WenQuanYi Micro Hei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WenQuanYi Micro Hei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WenQuanYi Micro Hei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WenQuanYi Micro Hei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WenQuanYi Micro Hei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WenQuanYi Micro Hei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WenQuanYi Micro Hei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WenQuanYi Micro Hei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WenQuanYi Micro Hei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A514"/>
    <a:srgbClr val="A51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328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dhuvanthijayakumar:Dropbox:GitWorkspace:big-data-project:experiments:organized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dhuvanthijayakumar:Dropbox:GitWorkspace:big-data-project:experiments:organized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dhuvanthijayakumar:Dropbox:GitWorkspace:big-data-project:experiments:organized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dhuvanthijayakumar:Dropbox:GitWorkspace:big-data-project:experiments:organized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Bytes</a:t>
            </a:r>
            <a:r>
              <a:rPr lang="en-US" baseline="0"/>
              <a:t> Transferred between Device and Proxy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2"/>
          <c:order val="2"/>
          <c:tx>
            <c:v>Desktop Chunked</c:v>
          </c:tx>
          <c:spPr>
            <a:ln>
              <a:solidFill>
                <a:schemeClr val="bg1">
                  <a:lumMod val="50000"/>
                </a:schemeClr>
              </a:solidFill>
            </a:ln>
          </c:spPr>
          <c:marker>
            <c:symbol val="none"/>
          </c:marker>
          <c:cat>
            <c:numRef>
              <c:f>Sheet1!$P$4:$P$15</c:f>
              <c:numCache>
                <c:formatCode>General</c:formatCode>
                <c:ptCount val="1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Sheet1!$S$4:$S$15</c:f>
              <c:numCache>
                <c:formatCode>General</c:formatCode>
                <c:ptCount val="12"/>
                <c:pt idx="0">
                  <c:v>406980.0</c:v>
                </c:pt>
                <c:pt idx="1">
                  <c:v>203162.0</c:v>
                </c:pt>
                <c:pt idx="2">
                  <c:v>165490.0</c:v>
                </c:pt>
                <c:pt idx="3">
                  <c:v>138776.0</c:v>
                </c:pt>
                <c:pt idx="4">
                  <c:v>124692.0</c:v>
                </c:pt>
                <c:pt idx="5">
                  <c:v>125570.0</c:v>
                </c:pt>
                <c:pt idx="6">
                  <c:v>124890.0</c:v>
                </c:pt>
                <c:pt idx="7">
                  <c:v>125364.0</c:v>
                </c:pt>
                <c:pt idx="8">
                  <c:v>114006.0</c:v>
                </c:pt>
                <c:pt idx="9">
                  <c:v>122436.0</c:v>
                </c:pt>
                <c:pt idx="10">
                  <c:v>116222.0</c:v>
                </c:pt>
                <c:pt idx="11">
                  <c:v>115358.0</c:v>
                </c:pt>
              </c:numCache>
            </c:numRef>
          </c:val>
          <c:smooth val="0"/>
        </c:ser>
        <c:ser>
          <c:idx val="3"/>
          <c:order val="3"/>
          <c:tx>
            <c:v>Desktop Unchunked</c:v>
          </c:tx>
          <c:marker>
            <c:symbol val="none"/>
          </c:marker>
          <c:cat>
            <c:numRef>
              <c:f>Sheet1!$P$4:$P$15</c:f>
              <c:numCache>
                <c:formatCode>General</c:formatCode>
                <c:ptCount val="1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Sheet1!$T$4:$T$15</c:f>
              <c:numCache>
                <c:formatCode>General</c:formatCode>
                <c:ptCount val="12"/>
                <c:pt idx="0">
                  <c:v>226100.0</c:v>
                </c:pt>
                <c:pt idx="1">
                  <c:v>231020.0</c:v>
                </c:pt>
                <c:pt idx="2">
                  <c:v>229380.0</c:v>
                </c:pt>
                <c:pt idx="3">
                  <c:v>231020.0</c:v>
                </c:pt>
                <c:pt idx="4">
                  <c:v>231020.0</c:v>
                </c:pt>
                <c:pt idx="5">
                  <c:v>234300.0</c:v>
                </c:pt>
                <c:pt idx="6">
                  <c:v>229380.0</c:v>
                </c:pt>
                <c:pt idx="7">
                  <c:v>231020.0</c:v>
                </c:pt>
                <c:pt idx="8">
                  <c:v>234300.0</c:v>
                </c:pt>
                <c:pt idx="9">
                  <c:v>232660.0</c:v>
                </c:pt>
                <c:pt idx="10">
                  <c:v>231020.0</c:v>
                </c:pt>
                <c:pt idx="11">
                  <c:v>227740.0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9683368"/>
        <c:axId val="2119687832"/>
      </c:lineChart>
      <c:lineChart>
        <c:grouping val="standard"/>
        <c:varyColors val="0"/>
        <c:ser>
          <c:idx val="0"/>
          <c:order val="0"/>
          <c:tx>
            <c:v>Mobile Chunked</c:v>
          </c:tx>
          <c:marker>
            <c:symbol val="none"/>
          </c:marker>
          <c:cat>
            <c:numRef>
              <c:f>Sheet1!$P$4:$P$15</c:f>
              <c:numCache>
                <c:formatCode>General</c:formatCode>
                <c:ptCount val="1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Sheet1!$Q$4:$Q$15</c:f>
              <c:numCache>
                <c:formatCode>General</c:formatCode>
                <c:ptCount val="12"/>
                <c:pt idx="0">
                  <c:v>76680.0</c:v>
                </c:pt>
                <c:pt idx="1">
                  <c:v>36304.0</c:v>
                </c:pt>
                <c:pt idx="2">
                  <c:v>26644.0</c:v>
                </c:pt>
                <c:pt idx="3">
                  <c:v>22304.0</c:v>
                </c:pt>
                <c:pt idx="4">
                  <c:v>20080.0</c:v>
                </c:pt>
                <c:pt idx="5">
                  <c:v>30382.0</c:v>
                </c:pt>
                <c:pt idx="6">
                  <c:v>30158.0</c:v>
                </c:pt>
                <c:pt idx="7">
                  <c:v>30298.0</c:v>
                </c:pt>
                <c:pt idx="8">
                  <c:v>22864.0</c:v>
                </c:pt>
                <c:pt idx="9">
                  <c:v>22808.0</c:v>
                </c:pt>
                <c:pt idx="10">
                  <c:v>22570.0</c:v>
                </c:pt>
                <c:pt idx="11">
                  <c:v>22808.0</c:v>
                </c:pt>
              </c:numCache>
            </c:numRef>
          </c:val>
          <c:smooth val="0"/>
        </c:ser>
        <c:ser>
          <c:idx val="1"/>
          <c:order val="1"/>
          <c:tx>
            <c:v>Mobile Not Chunked</c:v>
          </c:tx>
          <c:marker>
            <c:symbol val="none"/>
          </c:marker>
          <c:cat>
            <c:numRef>
              <c:f>Sheet1!$P$4:$P$15</c:f>
              <c:numCache>
                <c:formatCode>General</c:formatCode>
                <c:ptCount val="1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Sheet1!$R$4:$R$15</c:f>
              <c:numCache>
                <c:formatCode>General</c:formatCode>
                <c:ptCount val="12"/>
                <c:pt idx="0">
                  <c:v>42600.0</c:v>
                </c:pt>
                <c:pt idx="1">
                  <c:v>42600.0</c:v>
                </c:pt>
                <c:pt idx="2">
                  <c:v>42600.0</c:v>
                </c:pt>
                <c:pt idx="3">
                  <c:v>42600.0</c:v>
                </c:pt>
                <c:pt idx="4">
                  <c:v>40960.0</c:v>
                </c:pt>
                <c:pt idx="5">
                  <c:v>42600.0</c:v>
                </c:pt>
                <c:pt idx="6">
                  <c:v>42600.0</c:v>
                </c:pt>
                <c:pt idx="7">
                  <c:v>42600.0</c:v>
                </c:pt>
                <c:pt idx="8">
                  <c:v>42600.0</c:v>
                </c:pt>
                <c:pt idx="9">
                  <c:v>42600.0</c:v>
                </c:pt>
                <c:pt idx="10">
                  <c:v>42600.0</c:v>
                </c:pt>
                <c:pt idx="11">
                  <c:v>42600.0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9758792"/>
        <c:axId val="2119819000"/>
      </c:lineChart>
      <c:catAx>
        <c:axId val="21196833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visits to cnn.com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9687832"/>
        <c:crosses val="autoZero"/>
        <c:auto val="1"/>
        <c:lblAlgn val="ctr"/>
        <c:lblOffset val="100"/>
        <c:noMultiLvlLbl val="0"/>
      </c:catAx>
      <c:valAx>
        <c:axId val="21196878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Desktop</a:t>
                </a:r>
                <a:r>
                  <a:rPr lang="en-US" baseline="0"/>
                  <a:t> B</a:t>
                </a:r>
                <a:r>
                  <a:rPr lang="en-US"/>
                  <a:t>ytes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9683368"/>
        <c:crosses val="autoZero"/>
        <c:crossBetween val="between"/>
      </c:valAx>
      <c:valAx>
        <c:axId val="2119819000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Mobile Bytes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9758792"/>
        <c:crosses val="max"/>
        <c:crossBetween val="between"/>
      </c:valAx>
      <c:catAx>
        <c:axId val="21197587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19819000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Effects</a:t>
            </a:r>
            <a:r>
              <a:rPr lang="en-US" baseline="0"/>
              <a:t> of chunk size on Bytes Transferred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Transfer</c:v>
          </c:tx>
          <c:marker>
            <c:symbol val="none"/>
          </c:marker>
          <c:cat>
            <c:numRef>
              <c:f>Sheet1!$AF$6:$AF$15</c:f>
              <c:numCache>
                <c:formatCode>General</c:formatCode>
                <c:ptCount val="10"/>
                <c:pt idx="0">
                  <c:v>5.0</c:v>
                </c:pt>
                <c:pt idx="1">
                  <c:v>10.0</c:v>
                </c:pt>
                <c:pt idx="2">
                  <c:v>15.0</c:v>
                </c:pt>
                <c:pt idx="3">
                  <c:v>20.0</c:v>
                </c:pt>
                <c:pt idx="4">
                  <c:v>25.0</c:v>
                </c:pt>
                <c:pt idx="5">
                  <c:v>30.0</c:v>
                </c:pt>
                <c:pt idx="6">
                  <c:v>35.0</c:v>
                </c:pt>
                <c:pt idx="7">
                  <c:v>40.0</c:v>
                </c:pt>
                <c:pt idx="8">
                  <c:v>45.0</c:v>
                </c:pt>
                <c:pt idx="9">
                  <c:v>50.0</c:v>
                </c:pt>
              </c:numCache>
            </c:numRef>
          </c:cat>
          <c:val>
            <c:numRef>
              <c:f>Sheet1!$AG$6:$AG$15</c:f>
              <c:numCache>
                <c:formatCode>General</c:formatCode>
                <c:ptCount val="10"/>
                <c:pt idx="0">
                  <c:v>258828.0</c:v>
                </c:pt>
                <c:pt idx="1">
                  <c:v>180328.0</c:v>
                </c:pt>
                <c:pt idx="2">
                  <c:v>161378.0</c:v>
                </c:pt>
                <c:pt idx="3">
                  <c:v>144336.0</c:v>
                </c:pt>
                <c:pt idx="4">
                  <c:v>146802.0</c:v>
                </c:pt>
                <c:pt idx="5">
                  <c:v>135294.0</c:v>
                </c:pt>
                <c:pt idx="6">
                  <c:v>142143.0</c:v>
                </c:pt>
                <c:pt idx="7">
                  <c:v>134300.0</c:v>
                </c:pt>
                <c:pt idx="8">
                  <c:v>139661.0</c:v>
                </c:pt>
                <c:pt idx="9">
                  <c:v>133782.0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9703096"/>
        <c:axId val="2119721480"/>
      </c:lineChart>
      <c:lineChart>
        <c:grouping val="standard"/>
        <c:varyColors val="0"/>
        <c:ser>
          <c:idx val="1"/>
          <c:order val="1"/>
          <c:tx>
            <c:v>missrate</c:v>
          </c:tx>
          <c:marker>
            <c:symbol val="none"/>
          </c:marker>
          <c:cat>
            <c:numRef>
              <c:f>Sheet1!$AF$6:$AF$15</c:f>
              <c:numCache>
                <c:formatCode>General</c:formatCode>
                <c:ptCount val="10"/>
                <c:pt idx="0">
                  <c:v>5.0</c:v>
                </c:pt>
                <c:pt idx="1">
                  <c:v>10.0</c:v>
                </c:pt>
                <c:pt idx="2">
                  <c:v>15.0</c:v>
                </c:pt>
                <c:pt idx="3">
                  <c:v>20.0</c:v>
                </c:pt>
                <c:pt idx="4">
                  <c:v>25.0</c:v>
                </c:pt>
                <c:pt idx="5">
                  <c:v>30.0</c:v>
                </c:pt>
                <c:pt idx="6">
                  <c:v>35.0</c:v>
                </c:pt>
                <c:pt idx="7">
                  <c:v>40.0</c:v>
                </c:pt>
                <c:pt idx="8">
                  <c:v>45.0</c:v>
                </c:pt>
                <c:pt idx="9">
                  <c:v>50.0</c:v>
                </c:pt>
              </c:numCache>
            </c:numRef>
          </c:cat>
          <c:val>
            <c:numRef>
              <c:f>Sheet1!$AH$6:$AH$15</c:f>
              <c:numCache>
                <c:formatCode>General</c:formatCode>
                <c:ptCount val="10"/>
                <c:pt idx="0">
                  <c:v>20.2318</c:v>
                </c:pt>
                <c:pt idx="1">
                  <c:v>34.73</c:v>
                </c:pt>
                <c:pt idx="2">
                  <c:v>47.0335</c:v>
                </c:pt>
                <c:pt idx="3">
                  <c:v>47.0305</c:v>
                </c:pt>
                <c:pt idx="4">
                  <c:v>56.1473</c:v>
                </c:pt>
                <c:pt idx="5">
                  <c:v>53.9965</c:v>
                </c:pt>
                <c:pt idx="6">
                  <c:v>61.5148</c:v>
                </c:pt>
                <c:pt idx="7">
                  <c:v>58.9437</c:v>
                </c:pt>
                <c:pt idx="8">
                  <c:v>64.9155</c:v>
                </c:pt>
                <c:pt idx="9">
                  <c:v>62.5293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9008664"/>
        <c:axId val="2119705784"/>
      </c:lineChart>
      <c:catAx>
        <c:axId val="21197030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Chunk Size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9721480"/>
        <c:crosses val="autoZero"/>
        <c:auto val="1"/>
        <c:lblAlgn val="ctr"/>
        <c:lblOffset val="100"/>
        <c:noMultiLvlLbl val="0"/>
      </c:catAx>
      <c:valAx>
        <c:axId val="21197214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Bytes Transferred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9703096"/>
        <c:crosses val="autoZero"/>
        <c:crossBetween val="between"/>
      </c:valAx>
      <c:valAx>
        <c:axId val="2119705784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Miss</a:t>
                </a:r>
                <a:r>
                  <a:rPr lang="en-US" baseline="0"/>
                  <a:t> Rate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9008664"/>
        <c:crosses val="max"/>
        <c:crossBetween val="between"/>
      </c:valAx>
      <c:catAx>
        <c:axId val="2129008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19705784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Mobile Web Browsing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chunk10</c:v>
          </c:tx>
          <c:marker>
            <c:symbol val="none"/>
          </c:marker>
          <c:cat>
            <c:numRef>
              <c:f>Sheet1!$AH$37:$AH$68</c:f>
              <c:numCache>
                <c:formatCode>General</c:formatCode>
                <c:ptCount val="3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</c:numCache>
            </c:numRef>
          </c:cat>
          <c:val>
            <c:numRef>
              <c:f>Sheet1!$AI$37:$AI$68</c:f>
              <c:numCache>
                <c:formatCode>General</c:formatCode>
                <c:ptCount val="32"/>
                <c:pt idx="0">
                  <c:v>1.0</c:v>
                </c:pt>
                <c:pt idx="1">
                  <c:v>0.909859154929577</c:v>
                </c:pt>
                <c:pt idx="2">
                  <c:v>0.757571374851754</c:v>
                </c:pt>
                <c:pt idx="3">
                  <c:v>0.254694835680751</c:v>
                </c:pt>
                <c:pt idx="4">
                  <c:v>0.288497652582159</c:v>
                </c:pt>
                <c:pt idx="5">
                  <c:v>0.351847007876304</c:v>
                </c:pt>
                <c:pt idx="6">
                  <c:v>0.108920187793427</c:v>
                </c:pt>
                <c:pt idx="7">
                  <c:v>0.21079168509509</c:v>
                </c:pt>
                <c:pt idx="8">
                  <c:v>0.0640845070422535</c:v>
                </c:pt>
                <c:pt idx="9">
                  <c:v>0.143247983163802</c:v>
                </c:pt>
                <c:pt idx="10">
                  <c:v>0.163681478523757</c:v>
                </c:pt>
                <c:pt idx="11">
                  <c:v>0.044921875</c:v>
                </c:pt>
                <c:pt idx="12">
                  <c:v>0.0689358372456964</c:v>
                </c:pt>
                <c:pt idx="13">
                  <c:v>0.122665076931811</c:v>
                </c:pt>
                <c:pt idx="14">
                  <c:v>0.176525821596244</c:v>
                </c:pt>
                <c:pt idx="15">
                  <c:v>0.127519881634917</c:v>
                </c:pt>
                <c:pt idx="16">
                  <c:v>0.0909794257550576</c:v>
                </c:pt>
                <c:pt idx="17">
                  <c:v>0.169483568075117</c:v>
                </c:pt>
                <c:pt idx="18">
                  <c:v>0.109978667930789</c:v>
                </c:pt>
                <c:pt idx="19">
                  <c:v>0.11988353211266</c:v>
                </c:pt>
                <c:pt idx="20">
                  <c:v>0.174882629107981</c:v>
                </c:pt>
                <c:pt idx="21">
                  <c:v>0.103815363651848</c:v>
                </c:pt>
                <c:pt idx="22">
                  <c:v>0.07018779342723</c:v>
                </c:pt>
                <c:pt idx="23">
                  <c:v>0.0967823592282162</c:v>
                </c:pt>
                <c:pt idx="24">
                  <c:v>0.0678403755868544</c:v>
                </c:pt>
                <c:pt idx="25">
                  <c:v>0.0838396773929865</c:v>
                </c:pt>
                <c:pt idx="26">
                  <c:v>0.0661971830985915</c:v>
                </c:pt>
                <c:pt idx="27">
                  <c:v>0.0424831352393189</c:v>
                </c:pt>
                <c:pt idx="28">
                  <c:v>0.0901337838206043</c:v>
                </c:pt>
                <c:pt idx="29">
                  <c:v>0.0647887323943662</c:v>
                </c:pt>
                <c:pt idx="30">
                  <c:v>0.0894845360824742</c:v>
                </c:pt>
                <c:pt idx="31">
                  <c:v>0.0859950187481183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2030392"/>
        <c:axId val="2132036088"/>
      </c:lineChart>
      <c:catAx>
        <c:axId val="21320303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</a:t>
                </a:r>
                <a:r>
                  <a:rPr lang="en-US" baseline="0"/>
                  <a:t> of web requests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2036088"/>
        <c:crosses val="autoZero"/>
        <c:auto val="1"/>
        <c:lblAlgn val="ctr"/>
        <c:lblOffset val="100"/>
        <c:noMultiLvlLbl val="0"/>
      </c:catAx>
      <c:valAx>
        <c:axId val="21320360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Proportion of content needed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20303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Cumulative Bytes transferred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Chunked Transfer</c:v>
          </c:tx>
          <c:marker>
            <c:symbol val="none"/>
          </c:marker>
          <c:cat>
            <c:numRef>
              <c:f>Sheet1!$AA$74:$AA$105</c:f>
              <c:numCache>
                <c:formatCode>General</c:formatCode>
                <c:ptCount val="3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</c:numCache>
            </c:numRef>
          </c:cat>
          <c:val>
            <c:numRef>
              <c:f>Sheet1!$AC$74:$AC$105</c:f>
              <c:numCache>
                <c:formatCode>General</c:formatCode>
                <c:ptCount val="32"/>
                <c:pt idx="0">
                  <c:v>76680.0</c:v>
                </c:pt>
                <c:pt idx="1">
                  <c:v>361896.0</c:v>
                </c:pt>
                <c:pt idx="2">
                  <c:v>866840.0</c:v>
                </c:pt>
                <c:pt idx="3">
                  <c:v>899070.0</c:v>
                </c:pt>
                <c:pt idx="4">
                  <c:v>1.036054E6</c:v>
                </c:pt>
                <c:pt idx="5">
                  <c:v>1.343166E6</c:v>
                </c:pt>
                <c:pt idx="6">
                  <c:v>1.366702E6</c:v>
                </c:pt>
                <c:pt idx="7">
                  <c:v>1.602448E6</c:v>
                </c:pt>
                <c:pt idx="8">
                  <c:v>1.62331E6</c:v>
                </c:pt>
                <c:pt idx="9">
                  <c:v>1.708918E6</c:v>
                </c:pt>
                <c:pt idx="10">
                  <c:v>1.929512E6</c:v>
                </c:pt>
                <c:pt idx="11">
                  <c:v>1.948472E6</c:v>
                </c:pt>
                <c:pt idx="12">
                  <c:v>2.011926E6</c:v>
                </c:pt>
                <c:pt idx="13">
                  <c:v>2.213324E6</c:v>
                </c:pt>
                <c:pt idx="14">
                  <c:v>2.240892E6</c:v>
                </c:pt>
                <c:pt idx="15">
                  <c:v>2.303454E6</c:v>
                </c:pt>
                <c:pt idx="16">
                  <c:v>2.487496E6</c:v>
                </c:pt>
                <c:pt idx="17">
                  <c:v>2.514644E6</c:v>
                </c:pt>
                <c:pt idx="18">
                  <c:v>2.608132E6</c:v>
                </c:pt>
                <c:pt idx="19">
                  <c:v>2.810952E6</c:v>
                </c:pt>
                <c:pt idx="20">
                  <c:v>2.838422E6</c:v>
                </c:pt>
                <c:pt idx="21">
                  <c:v>3.030524E6</c:v>
                </c:pt>
                <c:pt idx="22">
                  <c:v>3.05175E6</c:v>
                </c:pt>
                <c:pt idx="23">
                  <c:v>3.24214E6</c:v>
                </c:pt>
                <c:pt idx="24">
                  <c:v>3.263226E6</c:v>
                </c:pt>
                <c:pt idx="25">
                  <c:v>3.453108E6</c:v>
                </c:pt>
                <c:pt idx="26">
                  <c:v>3.474096E6</c:v>
                </c:pt>
                <c:pt idx="27">
                  <c:v>3.53131E6</c:v>
                </c:pt>
                <c:pt idx="28">
                  <c:v>3.724426E6</c:v>
                </c:pt>
                <c:pt idx="29">
                  <c:v>3.74533E6</c:v>
                </c:pt>
                <c:pt idx="30">
                  <c:v>3.80902E6</c:v>
                </c:pt>
                <c:pt idx="31">
                  <c:v>3.999156E6</c:v>
                </c:pt>
              </c:numCache>
            </c:numRef>
          </c:val>
          <c:smooth val="0"/>
        </c:ser>
        <c:ser>
          <c:idx val="1"/>
          <c:order val="1"/>
          <c:tx>
            <c:v>No Chunking</c:v>
          </c:tx>
          <c:marker>
            <c:symbol val="none"/>
          </c:marker>
          <c:cat>
            <c:numRef>
              <c:f>Sheet1!$AA$74:$AA$105</c:f>
              <c:numCache>
                <c:formatCode>General</c:formatCode>
                <c:ptCount val="3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</c:numCache>
            </c:numRef>
          </c:cat>
          <c:val>
            <c:numRef>
              <c:f>Sheet1!$AD$74:$AD$105</c:f>
              <c:numCache>
                <c:formatCode>General</c:formatCode>
                <c:ptCount val="32"/>
                <c:pt idx="0">
                  <c:v>42600.0</c:v>
                </c:pt>
                <c:pt idx="1">
                  <c:v>213000.0</c:v>
                </c:pt>
                <c:pt idx="2">
                  <c:v>558710.0</c:v>
                </c:pt>
                <c:pt idx="3">
                  <c:v>601310.0</c:v>
                </c:pt>
                <c:pt idx="4">
                  <c:v>771710.0</c:v>
                </c:pt>
                <c:pt idx="5">
                  <c:v>1.11578E6</c:v>
                </c:pt>
                <c:pt idx="6">
                  <c:v>1.15838E6</c:v>
                </c:pt>
                <c:pt idx="7">
                  <c:v>1.49753E6</c:v>
                </c:pt>
                <c:pt idx="8">
                  <c:v>1.54013E6</c:v>
                </c:pt>
                <c:pt idx="9">
                  <c:v>1.68268E6</c:v>
                </c:pt>
                <c:pt idx="10">
                  <c:v>2.0333E6</c:v>
                </c:pt>
                <c:pt idx="11">
                  <c:v>2.07426E6</c:v>
                </c:pt>
                <c:pt idx="12">
                  <c:v>2.20206E6</c:v>
                </c:pt>
                <c:pt idx="13">
                  <c:v>2.55432E6</c:v>
                </c:pt>
                <c:pt idx="14">
                  <c:v>2.59692E6</c:v>
                </c:pt>
                <c:pt idx="15">
                  <c:v>2.70506E6</c:v>
                </c:pt>
                <c:pt idx="16">
                  <c:v>3.05404E6</c:v>
                </c:pt>
                <c:pt idx="17">
                  <c:v>3.09664E6</c:v>
                </c:pt>
                <c:pt idx="18">
                  <c:v>3.2654E6</c:v>
                </c:pt>
                <c:pt idx="19">
                  <c:v>3.62258E6</c:v>
                </c:pt>
                <c:pt idx="20">
                  <c:v>3.66518E6</c:v>
                </c:pt>
                <c:pt idx="21">
                  <c:v>4.01744E6</c:v>
                </c:pt>
                <c:pt idx="22">
                  <c:v>4.06004E6</c:v>
                </c:pt>
                <c:pt idx="23">
                  <c:v>4.41558E6</c:v>
                </c:pt>
                <c:pt idx="24">
                  <c:v>4.45818E6</c:v>
                </c:pt>
                <c:pt idx="25">
                  <c:v>4.82519E6</c:v>
                </c:pt>
                <c:pt idx="26">
                  <c:v>4.86779E6</c:v>
                </c:pt>
                <c:pt idx="27">
                  <c:v>4.99231E6</c:v>
                </c:pt>
                <c:pt idx="28">
                  <c:v>5.35932E6</c:v>
                </c:pt>
                <c:pt idx="29">
                  <c:v>5.40192E6</c:v>
                </c:pt>
                <c:pt idx="30">
                  <c:v>5.52317E6</c:v>
                </c:pt>
                <c:pt idx="31">
                  <c:v>5.88854E6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6147880"/>
        <c:axId val="2129224680"/>
      </c:lineChart>
      <c:catAx>
        <c:axId val="21161478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 of web requests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9224680"/>
        <c:crosses val="autoZero"/>
        <c:auto val="1"/>
        <c:lblAlgn val="ctr"/>
        <c:lblOffset val="100"/>
        <c:noMultiLvlLbl val="0"/>
      </c:catAx>
      <c:valAx>
        <c:axId val="21292246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Total</a:t>
                </a:r>
                <a:r>
                  <a:rPr lang="en-US" baseline="0"/>
                  <a:t> bytes transferred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61478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8238" y="763588"/>
            <a:ext cx="548640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39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39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39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fld id="{2B0C9D88-35E3-AB4B-A412-281B1AC880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326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CACC7F-A90E-4449-8D25-EF902EE6F990}" type="slidenum">
              <a:rPr lang="en-US"/>
              <a:pPr/>
              <a:t>1</a:t>
            </a:fld>
            <a:endParaRPr lang="en-US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572012-2CDC-2B41-A74A-21C95D994B7E}" type="slidenum">
              <a:rPr lang="en-US"/>
              <a:pPr/>
              <a:t>10</a:t>
            </a:fld>
            <a:endParaRPr lang="en-US"/>
          </a:p>
        </p:txBody>
      </p:sp>
      <p:sp>
        <p:nvSpPr>
          <p:cNvPr id="296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96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750C0A-9F39-9243-AFA6-3F397DE7377C}" type="slidenum">
              <a:rPr lang="en-US"/>
              <a:pPr/>
              <a:t>15</a:t>
            </a:fld>
            <a:endParaRPr lang="en-US"/>
          </a:p>
        </p:txBody>
      </p:sp>
      <p:sp>
        <p:nvSpPr>
          <p:cNvPr id="327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27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D8CA5C-F0F6-FD47-BB48-84F6907A2582}" type="slidenum">
              <a:rPr lang="en-US"/>
              <a:pPr/>
              <a:t>16</a:t>
            </a:fld>
            <a:endParaRPr lang="en-US"/>
          </a:p>
        </p:txBody>
      </p:sp>
      <p:sp>
        <p:nvSpPr>
          <p:cNvPr id="337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37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8E514A-9762-F841-AD09-1FC7B43EDC03}" type="slidenum">
              <a:rPr lang="en-US"/>
              <a:pPr/>
              <a:t>2</a:t>
            </a:fld>
            <a:endParaRPr lang="en-US"/>
          </a:p>
        </p:txBody>
      </p:sp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B5C437-0A23-EE40-98BC-1F758F092D17}" type="slidenum">
              <a:rPr lang="en-US"/>
              <a:pPr/>
              <a:t>3</a:t>
            </a:fld>
            <a:endParaRPr lang="en-US"/>
          </a:p>
        </p:txBody>
      </p:sp>
      <p:sp>
        <p:nvSpPr>
          <p:cNvPr id="2252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25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606E67-FF34-024D-BD8C-9BB82ED06189}" type="slidenum">
              <a:rPr lang="en-US"/>
              <a:pPr/>
              <a:t>4</a:t>
            </a:fld>
            <a:endParaRPr lang="en-US"/>
          </a:p>
        </p:txBody>
      </p:sp>
      <p:sp>
        <p:nvSpPr>
          <p:cNvPr id="235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35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AC3D97-23C4-5B4B-8AC6-BA5447DE18D9}" type="slidenum">
              <a:rPr lang="en-US"/>
              <a:pPr/>
              <a:t>5</a:t>
            </a:fld>
            <a:endParaRPr lang="en-US"/>
          </a:p>
        </p:txBody>
      </p:sp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FCA83E-DD85-5E4F-B769-7E48CFF62F95}" type="slidenum">
              <a:rPr lang="en-US"/>
              <a:pPr/>
              <a:t>6</a:t>
            </a:fld>
            <a:endParaRPr lang="en-US"/>
          </a:p>
        </p:txBody>
      </p:sp>
      <p:sp>
        <p:nvSpPr>
          <p:cNvPr id="2560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56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EE5250-35AC-9B47-9801-3E0F4D9AA324}" type="slidenum">
              <a:rPr lang="en-US"/>
              <a:pPr/>
              <a:t>7</a:t>
            </a:fld>
            <a:endParaRPr lang="en-US"/>
          </a:p>
        </p:txBody>
      </p:sp>
      <p:sp>
        <p:nvSpPr>
          <p:cNvPr id="2662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662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6D436A-FD49-074F-90D0-E6F6F12FB47F}" type="slidenum">
              <a:rPr lang="en-US"/>
              <a:pPr/>
              <a:t>8</a:t>
            </a:fld>
            <a:endParaRPr lang="en-US"/>
          </a:p>
        </p:txBody>
      </p:sp>
      <p:sp>
        <p:nvSpPr>
          <p:cNvPr id="2764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76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B61FF7-0215-4743-8227-AB54BCD36D08}" type="slidenum">
              <a:rPr lang="en-US"/>
              <a:pPr/>
              <a:t>9</a:t>
            </a:fld>
            <a:endParaRPr lang="en-US"/>
          </a:p>
        </p:txBody>
      </p:sp>
      <p:sp>
        <p:nvSpPr>
          <p:cNvPr id="2867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86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0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0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273050"/>
            <a:ext cx="2054225" cy="5614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3450" cy="5614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10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64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3703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768475"/>
            <a:ext cx="1878012" cy="9240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82875" y="1768475"/>
            <a:ext cx="1879600" cy="9240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63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81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9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4044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925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42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98850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992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620713"/>
            <a:ext cx="1916113" cy="1038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620713"/>
            <a:ext cx="5595937" cy="1038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74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330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512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4885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1763" cy="4283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1363" y="1604963"/>
            <a:ext cx="3943350" cy="4283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452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954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60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26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2540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93888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68892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852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620713"/>
            <a:ext cx="2008188" cy="5267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5876925" cy="5267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829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34D8660-9F0A-274F-97E9-24C950A80E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179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311CCBB-1C3B-8A45-8FEA-33C8C46339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302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12D6239-80E2-3D48-98F1-2B6249D59A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160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768475"/>
            <a:ext cx="3935412" cy="3971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0275" y="1768475"/>
            <a:ext cx="3935413" cy="3971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36E72EB-0C78-634E-80F8-9C31D203C4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810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585B6FC-6935-8149-9AED-BC2ABB1E26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143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9EC29EA-5415-724B-9E36-C6E6D323F2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2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1763" cy="4283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1363" y="1604963"/>
            <a:ext cx="3943350" cy="4283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348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7347A75-870E-3941-9D2C-5101E55A8F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36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3FF4FE8-67B3-C442-A3C0-6D7B62420E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246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DC67358-F13D-904E-B703-10EFC0F008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676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69F3528-D84F-D34C-AB56-5F0DCF6F4A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463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0675" y="620713"/>
            <a:ext cx="2005013" cy="5119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620713"/>
            <a:ext cx="5865812" cy="5119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0A3C1F1-62A3-F94B-95B6-FA26468D97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664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63" y="620713"/>
            <a:ext cx="7664450" cy="919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88950" y="5732463"/>
            <a:ext cx="2120900" cy="4635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2963863" y="5757863"/>
            <a:ext cx="2889250" cy="4635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196013" y="5757863"/>
            <a:ext cx="2120900" cy="463550"/>
          </a:xfrm>
        </p:spPr>
        <p:txBody>
          <a:bodyPr/>
          <a:lstStyle>
            <a:lvl1pPr>
              <a:defRPr/>
            </a:lvl1pPr>
          </a:lstStyle>
          <a:p>
            <a:fld id="{89150CEE-0C9A-AE4A-B334-3809CCC726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2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1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0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339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368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875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0075" cy="113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037513" cy="428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620713"/>
            <a:ext cx="7664450" cy="91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768475"/>
            <a:ext cx="3910012" cy="924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4768850" y="1768475"/>
            <a:ext cx="3919538" cy="397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1pPr>
            <a:lvl2pPr marL="855663" indent="-320675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2pPr>
            <a:lvl3pPr marL="1287463" indent="-282575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3pPr>
            <a:lvl4pPr marL="1719263" indent="-207963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4pPr>
            <a:lvl5pPr marL="2151063" indent="-2095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5pPr>
            <a:lvl6pPr marL="2608263" indent="-20955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6pPr>
            <a:lvl7pPr marL="3065463" indent="-20955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7pPr>
            <a:lvl8pPr marL="3522663" indent="-20955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8pPr>
            <a:lvl9pPr marL="3979863" indent="-20955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  <a:spcAft>
                <a:spcPts val="1425"/>
              </a:spcAft>
              <a:buClrTx/>
              <a:buFontTx/>
              <a:buNone/>
            </a:pPr>
            <a:r>
              <a:rPr lang="en-US"/>
              <a:t>Click to edit the outline text format</a:t>
            </a:r>
          </a:p>
          <a:p>
            <a:pPr lvl="1">
              <a:lnSpc>
                <a:spcPct val="100000"/>
              </a:lnSpc>
              <a:spcAft>
                <a:spcPts val="1138"/>
              </a:spcAft>
              <a:buSzPct val="75000"/>
              <a:buFont typeface="Symbol" charset="0"/>
              <a:buChar char=""/>
            </a:pPr>
            <a:r>
              <a:rPr lang="en-US"/>
              <a:t>Second Outline Level</a:t>
            </a:r>
          </a:p>
          <a:p>
            <a:pPr lvl="2">
              <a:lnSpc>
                <a:spcPct val="100000"/>
              </a:lnSpc>
              <a:spcAft>
                <a:spcPts val="850"/>
              </a:spcAft>
              <a:buSzPct val="45000"/>
              <a:buFont typeface="Wingdings" charset="0"/>
              <a:buChar char=""/>
            </a:pPr>
            <a:r>
              <a:rPr lang="en-US"/>
              <a:t>Third Outline Level</a:t>
            </a:r>
          </a:p>
          <a:p>
            <a:pPr lvl="3">
              <a:lnSpc>
                <a:spcPct val="100000"/>
              </a:lnSpc>
              <a:spcAft>
                <a:spcPts val="575"/>
              </a:spcAft>
              <a:buSzPct val="75000"/>
              <a:buFont typeface="Symbol" charset="0"/>
              <a:buChar char=""/>
            </a:pPr>
            <a:r>
              <a:rPr lang="en-US"/>
              <a:t>Fourth Outline Level</a:t>
            </a:r>
          </a:p>
          <a:p>
            <a:pPr lvl="4">
              <a:lnSpc>
                <a:spcPct val="100000"/>
              </a:lnSpc>
              <a:spcAft>
                <a:spcPts val="288"/>
              </a:spcAft>
              <a:buSzPct val="45000"/>
              <a:buFont typeface="Wingdings" charset="0"/>
              <a:buChar char=""/>
            </a:pPr>
            <a:r>
              <a:rPr lang="en-US"/>
              <a:t>Fifth Outline Level</a:t>
            </a:r>
          </a:p>
          <a:p>
            <a:pPr lvl="4">
              <a:lnSpc>
                <a:spcPct val="100000"/>
              </a:lnSpc>
              <a:spcAft>
                <a:spcPts val="288"/>
              </a:spcAft>
              <a:buSzPct val="45000"/>
              <a:buFont typeface="Wingdings" charset="0"/>
              <a:buChar char=""/>
            </a:pPr>
            <a:r>
              <a:rPr lang="en-US"/>
              <a:t>Sixth Outline Level</a:t>
            </a:r>
          </a:p>
          <a:p>
            <a:pPr lvl="4">
              <a:lnSpc>
                <a:spcPct val="100000"/>
              </a:lnSpc>
              <a:spcAft>
                <a:spcPts val="288"/>
              </a:spcAft>
              <a:buSzPct val="45000"/>
              <a:buFont typeface="Wingdings" charset="0"/>
              <a:buChar char=""/>
            </a:pPr>
            <a:r>
              <a:rPr 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620713"/>
            <a:ext cx="7664450" cy="91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037513" cy="428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620713"/>
            <a:ext cx="7664450" cy="91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768475"/>
            <a:ext cx="802322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556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88950" y="5732463"/>
            <a:ext cx="2120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2963863" y="5757863"/>
            <a:ext cx="28892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196013" y="5757863"/>
            <a:ext cx="2120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fld id="{EA1D00A1-EBE1-C24D-87DC-004A0CB6D5C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8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8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8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8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8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8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8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8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8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288"/>
        </a:spcAft>
        <a:buClr>
          <a:srgbClr val="000000"/>
        </a:buClr>
        <a:buSzPct val="100000"/>
        <a:buFont typeface="Times New Roman" charset="0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025"/>
        </a:spcAft>
        <a:buClr>
          <a:srgbClr val="000000"/>
        </a:buClr>
        <a:buSzPct val="100000"/>
        <a:buFont typeface="Times New Roman" charset="0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775"/>
        </a:spcAft>
        <a:buClr>
          <a:srgbClr val="000000"/>
        </a:buClr>
        <a:buSzPct val="100000"/>
        <a:buFont typeface="Times New Roman" charset="0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13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652463" y="735013"/>
            <a:ext cx="7673975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764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9pPr>
          </a:lstStyle>
          <a:p>
            <a:pPr algn="ctr">
              <a:buClrTx/>
              <a:buFontTx/>
              <a:buNone/>
            </a:pPr>
            <a:endParaRPr lang="en-US" sz="2000">
              <a:cs typeface="Arial Unicode MS" charset="0"/>
            </a:endParaRPr>
          </a:p>
          <a:p>
            <a:pPr algn="ctr">
              <a:buClrTx/>
              <a:buFontTx/>
              <a:buNone/>
            </a:pPr>
            <a:endParaRPr lang="en-US" sz="2000">
              <a:cs typeface="Arial Unicode MS" charset="0"/>
            </a:endParaRPr>
          </a:p>
          <a:p>
            <a:pPr algn="ctr">
              <a:buClrTx/>
              <a:buFontTx/>
              <a:buNone/>
            </a:pPr>
            <a:r>
              <a:rPr lang="en-US" sz="4400">
                <a:cs typeface="Arial Unicode MS" charset="0"/>
              </a:rPr>
              <a:t>Towards Minimizing the Required Bandwidth for Mobile Web Browsing</a:t>
            </a:r>
          </a:p>
          <a:p>
            <a:pPr algn="ctr">
              <a:buClrTx/>
              <a:buFontTx/>
              <a:buNone/>
            </a:pPr>
            <a:endParaRPr lang="en-US" sz="2000">
              <a:cs typeface="Arial Unicode MS" charset="0"/>
            </a:endParaRPr>
          </a:p>
          <a:p>
            <a:pPr algn="ctr">
              <a:buClrTx/>
              <a:buFontTx/>
              <a:buNone/>
            </a:pPr>
            <a:endParaRPr lang="en-US" sz="2000">
              <a:cs typeface="Arial Unicode MS" charset="0"/>
            </a:endParaRPr>
          </a:p>
          <a:p>
            <a:pPr algn="ctr">
              <a:buClrTx/>
              <a:buFontTx/>
              <a:buNone/>
            </a:pPr>
            <a:endParaRPr lang="en-US" sz="2000">
              <a:cs typeface="Arial Unicode MS" charset="0"/>
            </a:endParaRPr>
          </a:p>
          <a:p>
            <a:pPr algn="ctr">
              <a:buClrTx/>
              <a:buFontTx/>
              <a:buNone/>
            </a:pPr>
            <a:endParaRPr lang="en-US" sz="2000">
              <a:cs typeface="Arial Unicode MS" charset="0"/>
            </a:endParaRPr>
          </a:p>
          <a:p>
            <a:pPr algn="ctr">
              <a:buClrTx/>
              <a:buFontTx/>
              <a:buNone/>
            </a:pPr>
            <a:r>
              <a:rPr lang="en-US" sz="2000">
                <a:cs typeface="Arial Unicode MS" charset="0"/>
              </a:rPr>
              <a:t>Project by Madhu Jayakumar, Marcela Melara, and Nayden Nedev</a:t>
            </a:r>
          </a:p>
          <a:p>
            <a:pPr algn="ctr">
              <a:buClrTx/>
              <a:buFontTx/>
              <a:buNone/>
            </a:pPr>
            <a:endParaRPr lang="en-US" sz="2000">
              <a:cs typeface="Arial Unicode MS" charset="0"/>
            </a:endParaRPr>
          </a:p>
          <a:p>
            <a:pPr algn="ctr">
              <a:buClrTx/>
              <a:buFontTx/>
              <a:buNone/>
            </a:pPr>
            <a:r>
              <a:rPr lang="en-US" sz="1600">
                <a:cs typeface="Arial Unicode MS" charset="0"/>
              </a:rPr>
              <a:t>17 May, 2013</a:t>
            </a:r>
          </a:p>
          <a:p>
            <a:pPr algn="ctr">
              <a:buClrTx/>
              <a:buFontTx/>
              <a:buNone/>
            </a:pPr>
            <a:endParaRPr lang="en-US" sz="2000">
              <a:cs typeface="Arial Unicode MS" charset="0"/>
            </a:endParaRPr>
          </a:p>
          <a:p>
            <a:pPr algn="ctr">
              <a:buClrTx/>
              <a:buFontTx/>
              <a:buNone/>
            </a:pPr>
            <a:r>
              <a:rPr lang="en-US">
                <a:cs typeface="Arial Unicode MS" charset="0"/>
              </a:rPr>
              <a:t>Analytics and Systems of Big Data</a:t>
            </a:r>
          </a:p>
          <a:p>
            <a:pPr algn="ctr">
              <a:buClrTx/>
              <a:buFontTx/>
              <a:buNone/>
            </a:pPr>
            <a:r>
              <a:rPr lang="en-US">
                <a:cs typeface="Arial Unicode MS" charset="0"/>
              </a:rPr>
              <a:t>Prof. Kai Li</a:t>
            </a:r>
          </a:p>
          <a:p>
            <a:pPr algn="ctr">
              <a:buClrTx/>
              <a:buFontTx/>
              <a:buNone/>
            </a:pPr>
            <a:r>
              <a:rPr lang="en-US">
                <a:cs typeface="Arial Unicode MS" charset="0"/>
              </a:rPr>
              <a:t>Spring 2013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A096F9A-CBBF-CE4F-8F4A-9E10A2ECE705}" type="slidenum">
              <a:rPr lang="en-US"/>
              <a:pPr/>
              <a:t>10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2463" y="1768475"/>
            <a:ext cx="8032750" cy="3978275"/>
          </a:xfrm>
          <a:ln/>
        </p:spPr>
        <p:txBody>
          <a:bodyPr tIns="24840"/>
          <a:lstStyle/>
          <a:p>
            <a:pPr marL="427038" indent="-319088">
              <a:buClrTx/>
              <a:buSzPct val="45000"/>
              <a:buFontTx/>
              <a:buNone/>
              <a:tabLst>
                <a:tab pos="427038" algn="l"/>
                <a:tab pos="539750" algn="l"/>
                <a:tab pos="996950" algn="l"/>
                <a:tab pos="1454150" algn="l"/>
                <a:tab pos="1911350" algn="l"/>
                <a:tab pos="2368550" algn="l"/>
                <a:tab pos="2825750" algn="l"/>
                <a:tab pos="3282950" algn="l"/>
                <a:tab pos="3740150" algn="l"/>
                <a:tab pos="4197350" algn="l"/>
                <a:tab pos="4654550" algn="l"/>
                <a:tab pos="5111750" algn="l"/>
                <a:tab pos="5568950" algn="l"/>
                <a:tab pos="6026150" algn="l"/>
                <a:tab pos="6483350" algn="l"/>
                <a:tab pos="6940550" algn="l"/>
                <a:tab pos="7397750" algn="l"/>
                <a:tab pos="7854950" algn="l"/>
                <a:tab pos="8312150" algn="l"/>
                <a:tab pos="8769350" algn="l"/>
                <a:tab pos="9226550" algn="l"/>
              </a:tabLst>
            </a:pPr>
            <a:endParaRPr lang="en-US" sz="2800"/>
          </a:p>
          <a:p>
            <a:pPr marL="1644650" lvl="1" indent="-539750">
              <a:buClrTx/>
              <a:buSzPct val="75000"/>
              <a:buFontTx/>
              <a:buNone/>
              <a:tabLst>
                <a:tab pos="427038" algn="l"/>
                <a:tab pos="539750" algn="l"/>
                <a:tab pos="996950" algn="l"/>
                <a:tab pos="1454150" algn="l"/>
                <a:tab pos="1911350" algn="l"/>
                <a:tab pos="2368550" algn="l"/>
                <a:tab pos="2825750" algn="l"/>
                <a:tab pos="3282950" algn="l"/>
                <a:tab pos="3740150" algn="l"/>
                <a:tab pos="4197350" algn="l"/>
                <a:tab pos="4654550" algn="l"/>
                <a:tab pos="5111750" algn="l"/>
                <a:tab pos="5568950" algn="l"/>
                <a:tab pos="6026150" algn="l"/>
                <a:tab pos="6483350" algn="l"/>
                <a:tab pos="6940550" algn="l"/>
                <a:tab pos="7397750" algn="l"/>
                <a:tab pos="7854950" algn="l"/>
                <a:tab pos="8312150" algn="l"/>
                <a:tab pos="8769350" algn="l"/>
                <a:tab pos="9226550" algn="l"/>
              </a:tabLst>
            </a:pPr>
            <a:endParaRPr lang="en-US" sz="280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575119"/>
              </p:ext>
            </p:extLst>
          </p:nvPr>
        </p:nvGraphicFramePr>
        <p:xfrm>
          <a:off x="1066800" y="762000"/>
          <a:ext cx="7086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ffectsofchunksiz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61999"/>
            <a:ext cx="7620000" cy="51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6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308736"/>
              </p:ext>
            </p:extLst>
          </p:nvPr>
        </p:nvGraphicFramePr>
        <p:xfrm>
          <a:off x="990600" y="838200"/>
          <a:ext cx="7086600" cy="5295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872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378528"/>
              </p:ext>
            </p:extLst>
          </p:nvPr>
        </p:nvGraphicFramePr>
        <p:xfrm>
          <a:off x="762000" y="838200"/>
          <a:ext cx="7467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3418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7856164"/>
              </p:ext>
            </p:extLst>
          </p:nvPr>
        </p:nvGraphicFramePr>
        <p:xfrm>
          <a:off x="914400" y="838200"/>
          <a:ext cx="72390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2515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36E4334-1D6C-3B44-B731-7850DF12F1C3}" type="slidenum">
              <a:rPr lang="en-US"/>
              <a:pPr/>
              <a:t>15</a:t>
            </a:fld>
            <a:endParaRPr lang="en-US"/>
          </a:p>
        </p:txBody>
      </p:sp>
      <p:sp>
        <p:nvSpPr>
          <p:cNvPr id="18433" name="Rectangle 1"/>
          <p:cNvSpPr>
            <a:spLocks noGrp="1" noChangeArrowheads="1"/>
          </p:cNvSpPr>
          <p:nvPr>
            <p:ph type="body"/>
          </p:nvPr>
        </p:nvSpPr>
        <p:spPr>
          <a:xfrm>
            <a:off x="652463" y="1768475"/>
            <a:ext cx="8032750" cy="4891088"/>
          </a:xfrm>
          <a:ln/>
        </p:spPr>
        <p:txBody>
          <a:bodyPr tIns="24840" anchor="t"/>
          <a:lstStyle/>
          <a:p>
            <a:pPr marL="423863" indent="-319088" algn="l">
              <a:spcAft>
                <a:spcPts val="1288"/>
              </a:spcAft>
              <a:buSzPct val="45000"/>
              <a:buFont typeface="Wingdings" charset="0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800"/>
              <a:t>Future work:</a:t>
            </a:r>
          </a:p>
          <a:p>
            <a:pPr marL="1638300" lvl="1" indent="-546100" algn="l">
              <a:spcAft>
                <a:spcPts val="1025"/>
              </a:spcAft>
              <a:buSzPct val="75000"/>
              <a:buFont typeface="Symbol" charset="0"/>
              <a:buChar char="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Delta encoding of chunks to achieve higher dedup.</a:t>
            </a:r>
          </a:p>
          <a:p>
            <a:pPr marL="1638300" lvl="1" indent="-546100" algn="l">
              <a:spcAft>
                <a:spcPts val="1025"/>
              </a:spcAft>
              <a:buSzPct val="75000"/>
              <a:buFont typeface="Symbol" charset="0"/>
              <a:buChar char="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Implementation using smartphones.</a:t>
            </a:r>
          </a:p>
          <a:p>
            <a:pPr marL="1638300" lvl="1" indent="-546100" algn="l">
              <a:spcAft>
                <a:spcPts val="1025"/>
              </a:spcAft>
              <a:buSzPct val="75000"/>
              <a:buFont typeface="Symbol" charset="0"/>
              <a:buChar char="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Look at mobile app HTTP traffic.</a:t>
            </a:r>
          </a:p>
          <a:p>
            <a:pPr marL="423863" indent="-319088" algn="l">
              <a:spcAft>
                <a:spcPts val="1288"/>
              </a:spcAft>
              <a:buSzPct val="45000"/>
              <a:buFont typeface="Wingdings" charset="0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800"/>
              <a:t>Conclusion:</a:t>
            </a:r>
          </a:p>
          <a:p>
            <a:pPr marL="1638300" lvl="1" indent="-546100" algn="l">
              <a:spcAft>
                <a:spcPts val="1025"/>
              </a:spcAft>
              <a:buFont typeface="Times New Roman" charset="0"/>
              <a:buChar char="–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Designed and built complete basic simulators.</a:t>
            </a:r>
          </a:p>
          <a:p>
            <a:pPr marL="1638300" lvl="1" indent="-546100" algn="l">
              <a:spcAft>
                <a:spcPts val="1025"/>
              </a:spcAft>
              <a:buFont typeface="Times New Roman" charset="0"/>
              <a:buChar char="–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Evaluated our protocol on a large number of web pages and sites.</a:t>
            </a:r>
          </a:p>
          <a:p>
            <a:pPr marL="1638300" lvl="1" indent="-546100" algn="l">
              <a:spcAft>
                <a:spcPts val="1025"/>
              </a:spcAft>
              <a:buFont typeface="Times New Roman" charset="0"/>
              <a:buChar char="–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Results: </a:t>
            </a:r>
          </a:p>
          <a:p>
            <a:pPr marL="423863" indent="-319088" algn="l">
              <a:spcAft>
                <a:spcPts val="1288"/>
              </a:spcAft>
              <a:buClrTx/>
              <a:buFontTx/>
              <a:buNone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endParaRPr lang="en-US" sz="2200"/>
          </a:p>
          <a:p>
            <a:pPr marL="423863" indent="-319088" algn="l">
              <a:spcAft>
                <a:spcPts val="1288"/>
              </a:spcAft>
              <a:buClrTx/>
              <a:buFontTx/>
              <a:buNone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endParaRPr lang="en-US" sz="22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652463" y="620713"/>
            <a:ext cx="7673975" cy="928687"/>
          </a:xfrm>
          <a:ln/>
        </p:spPr>
        <p:txBody>
          <a:bodyPr tIns="35280" anchor="ctr"/>
          <a:lstStyle/>
          <a:p>
            <a:pPr marL="0" indent="0" algn="ctr">
              <a:spcAft>
                <a:spcPct val="0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/>
              <a:t>Future Work &amp; Conclusion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48C8AFF-819B-EB4F-95A7-6C8B8C35A8E3}" type="slidenum">
              <a:rPr lang="en-US"/>
              <a:pPr/>
              <a:t>16</a:t>
            </a:fld>
            <a:endParaRPr lang="en-US"/>
          </a:p>
        </p:txBody>
      </p:sp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652463" y="620713"/>
            <a:ext cx="7673975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28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000">
                <a:cs typeface="Arial Unicode MS" charset="0"/>
              </a:rPr>
              <a:t>Questions? Comments?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32A0C4A-3123-AF42-86AE-38180DA1F900}" type="slidenum">
              <a:rPr lang="en-US"/>
              <a:pPr/>
              <a:t>2</a:t>
            </a:fld>
            <a:endParaRPr lang="en-US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body"/>
          </p:nvPr>
        </p:nvSpPr>
        <p:spPr>
          <a:xfrm>
            <a:off x="652463" y="1768475"/>
            <a:ext cx="8032750" cy="3978275"/>
          </a:xfrm>
          <a:ln/>
        </p:spPr>
        <p:txBody>
          <a:bodyPr tIns="24840" anchor="t"/>
          <a:lstStyle/>
          <a:p>
            <a:pPr marL="423863" indent="-319088" algn="l">
              <a:spcAft>
                <a:spcPts val="1288"/>
              </a:spcAft>
              <a:buSzPct val="45000"/>
              <a:buFont typeface="Wingdings" charset="0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800"/>
              <a:t>Problem: </a:t>
            </a:r>
          </a:p>
          <a:p>
            <a:pPr marL="1481138" lvl="1" indent="-566738" algn="l">
              <a:spcAft>
                <a:spcPts val="1025"/>
              </a:spcAft>
              <a:buFont typeface="Times New Roman" charset="0"/>
              <a:buChar char="–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Growing base of smartphone and mobile web users.</a:t>
            </a:r>
          </a:p>
          <a:p>
            <a:pPr marL="1481138" lvl="1" indent="-566738" algn="l">
              <a:spcAft>
                <a:spcPts val="1025"/>
              </a:spcAft>
              <a:buFont typeface="Times New Roman" charset="0"/>
              <a:buChar char="–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High bandwidth requirements to download web data.</a:t>
            </a:r>
          </a:p>
          <a:p>
            <a:pPr marL="423863" indent="-319088" algn="l">
              <a:spcAft>
                <a:spcPts val="1288"/>
              </a:spcAft>
              <a:buSzPct val="45000"/>
              <a:buFont typeface="Wingdings" charset="0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800"/>
              <a:t>Motivation: High data plan costs.</a:t>
            </a:r>
          </a:p>
          <a:p>
            <a:pPr marL="423863" indent="-319088" algn="l">
              <a:spcAft>
                <a:spcPts val="1288"/>
              </a:spcAft>
              <a:buSzPct val="45000"/>
              <a:buFont typeface="Wingdings" charset="0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800"/>
              <a:t>Solution:</a:t>
            </a:r>
          </a:p>
          <a:p>
            <a:pPr marL="1481138" lvl="1" indent="-566738" algn="l">
              <a:spcAft>
                <a:spcPts val="1025"/>
              </a:spcAft>
              <a:buFont typeface="Times New Roman" charset="0"/>
              <a:buChar char="–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Leverage redundancies in data to reduce amount of transmitted data.</a:t>
            </a:r>
          </a:p>
          <a:p>
            <a:pPr marL="423863" indent="-319088" algn="l">
              <a:spcAft>
                <a:spcPts val="1288"/>
              </a:spcAft>
              <a:buSzPct val="45000"/>
              <a:buFont typeface="Wingdings" charset="0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800"/>
              <a:t>Result: More efficient use of data plan!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652463" y="620713"/>
            <a:ext cx="7673975" cy="928687"/>
          </a:xfrm>
          <a:ln/>
        </p:spPr>
        <p:txBody>
          <a:bodyPr tIns="35280" anchor="ctr"/>
          <a:lstStyle/>
          <a:p>
            <a:pPr marL="0" indent="0" algn="ctr">
              <a:spcAft>
                <a:spcPct val="0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/>
              <a:t>Introduction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189D7E-0E63-074A-AF8E-AB7429665BA9}" type="slidenum">
              <a:rPr lang="en-US"/>
              <a:pPr/>
              <a:t>3</a:t>
            </a:fld>
            <a:endParaRPr lang="en-US"/>
          </a:p>
        </p:txBody>
      </p:sp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652463" y="620713"/>
            <a:ext cx="7673975" cy="928687"/>
          </a:xfrm>
          <a:ln/>
        </p:spPr>
        <p:txBody>
          <a:bodyPr tIns="352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/>
              <a:t>Previous Work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2463" y="1768475"/>
            <a:ext cx="8032750" cy="4349750"/>
          </a:xfrm>
          <a:ln/>
        </p:spPr>
        <p:txBody>
          <a:bodyPr tIns="14040"/>
          <a:lstStyle/>
          <a:p>
            <a:pPr marL="423863" indent="-319088">
              <a:buSzPct val="45000"/>
              <a:buFont typeface="Wingdings" charset="0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600" i="1"/>
              <a:t>Wide-area Network Acceleration for the Developing World</a:t>
            </a:r>
            <a:r>
              <a:rPr lang="en-US" sz="2600"/>
              <a:t>. [Ihm et al., ATC '10].</a:t>
            </a:r>
          </a:p>
          <a:p>
            <a:pPr marL="1481138" lvl="1" indent="-566738">
              <a:buFont typeface="Times New Roman" charset="0"/>
              <a:buChar char="–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description</a:t>
            </a:r>
          </a:p>
          <a:p>
            <a:pPr marL="423863" indent="-319088">
              <a:buSzPct val="45000"/>
              <a:buFont typeface="Wingdings" charset="0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600" i="1"/>
              <a:t>Towards Understanding Modern Web Traffic</a:t>
            </a:r>
            <a:r>
              <a:rPr lang="en-US" sz="2600"/>
              <a:t>. [Ihm et al., SIGMETRICS '11].</a:t>
            </a:r>
          </a:p>
          <a:p>
            <a:pPr marL="1481138" lvl="1" indent="-566738">
              <a:buFont typeface="Times New Roman" charset="0"/>
              <a:buChar char="–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description</a:t>
            </a:r>
          </a:p>
          <a:p>
            <a:pPr marL="423863" indent="-319088">
              <a:buSzPct val="45000"/>
              <a:buFont typeface="Wingdings" charset="0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600" i="1"/>
              <a:t>Web Caching on Smartphones: Ideal vs. Reality</a:t>
            </a:r>
            <a:r>
              <a:rPr lang="en-US" sz="2600"/>
              <a:t>. [Qian et al., MobiSys '12].</a:t>
            </a:r>
          </a:p>
          <a:p>
            <a:pPr marL="1481138" lvl="1" indent="-566738">
              <a:buFont typeface="Times New Roman" charset="0"/>
              <a:buChar char="–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description</a:t>
            </a:r>
          </a:p>
          <a:p>
            <a:pPr marL="1481138" lvl="1" indent="-566738">
              <a:buClrTx/>
              <a:buFontTx/>
              <a:buNone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endParaRPr lang="en-US" sz="220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73C7C72-FE70-9249-B4E0-A2FDEEE72F9A}" type="slidenum">
              <a:rPr lang="en-US"/>
              <a:pPr/>
              <a:t>4</a:t>
            </a:fld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body"/>
          </p:nvPr>
        </p:nvSpPr>
        <p:spPr>
          <a:xfrm>
            <a:off x="652463" y="1768475"/>
            <a:ext cx="8032750" cy="3978275"/>
          </a:xfrm>
          <a:ln/>
        </p:spPr>
        <p:txBody>
          <a:bodyPr tIns="24840" anchor="t"/>
          <a:lstStyle/>
          <a:p>
            <a:pPr marL="423863" indent="-319088" algn="l">
              <a:spcAft>
                <a:spcPts val="1288"/>
              </a:spcAft>
              <a:buSzPct val="45000"/>
              <a:buFont typeface="Wingdings" charset="0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800"/>
              <a:t>System design.</a:t>
            </a:r>
          </a:p>
          <a:p>
            <a:pPr marL="423863" indent="-319088" algn="l">
              <a:spcAft>
                <a:spcPts val="1288"/>
              </a:spcAft>
              <a:buSzPct val="45000"/>
              <a:buFont typeface="Wingdings" charset="0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800"/>
              <a:t>Protocol design.</a:t>
            </a:r>
          </a:p>
          <a:p>
            <a:pPr marL="423863" indent="-319088" algn="l">
              <a:spcAft>
                <a:spcPts val="1288"/>
              </a:spcAft>
              <a:buSzPct val="45000"/>
              <a:buFont typeface="Wingdings" charset="0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800"/>
              <a:t>Two simulators</a:t>
            </a:r>
          </a:p>
          <a:p>
            <a:pPr marL="423863" indent="-319088" algn="l">
              <a:spcAft>
                <a:spcPts val="1288"/>
              </a:spcAft>
              <a:buSzPct val="45000"/>
              <a:buFont typeface="Wingdings" charset="0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800"/>
              <a:t>Experimental evaluation.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652463" y="620713"/>
            <a:ext cx="7673975" cy="928687"/>
          </a:xfrm>
          <a:ln/>
        </p:spPr>
        <p:txBody>
          <a:bodyPr tIns="35280" anchor="ctr"/>
          <a:lstStyle/>
          <a:p>
            <a:pPr marL="0" indent="0" algn="ctr">
              <a:spcAft>
                <a:spcPct val="0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/>
              <a:t>Our Contributions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8077E98-344D-EB4D-BAD8-F9867F563097}" type="slidenum">
              <a:rPr lang="en-US"/>
              <a:pPr/>
              <a:t>5</a:t>
            </a:fld>
            <a:endParaRPr lang="en-US"/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body"/>
          </p:nvPr>
        </p:nvSpPr>
        <p:spPr>
          <a:xfrm>
            <a:off x="652463" y="1768475"/>
            <a:ext cx="8032750" cy="3978275"/>
          </a:xfrm>
          <a:ln/>
        </p:spPr>
        <p:txBody>
          <a:bodyPr tIns="24840" anchor="t"/>
          <a:lstStyle/>
          <a:p>
            <a:pPr marL="423863" indent="-319088" algn="l">
              <a:spcAft>
                <a:spcPts val="1288"/>
              </a:spcAft>
              <a:buSzPct val="45000"/>
              <a:buFont typeface="Wingdings" charset="0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800"/>
              <a:t>Chunking:</a:t>
            </a:r>
          </a:p>
          <a:p>
            <a:pPr marL="1638300" lvl="1" indent="-546100" algn="l">
              <a:spcAft>
                <a:spcPts val="1025"/>
              </a:spcAft>
              <a:buSzPct val="75000"/>
              <a:buFont typeface="Symbol" charset="0"/>
              <a:buChar char="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Partition webpage data into fixed-sized chunks.</a:t>
            </a:r>
          </a:p>
          <a:p>
            <a:pPr marL="423863" indent="-319088" algn="l">
              <a:spcAft>
                <a:spcPts val="1288"/>
              </a:spcAft>
              <a:buSzPct val="45000"/>
              <a:buFont typeface="Wingdings" charset="0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800"/>
              <a:t>Fingerprinting:</a:t>
            </a:r>
          </a:p>
          <a:p>
            <a:pPr marL="1638300" lvl="1" indent="-546100" algn="l">
              <a:spcAft>
                <a:spcPts val="1025"/>
              </a:spcAft>
              <a:buSzPct val="75000"/>
              <a:buFont typeface="Symbol" charset="0"/>
              <a:buChar char="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Rabin hashing to generate chunk fingerprints.</a:t>
            </a:r>
          </a:p>
          <a:p>
            <a:pPr marL="1638300" lvl="1" indent="-546100" algn="l">
              <a:spcAft>
                <a:spcPts val="1025"/>
              </a:spcAft>
              <a:buSzPct val="75000"/>
              <a:buFont typeface="Symbol" charset="0"/>
              <a:buChar char="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Used to identify unique data chunks, smaller.</a:t>
            </a:r>
          </a:p>
          <a:p>
            <a:pPr marL="423863" indent="-319088" algn="l">
              <a:spcAft>
                <a:spcPts val="1288"/>
              </a:spcAft>
              <a:buSzPct val="45000"/>
              <a:buFont typeface="Wingdings" charset="0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800"/>
              <a:t>Caching:</a:t>
            </a:r>
          </a:p>
          <a:p>
            <a:pPr marL="1638300" lvl="1" indent="-546100" algn="l">
              <a:spcAft>
                <a:spcPts val="1025"/>
              </a:spcAft>
              <a:buSzPct val="75000"/>
              <a:buFont typeface="Symbol" charset="0"/>
              <a:buChar char="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Fingerprint-chunk mappings.</a:t>
            </a:r>
          </a:p>
          <a:p>
            <a:pPr marL="1638300" lvl="1" indent="-546100" algn="l">
              <a:spcAft>
                <a:spcPts val="1025"/>
              </a:spcAft>
              <a:buSzPct val="75000"/>
              <a:buFont typeface="Symbol" charset="0"/>
              <a:buChar char="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URL-fingerprint list mappings.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652463" y="620713"/>
            <a:ext cx="7673975" cy="928687"/>
          </a:xfrm>
          <a:ln/>
        </p:spPr>
        <p:txBody>
          <a:bodyPr tIns="35280" anchor="ctr"/>
          <a:lstStyle/>
          <a:p>
            <a:pPr marL="0" indent="0" algn="ctr">
              <a:spcAft>
                <a:spcPct val="0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/>
              <a:t>System Design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3D5E09-66F9-D145-A232-430F061945F0}" type="slidenum">
              <a:rPr lang="en-US"/>
              <a:pPr/>
              <a:t>6</a:t>
            </a:fld>
            <a:endParaRPr lang="en-US"/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652463" y="620713"/>
            <a:ext cx="7673975" cy="928687"/>
          </a:xfrm>
          <a:ln/>
        </p:spPr>
        <p:txBody>
          <a:bodyPr tIns="352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/>
              <a:t>Protocol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8" t="4979" r="3848" b="4979"/>
          <a:stretch>
            <a:fillRect/>
          </a:stretch>
        </p:blipFill>
        <p:spPr bwMode="auto">
          <a:xfrm>
            <a:off x="1114425" y="1460500"/>
            <a:ext cx="6765925" cy="476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3848" t="4979" r="3848" b="497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1A2B1E8-4D32-0843-B80C-61E37CA2A169}" type="slidenum">
              <a:rPr lang="en-US"/>
              <a:pPr/>
              <a:t>7</a:t>
            </a:fld>
            <a:endParaRPr lang="en-US"/>
          </a:p>
        </p:txBody>
      </p:sp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652463" y="620713"/>
            <a:ext cx="7673975" cy="928687"/>
          </a:xfrm>
          <a:ln/>
        </p:spPr>
        <p:txBody>
          <a:bodyPr tIns="352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/>
              <a:t>Implementation - Offline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2463" y="1768475"/>
            <a:ext cx="8032750" cy="3978275"/>
          </a:xfrm>
          <a:ln/>
        </p:spPr>
        <p:txBody>
          <a:bodyPr tIns="24840"/>
          <a:lstStyle/>
          <a:p>
            <a:pPr marL="423863" indent="-319088">
              <a:buSzPct val="45000"/>
              <a:buFont typeface="Wingdings" charset="0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800"/>
              <a:t>Two simulators:</a:t>
            </a:r>
          </a:p>
          <a:p>
            <a:pPr marL="1638300" lvl="1" indent="-546100">
              <a:buSzPct val="75000"/>
              <a:buFont typeface="Symbol" charset="0"/>
              <a:buChar char="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Find intra-website redundancy.</a:t>
            </a:r>
          </a:p>
          <a:p>
            <a:pPr marL="1638300" lvl="1" indent="-546100">
              <a:buSzPct val="75000"/>
              <a:buFont typeface="Symbol" charset="0"/>
              <a:buChar char="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Find inter-website redundancy.</a:t>
            </a:r>
          </a:p>
          <a:p>
            <a:pPr marL="423863" indent="-319088">
              <a:buSzPct val="45000"/>
              <a:buFont typeface="Wingdings" charset="0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800"/>
              <a:t>Use Wireshark to collect HTTP response packet bytes from browsing.</a:t>
            </a:r>
          </a:p>
          <a:p>
            <a:pPr marL="423863" indent="-319088">
              <a:buSzPct val="45000"/>
              <a:buFont typeface="Wingdings" charset="0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800"/>
              <a:t>Simulator iterates over data files.</a:t>
            </a:r>
          </a:p>
          <a:p>
            <a:pPr marL="423863" indent="-319088">
              <a:buSzPct val="45000"/>
              <a:buFont typeface="Wingdings" charset="0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800"/>
              <a:t>Calculates proxy and mobile cache missrates each round.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D159B2A-AEEC-C34C-83F9-4AEAFFE2A35F}" type="slidenum">
              <a:rPr lang="en-US"/>
              <a:pPr/>
              <a:t>8</a:t>
            </a:fld>
            <a:endParaRPr lang="en-US"/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652463" y="620713"/>
            <a:ext cx="7673975" cy="928687"/>
          </a:xfrm>
          <a:ln/>
        </p:spPr>
        <p:txBody>
          <a:bodyPr tIns="352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/>
              <a:t>Implementation - Networked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2463" y="1768475"/>
            <a:ext cx="8032750" cy="3978275"/>
          </a:xfrm>
          <a:ln/>
        </p:spPr>
        <p:txBody>
          <a:bodyPr tIns="24840"/>
          <a:lstStyle/>
          <a:p>
            <a:pPr marL="423863" indent="-319088">
              <a:buSzPct val="45000"/>
              <a:buFont typeface="Wingdings" charset="0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800"/>
              <a:t>Basic proxy server:</a:t>
            </a:r>
          </a:p>
          <a:p>
            <a:pPr marL="1638300" lvl="1" indent="-546100">
              <a:buSzPct val="75000"/>
              <a:buFont typeface="Symbol" charset="0"/>
              <a:buChar char="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Gets requested webpage from web server.</a:t>
            </a:r>
          </a:p>
          <a:p>
            <a:pPr marL="1638300" lvl="1" indent="-546100">
              <a:buSzPct val="75000"/>
              <a:buFont typeface="Symbol" charset="0"/>
              <a:buChar char="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Performs chunking, fingerprinting.</a:t>
            </a:r>
          </a:p>
          <a:p>
            <a:pPr marL="423863" indent="-319088">
              <a:buSzPct val="45000"/>
              <a:buFont typeface="Wingdings" charset="0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800"/>
              <a:t>Mobile client simulator:</a:t>
            </a:r>
          </a:p>
          <a:p>
            <a:pPr marL="1638300" lvl="1" indent="-546100">
              <a:buSzPct val="75000"/>
              <a:buFont typeface="Symbol" charset="0"/>
              <a:buChar char="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Makes requests to proxy server.</a:t>
            </a:r>
          </a:p>
          <a:p>
            <a:pPr marL="1638300" lvl="1" indent="-546100">
              <a:buSzPct val="75000"/>
              <a:buFont typeface="Symbol" charset="0"/>
              <a:buChar char="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Allows for sequential requests.</a:t>
            </a:r>
          </a:p>
          <a:p>
            <a:pPr marL="1638300" lvl="1" indent="-546100">
              <a:buSzPct val="75000"/>
              <a:buFont typeface="Symbol" charset="0"/>
              <a:buChar char="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200"/>
              <a:t>Reconstructs received data into HTML pages.</a:t>
            </a:r>
          </a:p>
          <a:p>
            <a:pPr marL="423863" indent="-319088">
              <a:buSzPct val="45000"/>
              <a:buFont typeface="Wingdings" charset="0"/>
              <a:buChar char=""/>
              <a:tabLst>
                <a:tab pos="423863" algn="l"/>
                <a:tab pos="536575" algn="l"/>
                <a:tab pos="993775" algn="l"/>
                <a:tab pos="1450975" algn="l"/>
                <a:tab pos="1908175" algn="l"/>
                <a:tab pos="2365375" algn="l"/>
                <a:tab pos="2822575" algn="l"/>
                <a:tab pos="3279775" algn="l"/>
                <a:tab pos="3736975" algn="l"/>
                <a:tab pos="4194175" algn="l"/>
                <a:tab pos="4651375" algn="l"/>
                <a:tab pos="5108575" algn="l"/>
                <a:tab pos="5565775" algn="l"/>
                <a:tab pos="6022975" algn="l"/>
                <a:tab pos="6480175" algn="l"/>
                <a:tab pos="6937375" algn="l"/>
                <a:tab pos="7394575" algn="l"/>
                <a:tab pos="7851775" algn="l"/>
                <a:tab pos="8308975" algn="l"/>
                <a:tab pos="8766175" algn="l"/>
                <a:tab pos="9223375" algn="l"/>
              </a:tabLst>
            </a:pPr>
            <a:r>
              <a:rPr lang="en-US" sz="2800"/>
              <a:t>Caching algorithm: MRU.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67347AB-F87A-C44F-9E44-053B2D5C00FF}" type="slidenum">
              <a:rPr lang="en-US"/>
              <a:pPr/>
              <a:t>9</a:t>
            </a:fld>
            <a:endParaRPr lang="en-US"/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652463" y="620713"/>
            <a:ext cx="7673975" cy="928687"/>
          </a:xfrm>
          <a:ln/>
        </p:spPr>
        <p:txBody>
          <a:bodyPr tIns="352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/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WenQuanYi Micro Hei"/>
      </a:majorFont>
      <a:minorFont>
        <a:latin typeface="Arial"/>
        <a:ea typeface="ＭＳ Ｐゴシック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WenQuanYi Micro Hei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WenQuanYi Micro Hei"/>
      </a:majorFont>
      <a:minorFont>
        <a:latin typeface="Arial"/>
        <a:ea typeface="ＭＳ Ｐゴシック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WenQuanYi Micro Hei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WenQuanYi Micro Hei"/>
      </a:majorFont>
      <a:minorFont>
        <a:latin typeface="Arial"/>
        <a:ea typeface="ＭＳ Ｐゴシック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WenQuanYi Micro Hei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Arial Unicode MS"/>
      </a:majorFont>
      <a:minorFont>
        <a:latin typeface="Arial"/>
        <a:ea typeface="ＭＳ Ｐゴシック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WenQuanYi Micro Hei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34471</TotalTime>
  <Words>425</Words>
  <Application>Microsoft Macintosh PowerPoint</Application>
  <PresentationFormat>On-screen Show (4:3)</PresentationFormat>
  <Paragraphs>108</Paragraphs>
  <Slides>16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Office Theme</vt:lpstr>
      <vt:lpstr>Office Theme</vt:lpstr>
      <vt:lpstr>Office Theme</vt:lpstr>
      <vt:lpstr>Office Theme</vt:lpstr>
      <vt:lpstr>PowerPoint Presentation</vt:lpstr>
      <vt:lpstr>Introduction</vt:lpstr>
      <vt:lpstr>Previous Work</vt:lpstr>
      <vt:lpstr>Our Contributions</vt:lpstr>
      <vt:lpstr>System Design</vt:lpstr>
      <vt:lpstr>Protocol</vt:lpstr>
      <vt:lpstr>Implementation - Offline</vt:lpstr>
      <vt:lpstr>Implementation - Networked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Work &amp; 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Madhuvanthi Jayakumar</cp:lastModifiedBy>
  <cp:revision>3</cp:revision>
  <cp:lastPrinted>1601-01-01T00:00:00Z</cp:lastPrinted>
  <dcterms:created xsi:type="dcterms:W3CDTF">1601-01-01T00:00:00Z</dcterms:created>
  <dcterms:modified xsi:type="dcterms:W3CDTF">2013-05-17T15:29:52Z</dcterms:modified>
</cp:coreProperties>
</file>