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3" r:id="rId5"/>
    <p:sldId id="270" r:id="rId6"/>
    <p:sldId id="261" r:id="rId7"/>
    <p:sldId id="265" r:id="rId8"/>
    <p:sldId id="257" r:id="rId9"/>
    <p:sldId id="262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1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D60D-225C-4B20-B47F-0DE6E088B61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7E4E-2A31-49C2-82A9-2B22602E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4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D60D-225C-4B20-B47F-0DE6E088B61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7E4E-2A31-49C2-82A9-2B22602E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7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D60D-225C-4B20-B47F-0DE6E088B61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7E4E-2A31-49C2-82A9-2B22602E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D60D-225C-4B20-B47F-0DE6E088B61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7E4E-2A31-49C2-82A9-2B22602E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3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D60D-225C-4B20-B47F-0DE6E088B61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7E4E-2A31-49C2-82A9-2B22602E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3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D60D-225C-4B20-B47F-0DE6E088B61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7E4E-2A31-49C2-82A9-2B22602E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8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D60D-225C-4B20-B47F-0DE6E088B61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7E4E-2A31-49C2-82A9-2B22602E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6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D60D-225C-4B20-B47F-0DE6E088B61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7E4E-2A31-49C2-82A9-2B22602E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D60D-225C-4B20-B47F-0DE6E088B61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7E4E-2A31-49C2-82A9-2B22602E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2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D60D-225C-4B20-B47F-0DE6E088B61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7E4E-2A31-49C2-82A9-2B22602E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D60D-225C-4B20-B47F-0DE6E088B61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7E4E-2A31-49C2-82A9-2B22602E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0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9D60D-225C-4B20-B47F-0DE6E088B61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F7E4E-2A31-49C2-82A9-2B22602E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3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asa-jira.web.boeing.com/browse/LIVPLN-74" TargetMode="External"/><Relationship Id="rId3" Type="http://schemas.openxmlformats.org/officeDocument/2006/relationships/hyperlink" Target="https://casa-jira.web.boeing.com/browse/LIVPLN-13" TargetMode="External"/><Relationship Id="rId7" Type="http://schemas.openxmlformats.org/officeDocument/2006/relationships/hyperlink" Target="https://casa-jira.web.boeing.com/browse/LIVPLN-78" TargetMode="External"/><Relationship Id="rId2" Type="http://schemas.openxmlformats.org/officeDocument/2006/relationships/hyperlink" Target="https://casa-jira.web.boeing.com/browse/LIVPLN-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sa-jira.web.boeing.com/browse/LIVPLN-111" TargetMode="External"/><Relationship Id="rId5" Type="http://schemas.openxmlformats.org/officeDocument/2006/relationships/hyperlink" Target="https://casa-jira.web.boeing.com/browse/LIVPLN-2" TargetMode="External"/><Relationship Id="rId4" Type="http://schemas.openxmlformats.org/officeDocument/2006/relationships/hyperlink" Target="https://casa-jira.web.boeing.com/browse/LIVPLN-1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asa-jira.web.boeing.com/browse/LIVPLN-78" TargetMode="External"/><Relationship Id="rId2" Type="http://schemas.openxmlformats.org/officeDocument/2006/relationships/hyperlink" Target="https://casa-jira.web.boeing.com/browse/LIVPLN-7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sa-jira.web.boeing.com/browse/LIVPLN-277" TargetMode="External"/><Relationship Id="rId2" Type="http://schemas.openxmlformats.org/officeDocument/2006/relationships/hyperlink" Target="https://casa-jira.web.boeing.com/browse/LIVPLN-20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532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Live Metrology: Boeing Salt Lake System Integration Lab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236220" y="1825625"/>
            <a:ext cx="11117580" cy="460904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High Level Requirement</a:t>
            </a:r>
          </a:p>
          <a:p>
            <a:pPr lvl="1"/>
            <a:r>
              <a:rPr lang="en-US" dirty="0" smtClean="0"/>
              <a:t>Long-range: Generate 3D point cloud of H-stab in less than 5 minutes to 3 thou accuracy</a:t>
            </a:r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Hierarchical Sensor Configuration</a:t>
            </a:r>
          </a:p>
          <a:p>
            <a:pPr lvl="2"/>
            <a:r>
              <a:rPr lang="en-US" dirty="0" smtClean="0"/>
              <a:t>Low resolution: fixed sensors provide contextual information</a:t>
            </a:r>
          </a:p>
          <a:p>
            <a:pPr lvl="2"/>
            <a:r>
              <a:rPr lang="en-US" dirty="0" smtClean="0"/>
              <a:t>High resolution: Pan/tilt-mounted sensors</a:t>
            </a:r>
          </a:p>
          <a:p>
            <a:pPr lvl="1"/>
            <a:r>
              <a:rPr lang="en-US" dirty="0" smtClean="0"/>
              <a:t>Technologies</a:t>
            </a:r>
          </a:p>
          <a:p>
            <a:pPr lvl="2"/>
            <a:r>
              <a:rPr lang="en-US" dirty="0" smtClean="0"/>
              <a:t>Polarized light</a:t>
            </a:r>
          </a:p>
          <a:p>
            <a:pPr lvl="2"/>
            <a:r>
              <a:rPr lang="en-US" dirty="0" smtClean="0"/>
              <a:t>Structured light</a:t>
            </a:r>
          </a:p>
          <a:p>
            <a:pPr lvl="3"/>
            <a:r>
              <a:rPr lang="en-US" dirty="0" smtClean="0"/>
              <a:t>Texture to increase correspondences</a:t>
            </a:r>
          </a:p>
          <a:p>
            <a:pPr lvl="3"/>
            <a:r>
              <a:rPr lang="en-US" dirty="0" smtClean="0"/>
              <a:t>Encoding to limit search</a:t>
            </a:r>
          </a:p>
          <a:p>
            <a:pPr lvl="2"/>
            <a:r>
              <a:rPr lang="en-US" dirty="0" smtClean="0"/>
              <a:t>Stereo + depth (Time of flight)</a:t>
            </a:r>
          </a:p>
          <a:p>
            <a:pPr lvl="2"/>
            <a:r>
              <a:rPr lang="en-US" dirty="0" smtClean="0"/>
              <a:t>Shape from Shading</a:t>
            </a:r>
          </a:p>
          <a:p>
            <a:pPr lvl="3"/>
            <a:r>
              <a:rPr lang="en-US" dirty="0" smtClean="0"/>
              <a:t>Surface derivatives and continuity</a:t>
            </a:r>
          </a:p>
          <a:p>
            <a:pPr lvl="1"/>
            <a:r>
              <a:rPr lang="en-US" dirty="0" smtClean="0"/>
              <a:t>Global coordinate system</a:t>
            </a:r>
          </a:p>
          <a:p>
            <a:pPr lvl="2"/>
            <a:r>
              <a:rPr lang="en-US" dirty="0" smtClean="0"/>
              <a:t>Highly accurate calibration </a:t>
            </a:r>
            <a:br>
              <a:rPr lang="en-US" dirty="0" smtClean="0"/>
            </a:br>
            <a:r>
              <a:rPr lang="en-US" dirty="0" smtClean="0"/>
              <a:t>process is critical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25171"/>
          <a:stretch/>
        </p:blipFill>
        <p:spPr>
          <a:xfrm>
            <a:off x="4888988" y="3901441"/>
            <a:ext cx="7133679" cy="2668164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 flipH="1">
            <a:off x="5264753" y="3344596"/>
            <a:ext cx="440267" cy="211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696553" y="3250113"/>
            <a:ext cx="2747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(Focus of this presentation)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05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68" y="46037"/>
            <a:ext cx="10515600" cy="6003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Local Pan/Tilt Calibration Concept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8068" y="1539131"/>
            <a:ext cx="5259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Collect L-sweep of pan and tilt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2 pan only, 2 tilt only, one common frame</a:t>
            </a:r>
            <a:endParaRPr lang="en-US" sz="20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9" t="1925" r="8814" b="38075"/>
          <a:stretch/>
        </p:blipFill>
        <p:spPr>
          <a:xfrm>
            <a:off x="4614897" y="4201883"/>
            <a:ext cx="1978729" cy="204957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8" t="2667" r="24814" b="37777"/>
          <a:stretch/>
        </p:blipFill>
        <p:spPr>
          <a:xfrm>
            <a:off x="6823759" y="4201883"/>
            <a:ext cx="2018988" cy="204957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0" t="741" r="37555" b="37778"/>
          <a:stretch/>
        </p:blipFill>
        <p:spPr>
          <a:xfrm>
            <a:off x="9072880" y="4201883"/>
            <a:ext cx="1906354" cy="204957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7" t="9037" r="36815" b="31408"/>
          <a:stretch/>
        </p:blipFill>
        <p:spPr>
          <a:xfrm>
            <a:off x="9072880" y="2152476"/>
            <a:ext cx="1906354" cy="19650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5" t="27110" r="37408" b="13334"/>
          <a:stretch/>
        </p:blipFill>
        <p:spPr>
          <a:xfrm>
            <a:off x="9072880" y="46037"/>
            <a:ext cx="1906354" cy="2022043"/>
          </a:xfrm>
          <a:prstGeom prst="rect">
            <a:avLst/>
          </a:prstGeom>
        </p:spPr>
      </p:pic>
      <p:sp>
        <p:nvSpPr>
          <p:cNvPr id="33" name="Oval 32"/>
          <p:cNvSpPr/>
          <p:nvPr/>
        </p:nvSpPr>
        <p:spPr>
          <a:xfrm>
            <a:off x="4734560" y="5891356"/>
            <a:ext cx="203200" cy="22496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528560" y="5853777"/>
            <a:ext cx="203200" cy="22496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0119360" y="5853777"/>
            <a:ext cx="203200" cy="22496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119360" y="3498071"/>
            <a:ext cx="203200" cy="22496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119360" y="832094"/>
            <a:ext cx="203200" cy="22496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68068" y="646390"/>
            <a:ext cx="2438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Collection </a:t>
            </a:r>
            <a:r>
              <a:rPr lang="en-US" dirty="0" smtClean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33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68" y="46037"/>
            <a:ext cx="10515600" cy="6003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Local Pan/Tilt Calibration Concept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8068" y="1015722"/>
            <a:ext cx="9291903" cy="5601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Aruco</a:t>
            </a:r>
            <a:r>
              <a:rPr lang="en-US" dirty="0" smtClean="0"/>
              <a:t> detector provides pixel coordinates of </a:t>
            </a:r>
            <a:r>
              <a:rPr lang="en-US" dirty="0" err="1" smtClean="0"/>
              <a:t>fiducials</a:t>
            </a:r>
            <a:r>
              <a:rPr lang="en-US" dirty="0" smtClean="0"/>
              <a:t> from calibration board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Aruco</a:t>
            </a:r>
            <a:r>
              <a:rPr lang="en-US" dirty="0" smtClean="0"/>
              <a:t> detector provides Object Space coordinates of </a:t>
            </a:r>
            <a:r>
              <a:rPr lang="en-US" dirty="0" err="1" smtClean="0"/>
              <a:t>fiducials</a:t>
            </a:r>
            <a:r>
              <a:rPr lang="en-US" dirty="0" smtClean="0"/>
              <a:t> from calibration board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Object Space is the right-handed coordinate system whose origin lies on an arbitrary</a:t>
            </a:r>
            <a:br>
              <a:rPr lang="en-US" sz="1400" dirty="0" smtClean="0"/>
            </a:br>
            <a:r>
              <a:rPr lang="en-US" sz="1400" dirty="0" smtClean="0"/>
              <a:t>chessboard corner and whose X-Y plane is given by the calibration board.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Scale is determined by the known dimensions of the chessboard squares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OpenCV</a:t>
            </a:r>
            <a:r>
              <a:rPr lang="en-US" dirty="0" smtClean="0"/>
              <a:t> routine </a:t>
            </a:r>
            <a:r>
              <a:rPr lang="en-US" dirty="0" err="1" smtClean="0"/>
              <a:t>solvepnp</a:t>
            </a:r>
            <a:r>
              <a:rPr lang="en-US" dirty="0" smtClean="0"/>
              <a:t> computes the pose of the calibration board in each image</a:t>
            </a:r>
            <a:br>
              <a:rPr lang="en-US" dirty="0" smtClean="0"/>
            </a:br>
            <a:r>
              <a:rPr lang="en-US" dirty="0" smtClean="0"/>
              <a:t>with respect to the camera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Uses a form </a:t>
            </a:r>
            <a:r>
              <a:rPr lang="en-US" sz="1400" dirty="0"/>
              <a:t>of </a:t>
            </a:r>
            <a:r>
              <a:rPr lang="en-US" sz="1400" dirty="0" err="1"/>
              <a:t>Levenberg</a:t>
            </a:r>
            <a:r>
              <a:rPr lang="en-US" sz="1400" dirty="0"/>
              <a:t>-Marquardt </a:t>
            </a:r>
            <a:r>
              <a:rPr lang="en-US" sz="1400" dirty="0" smtClean="0"/>
              <a:t>optimization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Provides the transformation for computing 3d Camera Space coordinates from the 2d Object Space coordinates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Camera Space is the right-handed coordinate system whose origin lies at the focal point of the camera lens and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whose X-Y plane is parallel to the camera image plane and whose Z-axis points in the camera viewing direction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OpenCV</a:t>
            </a:r>
            <a:r>
              <a:rPr lang="en-US" dirty="0" smtClean="0"/>
              <a:t> routine </a:t>
            </a:r>
            <a:r>
              <a:rPr lang="en-US" dirty="0" err="1" smtClean="0"/>
              <a:t>HoughCircles</a:t>
            </a:r>
            <a:r>
              <a:rPr lang="en-US" dirty="0" smtClean="0"/>
              <a:t> is used to locate circular objects on each checkerboard. The</a:t>
            </a:r>
            <a:br>
              <a:rPr lang="en-US" dirty="0" smtClean="0"/>
            </a:br>
            <a:r>
              <a:rPr lang="en-US" dirty="0" smtClean="0"/>
              <a:t>Calibration selects the circle defined by the Rangefinder laser dot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Applies the Hough Transform to find circles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laser dot center is converted into a 3d point in camera space using an iterative grid-based</a:t>
            </a:r>
            <a:br>
              <a:rPr lang="en-US" dirty="0" smtClean="0"/>
            </a:br>
            <a:r>
              <a:rPr lang="en-US" dirty="0" smtClean="0"/>
              <a:t>search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A grid of points about the closest chessboard corner (in Object Space) is </a:t>
            </a:r>
            <a:r>
              <a:rPr lang="en-US" sz="1400" dirty="0" err="1" smtClean="0"/>
              <a:t>reprojected</a:t>
            </a:r>
            <a:r>
              <a:rPr lang="en-US" sz="1400" dirty="0" smtClean="0"/>
              <a:t> onto the image.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A new (finer) grid is generated about the point (in Object Space) whose </a:t>
            </a:r>
            <a:r>
              <a:rPr lang="en-US" sz="1400" dirty="0" err="1" smtClean="0"/>
              <a:t>reprojection</a:t>
            </a:r>
            <a:r>
              <a:rPr lang="en-US" sz="1400" dirty="0" smtClean="0"/>
              <a:t> is closest to the pixel</a:t>
            </a:r>
            <a:br>
              <a:rPr lang="en-US" sz="1400" dirty="0" smtClean="0"/>
            </a:br>
            <a:r>
              <a:rPr lang="en-US" sz="1400" dirty="0" smtClean="0"/>
              <a:t>coordinates of the laser dot center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8068" y="646390"/>
            <a:ext cx="4461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Determining 3d Points from Calibration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30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68" y="46037"/>
            <a:ext cx="10515600" cy="6003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Local Pan/Tilt Calibration Concept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8068" y="1015722"/>
            <a:ext cx="104987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From the perspective of the camera, during a series of pan movements (or tilt movements, but NOT mixed)</a:t>
            </a:r>
            <a:br>
              <a:rPr lang="en-US" dirty="0" smtClean="0"/>
            </a:br>
            <a:r>
              <a:rPr lang="en-US" dirty="0" smtClean="0"/>
              <a:t>a single point (e.g. a chessboard corner) will move along the arc of a circle whose center lies on the desired</a:t>
            </a:r>
            <a:br>
              <a:rPr lang="en-US" dirty="0" smtClean="0"/>
            </a:br>
            <a:r>
              <a:rPr lang="en-US" dirty="0" smtClean="0"/>
              <a:t>rotation axis.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3 points along this arc will allow us to determine the plane containing the circle (i.e. the plane perpendicular to the rotation axis)</a:t>
            </a:r>
            <a:br>
              <a:rPr lang="en-US" sz="1400" dirty="0" smtClean="0"/>
            </a:br>
            <a:r>
              <a:rPr lang="en-US" sz="1400" dirty="0" smtClean="0"/>
              <a:t>from the vector cross product.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The center of the circle (which lies on the rotation axis) can then be found from the intersection of the perpendicular bisectors of</a:t>
            </a:r>
            <a:br>
              <a:rPr lang="en-US" sz="1400" dirty="0" smtClean="0"/>
            </a:br>
            <a:r>
              <a:rPr lang="en-US" sz="1400" dirty="0" smtClean="0"/>
              <a:t>chords defined by the 3 points.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8068" y="646390"/>
            <a:ext cx="357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Determining Pan / Tilt Rotation Axes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347509" y="2954714"/>
            <a:ext cx="5907405" cy="3221990"/>
            <a:chOff x="0" y="0"/>
            <a:chExt cx="8089218" cy="4412342"/>
          </a:xfrm>
        </p:grpSpPr>
        <p:sp>
          <p:nvSpPr>
            <p:cNvPr id="41" name="Oval 40"/>
            <p:cNvSpPr/>
            <p:nvPr/>
          </p:nvSpPr>
          <p:spPr>
            <a:xfrm>
              <a:off x="0" y="0"/>
              <a:ext cx="4223657" cy="4267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Diamond 41"/>
            <p:cNvSpPr/>
            <p:nvPr/>
          </p:nvSpPr>
          <p:spPr>
            <a:xfrm>
              <a:off x="0" y="1436914"/>
              <a:ext cx="203200" cy="2032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Diamond 42"/>
            <p:cNvSpPr/>
            <p:nvPr/>
          </p:nvSpPr>
          <p:spPr>
            <a:xfrm>
              <a:off x="2953657" y="123371"/>
              <a:ext cx="203200" cy="2032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Diamond 43"/>
            <p:cNvSpPr/>
            <p:nvPr/>
          </p:nvSpPr>
          <p:spPr>
            <a:xfrm>
              <a:off x="3962400" y="1204685"/>
              <a:ext cx="203200" cy="2032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45" name="Straight Connector 44"/>
            <p:cNvCxnSpPr>
              <a:stCxn id="44" idx="1"/>
              <a:endCxn id="43" idx="2"/>
            </p:cNvCxnSpPr>
            <p:nvPr/>
          </p:nvCxnSpPr>
          <p:spPr>
            <a:xfrm flipH="1" flipV="1">
              <a:off x="3055257" y="326571"/>
              <a:ext cx="907143" cy="97971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1345618" y="449942"/>
              <a:ext cx="1738668" cy="3962400"/>
            </a:xfrm>
            <a:prstGeom prst="line">
              <a:avLst/>
            </a:prstGeom>
            <a:ln w="285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304800" y="653143"/>
              <a:ext cx="3454400" cy="3077028"/>
            </a:xfrm>
            <a:prstGeom prst="line">
              <a:avLst/>
            </a:prstGeom>
            <a:ln w="285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1953695" y="2002971"/>
              <a:ext cx="261257" cy="261257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49" name="Straight Connector 48"/>
            <p:cNvCxnSpPr>
              <a:stCxn id="43" idx="1"/>
              <a:endCxn id="42" idx="0"/>
            </p:cNvCxnSpPr>
            <p:nvPr/>
          </p:nvCxnSpPr>
          <p:spPr>
            <a:xfrm flipH="1">
              <a:off x="101600" y="224971"/>
              <a:ext cx="2852057" cy="121194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Isosceles Triangle 49"/>
            <p:cNvSpPr/>
            <p:nvPr/>
          </p:nvSpPr>
          <p:spPr>
            <a:xfrm>
              <a:off x="1418189" y="722084"/>
              <a:ext cx="218877" cy="188687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1" name="Isosceles Triangle 50"/>
            <p:cNvSpPr/>
            <p:nvPr/>
          </p:nvSpPr>
          <p:spPr>
            <a:xfrm>
              <a:off x="3393075" y="722083"/>
              <a:ext cx="218877" cy="188687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2" name="Diamond 51"/>
            <p:cNvSpPr/>
            <p:nvPr/>
          </p:nvSpPr>
          <p:spPr>
            <a:xfrm>
              <a:off x="5275942" y="1315142"/>
              <a:ext cx="203200" cy="2032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 flipV="1">
              <a:off x="5258743" y="2739357"/>
              <a:ext cx="320477" cy="141515"/>
            </a:xfrm>
            <a:prstGeom prst="line">
              <a:avLst/>
            </a:prstGeom>
            <a:ln w="285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5264475" y="3174786"/>
              <a:ext cx="261257" cy="261257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 flipH="1">
              <a:off x="5195174" y="1774155"/>
              <a:ext cx="384046" cy="18868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Isosceles Triangle 55"/>
            <p:cNvSpPr/>
            <p:nvPr/>
          </p:nvSpPr>
          <p:spPr>
            <a:xfrm>
              <a:off x="5258743" y="2256756"/>
              <a:ext cx="218877" cy="188687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170132" y="667657"/>
              <a:ext cx="387675" cy="39167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8" name="TextBox 45"/>
            <p:cNvSpPr txBox="1"/>
            <p:nvPr/>
          </p:nvSpPr>
          <p:spPr>
            <a:xfrm>
              <a:off x="5950540" y="632608"/>
              <a:ext cx="1863090" cy="4635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Rotation Path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9" name="TextBox 46"/>
            <p:cNvSpPr txBox="1"/>
            <p:nvPr/>
          </p:nvSpPr>
          <p:spPr>
            <a:xfrm>
              <a:off x="5950539" y="1185812"/>
              <a:ext cx="1804670" cy="4635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Sample Point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0" name="TextBox 47"/>
            <p:cNvSpPr txBox="1"/>
            <p:nvPr/>
          </p:nvSpPr>
          <p:spPr>
            <a:xfrm>
              <a:off x="5950538" y="1671797"/>
              <a:ext cx="1507490" cy="4635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Chord Line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1" name="TextBox 48"/>
            <p:cNvSpPr txBox="1"/>
            <p:nvPr/>
          </p:nvSpPr>
          <p:spPr>
            <a:xfrm>
              <a:off x="5950538" y="2120092"/>
              <a:ext cx="2138680" cy="4635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Chord Midpoint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2" name="TextBox 49"/>
            <p:cNvSpPr txBox="1"/>
            <p:nvPr/>
          </p:nvSpPr>
          <p:spPr>
            <a:xfrm>
              <a:off x="5950422" y="2571608"/>
              <a:ext cx="1763395" cy="4635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Bisector Line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3" name="TextBox 50"/>
            <p:cNvSpPr txBox="1"/>
            <p:nvPr/>
          </p:nvSpPr>
          <p:spPr>
            <a:xfrm>
              <a:off x="5950422" y="3074329"/>
              <a:ext cx="1721485" cy="4635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Center Point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40" name="Text Box 195"/>
          <p:cNvSpPr txBox="1"/>
          <p:nvPr/>
        </p:nvSpPr>
        <p:spPr>
          <a:xfrm>
            <a:off x="4347509" y="6331798"/>
            <a:ext cx="5907405" cy="184666"/>
          </a:xfrm>
          <a:prstGeom prst="rect">
            <a:avLst/>
          </a:prstGeom>
          <a:solidFill>
            <a:prstClr val="white"/>
          </a:solidFill>
          <a:ln>
            <a:noFill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12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</a:t>
            </a:r>
            <a:r>
              <a:rPr lang="en-US" sz="1200" i="1" dirty="0" smtClean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1 - Geometry </a:t>
            </a:r>
            <a:r>
              <a:rPr lang="en-US" sz="12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fitting a circle to three points</a:t>
            </a:r>
          </a:p>
        </p:txBody>
      </p:sp>
    </p:spTree>
    <p:extLst>
      <p:ext uri="{BB962C8B-B14F-4D97-AF65-F5344CB8AC3E}">
        <p14:creationId xmlns:p14="http://schemas.microsoft.com/office/powerpoint/2010/main" val="1862786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68" y="46037"/>
            <a:ext cx="10515600" cy="6003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Local Pan/Tilt Calibration Concept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8068" y="1015722"/>
            <a:ext cx="11024685" cy="183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key behind determination of the location and orientation of the rangefinder (relative to the camera)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to visualize what the system looks like from the perspective of the camera.  In this perspective, the </a:t>
            </a:r>
            <a:r>
              <a:rPr lang="en-US" dirty="0" smtClean="0"/>
              <a:t>rangefinder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in a fixed location, and projects a fixed line through space.  As the calibration board rotates through </a:t>
            </a:r>
            <a:r>
              <a:rPr lang="en-US" dirty="0" smtClean="0"/>
              <a:t>space</a:t>
            </a:r>
            <a:br>
              <a:rPr lang="en-US" dirty="0" smtClean="0"/>
            </a:br>
            <a:r>
              <a:rPr lang="en-US" dirty="0" smtClean="0"/>
              <a:t>around </a:t>
            </a:r>
            <a:r>
              <a:rPr lang="en-US" dirty="0"/>
              <a:t>the various axes (again, from the camera’s perspective), the location of the projected point will change,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</a:t>
            </a:r>
            <a:r>
              <a:rPr lang="en-US" dirty="0"/>
              <a:t>it will always lie along the projected line</a:t>
            </a:r>
            <a:r>
              <a:rPr lang="en-US" dirty="0" smtClean="0"/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768068" y="646390"/>
            <a:ext cx="493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Determining Rangefinder Orientation and Location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17600" y="2846993"/>
                <a:ext cx="62844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𝐿𝑜𝑐𝑎𝑡𝑖𝑜𝑛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𝑟𝑎𝑛𝑔𝑒𝑓𝑖𝑛𝑑𝑒𝑟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𝐶𝑎𝑚𝑒𝑟𝑎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𝑆𝑝𝑎𝑐𝑒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600" y="2846993"/>
                <a:ext cx="628441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88" t="-4444" r="-87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17600" y="3368040"/>
                <a:ext cx="44543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 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𝑅𝑎𝑛𝑔𝑒𝑓𝑖𝑛𝑑𝑒𝑟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𝑑𝑖𝑟𝑒𝑐𝑡𝑖𝑜𝑛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600" y="3368040"/>
                <a:ext cx="445436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821" t="-4444" r="-82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069566" y="3889087"/>
                <a:ext cx="7708905" cy="372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𝑂𝑏𝑠𝑒𝑟𝑣𝑒𝑑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𝑅𝑎𝑛𝑔𝑒𝑓𝑖𝑛𝑑𝑒𝑟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𝑑𝑜𝑡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𝐶𝑎𝑚𝑒𝑟𝑎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𝑆𝑝𝑎𝑐𝑒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∈{1,2}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566" y="3889087"/>
                <a:ext cx="7708905" cy="372987"/>
              </a:xfrm>
              <a:prstGeom prst="rect">
                <a:avLst/>
              </a:prstGeom>
              <a:blipFill rotWithShape="0">
                <a:blip r:embed="rId4"/>
                <a:stretch>
                  <a:fillRect l="-237" r="-711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069566" y="5027169"/>
                <a:ext cx="57265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𝑒𝑞𝑢𝑎𝑡𝑖𝑜𝑛𝑠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6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𝑢𝑛𝑘𝑛𝑜𝑤𝑛𝑠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566" y="5027169"/>
                <a:ext cx="572650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26" t="-4444" r="-53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98986" y="4470169"/>
                <a:ext cx="82234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𝑅𝑎𝑛𝑔𝑒𝑓𝑖𝑛𝑑𝑒𝑟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𝑚𝑒𝑎𝑠𝑢𝑟𝑒𝑚𝑒𝑛𝑡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𝑐𝑜𝑟𝑟𝑒𝑠𝑝𝑜𝑛𝑑𝑖𝑛𝑔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𝑜𝑏𝑠𝑒𝑟𝑣𝑒𝑑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𝑑𝑜𝑡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∈{1,2}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986" y="4470169"/>
                <a:ext cx="8223405" cy="276999"/>
              </a:xfrm>
              <a:prstGeom prst="rect">
                <a:avLst/>
              </a:prstGeom>
              <a:blipFill rotWithShape="0">
                <a:blip r:embed="rId6"/>
                <a:stretch>
                  <a:fillRect t="-2174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63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53" y="1314940"/>
            <a:ext cx="5899575" cy="44246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63160" y="1447159"/>
            <a:ext cx="889907" cy="2539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Rangefinder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14996" y="838389"/>
            <a:ext cx="2125390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Dynamic Scene Calibration</a:t>
            </a:r>
            <a:endParaRPr lang="en-US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5" t="5125" r="8596" b="10516"/>
          <a:stretch/>
        </p:blipFill>
        <p:spPr>
          <a:xfrm>
            <a:off x="228600" y="1184257"/>
            <a:ext cx="5823875" cy="46860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50267" y="876479"/>
            <a:ext cx="1895519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Static Scene Calibration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2836" y="-1745"/>
            <a:ext cx="10515600" cy="752860"/>
          </a:xfrm>
        </p:spPr>
        <p:txBody>
          <a:bodyPr/>
          <a:lstStyle/>
          <a:p>
            <a:r>
              <a:rPr lang="en-US" dirty="0" smtClean="0"/>
              <a:t>Dynamic Scanning Calibration Requirements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191625" y="4524375"/>
            <a:ext cx="86066" cy="1215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150234" y="5101549"/>
            <a:ext cx="93423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Pan axis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9961475" y="2750884"/>
            <a:ext cx="1853922" cy="33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207871" y="2476460"/>
            <a:ext cx="88306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Tilt axis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788249" y="2129477"/>
            <a:ext cx="983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8781779" y="1197825"/>
            <a:ext cx="0" cy="931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30021" y="2074484"/>
            <a:ext cx="116456" cy="1099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723608" y="187683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72765" y="12624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y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807198" y="2129477"/>
            <a:ext cx="470493" cy="7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8" idx="2"/>
          </p:cNvCxnSpPr>
          <p:nvPr/>
        </p:nvCxnSpPr>
        <p:spPr>
          <a:xfrm>
            <a:off x="7208114" y="1701075"/>
            <a:ext cx="422823" cy="9600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2836" y="5890209"/>
            <a:ext cx="3648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 calibration 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Sub-pixel mean </a:t>
            </a:r>
            <a:r>
              <a:rPr lang="en-US" dirty="0" err="1" smtClean="0"/>
              <a:t>reprojection</a:t>
            </a:r>
            <a:r>
              <a:rPr lang="en-US" dirty="0" smtClean="0"/>
              <a:t> error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36221" y="5756661"/>
            <a:ext cx="57557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Dynamic calibration 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Given the pan, tilt values of the unit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Mounted sensors have sub-pixel mean </a:t>
            </a:r>
            <a:r>
              <a:rPr lang="en-US" sz="1600" dirty="0" err="1" smtClean="0"/>
              <a:t>reprojection</a:t>
            </a:r>
            <a:r>
              <a:rPr lang="en-US" sz="1600" dirty="0" smtClean="0"/>
              <a:t> error relative to sensor wall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0475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Dynamic (Pan-Tilt) Scanning Approach [</a:t>
            </a:r>
            <a:r>
              <a:rPr lang="en-US" sz="4000" dirty="0" smtClean="0">
                <a:hlinkClick r:id="rId2"/>
              </a:rPr>
              <a:t>LIVPLN-4</a:t>
            </a:r>
            <a:r>
              <a:rPr lang="en-US" sz="4000" dirty="0" smtClean="0"/>
              <a:t>]</a:t>
            </a:r>
            <a:endParaRPr lang="en-US" sz="40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Supplement the fixed sensor wall with dynamic scanning capability</a:t>
            </a:r>
          </a:p>
          <a:p>
            <a:pPr lvl="1"/>
            <a:r>
              <a:rPr lang="en-US" dirty="0" smtClean="0"/>
              <a:t>Enable higher-resolution, smaller field of view sensors </a:t>
            </a:r>
          </a:p>
          <a:p>
            <a:pPr lvl="2"/>
            <a:r>
              <a:rPr lang="en-US" dirty="0" smtClean="0"/>
              <a:t>Photon-X [</a:t>
            </a:r>
            <a:r>
              <a:rPr lang="en-US" dirty="0" smtClean="0">
                <a:hlinkClick r:id="rId3"/>
              </a:rPr>
              <a:t>LIVPLN-13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Imperx stereo and structured light [</a:t>
            </a:r>
            <a:r>
              <a:rPr lang="en-US" dirty="0" smtClean="0">
                <a:hlinkClick r:id="rId4"/>
              </a:rPr>
              <a:t>LIVPLN-12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Stereo + depth [</a:t>
            </a:r>
            <a:r>
              <a:rPr lang="en-US" dirty="0" smtClean="0">
                <a:hlinkClick r:id="rId5"/>
              </a:rPr>
              <a:t>LIVPLN-2</a:t>
            </a:r>
            <a:r>
              <a:rPr lang="en-US" dirty="0" smtClean="0"/>
              <a:t>]</a:t>
            </a:r>
          </a:p>
          <a:p>
            <a:r>
              <a:rPr lang="en-US" dirty="0"/>
              <a:t>Calibration </a:t>
            </a:r>
            <a:r>
              <a:rPr lang="en-US" dirty="0" smtClean="0"/>
              <a:t>[</a:t>
            </a:r>
            <a:r>
              <a:rPr lang="en-US" dirty="0" smtClean="0">
                <a:hlinkClick r:id="rId6"/>
              </a:rPr>
              <a:t>LIVPLN-111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For a given pan-tilt configuration, where do the mounted cameras live relative to the fixed sensor wall</a:t>
            </a:r>
          </a:p>
          <a:p>
            <a:pPr lvl="1"/>
            <a:r>
              <a:rPr lang="en-US" dirty="0" smtClean="0"/>
              <a:t>Phase I: Rough-level </a:t>
            </a:r>
            <a:r>
              <a:rPr lang="en-US" dirty="0" err="1" smtClean="0"/>
              <a:t>extrinsics</a:t>
            </a:r>
            <a:r>
              <a:rPr lang="en-US" dirty="0" smtClean="0"/>
              <a:t> that support path planning with overlapping FOVs</a:t>
            </a:r>
          </a:p>
          <a:p>
            <a:pPr lvl="1"/>
            <a:r>
              <a:rPr lang="en-US" dirty="0" smtClean="0"/>
              <a:t>Phase II: High-accuracy </a:t>
            </a:r>
            <a:r>
              <a:rPr lang="en-US" dirty="0" err="1" smtClean="0"/>
              <a:t>extrinsics</a:t>
            </a:r>
            <a:r>
              <a:rPr lang="en-US" dirty="0" smtClean="0"/>
              <a:t> based on feature extraction</a:t>
            </a:r>
          </a:p>
          <a:p>
            <a:r>
              <a:rPr lang="en-US" dirty="0" smtClean="0"/>
              <a:t>Scan paths [</a:t>
            </a:r>
            <a:r>
              <a:rPr lang="en-US" dirty="0" smtClean="0">
                <a:hlinkClick r:id="rId7"/>
              </a:rPr>
              <a:t>LIVPLN-78</a:t>
            </a:r>
            <a:r>
              <a:rPr lang="en-US" dirty="0" smtClean="0"/>
              <a:t>, </a:t>
            </a:r>
            <a:r>
              <a:rPr lang="en-US" dirty="0">
                <a:hlinkClick r:id="rId8"/>
              </a:rPr>
              <a:t>LIVPLN-74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Camera pairs (and possibly projectors) require overlapping fields of view</a:t>
            </a:r>
          </a:p>
          <a:p>
            <a:pPr lvl="1"/>
            <a:r>
              <a:rPr lang="en-US" dirty="0" smtClean="0"/>
              <a:t>Minimize </a:t>
            </a:r>
            <a:r>
              <a:rPr lang="en-US" dirty="0"/>
              <a:t>angular distance traveled OR</a:t>
            </a:r>
          </a:p>
          <a:p>
            <a:pPr lvl="1"/>
            <a:r>
              <a:rPr lang="en-US" dirty="0" smtClean="0"/>
              <a:t>Minimize </a:t>
            </a:r>
            <a:r>
              <a:rPr lang="en-US" dirty="0"/>
              <a:t>number of captures needed based on coverage and overlap </a:t>
            </a:r>
            <a:r>
              <a:rPr lang="en-US" dirty="0" smtClean="0"/>
              <a:t>needs</a:t>
            </a:r>
          </a:p>
        </p:txBody>
      </p:sp>
    </p:spTree>
    <p:extLst>
      <p:ext uri="{BB962C8B-B14F-4D97-AF65-F5344CB8AC3E}">
        <p14:creationId xmlns:p14="http://schemas.microsoft.com/office/powerpoint/2010/main" val="351582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6835"/>
          </a:xfrm>
        </p:spPr>
        <p:txBody>
          <a:bodyPr/>
          <a:lstStyle/>
          <a:p>
            <a:r>
              <a:rPr lang="en-US" dirty="0" smtClean="0"/>
              <a:t>Scan Path Planning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776835"/>
            <a:ext cx="11065184" cy="4418251"/>
          </a:xfrm>
        </p:spPr>
        <p:txBody>
          <a:bodyPr>
            <a:noAutofit/>
          </a:bodyPr>
          <a:lstStyle/>
          <a:p>
            <a:r>
              <a:rPr lang="en-US" sz="2000" dirty="0" smtClean="0"/>
              <a:t>Requires accurate </a:t>
            </a:r>
            <a:r>
              <a:rPr lang="en-US" sz="2000" dirty="0" err="1" smtClean="0"/>
              <a:t>extrinsics</a:t>
            </a:r>
            <a:r>
              <a:rPr lang="en-US" sz="2000" dirty="0" smtClean="0"/>
              <a:t> model</a:t>
            </a:r>
          </a:p>
          <a:p>
            <a:r>
              <a:rPr lang="en-US" sz="2000" dirty="0" smtClean="0"/>
              <a:t>Sensors will be paired spanning multiple pan-tilt units</a:t>
            </a:r>
          </a:p>
          <a:p>
            <a:r>
              <a:rPr lang="en-US" sz="2000" dirty="0" smtClean="0"/>
              <a:t>A low-res point cloud (perhaps a mesh?) of the part in the World Frame will be provided</a:t>
            </a:r>
          </a:p>
          <a:p>
            <a:r>
              <a:rPr lang="en-US" sz="2000" dirty="0" smtClean="0"/>
              <a:t>Using </a:t>
            </a:r>
            <a:r>
              <a:rPr lang="en-US" sz="2000" dirty="0" err="1" smtClean="0"/>
              <a:t>intrinsics</a:t>
            </a:r>
            <a:r>
              <a:rPr lang="en-US" sz="2000" dirty="0" smtClean="0"/>
              <a:t> and </a:t>
            </a:r>
            <a:r>
              <a:rPr lang="en-US" sz="2000" dirty="0" err="1" smtClean="0"/>
              <a:t>extrinsics</a:t>
            </a:r>
            <a:r>
              <a:rPr lang="en-US" sz="2000" dirty="0" smtClean="0"/>
              <a:t>, we will simulate the camera frustum intersections and associated (pan, tilt) values that provide field of view overlap for paired cameras [</a:t>
            </a:r>
            <a:r>
              <a:rPr lang="en-US" sz="2000" dirty="0" smtClean="0">
                <a:hlinkClick r:id="rId2"/>
              </a:rPr>
              <a:t>LIVPLN-74</a:t>
            </a:r>
            <a:r>
              <a:rPr lang="en-US" sz="2000" dirty="0" smtClean="0"/>
              <a:t>]</a:t>
            </a:r>
          </a:p>
          <a:p>
            <a:r>
              <a:rPr lang="en-US" sz="2000" dirty="0" smtClean="0"/>
              <a:t>A path will provide a sequence of (pan, tilt) values for all units simultaneously [</a:t>
            </a:r>
            <a:r>
              <a:rPr lang="en-US" sz="2000" dirty="0" smtClean="0">
                <a:hlinkClick r:id="rId3"/>
              </a:rPr>
              <a:t>LIVPLN-78</a:t>
            </a:r>
            <a:r>
              <a:rPr lang="en-US" sz="2000" dirty="0" smtClean="0"/>
              <a:t>]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4111" y="3277671"/>
            <a:ext cx="6303777" cy="343681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0449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4" y="638562"/>
            <a:ext cx="10017285" cy="54614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834" y="4627033"/>
            <a:ext cx="685800" cy="83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834" y="4085167"/>
            <a:ext cx="685800" cy="838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834" y="3573182"/>
            <a:ext cx="685800" cy="838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976" y="4627033"/>
            <a:ext cx="685800" cy="838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976" y="4085167"/>
            <a:ext cx="685800" cy="838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976" y="3573182"/>
            <a:ext cx="685800" cy="838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20547">
            <a:off x="6450493" y="2526882"/>
            <a:ext cx="987603" cy="18362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827530">
            <a:off x="6843405" y="2576726"/>
            <a:ext cx="1310130" cy="30640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238067" y="353592"/>
            <a:ext cx="377237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Application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Stringer</a:t>
            </a:r>
          </a:p>
          <a:p>
            <a:pPr marL="1200150" lvl="2" indent="-285750">
              <a:buFontTx/>
              <a:buChar char="-"/>
            </a:pPr>
            <a:r>
              <a:rPr lang="en-US" dirty="0" smtClean="0"/>
              <a:t>No controllable focus</a:t>
            </a:r>
          </a:p>
          <a:p>
            <a:pPr marL="1200150" lvl="2" indent="-285750">
              <a:buFontTx/>
              <a:buChar char="-"/>
            </a:pPr>
            <a:r>
              <a:rPr lang="en-US" dirty="0" smtClean="0"/>
              <a:t>No pan-tilts</a:t>
            </a:r>
          </a:p>
          <a:p>
            <a:pPr marL="1200150" lvl="2" indent="-285750">
              <a:buFontTx/>
              <a:buChar char="-"/>
            </a:pPr>
            <a:r>
              <a:rPr lang="en-US" dirty="0" smtClean="0"/>
              <a:t>1-d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Calibration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Laser </a:t>
            </a:r>
            <a:r>
              <a:rPr lang="en-US" dirty="0" err="1" smtClean="0"/>
              <a:t>inferometer</a:t>
            </a:r>
            <a:endParaRPr lang="en-US" dirty="0" smtClean="0"/>
          </a:p>
          <a:p>
            <a:pPr marL="742950" lvl="1" indent="-285750">
              <a:buFontTx/>
              <a:buChar char="-"/>
            </a:pPr>
            <a:r>
              <a:rPr lang="en-US" dirty="0" err="1" smtClean="0"/>
              <a:t>Extrinsics</a:t>
            </a:r>
            <a:r>
              <a:rPr lang="en-US" dirty="0" smtClean="0"/>
              <a:t> relative to the world</a:t>
            </a:r>
            <a:br>
              <a:rPr lang="en-US" dirty="0" smtClean="0"/>
            </a:br>
            <a:r>
              <a:rPr lang="en-US" dirty="0" smtClean="0"/>
              <a:t>should be more accurate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3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Controllable Focus [</a:t>
            </a:r>
            <a:r>
              <a:rPr lang="en-US" dirty="0" smtClean="0">
                <a:hlinkClick r:id="rId2"/>
              </a:rPr>
              <a:t>LIVPLN-205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LIVPLN-277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High resolution sensors have a small depth of focus</a:t>
            </a:r>
          </a:p>
          <a:p>
            <a:pPr lvl="1"/>
            <a:r>
              <a:rPr lang="en-US" dirty="0" smtClean="0"/>
              <a:t>Focus controllers will adjust focus based on external sensor data</a:t>
            </a:r>
          </a:p>
          <a:p>
            <a:pPr lvl="1"/>
            <a:r>
              <a:rPr lang="en-US" dirty="0" smtClean="0"/>
              <a:t>Adds additional calibration complexity</a:t>
            </a:r>
          </a:p>
          <a:p>
            <a:r>
              <a:rPr lang="en-US" dirty="0" smtClean="0"/>
              <a:t>Lighting</a:t>
            </a:r>
          </a:p>
          <a:p>
            <a:pPr lvl="1"/>
            <a:r>
              <a:rPr lang="en-US" dirty="0" smtClean="0"/>
              <a:t>Control ambient conditions</a:t>
            </a:r>
          </a:p>
          <a:p>
            <a:pPr lvl="1"/>
            <a:r>
              <a:rPr lang="en-US" dirty="0" smtClean="0"/>
              <a:t>Projectors provide texture</a:t>
            </a:r>
          </a:p>
          <a:p>
            <a:r>
              <a:rPr lang="en-US" dirty="0" smtClean="0"/>
              <a:t>Hardware triggering to synchronize image capture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22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01"/>
            <a:ext cx="5704643" cy="718679"/>
          </a:xfrm>
        </p:spPr>
        <p:txBody>
          <a:bodyPr>
            <a:noAutofit/>
          </a:bodyPr>
          <a:lstStyle/>
          <a:p>
            <a:r>
              <a:rPr lang="en-US" sz="2800" dirty="0" smtClean="0"/>
              <a:t>April 2018 Milestone:</a:t>
            </a:r>
            <a:br>
              <a:rPr lang="en-US" sz="2800" dirty="0" smtClean="0"/>
            </a:br>
            <a:r>
              <a:rPr lang="en-US" sz="2800" dirty="0" smtClean="0"/>
              <a:t>Dynamic Scanning High-Level Tasks</a:t>
            </a:r>
            <a:endParaRPr lang="en-US" sz="28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2250663" y="1458397"/>
            <a:ext cx="3437137" cy="793750"/>
            <a:chOff x="2250663" y="1181647"/>
            <a:chExt cx="3437137" cy="1070500"/>
          </a:xfrm>
        </p:grpSpPr>
        <p:sp>
          <p:nvSpPr>
            <p:cNvPr id="4" name="Oval 3"/>
            <p:cNvSpPr/>
            <p:nvPr/>
          </p:nvSpPr>
          <p:spPr>
            <a:xfrm>
              <a:off x="3829408" y="1181647"/>
              <a:ext cx="257453" cy="2485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250663" y="2003572"/>
              <a:ext cx="257453" cy="2485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30347" y="2003571"/>
              <a:ext cx="257453" cy="2485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7"/>
              <a:endCxn id="4" idx="2"/>
            </p:cNvCxnSpPr>
            <p:nvPr/>
          </p:nvCxnSpPr>
          <p:spPr>
            <a:xfrm flipV="1">
              <a:off x="2470413" y="1305935"/>
              <a:ext cx="1358995" cy="734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4" idx="6"/>
              <a:endCxn id="6" idx="1"/>
            </p:cNvCxnSpPr>
            <p:nvPr/>
          </p:nvCxnSpPr>
          <p:spPr>
            <a:xfrm>
              <a:off x="4086861" y="1305935"/>
              <a:ext cx="1381189" cy="7340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82171" y="1943192"/>
            <a:ext cx="10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Photon-X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87798" y="1938689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Alternate [LIVPLN-12]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876" y="49592"/>
            <a:ext cx="3168742" cy="2376557"/>
          </a:xfrm>
          <a:prstGeom prst="rect">
            <a:avLst/>
          </a:prstGeom>
        </p:spPr>
      </p:pic>
      <p:cxnSp>
        <p:nvCxnSpPr>
          <p:cNvPr id="15" name="Straight Connector 14"/>
          <p:cNvCxnSpPr>
            <a:stCxn id="5" idx="4"/>
          </p:cNvCxnSpPr>
          <p:nvPr/>
        </p:nvCxnSpPr>
        <p:spPr>
          <a:xfrm>
            <a:off x="2379390" y="2252147"/>
            <a:ext cx="0" cy="3647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559073" y="2252147"/>
            <a:ext cx="0" cy="3647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379390" y="2252146"/>
            <a:ext cx="3179683" cy="36472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379390" y="2262904"/>
            <a:ext cx="3179683" cy="697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Rough-Order Calibration [LIVPLN-111]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76456" y="2961684"/>
            <a:ext cx="3179683" cy="696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Focus Controller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[LIVPLN-205,209,277]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76456" y="3656603"/>
            <a:ext cx="3179683" cy="720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Low-Res Point Cloud in World Frame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[numerous]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382326" y="4377346"/>
            <a:ext cx="3173814" cy="683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Frustum Simulation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[LIVPLN-74]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76456" y="5061064"/>
            <a:ext cx="3179683" cy="838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Coordinated Scanning 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(Path Planning) Algorithm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[LIVPLN-78]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49910" y="1187894"/>
            <a:ext cx="179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 Strategies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05392" y="2252144"/>
            <a:ext cx="0" cy="3647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376455" y="2252146"/>
            <a:ext cx="0" cy="3647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08326" y="2252145"/>
            <a:ext cx="2068129" cy="36472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08326" y="2262903"/>
            <a:ext cx="2068129" cy="697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Lighting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5392" y="2961683"/>
            <a:ext cx="2068129" cy="696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Others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05392" y="3656602"/>
            <a:ext cx="2068129" cy="720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9210" y="4377345"/>
            <a:ext cx="2064312" cy="683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05392" y="5061063"/>
            <a:ext cx="2068129" cy="838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7636005" y="2252146"/>
            <a:ext cx="0" cy="3647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633070" y="2252145"/>
            <a:ext cx="0" cy="3647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564941" y="2252144"/>
            <a:ext cx="2068129" cy="36472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564941" y="2262902"/>
            <a:ext cx="2068129" cy="697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Next-Level Extrinsic Accuracy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(e.g. feature extraction)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62007" y="2961682"/>
            <a:ext cx="2068129" cy="696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Depth of Field Control [LIVPLN-468]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562007" y="3656601"/>
            <a:ext cx="2068129" cy="720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Overexposure Avoidance [LIVPLN-467]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565825" y="4377344"/>
            <a:ext cx="2064312" cy="683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Lighting Control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562007" y="5061062"/>
            <a:ext cx="2068129" cy="838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36836" y="1946999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LIVPLN-4</a:t>
            </a:r>
            <a:endParaRPr lang="en-US" dirty="0"/>
          </a:p>
        </p:txBody>
      </p:sp>
      <p:sp>
        <p:nvSpPr>
          <p:cNvPr id="50" name="Footer Placeholder 3"/>
          <p:cNvSpPr txBox="1">
            <a:spLocks/>
          </p:cNvSpPr>
          <p:nvPr/>
        </p:nvSpPr>
        <p:spPr>
          <a:xfrm>
            <a:off x="3434238" y="6408857"/>
            <a:ext cx="2172891" cy="1845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15554">
              <a:defRPr/>
            </a:pPr>
            <a:endParaRPr lang="en-US" smtClean="0">
              <a:solidFill>
                <a:prstClr val="black">
                  <a:tint val="75000"/>
                </a:prstClr>
              </a:solidFill>
            </a:endParaRPr>
          </a:p>
          <a:p>
            <a:pPr defTabSz="615554">
              <a:defRPr/>
            </a:pPr>
            <a:endParaRPr lang="en-US" smtClean="0">
              <a:solidFill>
                <a:prstClr val="black">
                  <a:tint val="75000"/>
                </a:prstClr>
              </a:solidFill>
            </a:endParaRPr>
          </a:p>
          <a:p>
            <a:pPr defTabSz="615554"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2" name="Rectangle 416"/>
          <p:cNvSpPr>
            <a:spLocks noChangeArrowheads="1"/>
          </p:cNvSpPr>
          <p:nvPr/>
        </p:nvSpPr>
        <p:spPr bwMode="auto">
          <a:xfrm>
            <a:off x="378542" y="6106885"/>
            <a:ext cx="7627850" cy="11607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900" dirty="0">
              <a:solidFill>
                <a:prstClr val="black"/>
              </a:solidFill>
              <a:latin typeface="Times" pitchFamily="18" charset="0"/>
              <a:cs typeface="Arial" charset="0"/>
            </a:endParaRPr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246441"/>
              </p:ext>
            </p:extLst>
          </p:nvPr>
        </p:nvGraphicFramePr>
        <p:xfrm>
          <a:off x="390831" y="6398449"/>
          <a:ext cx="7615560" cy="194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1945"/>
                <a:gridCol w="951945"/>
                <a:gridCol w="951945"/>
                <a:gridCol w="951945"/>
                <a:gridCol w="951945"/>
                <a:gridCol w="951945"/>
                <a:gridCol w="951945"/>
                <a:gridCol w="951945"/>
              </a:tblGrid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Jan</a:t>
                      </a:r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Feb</a:t>
                      </a:r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Mar</a:t>
                      </a:r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Apr</a:t>
                      </a:r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June</a:t>
                      </a:r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July</a:t>
                      </a:r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August</a:t>
                      </a:r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Sept</a:t>
                      </a:r>
                      <a:endParaRPr lang="en-US" sz="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4" name="Oval 53"/>
          <p:cNvSpPr/>
          <p:nvPr/>
        </p:nvSpPr>
        <p:spPr>
          <a:xfrm>
            <a:off x="5084092" y="2642825"/>
            <a:ext cx="171450" cy="166286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55" name="Oval 54"/>
          <p:cNvSpPr/>
          <p:nvPr/>
        </p:nvSpPr>
        <p:spPr>
          <a:xfrm>
            <a:off x="2921678" y="6511017"/>
            <a:ext cx="171450" cy="166286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57" name="Oval 56"/>
          <p:cNvSpPr/>
          <p:nvPr/>
        </p:nvSpPr>
        <p:spPr>
          <a:xfrm>
            <a:off x="5156464" y="5567610"/>
            <a:ext cx="171450" cy="166286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58" name="Oval 57"/>
          <p:cNvSpPr/>
          <p:nvPr/>
        </p:nvSpPr>
        <p:spPr>
          <a:xfrm>
            <a:off x="5100580" y="3256825"/>
            <a:ext cx="171450" cy="166286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dirty="0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63" name="Rectangle 416"/>
          <p:cNvSpPr>
            <a:spLocks noChangeArrowheads="1"/>
          </p:cNvSpPr>
          <p:nvPr/>
        </p:nvSpPr>
        <p:spPr bwMode="auto">
          <a:xfrm>
            <a:off x="378542" y="6106884"/>
            <a:ext cx="1059641" cy="111282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900" dirty="0">
              <a:solidFill>
                <a:prstClr val="black"/>
              </a:solidFill>
              <a:latin typeface="Times" pitchFamily="18" charset="0"/>
              <a:cs typeface="Arial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78542" y="6223601"/>
            <a:ext cx="7618971" cy="157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2018</a:t>
            </a:r>
            <a:endParaRPr lang="en-US" sz="1050" dirty="0"/>
          </a:p>
        </p:txBody>
      </p:sp>
      <p:sp>
        <p:nvSpPr>
          <p:cNvPr id="65" name="Oval 64"/>
          <p:cNvSpPr/>
          <p:nvPr/>
        </p:nvSpPr>
        <p:spPr>
          <a:xfrm>
            <a:off x="2366064" y="6497700"/>
            <a:ext cx="171450" cy="166286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66" name="Oval 65"/>
          <p:cNvSpPr/>
          <p:nvPr/>
        </p:nvSpPr>
        <p:spPr>
          <a:xfrm>
            <a:off x="5133027" y="4045714"/>
            <a:ext cx="171450" cy="166286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67" name="Oval 66"/>
          <p:cNvSpPr/>
          <p:nvPr/>
        </p:nvSpPr>
        <p:spPr>
          <a:xfrm>
            <a:off x="5144761" y="4689363"/>
            <a:ext cx="171450" cy="166286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68" name="Oval 67"/>
          <p:cNvSpPr/>
          <p:nvPr/>
        </p:nvSpPr>
        <p:spPr>
          <a:xfrm>
            <a:off x="3348513" y="6520024"/>
            <a:ext cx="171450" cy="166286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69" name="Oval 68"/>
          <p:cNvSpPr/>
          <p:nvPr/>
        </p:nvSpPr>
        <p:spPr>
          <a:xfrm>
            <a:off x="3794397" y="6509939"/>
            <a:ext cx="171450" cy="166286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70" name="Oval 69"/>
          <p:cNvSpPr/>
          <p:nvPr/>
        </p:nvSpPr>
        <p:spPr>
          <a:xfrm>
            <a:off x="4027161" y="6505819"/>
            <a:ext cx="171450" cy="166286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dirty="0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451711" y="3005472"/>
            <a:ext cx="341773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Rough-order calibration ~160 </a:t>
            </a:r>
            <a:r>
              <a:rPr lang="en-US" sz="1400" dirty="0" err="1" smtClean="0"/>
              <a:t>hrs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Focus controller ~300 </a:t>
            </a:r>
            <a:r>
              <a:rPr lang="en-US" sz="1400" dirty="0" err="1" smtClean="0"/>
              <a:t>hrs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Path planning ~120 </a:t>
            </a:r>
            <a:r>
              <a:rPr lang="en-US" sz="1400" dirty="0" err="1" smtClean="0"/>
              <a:t>hrs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Frustum </a:t>
            </a:r>
            <a:r>
              <a:rPr lang="en-US" sz="1400" dirty="0" err="1" smtClean="0"/>
              <a:t>sim</a:t>
            </a:r>
            <a:r>
              <a:rPr lang="en-US" sz="1400" dirty="0" smtClean="0"/>
              <a:t> ~80 </a:t>
            </a:r>
            <a:r>
              <a:rPr lang="en-US" sz="1400" dirty="0" err="1" smtClean="0"/>
              <a:t>hrs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Focus controller work in </a:t>
            </a:r>
            <a:br>
              <a:rPr lang="en-US" sz="1400" dirty="0" smtClean="0"/>
            </a:br>
            <a:r>
              <a:rPr lang="en-US" sz="1400" dirty="0" smtClean="0"/>
              <a:t>in parallel with all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Feature extraction likely in critical path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Timeline?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Low-res point cloud </a:t>
            </a:r>
            <a:br>
              <a:rPr lang="en-US" sz="1400" dirty="0" smtClean="0"/>
            </a:br>
            <a:r>
              <a:rPr lang="en-US" sz="1400" dirty="0" smtClean="0"/>
              <a:t>comes from static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Task for CSIRO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Move frustum work into </a:t>
            </a:r>
            <a:r>
              <a:rPr lang="en-US" sz="1400" dirty="0" err="1" smtClean="0"/>
              <a:t>BoeingMetrologyLib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Request from Anthony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Block diagrams and class diagrams for #4</a:t>
            </a:r>
            <a:endParaRPr lang="en-US" sz="1400" dirty="0"/>
          </a:p>
        </p:txBody>
      </p:sp>
      <p:sp>
        <p:nvSpPr>
          <p:cNvPr id="73" name="Oval 72"/>
          <p:cNvSpPr/>
          <p:nvPr/>
        </p:nvSpPr>
        <p:spPr>
          <a:xfrm>
            <a:off x="7200812" y="2523196"/>
            <a:ext cx="171450" cy="166286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dirty="0" smtClean="0">
                <a:solidFill>
                  <a:prstClr val="white"/>
                </a:solidFill>
              </a:rPr>
              <a:t>?</a:t>
            </a:r>
            <a:endParaRPr lang="en-US" sz="850" dirty="0">
              <a:solidFill>
                <a:prstClr val="white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9551042" y="6483742"/>
            <a:ext cx="171450" cy="166286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dirty="0">
                <a:solidFill>
                  <a:prstClr val="white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5061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Pan/Tilt Calibration Schedule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64816"/>
            <a:ext cx="10515600" cy="498925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Goal: Rough level accuracy to support scan path planning</a:t>
            </a:r>
          </a:p>
          <a:p>
            <a:r>
              <a:rPr lang="en-US" dirty="0" smtClean="0"/>
              <a:t>Software/Process Remaining Tasks</a:t>
            </a:r>
          </a:p>
          <a:p>
            <a:pPr lvl="1"/>
            <a:r>
              <a:rPr lang="en-US" dirty="0" smtClean="0"/>
              <a:t>ZMQ </a:t>
            </a:r>
            <a:r>
              <a:rPr lang="en-US" dirty="0" err="1" smtClean="0"/>
              <a:t>comms</a:t>
            </a:r>
            <a:r>
              <a:rPr lang="en-US" dirty="0" smtClean="0"/>
              <a:t> for Acuity (20 </a:t>
            </a:r>
            <a:r>
              <a:rPr lang="en-US" dirty="0" err="1" smtClean="0"/>
              <a:t>hrs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Pan-tilt management in the database (4 </a:t>
            </a:r>
            <a:r>
              <a:rPr lang="en-US" dirty="0" err="1" smtClean="0"/>
              <a:t>hrs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Finish calibration collection workflow (16 </a:t>
            </a:r>
            <a:r>
              <a:rPr lang="en-US" dirty="0" err="1" smtClean="0"/>
              <a:t>hrs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Collect valid data</a:t>
            </a:r>
          </a:p>
          <a:p>
            <a:pPr lvl="2"/>
            <a:r>
              <a:rPr lang="en-US" dirty="0" smtClean="0"/>
              <a:t>Currently at 40’ – multiple intrinsic calibrations (8 </a:t>
            </a:r>
            <a:r>
              <a:rPr lang="en-US" dirty="0" err="1" smtClean="0"/>
              <a:t>hrs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Potential to use monitor and only a single intrinsic calibration</a:t>
            </a:r>
          </a:p>
          <a:p>
            <a:pPr lvl="2"/>
            <a:r>
              <a:rPr lang="en-US" dirty="0" smtClean="0"/>
              <a:t>Collect actual pan/tilt sweeps (8 </a:t>
            </a:r>
            <a:r>
              <a:rPr lang="en-US" dirty="0" err="1" smtClean="0"/>
              <a:t>hrs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Improved process that uses more collection data to improve accuracy </a:t>
            </a:r>
            <a:r>
              <a:rPr lang="en-US" b="1" dirty="0" smtClean="0"/>
              <a:t>NEW</a:t>
            </a:r>
            <a:endParaRPr lang="en-US" dirty="0" smtClean="0"/>
          </a:p>
          <a:p>
            <a:pPr lvl="1"/>
            <a:r>
              <a:rPr lang="en-US" dirty="0" smtClean="0"/>
              <a:t>Verification of </a:t>
            </a:r>
            <a:r>
              <a:rPr lang="en-US" dirty="0" err="1" smtClean="0"/>
              <a:t>SensorGeometry</a:t>
            </a:r>
            <a:r>
              <a:rPr lang="en-US" dirty="0" smtClean="0"/>
              <a:t> (computes pan-tilt rotation axes and rangefinder </a:t>
            </a:r>
            <a:r>
              <a:rPr lang="en-US" dirty="0" err="1" smtClean="0"/>
              <a:t>extrinsics</a:t>
            </a:r>
            <a:r>
              <a:rPr lang="en-US" dirty="0" smtClean="0"/>
              <a:t> in the camera’s frame) (8 </a:t>
            </a:r>
            <a:r>
              <a:rPr lang="en-US" dirty="0" err="1" smtClean="0"/>
              <a:t>hrs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See “Dual Mounted Camera and Rangefinder Calibration” document</a:t>
            </a:r>
          </a:p>
          <a:p>
            <a:pPr lvl="1"/>
            <a:r>
              <a:rPr lang="en-US" dirty="0" smtClean="0"/>
              <a:t>Process to transform to world frame (80 </a:t>
            </a:r>
            <a:r>
              <a:rPr lang="en-US" dirty="0" err="1" smtClean="0"/>
              <a:t>hrs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Known issue about tracking axes transforms as pan and tilt change</a:t>
            </a:r>
          </a:p>
          <a:p>
            <a:pPr lvl="2"/>
            <a:r>
              <a:rPr lang="en-US" dirty="0" smtClean="0"/>
              <a:t>Other units on the wall must view the calibration board</a:t>
            </a:r>
          </a:p>
          <a:p>
            <a:pPr lvl="2"/>
            <a:r>
              <a:rPr lang="en-US" dirty="0" smtClean="0"/>
              <a:t>Verification</a:t>
            </a:r>
          </a:p>
          <a:p>
            <a:pPr lvl="3"/>
            <a:r>
              <a:rPr lang="en-US" dirty="0"/>
              <a:t>?</a:t>
            </a:r>
            <a:endParaRPr lang="en-US" dirty="0" smtClean="0"/>
          </a:p>
          <a:p>
            <a:pPr lvl="1"/>
            <a:r>
              <a:rPr lang="en-US" dirty="0" smtClean="0"/>
              <a:t>Potential rework (40 </a:t>
            </a:r>
            <a:r>
              <a:rPr lang="en-US" dirty="0" err="1" smtClean="0"/>
              <a:t>hrs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Hardware Tasks (?)</a:t>
            </a:r>
          </a:p>
          <a:p>
            <a:pPr lvl="1"/>
            <a:r>
              <a:rPr lang="en-US" dirty="0" smtClean="0"/>
              <a:t>Acuity mounting and cabling</a:t>
            </a:r>
          </a:p>
          <a:p>
            <a:pPr lvl="1"/>
            <a:r>
              <a:rPr lang="en-US" dirty="0" smtClean="0"/>
              <a:t>Imperx mounting and cabling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Summary: By March 6 (4 weeks) we have a software process in place that can be used to calibrate any of the pan-tilt mounted cameras relative to the world.  This is a critical input to the scan path planning.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9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7028794" y="5739178"/>
            <a:ext cx="5028339" cy="11188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68" y="46037"/>
            <a:ext cx="10515600" cy="6003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Dynamic Calibration Process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60719" y="990208"/>
            <a:ext cx="1674378" cy="1003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Calibration of static wall defines World Frame</a:t>
            </a:r>
            <a:br>
              <a:rPr lang="en-US" sz="1200" dirty="0" smtClean="0"/>
            </a:br>
            <a:r>
              <a:rPr lang="en-US" sz="1200" dirty="0" smtClean="0"/>
              <a:t>(</a:t>
            </a:r>
            <a:r>
              <a:rPr lang="en-US" sz="1200" dirty="0" err="1" smtClean="0"/>
              <a:t>extrinsics</a:t>
            </a:r>
            <a:r>
              <a:rPr lang="en-US" sz="1200" dirty="0" smtClean="0"/>
              <a:t> of all static sensors)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4203999" y="990208"/>
            <a:ext cx="1670502" cy="1003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u="sng" dirty="0" smtClean="0"/>
              <a:t>Pan-Tilt Sweeps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Collect sensor data of known calibration object for mounted sensors (rangefinder + camera)</a:t>
            </a:r>
            <a:endParaRPr lang="en-US" sz="1050" dirty="0"/>
          </a:p>
        </p:txBody>
      </p:sp>
      <p:sp>
        <p:nvSpPr>
          <p:cNvPr id="5" name="Rectangle 4"/>
          <p:cNvSpPr/>
          <p:nvPr/>
        </p:nvSpPr>
        <p:spPr>
          <a:xfrm>
            <a:off x="1310907" y="3805126"/>
            <a:ext cx="1674378" cy="1003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Compute </a:t>
            </a:r>
            <a:r>
              <a:rPr lang="en-US" sz="1200" dirty="0" err="1" smtClean="0"/>
              <a:t>extrinsics</a:t>
            </a:r>
            <a:r>
              <a:rPr lang="en-US" sz="1200" dirty="0" smtClean="0"/>
              <a:t> between rangefinder and camera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7243403" y="982391"/>
            <a:ext cx="1674378" cy="1003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 smtClean="0"/>
              <a:t>Extract 3D pose data </a:t>
            </a:r>
            <a:r>
              <a:rPr lang="en-US" sz="1100" dirty="0" smtClean="0"/>
              <a:t>between calibration object, camera, and rangefinder</a:t>
            </a:r>
            <a:br>
              <a:rPr lang="en-US" sz="1100" dirty="0" smtClean="0"/>
            </a:br>
            <a:r>
              <a:rPr lang="en-US" sz="1100" dirty="0" smtClean="0"/>
              <a:t>(Associated with pan, tilt values)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4085127" y="3780853"/>
            <a:ext cx="1674378" cy="1003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Compute rotation axes defined in the mounted Camera’s Coordinate System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7146615" y="3780854"/>
            <a:ext cx="1674378" cy="1003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Relate the rotation axes to the World Frame with static techniques at a “home position” pan-tilt value 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9920835" y="3408623"/>
            <a:ext cx="2136298" cy="17640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Output</a:t>
            </a: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Camera extrinsic model</a:t>
            </a:r>
            <a:br>
              <a:rPr lang="en-US" sz="1200" dirty="0"/>
            </a:br>
            <a:r>
              <a:rPr lang="en-US" sz="1200" dirty="0"/>
              <a:t>F(pan, tilt)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Rangefinder extrinsic model</a:t>
            </a:r>
            <a:br>
              <a:rPr lang="en-US" sz="1200" dirty="0"/>
            </a:br>
            <a:r>
              <a:rPr lang="en-US" sz="1200" dirty="0"/>
              <a:t>F(pan, tilt)</a:t>
            </a:r>
          </a:p>
          <a:p>
            <a:pPr algn="ctr"/>
            <a:endParaRPr lang="en-US" sz="1200" dirty="0"/>
          </a:p>
        </p:txBody>
      </p:sp>
      <p:sp>
        <p:nvSpPr>
          <p:cNvPr id="10" name="Right Arrow 9"/>
          <p:cNvSpPr/>
          <p:nvPr/>
        </p:nvSpPr>
        <p:spPr>
          <a:xfrm>
            <a:off x="3049706" y="1298256"/>
            <a:ext cx="849663" cy="258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179131" y="1298256"/>
            <a:ext cx="849663" cy="258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9132390" y="1298256"/>
            <a:ext cx="849663" cy="258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110374" y="4153086"/>
            <a:ext cx="849663" cy="258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009684" y="4153085"/>
            <a:ext cx="849663" cy="258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8959233" y="4153084"/>
            <a:ext cx="849663" cy="258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28061" y="4153083"/>
            <a:ext cx="849663" cy="258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007" y="2079103"/>
            <a:ext cx="1513170" cy="1518352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3697743" y="4715204"/>
            <a:ext cx="2176758" cy="2051072"/>
            <a:chOff x="8035392" y="947831"/>
            <a:chExt cx="3560496" cy="479179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05" r="8443"/>
            <a:stretch/>
          </p:blipFill>
          <p:spPr>
            <a:xfrm>
              <a:off x="8035392" y="1314940"/>
              <a:ext cx="3560496" cy="4424682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/>
            <p:nvPr/>
          </p:nvCxnSpPr>
          <p:spPr>
            <a:xfrm>
              <a:off x="8788249" y="2129477"/>
              <a:ext cx="9834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8781779" y="1197825"/>
              <a:ext cx="0" cy="931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8730021" y="2074484"/>
              <a:ext cx="116456" cy="1099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723608" y="1876833"/>
              <a:ext cx="339714" cy="499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x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83735" y="947831"/>
              <a:ext cx="343853" cy="499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y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8807198" y="2129477"/>
              <a:ext cx="470493" cy="7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>
            <a:off x="3899369" y="2985961"/>
            <a:ext cx="830488" cy="7948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8722" y="2670372"/>
            <a:ext cx="234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Oper_SensorGeometry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7243403" y="4872341"/>
            <a:ext cx="622055" cy="775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60924" y="5354013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Rainer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820993" y="6167781"/>
            <a:ext cx="1270449" cy="485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Calibration Model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10602427" y="5819308"/>
            <a:ext cx="1362482" cy="94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Transform between Pan-tilt mounted camera and external camera </a:t>
            </a:r>
            <a:endParaRPr lang="en-US" sz="900" dirty="0"/>
          </a:p>
        </p:txBody>
      </p:sp>
      <p:cxnSp>
        <p:nvCxnSpPr>
          <p:cNvPr id="35" name="Straight Arrow Connector 34"/>
          <p:cNvCxnSpPr>
            <a:stCxn id="32" idx="3"/>
            <a:endCxn id="33" idx="1"/>
          </p:cNvCxnSpPr>
          <p:nvPr/>
        </p:nvCxnSpPr>
        <p:spPr>
          <a:xfrm flipV="1">
            <a:off x="10091442" y="6291646"/>
            <a:ext cx="510985" cy="118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146615" y="6167781"/>
            <a:ext cx="1270449" cy="485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Pan, Tilt Angle</a:t>
            </a:r>
            <a:endParaRPr lang="en-US" sz="1400" dirty="0"/>
          </a:p>
        </p:txBody>
      </p:sp>
      <p:cxnSp>
        <p:nvCxnSpPr>
          <p:cNvPr id="39" name="Straight Arrow Connector 38"/>
          <p:cNvCxnSpPr>
            <a:stCxn id="38" idx="3"/>
            <a:endCxn id="32" idx="1"/>
          </p:cNvCxnSpPr>
          <p:nvPr/>
        </p:nvCxnSpPr>
        <p:spPr>
          <a:xfrm>
            <a:off x="8417064" y="6410542"/>
            <a:ext cx="403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237692" y="5736315"/>
            <a:ext cx="1555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we need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97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3771</TotalTime>
  <Words>961</Words>
  <Application>Microsoft Office PowerPoint</Application>
  <PresentationFormat>Widescreen</PresentationFormat>
  <Paragraphs>205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Live Metrology: Boeing Salt Lake System Integration Lab</vt:lpstr>
      <vt:lpstr>Dynamic Scanning Calibration Requirements</vt:lpstr>
      <vt:lpstr>Dynamic (Pan-Tilt) Scanning Approach [LIVPLN-4]</vt:lpstr>
      <vt:lpstr>Scan Path Planning</vt:lpstr>
      <vt:lpstr>PowerPoint Presentation</vt:lpstr>
      <vt:lpstr>Other Considerations</vt:lpstr>
      <vt:lpstr>April 2018 Milestone: Dynamic Scanning High-Level Tasks</vt:lpstr>
      <vt:lpstr>Pan/Tilt Calibration Schedule</vt:lpstr>
      <vt:lpstr>Dynamic Calibration Process</vt:lpstr>
      <vt:lpstr>Local Pan/Tilt Calibration Concept</vt:lpstr>
      <vt:lpstr>Local Pan/Tilt Calibration Concept</vt:lpstr>
      <vt:lpstr>Local Pan/Tilt Calibration Concept</vt:lpstr>
      <vt:lpstr>Local Pan/Tilt Calibration Concept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Ingram, Luke C</dc:creator>
  <cp:lastModifiedBy>Ingram, Luke C</cp:lastModifiedBy>
  <cp:revision>135</cp:revision>
  <dcterms:created xsi:type="dcterms:W3CDTF">2018-01-15T17:33:54Z</dcterms:created>
  <dcterms:modified xsi:type="dcterms:W3CDTF">2018-02-08T16:53:07Z</dcterms:modified>
</cp:coreProperties>
</file>