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71" r:id="rId7"/>
    <p:sldId id="272" r:id="rId8"/>
    <p:sldId id="258" r:id="rId9"/>
    <p:sldId id="259" r:id="rId10"/>
    <p:sldId id="260" r:id="rId11"/>
    <p:sldId id="262" r:id="rId12"/>
    <p:sldId id="261" r:id="rId13"/>
    <p:sldId id="264" r:id="rId14"/>
    <p:sldId id="265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B2B85-E45A-4722-8370-AECF94480264}">
          <p14:sldIdLst>
            <p14:sldId id="256"/>
            <p14:sldId id="257"/>
            <p14:sldId id="266"/>
            <p14:sldId id="267"/>
            <p14:sldId id="268"/>
            <p14:sldId id="271"/>
            <p14:sldId id="272"/>
            <p14:sldId id="258"/>
            <p14:sldId id="259"/>
            <p14:sldId id="260"/>
            <p14:sldId id="262"/>
            <p14:sldId id="261"/>
            <p14:sldId id="264"/>
          </p14:sldIdLst>
        </p14:section>
        <p14:section name="Calibration" id="{C9469359-C64D-44B4-B7C8-F4748937E16D}">
          <p14:sldIdLst>
            <p14:sldId id="265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505-4122-4780-B7C9-FB74B1CC626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4D23-9C9D-4186-813B-6D30491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505-4122-4780-B7C9-FB74B1CC626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4D23-9C9D-4186-813B-6D30491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9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505-4122-4780-B7C9-FB74B1CC626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4D23-9C9D-4186-813B-6D30491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8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505-4122-4780-B7C9-FB74B1CC626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4D23-9C9D-4186-813B-6D30491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505-4122-4780-B7C9-FB74B1CC626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4D23-9C9D-4186-813B-6D30491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4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505-4122-4780-B7C9-FB74B1CC626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4D23-9C9D-4186-813B-6D30491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7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505-4122-4780-B7C9-FB74B1CC626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4D23-9C9D-4186-813B-6D30491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505-4122-4780-B7C9-FB74B1CC626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4D23-9C9D-4186-813B-6D30491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5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505-4122-4780-B7C9-FB74B1CC626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4D23-9C9D-4186-813B-6D30491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3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505-4122-4780-B7C9-FB74B1CC626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4D23-9C9D-4186-813B-6D30491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1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505-4122-4780-B7C9-FB74B1CC626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4D23-9C9D-4186-813B-6D30491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2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F1505-4122-4780-B7C9-FB74B1CC626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4D23-9C9D-4186-813B-6D30491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29496" y="849274"/>
            <a:ext cx="3042606" cy="123977"/>
          </a:xfrm>
          <a:custGeom>
            <a:avLst/>
            <a:gdLst>
              <a:gd name="connsiteX0" fmla="*/ 0 w 3042606"/>
              <a:gd name="connsiteY0" fmla="*/ 123977 h 123977"/>
              <a:gd name="connsiteX1" fmla="*/ 80921 w 3042606"/>
              <a:gd name="connsiteY1" fmla="*/ 107793 h 123977"/>
              <a:gd name="connsiteX2" fmla="*/ 97105 w 3042606"/>
              <a:gd name="connsiteY2" fmla="*/ 91608 h 123977"/>
              <a:gd name="connsiteX3" fmla="*/ 186117 w 3042606"/>
              <a:gd name="connsiteY3" fmla="*/ 75424 h 123977"/>
              <a:gd name="connsiteX4" fmla="*/ 267038 w 3042606"/>
              <a:gd name="connsiteY4" fmla="*/ 59240 h 123977"/>
              <a:gd name="connsiteX5" fmla="*/ 1076241 w 3042606"/>
              <a:gd name="connsiteY5" fmla="*/ 43056 h 123977"/>
              <a:gd name="connsiteX6" fmla="*/ 1181438 w 3042606"/>
              <a:gd name="connsiteY6" fmla="*/ 26872 h 123977"/>
              <a:gd name="connsiteX7" fmla="*/ 1359462 w 3042606"/>
              <a:gd name="connsiteY7" fmla="*/ 18780 h 123977"/>
              <a:gd name="connsiteX8" fmla="*/ 1577947 w 3042606"/>
              <a:gd name="connsiteY8" fmla="*/ 10688 h 123977"/>
              <a:gd name="connsiteX9" fmla="*/ 1925905 w 3042606"/>
              <a:gd name="connsiteY9" fmla="*/ 10688 h 123977"/>
              <a:gd name="connsiteX10" fmla="*/ 2112022 w 3042606"/>
              <a:gd name="connsiteY10" fmla="*/ 18780 h 123977"/>
              <a:gd name="connsiteX11" fmla="*/ 2152482 w 3042606"/>
              <a:gd name="connsiteY11" fmla="*/ 26872 h 123977"/>
              <a:gd name="connsiteX12" fmla="*/ 2209126 w 3042606"/>
              <a:gd name="connsiteY12" fmla="*/ 34964 h 123977"/>
              <a:gd name="connsiteX13" fmla="*/ 2241494 w 3042606"/>
              <a:gd name="connsiteY13" fmla="*/ 43056 h 123977"/>
              <a:gd name="connsiteX14" fmla="*/ 2281954 w 3042606"/>
              <a:gd name="connsiteY14" fmla="*/ 51148 h 123977"/>
              <a:gd name="connsiteX15" fmla="*/ 2629912 w 3042606"/>
              <a:gd name="connsiteY15" fmla="*/ 43056 h 123977"/>
              <a:gd name="connsiteX16" fmla="*/ 3042606 w 3042606"/>
              <a:gd name="connsiteY16" fmla="*/ 51148 h 1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2606" h="123977">
                <a:moveTo>
                  <a:pt x="0" y="123977"/>
                </a:moveTo>
                <a:cubicBezTo>
                  <a:pt x="6095" y="122961"/>
                  <a:pt x="68850" y="113829"/>
                  <a:pt x="80921" y="107793"/>
                </a:cubicBezTo>
                <a:cubicBezTo>
                  <a:pt x="87745" y="104381"/>
                  <a:pt x="90092" y="94613"/>
                  <a:pt x="97105" y="91608"/>
                </a:cubicBezTo>
                <a:cubicBezTo>
                  <a:pt x="104698" y="88354"/>
                  <a:pt x="182399" y="76168"/>
                  <a:pt x="186117" y="75424"/>
                </a:cubicBezTo>
                <a:cubicBezTo>
                  <a:pt x="217933" y="69061"/>
                  <a:pt x="231813" y="60739"/>
                  <a:pt x="267038" y="59240"/>
                </a:cubicBezTo>
                <a:cubicBezTo>
                  <a:pt x="409703" y="53169"/>
                  <a:pt x="989234" y="44531"/>
                  <a:pt x="1076241" y="43056"/>
                </a:cubicBezTo>
                <a:cubicBezTo>
                  <a:pt x="1116338" y="35037"/>
                  <a:pt x="1137346" y="29811"/>
                  <a:pt x="1181438" y="26872"/>
                </a:cubicBezTo>
                <a:cubicBezTo>
                  <a:pt x="1240709" y="22921"/>
                  <a:pt x="1300109" y="21203"/>
                  <a:pt x="1359462" y="18780"/>
                </a:cubicBezTo>
                <a:lnTo>
                  <a:pt x="1577947" y="10688"/>
                </a:lnTo>
                <a:cubicBezTo>
                  <a:pt x="1738868" y="-7192"/>
                  <a:pt x="1637990" y="586"/>
                  <a:pt x="1925905" y="10688"/>
                </a:cubicBezTo>
                <a:lnTo>
                  <a:pt x="2112022" y="18780"/>
                </a:lnTo>
                <a:cubicBezTo>
                  <a:pt x="2125509" y="21477"/>
                  <a:pt x="2138915" y="24611"/>
                  <a:pt x="2152482" y="26872"/>
                </a:cubicBezTo>
                <a:cubicBezTo>
                  <a:pt x="2171296" y="30008"/>
                  <a:pt x="2190361" y="31552"/>
                  <a:pt x="2209126" y="34964"/>
                </a:cubicBezTo>
                <a:cubicBezTo>
                  <a:pt x="2220068" y="36953"/>
                  <a:pt x="2230637" y="40643"/>
                  <a:pt x="2241494" y="43056"/>
                </a:cubicBezTo>
                <a:cubicBezTo>
                  <a:pt x="2254920" y="46040"/>
                  <a:pt x="2268467" y="48451"/>
                  <a:pt x="2281954" y="51148"/>
                </a:cubicBezTo>
                <a:cubicBezTo>
                  <a:pt x="2397940" y="48451"/>
                  <a:pt x="2513895" y="43056"/>
                  <a:pt x="2629912" y="43056"/>
                </a:cubicBezTo>
                <a:cubicBezTo>
                  <a:pt x="2767503" y="43056"/>
                  <a:pt x="2905015" y="51148"/>
                  <a:pt x="3042606" y="511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6332" y="479942"/>
            <a:ext cx="8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8508" y="2413632"/>
            <a:ext cx="291313" cy="26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Curved Right Arrow 6"/>
          <p:cNvSpPr/>
          <p:nvPr/>
        </p:nvSpPr>
        <p:spPr>
          <a:xfrm rot="10800000">
            <a:off x="790742" y="2320574"/>
            <a:ext cx="250853" cy="4531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106" y="2044300"/>
            <a:ext cx="53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34614" y="2413632"/>
            <a:ext cx="291313" cy="26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66640" y="2413632"/>
            <a:ext cx="291313" cy="26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2" name="Straight Connector 11"/>
          <p:cNvCxnSpPr>
            <a:stCxn id="6" idx="0"/>
            <a:endCxn id="4" idx="3"/>
          </p:cNvCxnSpPr>
          <p:nvPr/>
        </p:nvCxnSpPr>
        <p:spPr>
          <a:xfrm flipH="1" flipV="1">
            <a:off x="515613" y="924698"/>
            <a:ext cx="48552" cy="1488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0"/>
          </p:cNvCxnSpPr>
          <p:nvPr/>
        </p:nvCxnSpPr>
        <p:spPr>
          <a:xfrm flipV="1">
            <a:off x="564165" y="911262"/>
            <a:ext cx="145656" cy="150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4" idx="3"/>
          </p:cNvCxnSpPr>
          <p:nvPr/>
        </p:nvCxnSpPr>
        <p:spPr>
          <a:xfrm flipH="1" flipV="1">
            <a:off x="515613" y="924698"/>
            <a:ext cx="1448475" cy="1488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3"/>
          </p:cNvCxnSpPr>
          <p:nvPr/>
        </p:nvCxnSpPr>
        <p:spPr>
          <a:xfrm flipH="1" flipV="1">
            <a:off x="515613" y="924698"/>
            <a:ext cx="1448475" cy="1488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0"/>
          </p:cNvCxnSpPr>
          <p:nvPr/>
        </p:nvCxnSpPr>
        <p:spPr>
          <a:xfrm flipH="1" flipV="1">
            <a:off x="730430" y="862710"/>
            <a:ext cx="1249841" cy="1550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025411" y="1117456"/>
            <a:ext cx="760651" cy="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375773" y="3838809"/>
            <a:ext cx="3042606" cy="123977"/>
          </a:xfrm>
          <a:custGeom>
            <a:avLst/>
            <a:gdLst>
              <a:gd name="connsiteX0" fmla="*/ 0 w 3042606"/>
              <a:gd name="connsiteY0" fmla="*/ 123977 h 123977"/>
              <a:gd name="connsiteX1" fmla="*/ 80921 w 3042606"/>
              <a:gd name="connsiteY1" fmla="*/ 107793 h 123977"/>
              <a:gd name="connsiteX2" fmla="*/ 97105 w 3042606"/>
              <a:gd name="connsiteY2" fmla="*/ 91608 h 123977"/>
              <a:gd name="connsiteX3" fmla="*/ 186117 w 3042606"/>
              <a:gd name="connsiteY3" fmla="*/ 75424 h 123977"/>
              <a:gd name="connsiteX4" fmla="*/ 267038 w 3042606"/>
              <a:gd name="connsiteY4" fmla="*/ 59240 h 123977"/>
              <a:gd name="connsiteX5" fmla="*/ 1076241 w 3042606"/>
              <a:gd name="connsiteY5" fmla="*/ 43056 h 123977"/>
              <a:gd name="connsiteX6" fmla="*/ 1181438 w 3042606"/>
              <a:gd name="connsiteY6" fmla="*/ 26872 h 123977"/>
              <a:gd name="connsiteX7" fmla="*/ 1359462 w 3042606"/>
              <a:gd name="connsiteY7" fmla="*/ 18780 h 123977"/>
              <a:gd name="connsiteX8" fmla="*/ 1577947 w 3042606"/>
              <a:gd name="connsiteY8" fmla="*/ 10688 h 123977"/>
              <a:gd name="connsiteX9" fmla="*/ 1925905 w 3042606"/>
              <a:gd name="connsiteY9" fmla="*/ 10688 h 123977"/>
              <a:gd name="connsiteX10" fmla="*/ 2112022 w 3042606"/>
              <a:gd name="connsiteY10" fmla="*/ 18780 h 123977"/>
              <a:gd name="connsiteX11" fmla="*/ 2152482 w 3042606"/>
              <a:gd name="connsiteY11" fmla="*/ 26872 h 123977"/>
              <a:gd name="connsiteX12" fmla="*/ 2209126 w 3042606"/>
              <a:gd name="connsiteY12" fmla="*/ 34964 h 123977"/>
              <a:gd name="connsiteX13" fmla="*/ 2241494 w 3042606"/>
              <a:gd name="connsiteY13" fmla="*/ 43056 h 123977"/>
              <a:gd name="connsiteX14" fmla="*/ 2281954 w 3042606"/>
              <a:gd name="connsiteY14" fmla="*/ 51148 h 123977"/>
              <a:gd name="connsiteX15" fmla="*/ 2629912 w 3042606"/>
              <a:gd name="connsiteY15" fmla="*/ 43056 h 123977"/>
              <a:gd name="connsiteX16" fmla="*/ 3042606 w 3042606"/>
              <a:gd name="connsiteY16" fmla="*/ 51148 h 1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2606" h="123977">
                <a:moveTo>
                  <a:pt x="0" y="123977"/>
                </a:moveTo>
                <a:cubicBezTo>
                  <a:pt x="6095" y="122961"/>
                  <a:pt x="68850" y="113829"/>
                  <a:pt x="80921" y="107793"/>
                </a:cubicBezTo>
                <a:cubicBezTo>
                  <a:pt x="87745" y="104381"/>
                  <a:pt x="90092" y="94613"/>
                  <a:pt x="97105" y="91608"/>
                </a:cubicBezTo>
                <a:cubicBezTo>
                  <a:pt x="104698" y="88354"/>
                  <a:pt x="182399" y="76168"/>
                  <a:pt x="186117" y="75424"/>
                </a:cubicBezTo>
                <a:cubicBezTo>
                  <a:pt x="217933" y="69061"/>
                  <a:pt x="231813" y="60739"/>
                  <a:pt x="267038" y="59240"/>
                </a:cubicBezTo>
                <a:cubicBezTo>
                  <a:pt x="409703" y="53169"/>
                  <a:pt x="989234" y="44531"/>
                  <a:pt x="1076241" y="43056"/>
                </a:cubicBezTo>
                <a:cubicBezTo>
                  <a:pt x="1116338" y="35037"/>
                  <a:pt x="1137346" y="29811"/>
                  <a:pt x="1181438" y="26872"/>
                </a:cubicBezTo>
                <a:cubicBezTo>
                  <a:pt x="1240709" y="22921"/>
                  <a:pt x="1300109" y="21203"/>
                  <a:pt x="1359462" y="18780"/>
                </a:cubicBezTo>
                <a:lnTo>
                  <a:pt x="1577947" y="10688"/>
                </a:lnTo>
                <a:cubicBezTo>
                  <a:pt x="1738868" y="-7192"/>
                  <a:pt x="1637990" y="586"/>
                  <a:pt x="1925905" y="10688"/>
                </a:cubicBezTo>
                <a:lnTo>
                  <a:pt x="2112022" y="18780"/>
                </a:lnTo>
                <a:cubicBezTo>
                  <a:pt x="2125509" y="21477"/>
                  <a:pt x="2138915" y="24611"/>
                  <a:pt x="2152482" y="26872"/>
                </a:cubicBezTo>
                <a:cubicBezTo>
                  <a:pt x="2171296" y="30008"/>
                  <a:pt x="2190361" y="31552"/>
                  <a:pt x="2209126" y="34964"/>
                </a:cubicBezTo>
                <a:cubicBezTo>
                  <a:pt x="2220068" y="36953"/>
                  <a:pt x="2230637" y="40643"/>
                  <a:pt x="2241494" y="43056"/>
                </a:cubicBezTo>
                <a:cubicBezTo>
                  <a:pt x="2254920" y="46040"/>
                  <a:pt x="2268467" y="48451"/>
                  <a:pt x="2281954" y="51148"/>
                </a:cubicBezTo>
                <a:cubicBezTo>
                  <a:pt x="2397940" y="48451"/>
                  <a:pt x="2513895" y="43056"/>
                  <a:pt x="2629912" y="43056"/>
                </a:cubicBezTo>
                <a:cubicBezTo>
                  <a:pt x="2767503" y="43056"/>
                  <a:pt x="2905015" y="51148"/>
                  <a:pt x="3042606" y="511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52609" y="3469477"/>
            <a:ext cx="8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785" y="5403167"/>
            <a:ext cx="291313" cy="26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7" name="Curved Right Arrow 26"/>
          <p:cNvSpPr/>
          <p:nvPr/>
        </p:nvSpPr>
        <p:spPr>
          <a:xfrm rot="10800000">
            <a:off x="837019" y="5310109"/>
            <a:ext cx="250853" cy="4531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7383" y="5033835"/>
            <a:ext cx="53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880891" y="5403167"/>
            <a:ext cx="291313" cy="26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293162" y="5403167"/>
            <a:ext cx="291313" cy="26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957387" y="3900797"/>
            <a:ext cx="48552" cy="1488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05939" y="3887361"/>
            <a:ext cx="145656" cy="150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957387" y="3900797"/>
            <a:ext cx="1448475" cy="1488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957387" y="3900797"/>
            <a:ext cx="1448475" cy="1488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172204" y="3838809"/>
            <a:ext cx="1249841" cy="1550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467185" y="4093555"/>
            <a:ext cx="760651" cy="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6675" y="144948"/>
            <a:ext cx="115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Diagram 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24224" y="4014239"/>
            <a:ext cx="115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Diagram B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4714875" y="329614"/>
                <a:ext cx="6991350" cy="6384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Obtain Inputs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 smtClean="0"/>
                  <a:t>Point cloud specified in world coordinates and physical units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 smtClean="0"/>
                  <a:t>Dominant line-of-sight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𝐿𝑂𝑆</m:t>
                            </m:r>
                          </m:e>
                        </m:acc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500" dirty="0" smtClean="0"/>
                  <a:t> specified in world coordinates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 smtClean="0"/>
                  <a:t>Dominant scan direction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𝑆𝐶𝐴𝑁</m:t>
                            </m:r>
                          </m:e>
                        </m:acc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500" dirty="0" smtClean="0"/>
                  <a:t> specified in world coordinates.  This vector is approximately orthogonal to both the pan rotation axis and the dominant line-of-sight vector specified in </a:t>
                </a:r>
                <a:r>
                  <a:rPr lang="en-US" sz="1500" dirty="0" err="1" smtClean="0"/>
                  <a:t>subitem</a:t>
                </a:r>
                <a:r>
                  <a:rPr lang="en-US" sz="1500" dirty="0" smtClean="0"/>
                  <a:t> 2.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 smtClean="0"/>
                  <a:t>An approximate 2D FOV size (</a:t>
                </a:r>
                <a:r>
                  <a:rPr lang="en-US" sz="1500" i="1" dirty="0" err="1" smtClean="0"/>
                  <a:t>sx</a:t>
                </a:r>
                <a:r>
                  <a:rPr lang="en-US" sz="1500" dirty="0" smtClean="0"/>
                  <a:t>, </a:t>
                </a:r>
                <a:r>
                  <a:rPr lang="en-US" sz="1500" i="1" dirty="0" err="1" smtClean="0"/>
                  <a:t>sy</a:t>
                </a:r>
                <a:r>
                  <a:rPr lang="en-US" sz="1500" dirty="0" smtClean="0"/>
                  <a:t>) specified in the same physical units as the point cloud.  The two dimensions correspond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𝑆𝐶𝐴𝑁</m:t>
                            </m:r>
                          </m:e>
                        </m:acc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5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𝐿𝑂𝑆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𝑆𝐶𝐴𝑁</m:t>
                            </m:r>
                          </m:e>
                        </m:acc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500" dirty="0" smtClean="0"/>
                  <a:t>.  This size should be restricted to account for desired </a:t>
                </a:r>
                <a:r>
                  <a:rPr lang="en-US" sz="1500" b="1" dirty="0" smtClean="0"/>
                  <a:t>overlap amount</a:t>
                </a:r>
                <a:r>
                  <a:rPr lang="en-US" sz="1500" dirty="0" smtClean="0"/>
                  <a:t>.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 smtClean="0"/>
                  <a:t>Calibration model of each pan-tilt unit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Define a new “scan frame”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sz="1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𝑆𝐶𝐴𝑁</m:t>
                                </m:r>
                              </m:e>
                            </m:acc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𝐿𝑂𝑆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𝑆𝐶𝐴𝑁</m:t>
                                </m:r>
                              </m:e>
                            </m:acc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𝐿𝑂𝑆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500" dirty="0" smtClean="0"/>
                  <a:t> and the corresponding world-to-scan transform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sz="1500" dirty="0" smtClean="0"/>
                  <a:t>.  Transform the point cloud into the scan frame. 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Partition the work volume </a:t>
                </a:r>
                <a:r>
                  <a:rPr lang="en-US" sz="1500" dirty="0" err="1" smtClean="0"/>
                  <a:t>rectangularly</a:t>
                </a:r>
                <a:r>
                  <a:rPr lang="en-US" sz="1500" dirty="0" smtClean="0"/>
                  <a:t>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500" dirty="0" smtClean="0"/>
                  <a:t> such that each partition is straddled by a pair of pan-tilt units, as shown in Diagram A.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Within each partition, sub-partition the point cloud into 3D tiles of size (</a:t>
                </a:r>
                <a:r>
                  <a:rPr lang="en-US" sz="1500" i="1" dirty="0" err="1" smtClean="0"/>
                  <a:t>sx</a:t>
                </a:r>
                <a:r>
                  <a:rPr lang="en-US" sz="1500" dirty="0" smtClean="0"/>
                  <a:t>, </a:t>
                </a:r>
                <a:r>
                  <a:rPr lang="en-US" sz="1500" i="1" dirty="0" err="1" smtClean="0"/>
                  <a:t>sy</a:t>
                </a:r>
                <a:r>
                  <a:rPr lang="en-US" sz="1500" i="1" dirty="0" smtClean="0"/>
                  <a:t>, </a:t>
                </a:r>
                <a:r>
                  <a:rPr lang="en-US" sz="1500" i="1" dirty="0" err="1" smtClean="0"/>
                  <a:t>sz</a:t>
                </a:r>
                <a:r>
                  <a:rPr lang="en-US" sz="1500" dirty="0" smtClean="0"/>
                  <a:t>) in the scan frame.  Tiles are defined by a centroid and x, y, z dimensions. The z-component of the centroid is adjusted to match the z-component of the point cloud point with the closest projected x-y coordinate.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Within each </a:t>
                </a:r>
                <a:r>
                  <a:rPr lang="en-US" sz="1500" b="1" dirty="0" smtClean="0"/>
                  <a:t>alternating </a:t>
                </a:r>
                <a:r>
                  <a:rPr lang="en-US" sz="1500" dirty="0" smtClean="0"/>
                  <a:t>partition, iterate through tiles beginning with the tile with minimum x, y centroid, and increasing most rapidly in y.  At each tile, compute the pan, tilt, and range (from camera to tile) of each of the straddling pan-tilt units such that the camera lens is pointed at the tile centroid (as described in the following slide).  </a:t>
                </a:r>
                <a:endParaRPr lang="en-US" sz="15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Repeat step 5 with the next tile until all </a:t>
                </a:r>
                <a:r>
                  <a:rPr lang="en-US" sz="1500" b="1" dirty="0" smtClean="0"/>
                  <a:t>alternating </a:t>
                </a:r>
                <a:r>
                  <a:rPr lang="en-US" sz="1500" dirty="0" smtClean="0"/>
                  <a:t>partition tiles have been processed. 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Repeat steps 5 and 6 for the second set of alternating partitions. </a:t>
                </a: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5" y="329614"/>
                <a:ext cx="6991350" cy="6384633"/>
              </a:xfrm>
              <a:prstGeom prst="rect">
                <a:avLst/>
              </a:prstGeom>
              <a:blipFill rotWithShape="0">
                <a:blip r:embed="rId2"/>
                <a:stretch>
                  <a:fillRect l="-349" t="-287" r="-10288" b="-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/>
          <p:cNvSpPr/>
          <p:nvPr/>
        </p:nvSpPr>
        <p:spPr>
          <a:xfrm>
            <a:off x="3196306" y="-52454"/>
            <a:ext cx="4589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 smtClean="0"/>
              <a:t>PairWise</a:t>
            </a:r>
            <a:r>
              <a:rPr lang="en-US" u="sng" dirty="0" smtClean="0"/>
              <a:t> Pan-Tilt-Mounted Scanning Algorithm</a:t>
            </a:r>
          </a:p>
        </p:txBody>
      </p:sp>
      <p:cxnSp>
        <p:nvCxnSpPr>
          <p:cNvPr id="144" name="Straight Connector 143"/>
          <p:cNvCxnSpPr/>
          <p:nvPr/>
        </p:nvCxnSpPr>
        <p:spPr>
          <a:xfrm flipV="1">
            <a:off x="404852" y="667937"/>
            <a:ext cx="0" cy="2752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1957387" y="667937"/>
            <a:ext cx="0" cy="2752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3462715" y="667937"/>
            <a:ext cx="0" cy="2752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04852" y="3086100"/>
            <a:ext cx="1552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964088" y="3086100"/>
            <a:ext cx="1493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658665" y="2891072"/>
            <a:ext cx="11623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2147175" y="2891072"/>
            <a:ext cx="11623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Partition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5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46051"/>
            <a:ext cx="10515600" cy="4834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Control/Path Execution Classes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9932" y="692955"/>
            <a:ext cx="5913967" cy="254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2332" y="1465052"/>
            <a:ext cx="5491540" cy="93871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Data Members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/>
              <a:t>motionSystemName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/>
              <a:t>motionSystemType</a:t>
            </a:r>
            <a:r>
              <a:rPr lang="en-US" sz="1100" dirty="0" smtClean="0"/>
              <a:t> (</a:t>
            </a:r>
            <a:r>
              <a:rPr lang="en-US" sz="1100" dirty="0" err="1" smtClean="0"/>
              <a:t>enum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Vector&lt;</a:t>
            </a:r>
            <a:r>
              <a:rPr lang="en-US" sz="1100" dirty="0" err="1" smtClean="0"/>
              <a:t>ExtrinsicData</a:t>
            </a:r>
            <a:r>
              <a:rPr lang="en-US" sz="1100" dirty="0" smtClean="0"/>
              <a:t>&gt; </a:t>
            </a:r>
            <a:r>
              <a:rPr lang="en-US" sz="1100" dirty="0" err="1" smtClean="0"/>
              <a:t>sensorExtrinsics</a:t>
            </a:r>
            <a:r>
              <a:rPr lang="en-US" sz="1100" dirty="0" smtClean="0"/>
              <a:t> // Camera-to-World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/>
              <a:t>Cv</a:t>
            </a:r>
            <a:r>
              <a:rPr lang="en-US" sz="1100" dirty="0" smtClean="0"/>
              <a:t>::Point3d </a:t>
            </a:r>
            <a:r>
              <a:rPr lang="en-US" sz="1100" dirty="0" err="1" smtClean="0"/>
              <a:t>targetCoordinate</a:t>
            </a:r>
            <a:r>
              <a:rPr lang="en-US" sz="1100" dirty="0" smtClean="0"/>
              <a:t> // Position in world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2332" y="2520121"/>
            <a:ext cx="549154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GetRangeToTarget</a:t>
            </a:r>
            <a:r>
              <a:rPr lang="en-US" sz="1200" dirty="0" smtClean="0"/>
              <a:t>() // For a mounted sensor, get range to </a:t>
            </a:r>
            <a:r>
              <a:rPr lang="en-US" sz="1200" dirty="0" err="1" smtClean="0"/>
              <a:t>targetCoordinate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62332" y="735767"/>
            <a:ext cx="549154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// A motion unit combined with a sensor suite and the combined state at a single //moment in time </a:t>
            </a:r>
          </a:p>
          <a:p>
            <a:r>
              <a:rPr lang="en-US" sz="1200" dirty="0" err="1" smtClean="0"/>
              <a:t>BoeingMetrology</a:t>
            </a:r>
            <a:r>
              <a:rPr lang="en-US" sz="1200" dirty="0" smtClean="0"/>
              <a:t>::Scanning::Control::</a:t>
            </a:r>
            <a:r>
              <a:rPr lang="en-US" sz="1200" dirty="0" err="1" smtClean="0"/>
              <a:t>ControlStateBase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176299" y="3930409"/>
            <a:ext cx="5913967" cy="254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28699" y="4507714"/>
            <a:ext cx="5491540" cy="93871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Data Members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Vector&lt;</a:t>
            </a:r>
            <a:r>
              <a:rPr lang="en-US" sz="1100" dirty="0" err="1" smtClean="0"/>
              <a:t>ControlStateBase</a:t>
            </a:r>
            <a:r>
              <a:rPr lang="en-US" sz="1100" dirty="0" smtClean="0"/>
              <a:t>&gt; // list of motion units and associated sensors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Vector&lt;vector&lt;</a:t>
            </a:r>
            <a:r>
              <a:rPr lang="en-US" sz="1100" dirty="0" err="1" smtClean="0"/>
              <a:t>ConstrolStateNames</a:t>
            </a:r>
            <a:r>
              <a:rPr lang="en-US" sz="1100" dirty="0" smtClean="0"/>
              <a:t>&gt;&gt; // lists of grouped sensors with overlapping FOVs at each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328699" y="5621119"/>
            <a:ext cx="549154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GetSensorNames</a:t>
            </a:r>
            <a:r>
              <a:rPr lang="en-US" sz="1200" dirty="0" smtClean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GetMotionSystemNames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328699" y="3973220"/>
            <a:ext cx="549154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// Contain a list of </a:t>
            </a:r>
            <a:r>
              <a:rPr lang="en-US" sz="1200" dirty="0" err="1" smtClean="0"/>
              <a:t>ControlStateBase</a:t>
            </a:r>
            <a:r>
              <a:rPr lang="en-US" sz="1200" dirty="0" smtClean="0"/>
              <a:t> objects</a:t>
            </a:r>
          </a:p>
          <a:p>
            <a:r>
              <a:rPr lang="en-US" sz="1200" dirty="0" err="1" smtClean="0"/>
              <a:t>BoeingMetrology</a:t>
            </a:r>
            <a:r>
              <a:rPr lang="en-US" sz="1200" dirty="0" smtClean="0"/>
              <a:t>::Scanning::Control::</a:t>
            </a:r>
            <a:r>
              <a:rPr lang="en-US" sz="1200" dirty="0" err="1" smtClean="0"/>
              <a:t>ControlGroup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6176299" y="692956"/>
            <a:ext cx="5913967" cy="2889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8699" y="1663990"/>
            <a:ext cx="5491540" cy="76944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Data Members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Facility // E.g. “BSL Dev Cell”. Dictates simplifying scanning assumptions like nominal LOS, nominal scan direction, and approximate FOV 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Vector&lt;</a:t>
            </a:r>
            <a:r>
              <a:rPr lang="en-US" sz="1100" dirty="0" err="1" smtClean="0"/>
              <a:t>ControlGroup</a:t>
            </a:r>
            <a:r>
              <a:rPr lang="en-US" sz="1100" dirty="0" smtClean="0"/>
              <a:t>&gt; // List of </a:t>
            </a:r>
            <a:r>
              <a:rPr lang="en-US" sz="1100" dirty="0" err="1" smtClean="0"/>
              <a:t>ControlGroups</a:t>
            </a:r>
            <a:r>
              <a:rPr lang="en-US" sz="1100" dirty="0" smtClean="0"/>
              <a:t> over 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28699" y="2634420"/>
            <a:ext cx="549154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DetermineWorkVolumeType</a:t>
            </a:r>
            <a:r>
              <a:rPr lang="en-US" sz="1200" dirty="0" smtClean="0"/>
              <a:t>() // E.g. Facility == BSL Dev Cell -&gt; “Rectangular”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DefinePathPlan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328699" y="735767"/>
            <a:ext cx="5491541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// Based on specifics of a facility, will generate a path plan for each motion system //calibration model that it’s provided.  The output path plan is a sequence of //</a:t>
            </a:r>
            <a:r>
              <a:rPr lang="en-US" sz="1200" dirty="0" err="1" smtClean="0"/>
              <a:t>ControlGroup</a:t>
            </a:r>
            <a:r>
              <a:rPr lang="en-US" sz="1200" dirty="0" smtClean="0"/>
              <a:t> objects corresponding to that calibration model list.</a:t>
            </a:r>
          </a:p>
          <a:p>
            <a:r>
              <a:rPr lang="en-US" sz="1200" dirty="0" err="1" smtClean="0"/>
              <a:t>BoeingMetrology</a:t>
            </a:r>
            <a:r>
              <a:rPr lang="en-US" sz="1200" dirty="0" smtClean="0"/>
              <a:t>::Scanning::</a:t>
            </a:r>
            <a:r>
              <a:rPr lang="en-US" sz="1200" dirty="0" err="1" smtClean="0"/>
              <a:t>PathPlan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109932" y="3930409"/>
            <a:ext cx="5913967" cy="233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62332" y="4827947"/>
            <a:ext cx="5491540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Data Members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/>
              <a:t>panAngle</a:t>
            </a:r>
            <a:r>
              <a:rPr lang="en-US" sz="1100" dirty="0" smtClean="0"/>
              <a:t>, </a:t>
            </a:r>
            <a:r>
              <a:rPr lang="en-US" sz="1100" dirty="0" err="1" smtClean="0"/>
              <a:t>tiltAngle</a:t>
            </a:r>
            <a:endParaRPr lang="en-US" sz="11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62332" y="5355194"/>
            <a:ext cx="549154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GetPanTiltAngle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62332" y="3973220"/>
            <a:ext cx="549154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// A pan-tilt unit combined with a sensor suite and the combined state at a single //moment in time</a:t>
            </a:r>
          </a:p>
          <a:p>
            <a:r>
              <a:rPr lang="en-US" sz="1200" dirty="0" err="1" smtClean="0"/>
              <a:t>BoeingMetrology</a:t>
            </a:r>
            <a:r>
              <a:rPr lang="en-US" sz="1200" dirty="0" smtClean="0"/>
              <a:t>::Scanning::Control::</a:t>
            </a:r>
            <a:r>
              <a:rPr lang="en-US" sz="1200" dirty="0" err="1" smtClean="0"/>
              <a:t>PanTiltControl</a:t>
            </a:r>
            <a:r>
              <a:rPr lang="en-US" sz="1200" dirty="0" smtClean="0"/>
              <a:t> : </a:t>
            </a:r>
            <a:r>
              <a:rPr lang="en-US" sz="1200" dirty="0" err="1" smtClean="0"/>
              <a:t>ControlStateBase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121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46051"/>
            <a:ext cx="10515600" cy="4834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Path Planning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337" y="901698"/>
            <a:ext cx="5913967" cy="214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5738" y="1530078"/>
            <a:ext cx="5491540" cy="76944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Data Members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 err="1" smtClean="0"/>
              <a:t>Int</a:t>
            </a:r>
            <a:r>
              <a:rPr lang="en-US" sz="1100" i="1" dirty="0" smtClean="0"/>
              <a:t>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 err="1" smtClean="0"/>
              <a:t>Cv</a:t>
            </a:r>
            <a:r>
              <a:rPr lang="en-US" sz="1100" i="1" dirty="0" smtClean="0"/>
              <a:t>::Point3d</a:t>
            </a:r>
            <a:r>
              <a:rPr lang="en-US" sz="1100" dirty="0" smtClean="0"/>
              <a:t> </a:t>
            </a:r>
            <a:r>
              <a:rPr lang="en-US" sz="1100" dirty="0" err="1" smtClean="0"/>
              <a:t>dimsXYZ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/>
              <a:t>Cv</a:t>
            </a:r>
            <a:r>
              <a:rPr lang="en-US" sz="1100" dirty="0" smtClean="0"/>
              <a:t>::Point3d </a:t>
            </a:r>
            <a:r>
              <a:rPr lang="en-US" sz="1100" dirty="0" err="1" smtClean="0"/>
              <a:t>projCentroidXYZ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85737" y="2443794"/>
            <a:ext cx="549154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Tile() // Initialize data members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85737" y="920747"/>
            <a:ext cx="549154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// A summary representation of a portion of the surface of a point cloud</a:t>
            </a:r>
          </a:p>
          <a:p>
            <a:r>
              <a:rPr lang="en-US" sz="1200" dirty="0" err="1" smtClean="0"/>
              <a:t>BoeingMetrology</a:t>
            </a:r>
            <a:r>
              <a:rPr lang="en-US" sz="1200" dirty="0" smtClean="0"/>
              <a:t>::Scanning::Tile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187016" y="301958"/>
            <a:ext cx="5913967" cy="318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39416" y="1092591"/>
            <a:ext cx="549154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Data Members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Pair&lt;string, string&gt; </a:t>
            </a:r>
            <a:r>
              <a:rPr lang="en-US" sz="1200" dirty="0" err="1" smtClean="0"/>
              <a:t>panTiltNames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Vector&lt;Pair&lt;Tile, Pair&lt;</a:t>
            </a:r>
            <a:r>
              <a:rPr lang="en-US" sz="1200" dirty="0" err="1" smtClean="0"/>
              <a:t>PanTiltControl</a:t>
            </a:r>
            <a:r>
              <a:rPr lang="en-US" sz="1200" dirty="0" smtClean="0"/>
              <a:t>, </a:t>
            </a:r>
            <a:r>
              <a:rPr lang="en-US" sz="1200" dirty="0" err="1" smtClean="0"/>
              <a:t>PanTiltControl</a:t>
            </a:r>
            <a:r>
              <a:rPr lang="en-US" sz="1200" dirty="0" smtClean="0"/>
              <a:t>&gt;&gt;&gt; </a:t>
            </a:r>
            <a:r>
              <a:rPr lang="en-US" sz="1200" dirty="0" err="1" smtClean="0"/>
              <a:t>panTiltControlState</a:t>
            </a:r>
            <a:r>
              <a:rPr lang="en-US" sz="1200" dirty="0" smtClean="0"/>
              <a:t> // For each tile, a pair of pan-tilt units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Pair&lt;</a:t>
            </a:r>
            <a:r>
              <a:rPr lang="en-US" sz="1200" dirty="0" err="1" smtClean="0"/>
              <a:t>PanTiltCalibModel</a:t>
            </a:r>
            <a:r>
              <a:rPr lang="en-US" sz="1200" dirty="0" smtClean="0"/>
              <a:t> *, </a:t>
            </a:r>
            <a:r>
              <a:rPr lang="en-US" sz="1200" dirty="0" err="1" smtClean="0"/>
              <a:t>PanTiltCalibModel</a:t>
            </a:r>
            <a:r>
              <a:rPr lang="en-US" sz="1200" dirty="0" smtClean="0"/>
              <a:t> *&gt; </a:t>
            </a:r>
            <a:r>
              <a:rPr lang="en-US" sz="1200" dirty="0" err="1" smtClean="0"/>
              <a:t>panTiltCalibModelPtrs</a:t>
            </a:r>
            <a:endParaRPr lang="en-U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339416" y="2195449"/>
            <a:ext cx="549154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CreateTiles</a:t>
            </a:r>
            <a:r>
              <a:rPr lang="en-US" sz="1200" dirty="0" smtClean="0"/>
              <a:t>() // Create tiles within a bounding box given a desired 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SortTiles</a:t>
            </a:r>
            <a:r>
              <a:rPr lang="en-US" sz="1200" dirty="0" smtClean="0"/>
              <a:t>() // Sort tiles into the desired iteration order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ProcessTiles</a:t>
            </a:r>
            <a:r>
              <a:rPr lang="en-US" sz="1200" dirty="0" smtClean="0"/>
              <a:t>() // Iterate through tiles and populate this-&gt; </a:t>
            </a:r>
            <a:r>
              <a:rPr lang="en-US" sz="1200" dirty="0" err="1" smtClean="0"/>
              <a:t>panTiltControlState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LensPointerInitCond</a:t>
            </a:r>
            <a:r>
              <a:rPr lang="en-US" sz="1200" dirty="0" smtClean="0"/>
              <a:t>() // See block diagram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LensPointerNumAlg</a:t>
            </a:r>
            <a:r>
              <a:rPr lang="en-US" sz="1200" dirty="0" smtClean="0"/>
              <a:t>() // See block diagram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339416" y="321007"/>
            <a:ext cx="549154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// Determine scan paths for a group of motion units that must be coordinated and //cannot scan independently.  </a:t>
            </a:r>
          </a:p>
          <a:p>
            <a:r>
              <a:rPr lang="en-US" sz="1200" dirty="0" err="1" smtClean="0"/>
              <a:t>BoeingMetrology</a:t>
            </a:r>
            <a:r>
              <a:rPr lang="en-US" sz="1200" dirty="0" smtClean="0"/>
              <a:t>::Scanning::</a:t>
            </a:r>
            <a:r>
              <a:rPr lang="en-US" sz="1200" dirty="0" err="1" smtClean="0"/>
              <a:t>PathPlanning</a:t>
            </a:r>
            <a:r>
              <a:rPr lang="en-US" sz="1200" dirty="0" smtClean="0"/>
              <a:t>::</a:t>
            </a:r>
            <a:r>
              <a:rPr lang="en-US" sz="1200" dirty="0" err="1" smtClean="0"/>
              <a:t>PanTilt</a:t>
            </a:r>
            <a:r>
              <a:rPr lang="en-US" sz="1200" dirty="0" smtClean="0"/>
              <a:t>::Partition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2916" y="3148826"/>
            <a:ext cx="5913967" cy="370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5317" y="3893326"/>
            <a:ext cx="549154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Data Members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WorkVolumeType</a:t>
            </a:r>
            <a:r>
              <a:rPr lang="en-US" sz="1200" dirty="0" smtClean="0"/>
              <a:t> // e.g. “Rectangular”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Pair&lt;vector&lt;Partition&gt;, vector&lt;Partition&gt;&gt; </a:t>
            </a:r>
            <a:r>
              <a:rPr lang="en-US" sz="1200" dirty="0" err="1" smtClean="0"/>
              <a:t>partitionList</a:t>
            </a:r>
            <a:r>
              <a:rPr lang="en-US" sz="1200" dirty="0" smtClean="0"/>
              <a:t>; // Alternating partition lists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PointCloud</a:t>
            </a:r>
            <a:r>
              <a:rPr lang="en-US" sz="1200" dirty="0" smtClean="0"/>
              <a:t> * </a:t>
            </a:r>
            <a:r>
              <a:rPr lang="en-US" sz="1200" dirty="0" err="1" smtClean="0"/>
              <a:t>pointCloud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vector&lt;</a:t>
            </a:r>
            <a:r>
              <a:rPr lang="en-US" sz="1200" dirty="0" err="1" smtClean="0"/>
              <a:t>PanTiltCalibModel</a:t>
            </a:r>
            <a:r>
              <a:rPr lang="en-US" sz="1200" dirty="0" smtClean="0"/>
              <a:t> *&gt;;  // List of Pan-tilts in the work volume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317" y="5182246"/>
            <a:ext cx="549154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TransformToScanFrame</a:t>
            </a:r>
            <a:r>
              <a:rPr lang="en-US" sz="1200" dirty="0" smtClean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PartitionWorkVolume</a:t>
            </a:r>
            <a:r>
              <a:rPr lang="en-US" sz="1200" dirty="0" smtClean="0"/>
              <a:t>() // Partition such that adjacent pan-tilts straddle each partition.  Populate this-&gt;</a:t>
            </a:r>
            <a:r>
              <a:rPr lang="en-US" sz="1200" dirty="0" err="1" smtClean="0"/>
              <a:t>partitionList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ProcessAlternatingPartitions</a:t>
            </a:r>
            <a:r>
              <a:rPr lang="en-US" sz="1200" dirty="0" smtClean="0"/>
              <a:t>() // Iterate through this-&gt;</a:t>
            </a:r>
            <a:r>
              <a:rPr lang="en-US" sz="1200" dirty="0" err="1" smtClean="0"/>
              <a:t>partitionList</a:t>
            </a:r>
            <a:r>
              <a:rPr lang="en-US" sz="1200" dirty="0" smtClean="0"/>
              <a:t> and call Partition::</a:t>
            </a:r>
            <a:r>
              <a:rPr lang="en-US" sz="1200" dirty="0" err="1" smtClean="0"/>
              <a:t>ProcessTiles</a:t>
            </a:r>
            <a:r>
              <a:rPr lang="en-US" sz="1200" dirty="0" smtClean="0"/>
              <a:t>()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FinalizeControlGroupSequence</a:t>
            </a:r>
            <a:r>
              <a:rPr lang="en-US" sz="1200" dirty="0" smtClean="0"/>
              <a:t>() // Re-arrange </a:t>
            </a:r>
            <a:r>
              <a:rPr lang="en-US" sz="1200" dirty="0" err="1" smtClean="0"/>
              <a:t>PanTiltControl</a:t>
            </a:r>
            <a:r>
              <a:rPr lang="en-US" sz="1200" dirty="0" smtClean="0"/>
              <a:t> from partition-dependence into a time-dependent list of </a:t>
            </a:r>
            <a:r>
              <a:rPr lang="en-US" sz="1200" dirty="0" err="1" smtClean="0"/>
              <a:t>ControlGroups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05316" y="3167875"/>
            <a:ext cx="549154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// Assign motion units to regions of the point cloud to achieve optimal scanning.  //Organize the results into a time-dependent sequence of </a:t>
            </a:r>
            <a:r>
              <a:rPr lang="en-US" sz="1200" dirty="0" err="1" smtClean="0"/>
              <a:t>ControlGroup</a:t>
            </a:r>
            <a:r>
              <a:rPr lang="en-US" sz="1200" dirty="0" smtClean="0"/>
              <a:t> objects</a:t>
            </a:r>
          </a:p>
          <a:p>
            <a:r>
              <a:rPr lang="en-US" sz="1200" dirty="0" err="1" smtClean="0"/>
              <a:t>BoeingMetrology</a:t>
            </a:r>
            <a:r>
              <a:rPr lang="en-US" sz="1200" dirty="0" smtClean="0"/>
              <a:t>::Scanning::</a:t>
            </a:r>
            <a:r>
              <a:rPr lang="en-US" sz="1200" dirty="0" err="1" smtClean="0"/>
              <a:t>PathPlanning</a:t>
            </a:r>
            <a:r>
              <a:rPr lang="en-US" sz="1200" dirty="0" smtClean="0"/>
              <a:t>::</a:t>
            </a:r>
            <a:r>
              <a:rPr lang="en-US" sz="1200" dirty="0" err="1" smtClean="0"/>
              <a:t>PanTilt</a:t>
            </a:r>
            <a:r>
              <a:rPr lang="en-US" sz="1200" dirty="0" smtClean="0"/>
              <a:t>::</a:t>
            </a:r>
            <a:r>
              <a:rPr lang="en-US" sz="1200" dirty="0" err="1" smtClean="0"/>
              <a:t>WorkVolume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187016" y="3673122"/>
            <a:ext cx="5913967" cy="284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39417" y="4511052"/>
            <a:ext cx="549154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Data Members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Vector&lt;cv::Point3d&gt; points;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Cv</a:t>
            </a:r>
            <a:r>
              <a:rPr lang="en-US" sz="1200" dirty="0" smtClean="0"/>
              <a:t>::Mat3x4 transform // All transforms applied since creation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340324" y="5181757"/>
            <a:ext cx="549154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ProjectedNN</a:t>
            </a:r>
            <a:r>
              <a:rPr lang="en-US" sz="1200" dirty="0" smtClean="0"/>
              <a:t>() // Project a point into a plane and find the closest point in 2D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BoundingBox</a:t>
            </a:r>
            <a:r>
              <a:rPr lang="en-US" sz="1200" dirty="0" smtClean="0"/>
              <a:t>() // Compute the bounding box of the point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TransformFrame</a:t>
            </a:r>
            <a:r>
              <a:rPr lang="en-US" sz="1200" dirty="0" smtClean="0"/>
              <a:t>() // Apply a transform to the point cloud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39416" y="3692171"/>
            <a:ext cx="549154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// A collection of points and any associated transforms that have been applied</a:t>
            </a:r>
          </a:p>
          <a:p>
            <a:r>
              <a:rPr lang="en-US" sz="1200" dirty="0" err="1" smtClean="0"/>
              <a:t>BoeingMetrology</a:t>
            </a:r>
            <a:r>
              <a:rPr lang="en-US" sz="1200" dirty="0" smtClean="0"/>
              <a:t>::Scanning::</a:t>
            </a:r>
            <a:r>
              <a:rPr lang="en-US" sz="1200" dirty="0" err="1" smtClean="0"/>
              <a:t>PointCloud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21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82" y="179008"/>
            <a:ext cx="10515600" cy="541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Path Planning Flow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720191"/>
            <a:ext cx="7620000" cy="589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3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82" y="179008"/>
            <a:ext cx="10515600" cy="541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Lens-Pointing Flow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39" y="1027906"/>
            <a:ext cx="8942772" cy="576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0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35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Pan-Tilt Calibration: Angle-Dependent </a:t>
            </a:r>
            <a:r>
              <a:rPr lang="en-US" dirty="0" err="1" smtClean="0"/>
              <a:t>Extrinsics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5617" y="806722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u="sng" dirty="0" smtClean="0"/>
                  <a:t>Problem Statement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Given a pan and tilt rotational axis in the mounted camera’s frame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, and the </a:t>
                </a:r>
                <a:r>
                  <a:rPr lang="en-US" sz="1800" dirty="0" err="1" smtClean="0"/>
                  <a:t>extrinsics</a:t>
                </a:r>
                <a:r>
                  <a:rPr lang="en-US" sz="1800" dirty="0" smtClean="0"/>
                  <a:t> between that camera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 and the world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, we need a model that returns </a:t>
                </a:r>
                <a:r>
                  <a:rPr lang="en-US" sz="1800" dirty="0" err="1" smtClean="0"/>
                  <a:t>extrinsics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 smtClean="0"/>
                  <a:t> of the camera in the world frame at arbitrary pan and tilt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 values</a:t>
                </a:r>
              </a:p>
              <a:p>
                <a:r>
                  <a:rPr lang="en-US" sz="1800" dirty="0" smtClean="0"/>
                  <a:t>This model must be invertible (extrinsic -&gt; pan, tilt)</a:t>
                </a:r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u="sng" dirty="0" smtClean="0"/>
                  <a:t>Steps</a:t>
                </a:r>
                <a:endParaRPr lang="en-US" sz="18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 smtClean="0"/>
                  <a:t>Revolve the camera frame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around the pan rotation axis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800" dirty="0" smtClean="0"/>
                  <a:t>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 to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8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 smtClean="0"/>
                  <a:t>Revolve the tilt rotation axis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800" dirty="0" smtClean="0"/>
                  <a:t> about the pan rotation axis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800" dirty="0"/>
                  <a:t>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sz="18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 smtClean="0"/>
                  <a:t>Revolve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about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800" dirty="0" smtClean="0"/>
                  <a:t>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 to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8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5617" y="806722"/>
                <a:ext cx="10515600" cy="4351338"/>
              </a:xfrm>
              <a:blipFill rotWithShape="0">
                <a:blip r:embed="rId2"/>
                <a:stretch>
                  <a:fillRect l="-464" t="-126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5617" y="4973394"/>
            <a:ext cx="43835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Revolving A Point (Or Vector) Around An Axis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Rotate the point into the “Axis Frame”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Apply 2D rotation in “Axis Frame”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Rotate back to original frame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30440" y="4973394"/>
            <a:ext cx="48780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Deriving Angle Of Revolution That’s Needed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Rotate the two points into the “Axis Frame”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Angle = </a:t>
            </a:r>
            <a:r>
              <a:rPr lang="en-US" dirty="0" err="1" smtClean="0"/>
              <a:t>acos</a:t>
            </a:r>
            <a:r>
              <a:rPr lang="en-US" dirty="0" smtClean="0"/>
              <a:t>(dot(p1,p2)) &lt;- replace with atan2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5608319" y="5391231"/>
            <a:ext cx="1010195" cy="4266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Inverses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125935" y="6173723"/>
                <a:ext cx="2903744" cy="467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𝑂𝑟𝑖𝑔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𝑂𝑟𝑖𝑔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𝑎𝑥𝑖𝑠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𝑜𝑟𝑖𝑔</m:t>
                        </m:r>
                      </m:sup>
                    </m:sSubSup>
                  </m:oMath>
                </a14:m>
                <a:r>
                  <a:rPr lang="en-US" dirty="0" smtClean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𝑎𝑥𝑖𝑠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𝑜𝑟𝑖𝑔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𝑎𝑥𝑖𝑠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35" y="6173723"/>
                <a:ext cx="2903744" cy="467757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38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9560" y="2140237"/>
            <a:ext cx="11510555" cy="1795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35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Pan-Tilt Calibration: Angle-Dependent </a:t>
            </a:r>
            <a:r>
              <a:rPr lang="en-US" dirty="0" err="1" smtClean="0"/>
              <a:t>Extrinsics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9823" y="501922"/>
                <a:ext cx="10515600" cy="18668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u="sng" dirty="0" smtClean="0"/>
                  <a:t>Steps</a:t>
                </a:r>
                <a:endParaRPr lang="en-US" sz="18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 smtClean="0"/>
                  <a:t>Revolve the camera frame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around the pan rotation axis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800" dirty="0" smtClean="0"/>
                  <a:t>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 to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8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 smtClean="0"/>
                  <a:t>Revolve the tilt rotation axis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800" dirty="0" smtClean="0"/>
                  <a:t> about the pan rotation axis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800" dirty="0"/>
                  <a:t>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sz="18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 smtClean="0"/>
                  <a:t>Revolve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about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800" dirty="0" smtClean="0"/>
                  <a:t>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 to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8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823" y="501922"/>
                <a:ext cx="10515600" cy="1866809"/>
              </a:xfrm>
              <a:blipFill rotWithShape="0">
                <a:blip r:embed="rId2"/>
                <a:stretch>
                  <a:fillRect l="-522" t="-2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89560" y="2140237"/>
            <a:ext cx="43835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Revolving A Point (Or Vector) Around An Axis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Rotate the point into the “Axis Frame”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Apply 2D rotation in “Axis Frame”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Rotate back to original frame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91194" y="2154129"/>
            <a:ext cx="52243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Deriving Angle Of Revolution That’s Needed To Rotate</a:t>
            </a:r>
            <a:br>
              <a:rPr lang="en-US" u="sng" dirty="0" smtClean="0"/>
            </a:br>
            <a:r>
              <a:rPr lang="en-US" u="sng" dirty="0" smtClean="0"/>
              <a:t>From </a:t>
            </a:r>
            <a:r>
              <a:rPr lang="en-US" i="1" u="sng" dirty="0" smtClean="0"/>
              <a:t>p</a:t>
            </a:r>
            <a:r>
              <a:rPr lang="en-US" u="sng" dirty="0" smtClean="0"/>
              <a:t> to </a:t>
            </a:r>
            <a:r>
              <a:rPr lang="en-US" i="1" u="sng" dirty="0" smtClean="0"/>
              <a:t>p’</a:t>
            </a:r>
            <a:endParaRPr lang="en-US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Rotate the two points into the “Axis Frame”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Angle = </a:t>
            </a:r>
            <a:r>
              <a:rPr lang="en-US" dirty="0" err="1" smtClean="0"/>
              <a:t>acos</a:t>
            </a:r>
            <a:r>
              <a:rPr lang="en-US" dirty="0" smtClean="0"/>
              <a:t>(dot(</a:t>
            </a:r>
            <a:r>
              <a:rPr lang="en-US" i="1" dirty="0" err="1" smtClean="0"/>
              <a:t>p</a:t>
            </a:r>
            <a:r>
              <a:rPr lang="en-US" dirty="0" err="1" smtClean="0"/>
              <a:t>,</a:t>
            </a:r>
            <a:r>
              <a:rPr lang="en-US" i="1" dirty="0" err="1" smtClean="0"/>
              <a:t>p</a:t>
            </a:r>
            <a:r>
              <a:rPr lang="en-US" i="1" dirty="0" smtClean="0"/>
              <a:t>’</a:t>
            </a:r>
            <a:r>
              <a:rPr lang="en-US" dirty="0" smtClean="0"/>
              <a:t>)) &lt;- replace with atan2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5042262" y="2558074"/>
            <a:ext cx="1010195" cy="4266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55672" y="3201246"/>
                <a:ext cx="2903744" cy="467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𝑂𝑟𝑖𝑔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𝑂𝑟𝑖𝑔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𝑎𝑥𝑖𝑠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𝑜𝑟𝑖𝑔</m:t>
                        </m:r>
                      </m:sup>
                    </m:sSubSup>
                  </m:oMath>
                </a14:m>
                <a:r>
                  <a:rPr lang="en-US" dirty="0" smtClean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𝑎𝑥𝑖𝑠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𝑎𝑥𝑖𝑠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𝑜𝑟𝑖𝑔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𝑎𝑥𝑖𝑠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72" y="3201246"/>
                <a:ext cx="2903744" cy="467757"/>
              </a:xfrm>
              <a:prstGeom prst="rect">
                <a:avLst/>
              </a:prstGeom>
              <a:blipFill rotWithShape="0">
                <a:blip r:embed="rId3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850675" y="3438991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Single-Axis Case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560" y="4035401"/>
            <a:ext cx="11510555" cy="2822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89560" y="4035402"/>
                <a:ext cx="7157729" cy="3402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u="sng" dirty="0" smtClean="0"/>
                  <a:t>Applying Pan &amp; Tilt Rotation</a:t>
                </a:r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Revolve camera frame around pan axis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p>
                    </m:sSubSup>
                  </m:oMath>
                </a14:m>
                <a:r>
                  <a:rPr lang="en-US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Revolve tilt axis around pan axis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p>
                    </m:sSubSup>
                  </m:oMath>
                </a14:m>
                <a:r>
                  <a:rPr lang="en-US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𝑡𝑖𝑙𝑡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Revolve camera frame around tilt’ axis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p>
                    </m:sSubSup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'</m:t>
                    </m:r>
                    <m:r>
                      <m:rPr>
                        <m:nor/>
                      </m:rPr>
                      <a:rPr lang="en-US" dirty="0"/>
                      <m:t>*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</m:t>
                        </m:r>
                        <m:sSup>
                          <m:sSupPr>
                            <m:ctrlP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m:rPr>
                        <m:nor/>
                      </m:rPr>
                      <a:rPr lang="en-US" dirty="0"/>
                      <m:t>*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Substitution: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p>
                    </m:sSubSup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dirty="0"/>
                      <m:t>∗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𝑡𝑖𝑙𝑡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m:rPr>
                        <m:nor/>
                      </m:rPr>
                      <a:rPr lang="en-US" dirty="0"/>
                      <m:t>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p>
                    </m:sSubSup>
                    <m:r>
                      <m:rPr>
                        <m:nor/>
                      </m:rPr>
                      <a:rPr lang="en-US" dirty="0"/>
                      <m:t>*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m:rPr>
                        <m:nor/>
                      </m:rPr>
                      <a:rPr lang="en-US" dirty="0"/>
                      <m:t>*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" y="4035402"/>
                <a:ext cx="7157729" cy="3402983"/>
              </a:xfrm>
              <a:prstGeom prst="rect">
                <a:avLst/>
              </a:prstGeom>
              <a:blipFill rotWithShape="0">
                <a:blip r:embed="rId4"/>
                <a:stretch>
                  <a:fillRect l="-767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764383" y="403540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…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5042262" y="4453239"/>
            <a:ext cx="1010195" cy="4266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911878" y="5852415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Multi-Axis Case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655672" y="3517652"/>
                <a:ext cx="1699568" cy="496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𝑂𝑟𝑖𝑔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𝑂𝑟𝑖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72" y="3517652"/>
                <a:ext cx="1699568" cy="496483"/>
              </a:xfrm>
              <a:prstGeom prst="rect">
                <a:avLst/>
              </a:prstGeom>
              <a:blipFill rotWithShape="0"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6591194" y="3409838"/>
                <a:ext cx="3550396" cy="451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𝑜𝑟𝑖𝑔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𝑎𝑥𝑖𝑠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𝑎𝑥𝑖𝑠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𝑜𝑟𝑖𝑔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𝑎𝑥𝑖𝑠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𝑎𝑥𝑖𝑠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194" y="3409838"/>
                <a:ext cx="3550396" cy="451983"/>
              </a:xfrm>
              <a:prstGeom prst="rect">
                <a:avLst/>
              </a:prstGeom>
              <a:blipFill rotWithShape="0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10049691" y="3612398"/>
            <a:ext cx="378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369601" y="3409838"/>
            <a:ext cx="12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decompose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7166748" y="6488668"/>
                <a:ext cx="23992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748" y="6488668"/>
                <a:ext cx="239928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7107747" y="6673335"/>
            <a:ext cx="442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962213" y="6673334"/>
            <a:ext cx="442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6206591" y="4510254"/>
                <a:ext cx="5068832" cy="1126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𝑡𝑎𝑟𝑔𝑒𝑡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591" y="4510254"/>
                <a:ext cx="5068832" cy="11269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86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35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Pan-Tilt Calibration: Angle-Dependent </a:t>
            </a:r>
            <a:r>
              <a:rPr lang="en-US" dirty="0" err="1" smtClean="0"/>
              <a:t>Extrinsics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2849" y="644839"/>
            <a:ext cx="11510555" cy="57640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91861" y="644839"/>
                <a:ext cx="11189730" cy="369953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u="sng" dirty="0" smtClean="0"/>
                  <a:t>Applying Pan &amp; Tilt Rotation</a:t>
                </a:r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Revolve camera frame around pan axis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p>
                    </m:sSubSup>
                  </m:oMath>
                </a14:m>
                <a:r>
                  <a:rPr lang="en-US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Revolve tilt axis around pan axis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p>
                    </m:sSubSup>
                  </m:oMath>
                </a14:m>
                <a:r>
                  <a:rPr lang="en-US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𝑡𝑖𝑙𝑡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Revolve camera frame around tilt’ axis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p>
                    </m:sSubSup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'</m:t>
                    </m:r>
                    <m:r>
                      <m:rPr>
                        <m:nor/>
                      </m:rPr>
                      <a:rPr lang="en-US" dirty="0"/>
                      <m:t>*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</m:t>
                        </m:r>
                        <m:sSup>
                          <m:sSupPr>
                            <m:ctrlP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m:rPr>
                        <m:nor/>
                      </m:rPr>
                      <a:rPr lang="en-US" dirty="0"/>
                      <m:t>*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Substitution: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𝑝𝑎𝑛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𝑤𝑜𝑟𝑙𝑑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1600" dirty="0"/>
                          <m:t>∗</m:t>
                        </m:r>
                        <m:sSubSup>
                          <m:sSub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𝑝𝑎𝑛</m:t>
                            </m:r>
                          </m:sub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bSup>
                        <m:r>
                          <m:rPr>
                            <m:nor/>
                          </m:rPr>
                          <a:rPr lang="en-US" sz="1600" dirty="0"/>
                          <m:t>∗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𝑤𝑜𝑟𝑙𝑑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𝑝𝑎𝑛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)∗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𝑤𝑜𝑟𝑙𝑑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𝑡𝑖𝑙𝑡</m:t>
                            </m:r>
                          </m:sup>
                        </m:sSub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sz="1600" dirty="0"/>
                      <m:t>∗</m:t>
                    </m:r>
                    <m:sSubSup>
                      <m:sSubSup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𝑡𝑖𝑙𝑡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m:rPr>
                        <m:nor/>
                      </m:rPr>
                      <a:rPr lang="en-US" sz="1600" dirty="0"/>
                      <m:t>∗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p>
                    </m:sSubSup>
                    <m:r>
                      <m:rPr>
                        <m:nor/>
                      </m:rPr>
                      <a:rPr lang="en-US" sz="1600" dirty="0"/>
                      <m:t>*</m:t>
                    </m:r>
                    <m:sSubSup>
                      <m:sSub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m:rPr>
                        <m:nor/>
                      </m:rPr>
                      <a:rPr lang="en-US" sz="1600" dirty="0"/>
                      <m:t>*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𝑡𝑖𝑙𝑡</m:t>
                        </m:r>
                      </m:sup>
                    </m:sSubSup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p>
                    </m:sSubSup>
                    <m:r>
                      <m:rPr>
                        <m:nor/>
                      </m:rPr>
                      <a:rPr lang="en-US" sz="1600" dirty="0"/>
                      <m:t>*</m:t>
                    </m:r>
                    <m:sSubSup>
                      <m:sSubSup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m:rPr>
                        <m:nor/>
                      </m:rPr>
                      <a:rPr lang="en-US" sz="1600" dirty="0"/>
                      <m:t>*</m:t>
                    </m:r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𝑤𝑜𝑟𝑙𝑑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𝑝𝑎𝑛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𝑝𝑎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𝑡𝑖𝑙𝑡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𝑡𝑖𝑙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𝑝𝑎𝑛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𝑝𝑎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b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𝑝𝑎𝑛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𝑝𝑎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1" y="644839"/>
                <a:ext cx="11189730" cy="3699539"/>
              </a:xfrm>
              <a:prstGeom prst="rect">
                <a:avLst/>
              </a:prstGeom>
              <a:blipFill rotWithShape="0">
                <a:blip r:embed="rId2"/>
                <a:stretch>
                  <a:fillRect l="-435" t="-82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966684" y="644839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…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5244563" y="1062676"/>
            <a:ext cx="1010195" cy="4266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14179" y="2461852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Multi-Axis Case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6408892" y="1119691"/>
                <a:ext cx="5068832" cy="1126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𝑡𝑎𝑟𝑔𝑒𝑡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892" y="1119691"/>
                <a:ext cx="5068832" cy="11269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36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31852" y="514280"/>
            <a:ext cx="3042606" cy="123977"/>
          </a:xfrm>
          <a:custGeom>
            <a:avLst/>
            <a:gdLst>
              <a:gd name="connsiteX0" fmla="*/ 0 w 3042606"/>
              <a:gd name="connsiteY0" fmla="*/ 123977 h 123977"/>
              <a:gd name="connsiteX1" fmla="*/ 80921 w 3042606"/>
              <a:gd name="connsiteY1" fmla="*/ 107793 h 123977"/>
              <a:gd name="connsiteX2" fmla="*/ 97105 w 3042606"/>
              <a:gd name="connsiteY2" fmla="*/ 91608 h 123977"/>
              <a:gd name="connsiteX3" fmla="*/ 186117 w 3042606"/>
              <a:gd name="connsiteY3" fmla="*/ 75424 h 123977"/>
              <a:gd name="connsiteX4" fmla="*/ 267038 w 3042606"/>
              <a:gd name="connsiteY4" fmla="*/ 59240 h 123977"/>
              <a:gd name="connsiteX5" fmla="*/ 1076241 w 3042606"/>
              <a:gd name="connsiteY5" fmla="*/ 43056 h 123977"/>
              <a:gd name="connsiteX6" fmla="*/ 1181438 w 3042606"/>
              <a:gd name="connsiteY6" fmla="*/ 26872 h 123977"/>
              <a:gd name="connsiteX7" fmla="*/ 1359462 w 3042606"/>
              <a:gd name="connsiteY7" fmla="*/ 18780 h 123977"/>
              <a:gd name="connsiteX8" fmla="*/ 1577947 w 3042606"/>
              <a:gd name="connsiteY8" fmla="*/ 10688 h 123977"/>
              <a:gd name="connsiteX9" fmla="*/ 1925905 w 3042606"/>
              <a:gd name="connsiteY9" fmla="*/ 10688 h 123977"/>
              <a:gd name="connsiteX10" fmla="*/ 2112022 w 3042606"/>
              <a:gd name="connsiteY10" fmla="*/ 18780 h 123977"/>
              <a:gd name="connsiteX11" fmla="*/ 2152482 w 3042606"/>
              <a:gd name="connsiteY11" fmla="*/ 26872 h 123977"/>
              <a:gd name="connsiteX12" fmla="*/ 2209126 w 3042606"/>
              <a:gd name="connsiteY12" fmla="*/ 34964 h 123977"/>
              <a:gd name="connsiteX13" fmla="*/ 2241494 w 3042606"/>
              <a:gd name="connsiteY13" fmla="*/ 43056 h 123977"/>
              <a:gd name="connsiteX14" fmla="*/ 2281954 w 3042606"/>
              <a:gd name="connsiteY14" fmla="*/ 51148 h 123977"/>
              <a:gd name="connsiteX15" fmla="*/ 2629912 w 3042606"/>
              <a:gd name="connsiteY15" fmla="*/ 43056 h 123977"/>
              <a:gd name="connsiteX16" fmla="*/ 3042606 w 3042606"/>
              <a:gd name="connsiteY16" fmla="*/ 51148 h 1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2606" h="123977">
                <a:moveTo>
                  <a:pt x="0" y="123977"/>
                </a:moveTo>
                <a:cubicBezTo>
                  <a:pt x="6095" y="122961"/>
                  <a:pt x="68850" y="113829"/>
                  <a:pt x="80921" y="107793"/>
                </a:cubicBezTo>
                <a:cubicBezTo>
                  <a:pt x="87745" y="104381"/>
                  <a:pt x="90092" y="94613"/>
                  <a:pt x="97105" y="91608"/>
                </a:cubicBezTo>
                <a:cubicBezTo>
                  <a:pt x="104698" y="88354"/>
                  <a:pt x="182399" y="76168"/>
                  <a:pt x="186117" y="75424"/>
                </a:cubicBezTo>
                <a:cubicBezTo>
                  <a:pt x="217933" y="69061"/>
                  <a:pt x="231813" y="60739"/>
                  <a:pt x="267038" y="59240"/>
                </a:cubicBezTo>
                <a:cubicBezTo>
                  <a:pt x="409703" y="53169"/>
                  <a:pt x="989234" y="44531"/>
                  <a:pt x="1076241" y="43056"/>
                </a:cubicBezTo>
                <a:cubicBezTo>
                  <a:pt x="1116338" y="35037"/>
                  <a:pt x="1137346" y="29811"/>
                  <a:pt x="1181438" y="26872"/>
                </a:cubicBezTo>
                <a:cubicBezTo>
                  <a:pt x="1240709" y="22921"/>
                  <a:pt x="1300109" y="21203"/>
                  <a:pt x="1359462" y="18780"/>
                </a:cubicBezTo>
                <a:lnTo>
                  <a:pt x="1577947" y="10688"/>
                </a:lnTo>
                <a:cubicBezTo>
                  <a:pt x="1738868" y="-7192"/>
                  <a:pt x="1637990" y="586"/>
                  <a:pt x="1925905" y="10688"/>
                </a:cubicBezTo>
                <a:lnTo>
                  <a:pt x="2112022" y="18780"/>
                </a:lnTo>
                <a:cubicBezTo>
                  <a:pt x="2125509" y="21477"/>
                  <a:pt x="2138915" y="24611"/>
                  <a:pt x="2152482" y="26872"/>
                </a:cubicBezTo>
                <a:cubicBezTo>
                  <a:pt x="2171296" y="30008"/>
                  <a:pt x="2190361" y="31552"/>
                  <a:pt x="2209126" y="34964"/>
                </a:cubicBezTo>
                <a:cubicBezTo>
                  <a:pt x="2220068" y="36953"/>
                  <a:pt x="2230637" y="40643"/>
                  <a:pt x="2241494" y="43056"/>
                </a:cubicBezTo>
                <a:cubicBezTo>
                  <a:pt x="2254920" y="46040"/>
                  <a:pt x="2268467" y="48451"/>
                  <a:pt x="2281954" y="51148"/>
                </a:cubicBezTo>
                <a:cubicBezTo>
                  <a:pt x="2397940" y="48451"/>
                  <a:pt x="2513895" y="43056"/>
                  <a:pt x="2629912" y="43056"/>
                </a:cubicBezTo>
                <a:cubicBezTo>
                  <a:pt x="2767503" y="43056"/>
                  <a:pt x="2905015" y="51148"/>
                  <a:pt x="3042606" y="511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08688" y="144948"/>
            <a:ext cx="8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>
            <a:off x="696589" y="514280"/>
            <a:ext cx="291314" cy="1239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987903" y="514279"/>
            <a:ext cx="291314" cy="1239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1291222" y="514278"/>
            <a:ext cx="291314" cy="1239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1606943" y="514277"/>
            <a:ext cx="291314" cy="1239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733135" y="553440"/>
            <a:ext cx="291314" cy="1239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1024449" y="553439"/>
            <a:ext cx="291314" cy="123977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1327768" y="553438"/>
            <a:ext cx="291314" cy="1239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>
            <a:off x="1643489" y="553437"/>
            <a:ext cx="291314" cy="1239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15462" y="2704164"/>
            <a:ext cx="121383" cy="121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Right Arrow 12"/>
          <p:cNvSpPr/>
          <p:nvPr/>
        </p:nvSpPr>
        <p:spPr>
          <a:xfrm rot="10800000">
            <a:off x="1892880" y="2538277"/>
            <a:ext cx="250853" cy="4531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50119" y="2554461"/>
            <a:ext cx="469339" cy="43697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382792" y="2452805"/>
            <a:ext cx="272268" cy="325640"/>
            <a:chOff x="1966655" y="4436236"/>
            <a:chExt cx="481316" cy="488189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1966655" y="4924425"/>
              <a:ext cx="4813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2439582" y="4436236"/>
              <a:ext cx="46" cy="485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915435" y="2265120"/>
            <a:ext cx="272268" cy="325640"/>
            <a:chOff x="1966655" y="4436236"/>
            <a:chExt cx="481316" cy="488189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1966655" y="4924425"/>
              <a:ext cx="4813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2439582" y="4436236"/>
              <a:ext cx="46" cy="485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>
            <a:stCxn id="13" idx="2"/>
            <a:endCxn id="9" idx="5"/>
          </p:cNvCxnSpPr>
          <p:nvPr/>
        </p:nvCxnSpPr>
        <p:spPr>
          <a:xfrm flipH="1" flipV="1">
            <a:off x="1039946" y="615428"/>
            <a:ext cx="852934" cy="198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0"/>
            <a:endCxn id="10" idx="5"/>
          </p:cNvCxnSpPr>
          <p:nvPr/>
        </p:nvCxnSpPr>
        <p:spPr>
          <a:xfrm flipH="1" flipV="1">
            <a:off x="1343265" y="615427"/>
            <a:ext cx="541524" cy="193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2"/>
            <a:endCxn id="9" idx="4"/>
          </p:cNvCxnSpPr>
          <p:nvPr/>
        </p:nvCxnSpPr>
        <p:spPr>
          <a:xfrm flipH="1" flipV="1">
            <a:off x="1170106" y="677416"/>
            <a:ext cx="722774" cy="19235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1729648" y="6439556"/>
            <a:ext cx="133350" cy="171450"/>
          </a:xfrm>
          <a:custGeom>
            <a:avLst/>
            <a:gdLst>
              <a:gd name="connsiteX0" fmla="*/ 0 w 133350"/>
              <a:gd name="connsiteY0" fmla="*/ 171450 h 171450"/>
              <a:gd name="connsiteX1" fmla="*/ 28575 w 133350"/>
              <a:gd name="connsiteY1" fmla="*/ 66675 h 171450"/>
              <a:gd name="connsiteX2" fmla="*/ 57150 w 133350"/>
              <a:gd name="connsiteY2" fmla="*/ 47625 h 171450"/>
              <a:gd name="connsiteX3" fmla="*/ 76200 w 133350"/>
              <a:gd name="connsiteY3" fmla="*/ 19050 h 171450"/>
              <a:gd name="connsiteX4" fmla="*/ 133350 w 133350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171450">
                <a:moveTo>
                  <a:pt x="0" y="171450"/>
                </a:moveTo>
                <a:cubicBezTo>
                  <a:pt x="2971" y="156597"/>
                  <a:pt x="17420" y="74112"/>
                  <a:pt x="28575" y="66675"/>
                </a:cubicBezTo>
                <a:lnTo>
                  <a:pt x="57150" y="47625"/>
                </a:lnTo>
                <a:cubicBezTo>
                  <a:pt x="63500" y="38100"/>
                  <a:pt x="66492" y="25117"/>
                  <a:pt x="76200" y="19050"/>
                </a:cubicBezTo>
                <a:cubicBezTo>
                  <a:pt x="93228" y="8407"/>
                  <a:pt x="133350" y="0"/>
                  <a:pt x="13335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309720" y="6597755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720" y="6597755"/>
                <a:ext cx="18947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2258" r="-290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 flipV="1">
            <a:off x="1806290" y="6525282"/>
            <a:ext cx="478289" cy="27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632606" y="4443786"/>
            <a:ext cx="3042606" cy="123977"/>
          </a:xfrm>
          <a:custGeom>
            <a:avLst/>
            <a:gdLst>
              <a:gd name="connsiteX0" fmla="*/ 0 w 3042606"/>
              <a:gd name="connsiteY0" fmla="*/ 123977 h 123977"/>
              <a:gd name="connsiteX1" fmla="*/ 80921 w 3042606"/>
              <a:gd name="connsiteY1" fmla="*/ 107793 h 123977"/>
              <a:gd name="connsiteX2" fmla="*/ 97105 w 3042606"/>
              <a:gd name="connsiteY2" fmla="*/ 91608 h 123977"/>
              <a:gd name="connsiteX3" fmla="*/ 186117 w 3042606"/>
              <a:gd name="connsiteY3" fmla="*/ 75424 h 123977"/>
              <a:gd name="connsiteX4" fmla="*/ 267038 w 3042606"/>
              <a:gd name="connsiteY4" fmla="*/ 59240 h 123977"/>
              <a:gd name="connsiteX5" fmla="*/ 1076241 w 3042606"/>
              <a:gd name="connsiteY5" fmla="*/ 43056 h 123977"/>
              <a:gd name="connsiteX6" fmla="*/ 1181438 w 3042606"/>
              <a:gd name="connsiteY6" fmla="*/ 26872 h 123977"/>
              <a:gd name="connsiteX7" fmla="*/ 1359462 w 3042606"/>
              <a:gd name="connsiteY7" fmla="*/ 18780 h 123977"/>
              <a:gd name="connsiteX8" fmla="*/ 1577947 w 3042606"/>
              <a:gd name="connsiteY8" fmla="*/ 10688 h 123977"/>
              <a:gd name="connsiteX9" fmla="*/ 1925905 w 3042606"/>
              <a:gd name="connsiteY9" fmla="*/ 10688 h 123977"/>
              <a:gd name="connsiteX10" fmla="*/ 2112022 w 3042606"/>
              <a:gd name="connsiteY10" fmla="*/ 18780 h 123977"/>
              <a:gd name="connsiteX11" fmla="*/ 2152482 w 3042606"/>
              <a:gd name="connsiteY11" fmla="*/ 26872 h 123977"/>
              <a:gd name="connsiteX12" fmla="*/ 2209126 w 3042606"/>
              <a:gd name="connsiteY12" fmla="*/ 34964 h 123977"/>
              <a:gd name="connsiteX13" fmla="*/ 2241494 w 3042606"/>
              <a:gd name="connsiteY13" fmla="*/ 43056 h 123977"/>
              <a:gd name="connsiteX14" fmla="*/ 2281954 w 3042606"/>
              <a:gd name="connsiteY14" fmla="*/ 51148 h 123977"/>
              <a:gd name="connsiteX15" fmla="*/ 2629912 w 3042606"/>
              <a:gd name="connsiteY15" fmla="*/ 43056 h 123977"/>
              <a:gd name="connsiteX16" fmla="*/ 3042606 w 3042606"/>
              <a:gd name="connsiteY16" fmla="*/ 51148 h 1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2606" h="123977">
                <a:moveTo>
                  <a:pt x="0" y="123977"/>
                </a:moveTo>
                <a:cubicBezTo>
                  <a:pt x="6095" y="122961"/>
                  <a:pt x="68850" y="113829"/>
                  <a:pt x="80921" y="107793"/>
                </a:cubicBezTo>
                <a:cubicBezTo>
                  <a:pt x="87745" y="104381"/>
                  <a:pt x="90092" y="94613"/>
                  <a:pt x="97105" y="91608"/>
                </a:cubicBezTo>
                <a:cubicBezTo>
                  <a:pt x="104698" y="88354"/>
                  <a:pt x="182399" y="76168"/>
                  <a:pt x="186117" y="75424"/>
                </a:cubicBezTo>
                <a:cubicBezTo>
                  <a:pt x="217933" y="69061"/>
                  <a:pt x="231813" y="60739"/>
                  <a:pt x="267038" y="59240"/>
                </a:cubicBezTo>
                <a:cubicBezTo>
                  <a:pt x="409703" y="53169"/>
                  <a:pt x="989234" y="44531"/>
                  <a:pt x="1076241" y="43056"/>
                </a:cubicBezTo>
                <a:cubicBezTo>
                  <a:pt x="1116338" y="35037"/>
                  <a:pt x="1137346" y="29811"/>
                  <a:pt x="1181438" y="26872"/>
                </a:cubicBezTo>
                <a:cubicBezTo>
                  <a:pt x="1240709" y="22921"/>
                  <a:pt x="1300109" y="21203"/>
                  <a:pt x="1359462" y="18780"/>
                </a:cubicBezTo>
                <a:lnTo>
                  <a:pt x="1577947" y="10688"/>
                </a:lnTo>
                <a:cubicBezTo>
                  <a:pt x="1738868" y="-7192"/>
                  <a:pt x="1637990" y="586"/>
                  <a:pt x="1925905" y="10688"/>
                </a:cubicBezTo>
                <a:lnTo>
                  <a:pt x="2112022" y="18780"/>
                </a:lnTo>
                <a:cubicBezTo>
                  <a:pt x="2125509" y="21477"/>
                  <a:pt x="2138915" y="24611"/>
                  <a:pt x="2152482" y="26872"/>
                </a:cubicBezTo>
                <a:cubicBezTo>
                  <a:pt x="2171296" y="30008"/>
                  <a:pt x="2190361" y="31552"/>
                  <a:pt x="2209126" y="34964"/>
                </a:cubicBezTo>
                <a:cubicBezTo>
                  <a:pt x="2220068" y="36953"/>
                  <a:pt x="2230637" y="40643"/>
                  <a:pt x="2241494" y="43056"/>
                </a:cubicBezTo>
                <a:cubicBezTo>
                  <a:pt x="2254920" y="46040"/>
                  <a:pt x="2268467" y="48451"/>
                  <a:pt x="2281954" y="51148"/>
                </a:cubicBezTo>
                <a:cubicBezTo>
                  <a:pt x="2397940" y="48451"/>
                  <a:pt x="2513895" y="43056"/>
                  <a:pt x="2629912" y="43056"/>
                </a:cubicBezTo>
                <a:cubicBezTo>
                  <a:pt x="2767503" y="43056"/>
                  <a:pt x="2905015" y="51148"/>
                  <a:pt x="3042606" y="511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409442" y="4074454"/>
            <a:ext cx="8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</a:t>
            </a:r>
            <a:endParaRPr lang="en-US" dirty="0"/>
          </a:p>
        </p:txBody>
      </p:sp>
      <p:sp>
        <p:nvSpPr>
          <p:cNvPr id="29" name="Parallelogram 28"/>
          <p:cNvSpPr/>
          <p:nvPr/>
        </p:nvSpPr>
        <p:spPr>
          <a:xfrm>
            <a:off x="697343" y="4443786"/>
            <a:ext cx="291314" cy="1239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988657" y="4443785"/>
            <a:ext cx="291314" cy="1239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1291976" y="4443784"/>
            <a:ext cx="291314" cy="1239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1607697" y="4443783"/>
            <a:ext cx="291314" cy="1239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733889" y="4482946"/>
            <a:ext cx="291314" cy="1239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/>
          <p:cNvSpPr/>
          <p:nvPr/>
        </p:nvSpPr>
        <p:spPr>
          <a:xfrm>
            <a:off x="1025203" y="4482945"/>
            <a:ext cx="291314" cy="1239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arallelogram 34"/>
          <p:cNvSpPr/>
          <p:nvPr/>
        </p:nvSpPr>
        <p:spPr>
          <a:xfrm>
            <a:off x="1328522" y="4482944"/>
            <a:ext cx="291314" cy="1239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>
            <a:off x="1644243" y="4482943"/>
            <a:ext cx="291314" cy="1239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849527" y="6523126"/>
            <a:ext cx="121383" cy="121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646978" y="6273725"/>
            <a:ext cx="272268" cy="325640"/>
            <a:chOff x="1966655" y="4436236"/>
            <a:chExt cx="481316" cy="488189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1966655" y="4924425"/>
              <a:ext cx="4813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2439582" y="4436236"/>
              <a:ext cx="46" cy="485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>
            <a:endCxn id="34" idx="5"/>
          </p:cNvCxnSpPr>
          <p:nvPr/>
        </p:nvCxnSpPr>
        <p:spPr>
          <a:xfrm flipH="1" flipV="1">
            <a:off x="1040700" y="4544934"/>
            <a:ext cx="852934" cy="198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5" idx="5"/>
          </p:cNvCxnSpPr>
          <p:nvPr/>
        </p:nvCxnSpPr>
        <p:spPr>
          <a:xfrm flipH="1" flipV="1">
            <a:off x="1344019" y="4544933"/>
            <a:ext cx="541524" cy="193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4" idx="4"/>
          </p:cNvCxnSpPr>
          <p:nvPr/>
        </p:nvCxnSpPr>
        <p:spPr>
          <a:xfrm flipH="1" flipV="1">
            <a:off x="1170860" y="4606922"/>
            <a:ext cx="722774" cy="19235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4" idx="4"/>
          </p:cNvCxnSpPr>
          <p:nvPr/>
        </p:nvCxnSpPr>
        <p:spPr>
          <a:xfrm>
            <a:off x="1170860" y="4606922"/>
            <a:ext cx="0" cy="199083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3"/>
          </p:cNvCxnSpPr>
          <p:nvPr/>
        </p:nvCxnSpPr>
        <p:spPr>
          <a:xfrm flipH="1" flipV="1">
            <a:off x="1170860" y="6606735"/>
            <a:ext cx="696443" cy="1999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70860" y="6439556"/>
            <a:ext cx="121116" cy="187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424343" y="6384626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343" y="6384626"/>
                <a:ext cx="19934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3750" t="-2174" r="-4062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437633" y="5144468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33" y="5144468"/>
                <a:ext cx="19325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125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258554" y="2747987"/>
                <a:ext cx="1996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554" y="2747987"/>
                <a:ext cx="19960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12121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506850" y="2291806"/>
                <a:ext cx="2118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850" y="2291806"/>
                <a:ext cx="211853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1142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926751" y="2150878"/>
                <a:ext cx="1996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751" y="2150878"/>
                <a:ext cx="19960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12121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249618" y="2391801"/>
                <a:ext cx="1996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618" y="2391801"/>
                <a:ext cx="199606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1212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4579" y="3178007"/>
                <a:ext cx="235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579" y="3178007"/>
                <a:ext cx="23577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5789" t="-23913" r="-9210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endCxn id="12" idx="6"/>
          </p:cNvCxnSpPr>
          <p:nvPr/>
        </p:nvCxnSpPr>
        <p:spPr>
          <a:xfrm flipH="1" flipV="1">
            <a:off x="1936845" y="2764854"/>
            <a:ext cx="442472" cy="42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48675" y="687071"/>
                <a:ext cx="496482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𝑡𝑖𝑙𝑒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75" y="687071"/>
                <a:ext cx="496482" cy="317972"/>
              </a:xfrm>
              <a:prstGeom prst="rect">
                <a:avLst/>
              </a:prstGeom>
              <a:blipFill rotWithShape="0">
                <a:blip r:embed="rId9"/>
                <a:stretch>
                  <a:fillRect l="-10976" r="-365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01823" y="3369054"/>
                <a:ext cx="604524" cy="285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823" y="3369054"/>
                <a:ext cx="604524" cy="285976"/>
              </a:xfrm>
              <a:prstGeom prst="rect">
                <a:avLst/>
              </a:prstGeom>
              <a:blipFill rotWithShape="0">
                <a:blip r:embed="rId10"/>
                <a:stretch>
                  <a:fillRect l="-5051" t="-2128" r="-2020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endCxn id="14" idx="2"/>
          </p:cNvCxnSpPr>
          <p:nvPr/>
        </p:nvCxnSpPr>
        <p:spPr>
          <a:xfrm flipV="1">
            <a:off x="1396561" y="2772946"/>
            <a:ext cx="253558" cy="60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714875" y="329614"/>
                <a:ext cx="6991350" cy="638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u="sng" dirty="0" smtClean="0"/>
                  <a:t>Problem Statement</a:t>
                </a:r>
              </a:p>
              <a:p>
                <a:r>
                  <a:rPr lang="en-US" sz="1500" dirty="0" smtClean="0"/>
                  <a:t>Suppose we have a tile whose position,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𝑡𝑖𝑙𝑒</m:t>
                            </m:r>
                          </m:e>
                        </m:acc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500" dirty="0" smtClean="0"/>
                  <a:t> , is known in scan coordinates.  Suppose we have a pan-tilt rotation axis,</a:t>
                </a:r>
                <a:r>
                  <a:rPr lang="en-US" sz="15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500" dirty="0" smtClean="0"/>
                  <a:t>, whose direction and point through which it passes are known in world coordinates.  And suppose we know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500" dirty="0" smtClean="0"/>
                  <a:t>, the world coordinates of the camera frame mounted on the pan-tilt unit associated with a pan tilt angle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500" dirty="0" smtClean="0"/>
                  <a:t>.  Our objective is to determine the pan and tilt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500" dirty="0" smtClean="0"/>
                  <a:t> such that the camera frame’s z-axis,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500" dirty="0" smtClean="0"/>
                  <a:t> , is pointed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𝑡𝑖𝑙𝑒</m:t>
                            </m:r>
                          </m:e>
                        </m:acc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500" dirty="0" smtClean="0"/>
                  <a:t>.</a:t>
                </a:r>
              </a:p>
              <a:p>
                <a:endParaRPr lang="en-US" sz="1500" dirty="0" smtClean="0"/>
              </a:p>
              <a:p>
                <a:r>
                  <a:rPr lang="en-US" sz="1500" u="sng" dirty="0" smtClean="0"/>
                  <a:t>High Level Approach</a:t>
                </a:r>
                <a:endParaRPr lang="en-US" sz="1500" dirty="0"/>
              </a:p>
              <a:p>
                <a:r>
                  <a:rPr lang="en-US" sz="1500" dirty="0" smtClean="0"/>
                  <a:t>Solving this analytically is difficult because the camera’s frame is not the rotation center.  Instead, we use a numerical algorithm, in which we iteratively adjust pan and tilt, with initial conditions based on a simplifying assumptions that the camera frame is the rotation center, and the pan and tilt rotation axes are aligned to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500" dirty="0" smtClean="0"/>
                  <a:t> as shown in Diagram D.  </a:t>
                </a:r>
              </a:p>
              <a:p>
                <a:endParaRPr lang="en-US" sz="1500" dirty="0"/>
              </a:p>
              <a:p>
                <a:r>
                  <a:rPr lang="en-US" sz="1500" u="sng" dirty="0" smtClean="0"/>
                  <a:t>Deriving Initial Condition</a:t>
                </a:r>
              </a:p>
              <a:p>
                <a:r>
                  <a:rPr lang="en-US" sz="1500" dirty="0" smtClean="0"/>
                  <a:t>Simplifying assumption 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15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500" dirty="0" smtClean="0"/>
                  <a:t>= 1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500" dirty="0" smtClean="0"/>
                  <a:t> is positioned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500" dirty="0" smtClean="0"/>
                  <a:t>.  Then </a:t>
                </a:r>
                <a:br>
                  <a:rPr lang="en-US" sz="1500" dirty="0" smtClean="0"/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𝑡𝑖𝑙𝑒</m:t>
                                </m:r>
                              </m:e>
                            </m:acc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500" dirty="0"/>
                          <m:t> </m:t>
                        </m:r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dirty="0" smtClean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sz="1500" dirty="0"/>
                          <m:t> 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𝑡𝑖𝑙𝑒</m:t>
                                </m:r>
                              </m:e>
                            </m:acc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500" dirty="0"/>
                          <m:t> </m:t>
                        </m:r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500" dirty="0" smtClean="0"/>
                  <a:t>, so  </a:t>
                </a:r>
                <a14:m>
                  <m:oMath xmlns:m="http://schemas.openxmlformats.org/officeDocument/2006/math">
                    <m:r>
                      <a:rPr lang="el-GR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sz="1500" dirty="0"/>
                                  <m:t> </m:t>
                                </m:r>
                              </m:e>
                            </m:d>
                          </m:num>
                          <m:den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‖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‖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500" dirty="0" smtClean="0"/>
                  <a:t>, where </a:t>
                </a:r>
                <a14:m>
                  <m:oMath xmlns:m="http://schemas.openxmlformats.org/officeDocument/2006/math">
                    <m:r>
                      <a:rPr lang="el-GR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500" dirty="0" smtClean="0"/>
                  <a:t> is the pan angle change needed.  Initial pan and tilt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l-G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0</m:t>
                        </m:r>
                      </m:e>
                    </m:d>
                  </m:oMath>
                </a14:m>
                <a:endParaRPr lang="en-US" sz="1500" dirty="0" smtClean="0"/>
              </a:p>
              <a:p>
                <a:endParaRPr lang="en-US" sz="1500" u="sng" dirty="0" smtClean="0"/>
              </a:p>
              <a:p>
                <a:r>
                  <a:rPr lang="en-US" sz="1500" u="sng" dirty="0" smtClean="0"/>
                  <a:t>Numerical Algorithm</a:t>
                </a:r>
              </a:p>
              <a:p>
                <a:r>
                  <a:rPr lang="en-US" sz="1500" dirty="0" smtClean="0"/>
                  <a:t>Beginning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500" dirty="0" smtClean="0"/>
                  <a:t>, we apply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500" dirty="0" smtClean="0"/>
                  <a:t> at each iteration and get updated </a:t>
                </a:r>
                <a:r>
                  <a:rPr lang="en-US" sz="1500" dirty="0" err="1" smtClean="0"/>
                  <a:t>extrinsics</a:t>
                </a:r>
                <a:r>
                  <a:rPr lang="en-US" sz="1500" dirty="0" smtClean="0"/>
                  <a:t> that define the transform,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sz="1500" dirty="0" smtClean="0"/>
                  <a:t> , between world and camera coordinates.  We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𝑡𝑖𝑙𝑒</m:t>
                            </m:r>
                          </m:e>
                        </m:acc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</m:sSubSup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𝑡𝑖𝑙𝑒</m:t>
                            </m:r>
                          </m:e>
                        </m:acc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500" dirty="0" smtClean="0"/>
                  <a:t> the tile position in camera coordinates.  When the x and y components are sufficiently close to 0, we are done.  Note: There will be a little more logic needed to converge the axes independently.</a:t>
                </a:r>
                <a:endParaRPr lang="en-US" sz="15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5" y="329614"/>
                <a:ext cx="6991350" cy="6380080"/>
              </a:xfrm>
              <a:prstGeom prst="rect">
                <a:avLst/>
              </a:prstGeom>
              <a:blipFill rotWithShape="0">
                <a:blip r:embed="rId11"/>
                <a:stretch>
                  <a:fillRect l="-349" t="-191" r="-1308" b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66675" y="144948"/>
            <a:ext cx="115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Diagram 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3067" y="4061812"/>
            <a:ext cx="115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Diagram 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96306" y="-52454"/>
            <a:ext cx="4122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Pan-Tilt-Mounted Lens Pointing Algorithm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123067" y="2825544"/>
            <a:ext cx="0" cy="820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28884" y="3644175"/>
            <a:ext cx="748982" cy="20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-19527" y="2538277"/>
                <a:ext cx="443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527" y="2538277"/>
                <a:ext cx="443390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6557" r="-28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613241" y="3601871"/>
                <a:ext cx="4580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41" y="3601871"/>
                <a:ext cx="458009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66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4714875" y="329614"/>
                <a:ext cx="6991350" cy="6483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u="sng" dirty="0" smtClean="0"/>
                  <a:t>Problem Statement</a:t>
                </a:r>
              </a:p>
              <a:p>
                <a:r>
                  <a:rPr lang="en-US" sz="1500" dirty="0" smtClean="0"/>
                  <a:t>Suppose we have a </a:t>
                </a:r>
                <a:r>
                  <a:rPr lang="en-US" sz="1500" dirty="0" smtClean="0"/>
                  <a:t>target whose </a:t>
                </a:r>
                <a:r>
                  <a:rPr lang="en-US" sz="1500" dirty="0" smtClean="0"/>
                  <a:t>position,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𝑎𝑟𝑔𝑒𝑡</m:t>
                            </m:r>
                          </m:e>
                        </m:acc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sz="1500" dirty="0" smtClean="0"/>
                  <a:t> , is known in </a:t>
                </a:r>
                <a:r>
                  <a:rPr lang="en-US" sz="1500" dirty="0" smtClean="0"/>
                  <a:t>world coordinates</a:t>
                </a:r>
                <a:r>
                  <a:rPr lang="en-US" sz="1500" dirty="0" smtClean="0"/>
                  <a:t>.  Suppose we have a pan-tilt rotation axis,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500" dirty="0" smtClean="0"/>
                  <a:t>, whose direction and point through which it passes are known in world coordinates.  And suppose we </a:t>
                </a:r>
                <a:r>
                  <a:rPr lang="en-US" sz="1500" dirty="0" smtClean="0"/>
                  <a:t>know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d>
                  </m:oMath>
                </a14:m>
                <a:r>
                  <a:rPr lang="en-US" sz="1500" dirty="0" smtClean="0"/>
                  <a:t>, </a:t>
                </a:r>
                <a:r>
                  <a:rPr lang="en-US" sz="1500" dirty="0" smtClean="0"/>
                  <a:t>the world coordinates of the camera frame mounted on the pan-tilt unit associated with a pan tilt angle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500" dirty="0" smtClean="0"/>
                  <a:t>.  Our objective is to determine the pan and tilt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𝑓𝑖𝑛𝑎𝑙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𝑓𝑖𝑛𝑎𝑙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500" dirty="0" smtClean="0"/>
                  <a:t> such that the camera frame’s z-axis,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500" dirty="0" smtClean="0"/>
                  <a:t> , is pointed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𝑎𝑟𝑔𝑒𝑡</m:t>
                            </m:r>
                          </m:e>
                        </m:acc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sz="1500" dirty="0" smtClean="0"/>
                  <a:t>.</a:t>
                </a:r>
              </a:p>
              <a:p>
                <a:endParaRPr lang="en-US" sz="1500" dirty="0" smtClean="0"/>
              </a:p>
              <a:p>
                <a:r>
                  <a:rPr lang="en-US" sz="1500" dirty="0" smtClean="0"/>
                  <a:t>We assume the pan and tilt planes are not orthogonal and that the mounted camera’s frame is at an arbitrary orientation as well.  Furthermore, we know that:</a:t>
                </a:r>
              </a:p>
              <a:p>
                <a:pPr marL="342900" indent="-342900">
                  <a:buAutoNum type="arabicPeriod"/>
                </a:pPr>
                <a:r>
                  <a:rPr lang="en-US" sz="1500" dirty="0" smtClean="0"/>
                  <a:t>The tilt axis position and direction is dependent on the pan state.</a:t>
                </a:r>
              </a:p>
              <a:p>
                <a:pPr marL="342900" indent="-342900">
                  <a:buAutoNum type="arabicPeriod"/>
                </a:pPr>
                <a:r>
                  <a:rPr lang="en-US" sz="1500" dirty="0" smtClean="0"/>
                  <a:t>Modifying the tilt changes the radius of the pan circle projection defined by revolving the camera frame’s origin</a:t>
                </a:r>
              </a:p>
              <a:p>
                <a:pPr marL="342900" indent="-342900">
                  <a:buAutoNum type="arabicPeriod"/>
                </a:pPr>
                <a:endParaRPr lang="en-US" sz="1500" dirty="0"/>
              </a:p>
              <a:p>
                <a:r>
                  <a:rPr lang="en-US" sz="1500" u="sng" dirty="0" smtClean="0"/>
                  <a:t>Inputs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The camera’s frame in the world at a pan tilt angle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m:rPr>
                        <m:nor/>
                      </m:rPr>
                      <a:rPr lang="en-US" sz="1400" dirty="0"/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m:rPr>
                        <m:nor/>
                      </m:rPr>
                      <a:rPr lang="en-US" sz="1400" dirty="0"/>
                      <m:t>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500" dirty="0" smtClean="0"/>
                  <a:t>,</a:t>
                </a:r>
                <a:r>
                  <a:rPr lang="en-US" sz="1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500" dirty="0" smtClean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The target’s position in the world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𝑡𝑎𝑟𝑔𝑒𝑡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US" sz="15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The pan rotational center direction and position (ambiguous???) specified in the camera’s frame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500" dirty="0" smtClean="0"/>
                  <a:t>.  We’ll call this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500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The tilt rotational center direction </a:t>
                </a:r>
                <a:r>
                  <a:rPr lang="en-US" sz="1500" dirty="0"/>
                  <a:t>and position (ambiguous???) specified in the camera’s frame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500" dirty="0"/>
                  <a:t>.  We’ll call this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500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500" dirty="0"/>
              </a:p>
              <a:p>
                <a:r>
                  <a:rPr lang="en-US" sz="1500" u="sng" dirty="0" smtClean="0"/>
                  <a:t>Notes on Approach</a:t>
                </a:r>
                <a:endParaRPr lang="en-US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/>
                  <a:t>Because the pan and tilt rotational planes are not orthogonal, it’s difficult to derive an analytical approach.  What’s proposed here is a numerical approach in which we iteratively update pan and tilt until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1500" dirty="0" smtClean="0"/>
                  <a:t> converges to the desired solution within some tolerance.  </a:t>
                </a:r>
                <a:endParaRPr lang="en-US" sz="1500" dirty="0" smtClean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5" y="329614"/>
                <a:ext cx="6991350" cy="6483826"/>
              </a:xfrm>
              <a:prstGeom prst="rect">
                <a:avLst/>
              </a:prstGeom>
              <a:blipFill rotWithShape="0">
                <a:blip r:embed="rId2"/>
                <a:stretch>
                  <a:fillRect l="-349" t="-188" r="-785" b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5269490" y="-67099"/>
            <a:ext cx="6057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Pan-Tilt-Mounted Lens Pointing </a:t>
            </a:r>
            <a:r>
              <a:rPr lang="en-US" u="sng" dirty="0" smtClean="0"/>
              <a:t>Algorithm: Problem Statement</a:t>
            </a:r>
            <a:endParaRPr lang="en-US" u="sng" dirty="0" smtClean="0"/>
          </a:p>
        </p:txBody>
      </p:sp>
      <p:grpSp>
        <p:nvGrpSpPr>
          <p:cNvPr id="124" name="Group 123"/>
          <p:cNvGrpSpPr/>
          <p:nvPr/>
        </p:nvGrpSpPr>
        <p:grpSpPr>
          <a:xfrm>
            <a:off x="674303" y="-96326"/>
            <a:ext cx="2704252" cy="2123313"/>
            <a:chOff x="0" y="-76689"/>
            <a:chExt cx="6476986" cy="4920335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8964"/>
              <a:ext cx="5899575" cy="4424682"/>
            </a:xfrm>
            <a:prstGeom prst="rect">
              <a:avLst/>
            </a:prstGeom>
          </p:spPr>
        </p:pic>
        <p:cxnSp>
          <p:nvCxnSpPr>
            <p:cNvPr id="113" name="Straight Connector 112"/>
            <p:cNvCxnSpPr/>
            <p:nvPr/>
          </p:nvCxnSpPr>
          <p:spPr>
            <a:xfrm>
              <a:off x="2997172" y="3628399"/>
              <a:ext cx="86066" cy="1215247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2955781" y="4205573"/>
              <a:ext cx="1544196" cy="60622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Pan axis</a:t>
              </a:r>
              <a:endParaRPr lang="en-US" sz="1100" dirty="0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3767022" y="1854908"/>
              <a:ext cx="1853922" cy="33706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5013417" y="1580485"/>
              <a:ext cx="1463569" cy="60622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Tilt axis</a:t>
              </a:r>
              <a:endParaRPr lang="en-US" sz="1100" dirty="0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>
              <a:off x="2593796" y="1233501"/>
              <a:ext cx="9834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2587326" y="301849"/>
              <a:ext cx="0" cy="931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2535568" y="1178508"/>
              <a:ext cx="116456" cy="1099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529155" y="98085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47909" y="-76689"/>
              <a:ext cx="30008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2612745" y="1233501"/>
              <a:ext cx="470493" cy="7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Rectangle 158"/>
          <p:cNvSpPr/>
          <p:nvPr/>
        </p:nvSpPr>
        <p:spPr>
          <a:xfrm>
            <a:off x="241251" y="2315168"/>
            <a:ext cx="4015971" cy="4433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Parallelogram 159"/>
          <p:cNvSpPr/>
          <p:nvPr/>
        </p:nvSpPr>
        <p:spPr>
          <a:xfrm>
            <a:off x="1040597" y="2538993"/>
            <a:ext cx="291314" cy="123977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2428534" y="5302285"/>
            <a:ext cx="121383" cy="121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666266" y="4540015"/>
            <a:ext cx="1645920" cy="164592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stCxn id="161" idx="1"/>
            <a:endCxn id="160" idx="4"/>
          </p:cNvCxnSpPr>
          <p:nvPr/>
        </p:nvCxnSpPr>
        <p:spPr>
          <a:xfrm flipH="1" flipV="1">
            <a:off x="1186254" y="2662970"/>
            <a:ext cx="1260056" cy="265709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/>
              <p:cNvSpPr txBox="1"/>
              <p:nvPr/>
            </p:nvSpPr>
            <p:spPr>
              <a:xfrm>
                <a:off x="3651250" y="5607660"/>
                <a:ext cx="2182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250" y="5607660"/>
                <a:ext cx="218200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13889" r="-277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/>
              <p:cNvSpPr txBox="1"/>
              <p:nvPr/>
            </p:nvSpPr>
            <p:spPr>
              <a:xfrm>
                <a:off x="259221" y="2348057"/>
                <a:ext cx="902298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𝑎𝑟𝑔𝑒𝑡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1" y="2348057"/>
                <a:ext cx="902298" cy="292388"/>
              </a:xfrm>
              <a:prstGeom prst="rect">
                <a:avLst/>
              </a:prstGeom>
              <a:blipFill rotWithShape="0">
                <a:blip r:embed="rId5"/>
                <a:stretch>
                  <a:fillRect l="-5405" r="-2027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Connector 165"/>
          <p:cNvCxnSpPr>
            <a:stCxn id="161" idx="6"/>
            <a:endCxn id="162" idx="6"/>
          </p:cNvCxnSpPr>
          <p:nvPr/>
        </p:nvCxnSpPr>
        <p:spPr>
          <a:xfrm>
            <a:off x="2549917" y="5362975"/>
            <a:ext cx="762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3312185" y="5362975"/>
            <a:ext cx="306049" cy="35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endCxn id="162" idx="6"/>
          </p:cNvCxnSpPr>
          <p:nvPr/>
        </p:nvCxnSpPr>
        <p:spPr>
          <a:xfrm flipH="1">
            <a:off x="3312186" y="5362975"/>
            <a:ext cx="48001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/>
              <p:cNvSpPr txBox="1"/>
              <p:nvPr/>
            </p:nvSpPr>
            <p:spPr>
              <a:xfrm>
                <a:off x="1423170" y="4617197"/>
                <a:ext cx="2143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170" y="4617197"/>
                <a:ext cx="214353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11111" r="-277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0" name="Group 169"/>
          <p:cNvGrpSpPr/>
          <p:nvPr/>
        </p:nvGrpSpPr>
        <p:grpSpPr>
          <a:xfrm rot="12369497">
            <a:off x="1493788" y="4778104"/>
            <a:ext cx="1068317" cy="352407"/>
            <a:chOff x="1771500" y="4000661"/>
            <a:chExt cx="1068317" cy="352407"/>
          </a:xfrm>
        </p:grpSpPr>
        <p:cxnSp>
          <p:nvCxnSpPr>
            <p:cNvPr id="171" name="Straight Connector 170"/>
            <p:cNvCxnSpPr/>
            <p:nvPr/>
          </p:nvCxnSpPr>
          <p:spPr>
            <a:xfrm>
              <a:off x="1771500" y="4000661"/>
              <a:ext cx="7622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533768" y="4000661"/>
              <a:ext cx="306049" cy="352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Connector 172"/>
          <p:cNvCxnSpPr>
            <a:endCxn id="160" idx="4"/>
          </p:cNvCxnSpPr>
          <p:nvPr/>
        </p:nvCxnSpPr>
        <p:spPr>
          <a:xfrm flipH="1" flipV="1">
            <a:off x="1186254" y="2662970"/>
            <a:ext cx="430220" cy="189769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/>
              <p:cNvSpPr txBox="1"/>
              <p:nvPr/>
            </p:nvSpPr>
            <p:spPr>
              <a:xfrm>
                <a:off x="3792198" y="4617197"/>
                <a:ext cx="375616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198" y="4617197"/>
                <a:ext cx="375616" cy="232051"/>
              </a:xfrm>
              <a:prstGeom prst="rect">
                <a:avLst/>
              </a:prstGeom>
              <a:blipFill rotWithShape="0">
                <a:blip r:embed="rId7"/>
                <a:stretch>
                  <a:fillRect l="-11290" r="-3226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Freeform 174"/>
          <p:cNvSpPr/>
          <p:nvPr/>
        </p:nvSpPr>
        <p:spPr>
          <a:xfrm>
            <a:off x="3412491" y="5373188"/>
            <a:ext cx="104503" cy="113212"/>
          </a:xfrm>
          <a:custGeom>
            <a:avLst/>
            <a:gdLst>
              <a:gd name="connsiteX0" fmla="*/ 104503 w 104503"/>
              <a:gd name="connsiteY0" fmla="*/ 0 h 113212"/>
              <a:gd name="connsiteX1" fmla="*/ 87086 w 104503"/>
              <a:gd name="connsiteY1" fmla="*/ 60960 h 113212"/>
              <a:gd name="connsiteX2" fmla="*/ 43543 w 104503"/>
              <a:gd name="connsiteY2" fmla="*/ 87086 h 113212"/>
              <a:gd name="connsiteX3" fmla="*/ 17417 w 104503"/>
              <a:gd name="connsiteY3" fmla="*/ 104503 h 113212"/>
              <a:gd name="connsiteX4" fmla="*/ 0 w 104503"/>
              <a:gd name="connsiteY4" fmla="*/ 113212 h 11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503" h="113212">
                <a:moveTo>
                  <a:pt x="104503" y="0"/>
                </a:moveTo>
                <a:cubicBezTo>
                  <a:pt x="98697" y="20320"/>
                  <a:pt x="95669" y="41648"/>
                  <a:pt x="87086" y="60960"/>
                </a:cubicBezTo>
                <a:cubicBezTo>
                  <a:pt x="77367" y="82828"/>
                  <a:pt x="61593" y="78061"/>
                  <a:pt x="43543" y="87086"/>
                </a:cubicBezTo>
                <a:cubicBezTo>
                  <a:pt x="34182" y="91767"/>
                  <a:pt x="26392" y="99118"/>
                  <a:pt x="17417" y="104503"/>
                </a:cubicBezTo>
                <a:cubicBezTo>
                  <a:pt x="11851" y="107843"/>
                  <a:pt x="5806" y="110309"/>
                  <a:pt x="0" y="1132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3412958" y="4849248"/>
            <a:ext cx="379240" cy="57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1122137" y="4728381"/>
            <a:ext cx="623381" cy="28351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reeform 177"/>
          <p:cNvSpPr/>
          <p:nvPr/>
        </p:nvSpPr>
        <p:spPr>
          <a:xfrm>
            <a:off x="1696902" y="4815840"/>
            <a:ext cx="243840" cy="279254"/>
          </a:xfrm>
          <a:custGeom>
            <a:avLst/>
            <a:gdLst>
              <a:gd name="connsiteX0" fmla="*/ 0 w 243840"/>
              <a:gd name="connsiteY0" fmla="*/ 0 h 279254"/>
              <a:gd name="connsiteX1" fmla="*/ 78377 w 243840"/>
              <a:gd name="connsiteY1" fmla="*/ 8708 h 279254"/>
              <a:gd name="connsiteX2" fmla="*/ 139337 w 243840"/>
              <a:gd name="connsiteY2" fmla="*/ 26125 h 279254"/>
              <a:gd name="connsiteX3" fmla="*/ 191589 w 243840"/>
              <a:gd name="connsiteY3" fmla="*/ 60960 h 279254"/>
              <a:gd name="connsiteX4" fmla="*/ 209006 w 243840"/>
              <a:gd name="connsiteY4" fmla="*/ 87085 h 279254"/>
              <a:gd name="connsiteX5" fmla="*/ 235132 w 243840"/>
              <a:gd name="connsiteY5" fmla="*/ 139337 h 279254"/>
              <a:gd name="connsiteX6" fmla="*/ 243840 w 243840"/>
              <a:gd name="connsiteY6" fmla="*/ 174171 h 279254"/>
              <a:gd name="connsiteX7" fmla="*/ 235132 w 243840"/>
              <a:gd name="connsiteY7" fmla="*/ 278674 h 279254"/>
              <a:gd name="connsiteX8" fmla="*/ 235132 w 243840"/>
              <a:gd name="connsiteY8" fmla="*/ 269965 h 27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40" h="279254">
                <a:moveTo>
                  <a:pt x="0" y="0"/>
                </a:moveTo>
                <a:cubicBezTo>
                  <a:pt x="26126" y="2903"/>
                  <a:pt x="52396" y="4711"/>
                  <a:pt x="78377" y="8708"/>
                </a:cubicBezTo>
                <a:cubicBezTo>
                  <a:pt x="98681" y="11832"/>
                  <a:pt x="119831" y="19623"/>
                  <a:pt x="139337" y="26125"/>
                </a:cubicBezTo>
                <a:cubicBezTo>
                  <a:pt x="156754" y="37737"/>
                  <a:pt x="179977" y="43543"/>
                  <a:pt x="191589" y="60960"/>
                </a:cubicBezTo>
                <a:cubicBezTo>
                  <a:pt x="197395" y="69668"/>
                  <a:pt x="204325" y="77724"/>
                  <a:pt x="209006" y="87085"/>
                </a:cubicBezTo>
                <a:cubicBezTo>
                  <a:pt x="245064" y="159200"/>
                  <a:pt x="185214" y="64459"/>
                  <a:pt x="235132" y="139337"/>
                </a:cubicBezTo>
                <a:cubicBezTo>
                  <a:pt x="238035" y="150948"/>
                  <a:pt x="243840" y="162202"/>
                  <a:pt x="243840" y="174171"/>
                </a:cubicBezTo>
                <a:cubicBezTo>
                  <a:pt x="243840" y="209126"/>
                  <a:pt x="238296" y="243862"/>
                  <a:pt x="235132" y="278674"/>
                </a:cubicBezTo>
                <a:cubicBezTo>
                  <a:pt x="234869" y="281565"/>
                  <a:pt x="235132" y="272868"/>
                  <a:pt x="235132" y="2699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/>
              <p:cNvSpPr txBox="1"/>
              <p:nvPr/>
            </p:nvSpPr>
            <p:spPr>
              <a:xfrm>
                <a:off x="241251" y="5647883"/>
                <a:ext cx="928267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180 −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51" y="5647883"/>
                <a:ext cx="928267" cy="232051"/>
              </a:xfrm>
              <a:prstGeom prst="rect">
                <a:avLst/>
              </a:prstGeom>
              <a:blipFill rotWithShape="0">
                <a:blip r:embed="rId8"/>
                <a:stretch>
                  <a:fillRect l="-3947" r="-658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Arrow Connector 179"/>
          <p:cNvCxnSpPr/>
          <p:nvPr/>
        </p:nvCxnSpPr>
        <p:spPr>
          <a:xfrm flipV="1">
            <a:off x="705386" y="4929051"/>
            <a:ext cx="1130853" cy="742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/>
              <p:cNvSpPr txBox="1"/>
              <p:nvPr/>
            </p:nvSpPr>
            <p:spPr>
              <a:xfrm>
                <a:off x="1866428" y="5082818"/>
                <a:ext cx="353365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428" y="5082818"/>
                <a:ext cx="353365" cy="232051"/>
              </a:xfrm>
              <a:prstGeom prst="rect">
                <a:avLst/>
              </a:prstGeom>
              <a:blipFill rotWithShape="0">
                <a:blip r:embed="rId9"/>
                <a:stretch>
                  <a:fillRect l="-6897" r="-344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/>
              <p:cNvSpPr txBox="1"/>
              <p:nvPr/>
            </p:nvSpPr>
            <p:spPr>
              <a:xfrm>
                <a:off x="1836239" y="3793487"/>
                <a:ext cx="295402" cy="263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239" y="3793487"/>
                <a:ext cx="295402" cy="263149"/>
              </a:xfrm>
              <a:prstGeom prst="rect">
                <a:avLst/>
              </a:prstGeom>
              <a:blipFill rotWithShape="0">
                <a:blip r:embed="rId10"/>
                <a:stretch>
                  <a:fillRect l="-14286" r="-4082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Arrow Connector 182"/>
          <p:cNvCxnSpPr/>
          <p:nvPr/>
        </p:nvCxnSpPr>
        <p:spPr>
          <a:xfrm flipV="1">
            <a:off x="1587682" y="5361662"/>
            <a:ext cx="466559" cy="102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/>
              <p:cNvSpPr txBox="1"/>
              <p:nvPr/>
            </p:nvSpPr>
            <p:spPr>
              <a:xfrm>
                <a:off x="925626" y="6399688"/>
                <a:ext cx="1558953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b>
                    </m:sSub>
                  </m:oMath>
                </a14:m>
                <a:r>
                  <a:rPr lang="en-US" sz="1400" dirty="0" smtClean="0"/>
                  <a:t> changes with </a:t>
                </a:r>
                <a:r>
                  <a:rPr lang="en-US" sz="1400" i="1" dirty="0" smtClean="0"/>
                  <a:t>tilt</a:t>
                </a:r>
                <a:endParaRPr lang="en-US" sz="1400" dirty="0"/>
              </a:p>
            </p:txBody>
          </p:sp>
        </mc:Choice>
        <mc:Fallback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26" y="6399688"/>
                <a:ext cx="1558953" cy="232051"/>
              </a:xfrm>
              <a:prstGeom prst="rect">
                <a:avLst/>
              </a:prstGeom>
              <a:blipFill rotWithShape="0">
                <a:blip r:embed="rId11"/>
                <a:stretch>
                  <a:fillRect l="-3125" t="-21053" r="-6250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extBox 184"/>
          <p:cNvSpPr txBox="1"/>
          <p:nvPr/>
        </p:nvSpPr>
        <p:spPr>
          <a:xfrm>
            <a:off x="1522973" y="2880036"/>
            <a:ext cx="21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Pan Rotational Plane</a:t>
            </a:r>
            <a:endParaRPr lang="en-US" dirty="0"/>
          </a:p>
        </p:txBody>
      </p:sp>
      <p:sp>
        <p:nvSpPr>
          <p:cNvPr id="186" name="Freeform 185"/>
          <p:cNvSpPr/>
          <p:nvPr/>
        </p:nvSpPr>
        <p:spPr>
          <a:xfrm>
            <a:off x="2393588" y="5161783"/>
            <a:ext cx="261257" cy="202697"/>
          </a:xfrm>
          <a:custGeom>
            <a:avLst/>
            <a:gdLst>
              <a:gd name="connsiteX0" fmla="*/ 261257 w 261257"/>
              <a:gd name="connsiteY0" fmla="*/ 202697 h 202697"/>
              <a:gd name="connsiteX1" fmla="*/ 252549 w 261257"/>
              <a:gd name="connsiteY1" fmla="*/ 89485 h 202697"/>
              <a:gd name="connsiteX2" fmla="*/ 235131 w 261257"/>
              <a:gd name="connsiteY2" fmla="*/ 72068 h 202697"/>
              <a:gd name="connsiteX3" fmla="*/ 191589 w 261257"/>
              <a:gd name="connsiteY3" fmla="*/ 37234 h 202697"/>
              <a:gd name="connsiteX4" fmla="*/ 165463 w 261257"/>
              <a:gd name="connsiteY4" fmla="*/ 19817 h 202697"/>
              <a:gd name="connsiteX5" fmla="*/ 0 w 261257"/>
              <a:gd name="connsiteY5" fmla="*/ 2400 h 20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257" h="202697">
                <a:moveTo>
                  <a:pt x="261257" y="202697"/>
                </a:moveTo>
                <a:cubicBezTo>
                  <a:pt x="258354" y="164960"/>
                  <a:pt x="259972" y="126599"/>
                  <a:pt x="252549" y="89485"/>
                </a:cubicBezTo>
                <a:cubicBezTo>
                  <a:pt x="250939" y="81434"/>
                  <a:pt x="240260" y="78479"/>
                  <a:pt x="235131" y="72068"/>
                </a:cubicBezTo>
                <a:cubicBezTo>
                  <a:pt x="206482" y="36258"/>
                  <a:pt x="233028" y="51047"/>
                  <a:pt x="191589" y="37234"/>
                </a:cubicBezTo>
                <a:cubicBezTo>
                  <a:pt x="182880" y="31428"/>
                  <a:pt x="175027" y="24068"/>
                  <a:pt x="165463" y="19817"/>
                </a:cubicBezTo>
                <a:cubicBezTo>
                  <a:pt x="99424" y="-9533"/>
                  <a:pt x="86323" y="2400"/>
                  <a:pt x="0" y="2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6"/>
          <p:cNvSpPr/>
          <p:nvPr/>
        </p:nvSpPr>
        <p:spPr>
          <a:xfrm>
            <a:off x="2210708" y="5103223"/>
            <a:ext cx="139337" cy="130628"/>
          </a:xfrm>
          <a:custGeom>
            <a:avLst/>
            <a:gdLst>
              <a:gd name="connsiteX0" fmla="*/ 139337 w 139337"/>
              <a:gd name="connsiteY0" fmla="*/ 0 h 130628"/>
              <a:gd name="connsiteX1" fmla="*/ 52251 w 139337"/>
              <a:gd name="connsiteY1" fmla="*/ 26125 h 130628"/>
              <a:gd name="connsiteX2" fmla="*/ 17417 w 139337"/>
              <a:gd name="connsiteY2" fmla="*/ 78377 h 130628"/>
              <a:gd name="connsiteX3" fmla="*/ 0 w 139337"/>
              <a:gd name="connsiteY3" fmla="*/ 130628 h 13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337" h="130628">
                <a:moveTo>
                  <a:pt x="139337" y="0"/>
                </a:moveTo>
                <a:cubicBezTo>
                  <a:pt x="108365" y="4424"/>
                  <a:pt x="74882" y="261"/>
                  <a:pt x="52251" y="26125"/>
                </a:cubicBezTo>
                <a:cubicBezTo>
                  <a:pt x="38467" y="41879"/>
                  <a:pt x="17417" y="78377"/>
                  <a:pt x="17417" y="78377"/>
                </a:cubicBezTo>
                <a:lnTo>
                  <a:pt x="0" y="1306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/>
              <p:cNvSpPr txBox="1"/>
              <p:nvPr/>
            </p:nvSpPr>
            <p:spPr>
              <a:xfrm>
                <a:off x="3364384" y="4089640"/>
                <a:ext cx="2123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384" y="4089640"/>
                <a:ext cx="212366" cy="215444"/>
              </a:xfrm>
              <a:prstGeom prst="rect">
                <a:avLst/>
              </a:prstGeom>
              <a:blipFill rotWithShape="0">
                <a:blip r:embed="rId12"/>
                <a:stretch>
                  <a:fillRect l="-22857" r="-2857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Straight Arrow Connector 188"/>
          <p:cNvCxnSpPr/>
          <p:nvPr/>
        </p:nvCxnSpPr>
        <p:spPr>
          <a:xfrm flipH="1">
            <a:off x="2537787" y="4369753"/>
            <a:ext cx="913449" cy="889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/>
              <p:cNvSpPr txBox="1"/>
              <p:nvPr/>
            </p:nvSpPr>
            <p:spPr>
              <a:xfrm>
                <a:off x="3831545" y="5233851"/>
                <a:ext cx="2165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545" y="5233851"/>
                <a:ext cx="216534" cy="215444"/>
              </a:xfrm>
              <a:prstGeom prst="rect">
                <a:avLst/>
              </a:prstGeom>
              <a:blipFill rotWithShape="0">
                <a:blip r:embed="rId13"/>
                <a:stretch>
                  <a:fillRect l="-22857" r="-5714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/>
              <p:cNvSpPr txBox="1"/>
              <p:nvPr/>
            </p:nvSpPr>
            <p:spPr>
              <a:xfrm>
                <a:off x="2574180" y="4065971"/>
                <a:ext cx="2165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80" y="4065971"/>
                <a:ext cx="216534" cy="215444"/>
              </a:xfrm>
              <a:prstGeom prst="rect">
                <a:avLst/>
              </a:prstGeom>
              <a:blipFill rotWithShape="0">
                <a:blip r:embed="rId14"/>
                <a:stretch>
                  <a:fillRect l="-19444" r="-2778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Straight Arrow Connector 191"/>
          <p:cNvCxnSpPr/>
          <p:nvPr/>
        </p:nvCxnSpPr>
        <p:spPr>
          <a:xfrm flipH="1">
            <a:off x="2297589" y="4294197"/>
            <a:ext cx="327577" cy="915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33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4714875" y="329614"/>
                <a:ext cx="6991350" cy="5495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u="sng" dirty="0" smtClean="0"/>
                  <a:t>Algorithm</a:t>
                </a:r>
                <a:endParaRPr lang="en-US" sz="15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Define the rotation matrix between the camera frame and the world frame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1500" dirty="0" smtClean="0"/>
                  <a:t>and the translation vector as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1500" dirty="0" smtClean="0"/>
                  <a:t>.  These are provided </a:t>
                </a:r>
                <a:r>
                  <a:rPr lang="en-US" sz="1500" dirty="0" err="1" smtClean="0"/>
                  <a:t>extrinsics</a:t>
                </a:r>
                <a:r>
                  <a:rPr lang="en-US" sz="1500" dirty="0" smtClean="0"/>
                  <a:t>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500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Transform the pan rotation axis from the camera frame to the world frame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∗(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Define the rotation matrix between the pan frame and the world frame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𝑝𝑎𝑛</m:t>
                            </m:r>
                          </m:sub>
                        </m:sSub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sz="1050" dirty="0"/>
                              <m:t> </m:t>
                            </m:r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sz="1050" dirty="0"/>
                              <m:t> </m:t>
                            </m:r>
                            <m:r>
                              <a:rPr lang="en-US" sz="105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sz="1050" dirty="0"/>
                              <m:t> </m:t>
                            </m:r>
                          </m:e>
                        </m:d>
                        <m:r>
                          <a:rPr lang="en-US" sz="105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endParaRPr lang="en-US" sz="1100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sz="1000" dirty="0"/>
                              <m:t>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sz="1000" dirty="0"/>
                              <m:t> </m:t>
                            </m:r>
                            <m:r>
                              <a:rPr lang="en-US" sz="1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sz="1000" dirty="0"/>
                              <m:t> </m:t>
                            </m:r>
                          </m:e>
                        </m:d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500" dirty="0" smtClean="0"/>
                  <a:t> specified in world coordinates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500" dirty="0" smtClean="0"/>
                  <a:t> direction specified in world coordinates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Define the translation vector between the pan frame and the world frame as</a:t>
                </a:r>
                <a:br>
                  <a:rPr lang="en-US" sz="1500" dirty="0" smtClean="0"/>
                </a:br>
                <a:r>
                  <a:rPr lang="en-US" sz="15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5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𝑡𝑎𝑟𝑔𝑒𝑡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US" sz="15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otate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𝑡𝑎𝑟𝑔𝑒𝑡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sz="1500" dirty="0" smtClean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𝑡𝑎𝑟𝑔𝑒𝑡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500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acc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acc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acc>
                      </m:e>
                    </m:d>
                  </m:oMath>
                </a14:m>
                <a:r>
                  <a:rPr lang="en-US" sz="1500" dirty="0" smtClean="0"/>
                  <a:t> into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acc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acc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acc>
                      </m:e>
                    </m:d>
                  </m:oMath>
                </a14:m>
                <a:endParaRPr lang="en-US" sz="15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𝑥𝑐𝑜𝑚𝑝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𝑜𝑓</m:t>
                            </m:r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acc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𝑦𝑐𝑜𝑚𝑝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𝑜𝑓</m:t>
                            </m:r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acc>
                          </m:den>
                        </m:f>
                      </m:e>
                    </m:func>
                  </m:oMath>
                </a14:m>
                <a:endParaRPr lang="en-US" sz="15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𝑥𝑐𝑜𝑚𝑝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Use Law of </a:t>
                </a:r>
                <a:r>
                  <a:rPr lang="en-US" sz="1500" dirty="0" err="1" smtClean="0"/>
                  <a:t>Sines</a:t>
                </a:r>
                <a:r>
                  <a:rPr lang="en-US" sz="1500" dirty="0" smtClean="0"/>
                  <a:t> to compute the angle opposite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b>
                    </m:sSub>
                  </m:oMath>
                </a14:m>
                <a:r>
                  <a:rPr lang="en-US" sz="1500" dirty="0" smtClean="0"/>
                  <a:t> and after a bunch of algebra then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𝑝𝑎𝑛</m:t>
                                    </m:r>
                                  </m:sub>
                                </m:sSub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p>
                                    </m:sSubSup>
                                  </m:e>
                                </m:d>
                              </m:den>
                            </m:f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(180−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𝑝𝑎𝑛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b>
                    </m:sSub>
                  </m:oMath>
                </a14:m>
                <a:endParaRPr lang="en-US" sz="1500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𝑑𝑒𝑙𝑡𝑎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𝑖𝑛𝑖𝑡𝑖𝑎𝑙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𝑒𝑠𝑡𝑖𝑚𝑎𝑡𝑒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𝑑𝑒𝑙𝑡𝑎</m:t>
                        </m:r>
                      </m:sub>
                    </m:sSub>
                  </m:oMath>
                </a14:m>
                <a:endParaRPr lang="en-US" sz="120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1500" dirty="0" smtClean="0"/>
              </a:p>
              <a:p>
                <a:endParaRPr lang="en-US" sz="1500" dirty="0" smtClean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5" y="329614"/>
                <a:ext cx="6991350" cy="5495607"/>
              </a:xfrm>
              <a:prstGeom prst="rect">
                <a:avLst/>
              </a:prstGeom>
              <a:blipFill rotWithShape="0">
                <a:blip r:embed="rId2"/>
                <a:stretch>
                  <a:fillRect l="-349" t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4999524" y="-46641"/>
            <a:ext cx="6613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Pan-Tilt-Mounted Lens Pointing </a:t>
            </a:r>
            <a:r>
              <a:rPr lang="en-US" u="sng" dirty="0" smtClean="0"/>
              <a:t>Algorithm: Pan Angle Initial Estimate</a:t>
            </a:r>
            <a:endParaRPr lang="en-US" u="sng" dirty="0" smtClean="0"/>
          </a:p>
        </p:txBody>
      </p:sp>
      <p:sp>
        <p:nvSpPr>
          <p:cNvPr id="159" name="Rectangle 158"/>
          <p:cNvSpPr/>
          <p:nvPr/>
        </p:nvSpPr>
        <p:spPr>
          <a:xfrm>
            <a:off x="206417" y="138025"/>
            <a:ext cx="4015971" cy="4433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Parallelogram 159"/>
          <p:cNvSpPr/>
          <p:nvPr/>
        </p:nvSpPr>
        <p:spPr>
          <a:xfrm>
            <a:off x="1005763" y="361850"/>
            <a:ext cx="291314" cy="123977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2393700" y="3125142"/>
            <a:ext cx="121383" cy="121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631432" y="2362872"/>
            <a:ext cx="1645920" cy="164592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stCxn id="161" idx="1"/>
            <a:endCxn id="160" idx="4"/>
          </p:cNvCxnSpPr>
          <p:nvPr/>
        </p:nvCxnSpPr>
        <p:spPr>
          <a:xfrm flipH="1" flipV="1">
            <a:off x="1151420" y="485827"/>
            <a:ext cx="1260056" cy="265709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/>
              <p:cNvSpPr txBox="1"/>
              <p:nvPr/>
            </p:nvSpPr>
            <p:spPr>
              <a:xfrm>
                <a:off x="3616416" y="3430517"/>
                <a:ext cx="2182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416" y="3430517"/>
                <a:ext cx="218200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11111" r="-277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/>
              <p:cNvSpPr txBox="1"/>
              <p:nvPr/>
            </p:nvSpPr>
            <p:spPr>
              <a:xfrm>
                <a:off x="224387" y="170914"/>
                <a:ext cx="902298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𝑎𝑟𝑔𝑒𝑡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87" y="170914"/>
                <a:ext cx="902298" cy="292388"/>
              </a:xfrm>
              <a:prstGeom prst="rect">
                <a:avLst/>
              </a:prstGeom>
              <a:blipFill rotWithShape="0">
                <a:blip r:embed="rId4"/>
                <a:stretch>
                  <a:fillRect l="-5405" r="-2027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Connector 165"/>
          <p:cNvCxnSpPr>
            <a:stCxn id="161" idx="6"/>
            <a:endCxn id="162" idx="6"/>
          </p:cNvCxnSpPr>
          <p:nvPr/>
        </p:nvCxnSpPr>
        <p:spPr>
          <a:xfrm>
            <a:off x="2515083" y="3185832"/>
            <a:ext cx="762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3277351" y="3185832"/>
            <a:ext cx="306049" cy="35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endCxn id="162" idx="6"/>
          </p:cNvCxnSpPr>
          <p:nvPr/>
        </p:nvCxnSpPr>
        <p:spPr>
          <a:xfrm flipH="1">
            <a:off x="3277352" y="3185832"/>
            <a:ext cx="48001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/>
              <p:cNvSpPr txBox="1"/>
              <p:nvPr/>
            </p:nvSpPr>
            <p:spPr>
              <a:xfrm>
                <a:off x="1388336" y="2440054"/>
                <a:ext cx="2143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36" y="2440054"/>
                <a:ext cx="214353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14286" r="-571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0" name="Group 169"/>
          <p:cNvGrpSpPr/>
          <p:nvPr/>
        </p:nvGrpSpPr>
        <p:grpSpPr>
          <a:xfrm rot="12369497">
            <a:off x="1458954" y="2600961"/>
            <a:ext cx="1068317" cy="352407"/>
            <a:chOff x="1771500" y="4000661"/>
            <a:chExt cx="1068317" cy="352407"/>
          </a:xfrm>
        </p:grpSpPr>
        <p:cxnSp>
          <p:nvCxnSpPr>
            <p:cNvPr id="171" name="Straight Connector 170"/>
            <p:cNvCxnSpPr/>
            <p:nvPr/>
          </p:nvCxnSpPr>
          <p:spPr>
            <a:xfrm>
              <a:off x="1771500" y="4000661"/>
              <a:ext cx="7622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533768" y="4000661"/>
              <a:ext cx="306049" cy="352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Connector 172"/>
          <p:cNvCxnSpPr>
            <a:endCxn id="160" idx="4"/>
          </p:cNvCxnSpPr>
          <p:nvPr/>
        </p:nvCxnSpPr>
        <p:spPr>
          <a:xfrm flipH="1" flipV="1">
            <a:off x="1151420" y="485827"/>
            <a:ext cx="430220" cy="189769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/>
              <p:cNvSpPr txBox="1"/>
              <p:nvPr/>
            </p:nvSpPr>
            <p:spPr>
              <a:xfrm>
                <a:off x="3757364" y="2440054"/>
                <a:ext cx="375616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4" y="2440054"/>
                <a:ext cx="375616" cy="232051"/>
              </a:xfrm>
              <a:prstGeom prst="rect">
                <a:avLst/>
              </a:prstGeom>
              <a:blipFill rotWithShape="0">
                <a:blip r:embed="rId6"/>
                <a:stretch>
                  <a:fillRect l="-11290" r="-3226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Freeform 174"/>
          <p:cNvSpPr/>
          <p:nvPr/>
        </p:nvSpPr>
        <p:spPr>
          <a:xfrm>
            <a:off x="3377657" y="3196045"/>
            <a:ext cx="104503" cy="113212"/>
          </a:xfrm>
          <a:custGeom>
            <a:avLst/>
            <a:gdLst>
              <a:gd name="connsiteX0" fmla="*/ 104503 w 104503"/>
              <a:gd name="connsiteY0" fmla="*/ 0 h 113212"/>
              <a:gd name="connsiteX1" fmla="*/ 87086 w 104503"/>
              <a:gd name="connsiteY1" fmla="*/ 60960 h 113212"/>
              <a:gd name="connsiteX2" fmla="*/ 43543 w 104503"/>
              <a:gd name="connsiteY2" fmla="*/ 87086 h 113212"/>
              <a:gd name="connsiteX3" fmla="*/ 17417 w 104503"/>
              <a:gd name="connsiteY3" fmla="*/ 104503 h 113212"/>
              <a:gd name="connsiteX4" fmla="*/ 0 w 104503"/>
              <a:gd name="connsiteY4" fmla="*/ 113212 h 11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503" h="113212">
                <a:moveTo>
                  <a:pt x="104503" y="0"/>
                </a:moveTo>
                <a:cubicBezTo>
                  <a:pt x="98697" y="20320"/>
                  <a:pt x="95669" y="41648"/>
                  <a:pt x="87086" y="60960"/>
                </a:cubicBezTo>
                <a:cubicBezTo>
                  <a:pt x="77367" y="82828"/>
                  <a:pt x="61593" y="78061"/>
                  <a:pt x="43543" y="87086"/>
                </a:cubicBezTo>
                <a:cubicBezTo>
                  <a:pt x="34182" y="91767"/>
                  <a:pt x="26392" y="99118"/>
                  <a:pt x="17417" y="104503"/>
                </a:cubicBezTo>
                <a:cubicBezTo>
                  <a:pt x="11851" y="107843"/>
                  <a:pt x="5806" y="110309"/>
                  <a:pt x="0" y="1132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3378124" y="2672105"/>
            <a:ext cx="379240" cy="57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1087303" y="2551238"/>
            <a:ext cx="623381" cy="28351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reeform 177"/>
          <p:cNvSpPr/>
          <p:nvPr/>
        </p:nvSpPr>
        <p:spPr>
          <a:xfrm>
            <a:off x="1662068" y="2638697"/>
            <a:ext cx="243840" cy="279254"/>
          </a:xfrm>
          <a:custGeom>
            <a:avLst/>
            <a:gdLst>
              <a:gd name="connsiteX0" fmla="*/ 0 w 243840"/>
              <a:gd name="connsiteY0" fmla="*/ 0 h 279254"/>
              <a:gd name="connsiteX1" fmla="*/ 78377 w 243840"/>
              <a:gd name="connsiteY1" fmla="*/ 8708 h 279254"/>
              <a:gd name="connsiteX2" fmla="*/ 139337 w 243840"/>
              <a:gd name="connsiteY2" fmla="*/ 26125 h 279254"/>
              <a:gd name="connsiteX3" fmla="*/ 191589 w 243840"/>
              <a:gd name="connsiteY3" fmla="*/ 60960 h 279254"/>
              <a:gd name="connsiteX4" fmla="*/ 209006 w 243840"/>
              <a:gd name="connsiteY4" fmla="*/ 87085 h 279254"/>
              <a:gd name="connsiteX5" fmla="*/ 235132 w 243840"/>
              <a:gd name="connsiteY5" fmla="*/ 139337 h 279254"/>
              <a:gd name="connsiteX6" fmla="*/ 243840 w 243840"/>
              <a:gd name="connsiteY6" fmla="*/ 174171 h 279254"/>
              <a:gd name="connsiteX7" fmla="*/ 235132 w 243840"/>
              <a:gd name="connsiteY7" fmla="*/ 278674 h 279254"/>
              <a:gd name="connsiteX8" fmla="*/ 235132 w 243840"/>
              <a:gd name="connsiteY8" fmla="*/ 269965 h 27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40" h="279254">
                <a:moveTo>
                  <a:pt x="0" y="0"/>
                </a:moveTo>
                <a:cubicBezTo>
                  <a:pt x="26126" y="2903"/>
                  <a:pt x="52396" y="4711"/>
                  <a:pt x="78377" y="8708"/>
                </a:cubicBezTo>
                <a:cubicBezTo>
                  <a:pt x="98681" y="11832"/>
                  <a:pt x="119831" y="19623"/>
                  <a:pt x="139337" y="26125"/>
                </a:cubicBezTo>
                <a:cubicBezTo>
                  <a:pt x="156754" y="37737"/>
                  <a:pt x="179977" y="43543"/>
                  <a:pt x="191589" y="60960"/>
                </a:cubicBezTo>
                <a:cubicBezTo>
                  <a:pt x="197395" y="69668"/>
                  <a:pt x="204325" y="77724"/>
                  <a:pt x="209006" y="87085"/>
                </a:cubicBezTo>
                <a:cubicBezTo>
                  <a:pt x="245064" y="159200"/>
                  <a:pt x="185214" y="64459"/>
                  <a:pt x="235132" y="139337"/>
                </a:cubicBezTo>
                <a:cubicBezTo>
                  <a:pt x="238035" y="150948"/>
                  <a:pt x="243840" y="162202"/>
                  <a:pt x="243840" y="174171"/>
                </a:cubicBezTo>
                <a:cubicBezTo>
                  <a:pt x="243840" y="209126"/>
                  <a:pt x="238296" y="243862"/>
                  <a:pt x="235132" y="278674"/>
                </a:cubicBezTo>
                <a:cubicBezTo>
                  <a:pt x="234869" y="281565"/>
                  <a:pt x="235132" y="272868"/>
                  <a:pt x="235132" y="2699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/>
              <p:cNvSpPr txBox="1"/>
              <p:nvPr/>
            </p:nvSpPr>
            <p:spPr>
              <a:xfrm>
                <a:off x="206417" y="3470740"/>
                <a:ext cx="928267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180 −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17" y="3470740"/>
                <a:ext cx="928267" cy="232051"/>
              </a:xfrm>
              <a:prstGeom prst="rect">
                <a:avLst/>
              </a:prstGeom>
              <a:blipFill rotWithShape="0">
                <a:blip r:embed="rId7"/>
                <a:stretch>
                  <a:fillRect l="-3947" r="-658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Arrow Connector 179"/>
          <p:cNvCxnSpPr/>
          <p:nvPr/>
        </p:nvCxnSpPr>
        <p:spPr>
          <a:xfrm flipV="1">
            <a:off x="670552" y="2751908"/>
            <a:ext cx="1130853" cy="742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/>
              <p:cNvSpPr txBox="1"/>
              <p:nvPr/>
            </p:nvSpPr>
            <p:spPr>
              <a:xfrm>
                <a:off x="1831594" y="2905675"/>
                <a:ext cx="353365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594" y="2905675"/>
                <a:ext cx="353365" cy="232051"/>
              </a:xfrm>
              <a:prstGeom prst="rect">
                <a:avLst/>
              </a:prstGeom>
              <a:blipFill rotWithShape="0">
                <a:blip r:embed="rId8"/>
                <a:stretch>
                  <a:fillRect l="-6897" r="-344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/>
              <p:cNvSpPr txBox="1"/>
              <p:nvPr/>
            </p:nvSpPr>
            <p:spPr>
              <a:xfrm>
                <a:off x="1801405" y="1616344"/>
                <a:ext cx="295402" cy="263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405" y="1616344"/>
                <a:ext cx="295402" cy="263149"/>
              </a:xfrm>
              <a:prstGeom prst="rect">
                <a:avLst/>
              </a:prstGeom>
              <a:blipFill rotWithShape="0">
                <a:blip r:embed="rId9"/>
                <a:stretch>
                  <a:fillRect l="-14583" r="-6250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Arrow Connector 182"/>
          <p:cNvCxnSpPr/>
          <p:nvPr/>
        </p:nvCxnSpPr>
        <p:spPr>
          <a:xfrm flipV="1">
            <a:off x="1552848" y="3184519"/>
            <a:ext cx="466559" cy="102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/>
              <p:cNvSpPr txBox="1"/>
              <p:nvPr/>
            </p:nvSpPr>
            <p:spPr>
              <a:xfrm>
                <a:off x="890792" y="4222545"/>
                <a:ext cx="1558953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𝑝𝑎𝑛</m:t>
                        </m:r>
                      </m:sub>
                    </m:sSub>
                  </m:oMath>
                </a14:m>
                <a:r>
                  <a:rPr lang="en-US" sz="1400" dirty="0" smtClean="0"/>
                  <a:t> changes with </a:t>
                </a:r>
                <a:r>
                  <a:rPr lang="en-US" sz="1400" i="1" dirty="0" smtClean="0"/>
                  <a:t>tilt</a:t>
                </a:r>
                <a:endParaRPr lang="en-US" sz="1400" dirty="0"/>
              </a:p>
            </p:txBody>
          </p:sp>
        </mc:Choice>
        <mc:Fallback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92" y="4222545"/>
                <a:ext cx="1558953" cy="232051"/>
              </a:xfrm>
              <a:prstGeom prst="rect">
                <a:avLst/>
              </a:prstGeom>
              <a:blipFill rotWithShape="0">
                <a:blip r:embed="rId10"/>
                <a:stretch>
                  <a:fillRect l="-2734" t="-23684" r="-6250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extBox 184"/>
          <p:cNvSpPr txBox="1"/>
          <p:nvPr/>
        </p:nvSpPr>
        <p:spPr>
          <a:xfrm>
            <a:off x="1488139" y="702893"/>
            <a:ext cx="21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Pan Rotational Plane</a:t>
            </a:r>
            <a:endParaRPr lang="en-US" dirty="0"/>
          </a:p>
        </p:txBody>
      </p:sp>
      <p:sp>
        <p:nvSpPr>
          <p:cNvPr id="186" name="Freeform 185"/>
          <p:cNvSpPr/>
          <p:nvPr/>
        </p:nvSpPr>
        <p:spPr>
          <a:xfrm>
            <a:off x="2358754" y="2984640"/>
            <a:ext cx="261257" cy="202697"/>
          </a:xfrm>
          <a:custGeom>
            <a:avLst/>
            <a:gdLst>
              <a:gd name="connsiteX0" fmla="*/ 261257 w 261257"/>
              <a:gd name="connsiteY0" fmla="*/ 202697 h 202697"/>
              <a:gd name="connsiteX1" fmla="*/ 252549 w 261257"/>
              <a:gd name="connsiteY1" fmla="*/ 89485 h 202697"/>
              <a:gd name="connsiteX2" fmla="*/ 235131 w 261257"/>
              <a:gd name="connsiteY2" fmla="*/ 72068 h 202697"/>
              <a:gd name="connsiteX3" fmla="*/ 191589 w 261257"/>
              <a:gd name="connsiteY3" fmla="*/ 37234 h 202697"/>
              <a:gd name="connsiteX4" fmla="*/ 165463 w 261257"/>
              <a:gd name="connsiteY4" fmla="*/ 19817 h 202697"/>
              <a:gd name="connsiteX5" fmla="*/ 0 w 261257"/>
              <a:gd name="connsiteY5" fmla="*/ 2400 h 20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257" h="202697">
                <a:moveTo>
                  <a:pt x="261257" y="202697"/>
                </a:moveTo>
                <a:cubicBezTo>
                  <a:pt x="258354" y="164960"/>
                  <a:pt x="259972" y="126599"/>
                  <a:pt x="252549" y="89485"/>
                </a:cubicBezTo>
                <a:cubicBezTo>
                  <a:pt x="250939" y="81434"/>
                  <a:pt x="240260" y="78479"/>
                  <a:pt x="235131" y="72068"/>
                </a:cubicBezTo>
                <a:cubicBezTo>
                  <a:pt x="206482" y="36258"/>
                  <a:pt x="233028" y="51047"/>
                  <a:pt x="191589" y="37234"/>
                </a:cubicBezTo>
                <a:cubicBezTo>
                  <a:pt x="182880" y="31428"/>
                  <a:pt x="175027" y="24068"/>
                  <a:pt x="165463" y="19817"/>
                </a:cubicBezTo>
                <a:cubicBezTo>
                  <a:pt x="99424" y="-9533"/>
                  <a:pt x="86323" y="2400"/>
                  <a:pt x="0" y="2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6"/>
          <p:cNvSpPr/>
          <p:nvPr/>
        </p:nvSpPr>
        <p:spPr>
          <a:xfrm>
            <a:off x="2175874" y="2926080"/>
            <a:ext cx="139337" cy="130628"/>
          </a:xfrm>
          <a:custGeom>
            <a:avLst/>
            <a:gdLst>
              <a:gd name="connsiteX0" fmla="*/ 139337 w 139337"/>
              <a:gd name="connsiteY0" fmla="*/ 0 h 130628"/>
              <a:gd name="connsiteX1" fmla="*/ 52251 w 139337"/>
              <a:gd name="connsiteY1" fmla="*/ 26125 h 130628"/>
              <a:gd name="connsiteX2" fmla="*/ 17417 w 139337"/>
              <a:gd name="connsiteY2" fmla="*/ 78377 h 130628"/>
              <a:gd name="connsiteX3" fmla="*/ 0 w 139337"/>
              <a:gd name="connsiteY3" fmla="*/ 130628 h 13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337" h="130628">
                <a:moveTo>
                  <a:pt x="139337" y="0"/>
                </a:moveTo>
                <a:cubicBezTo>
                  <a:pt x="108365" y="4424"/>
                  <a:pt x="74882" y="261"/>
                  <a:pt x="52251" y="26125"/>
                </a:cubicBezTo>
                <a:cubicBezTo>
                  <a:pt x="38467" y="41879"/>
                  <a:pt x="17417" y="78377"/>
                  <a:pt x="17417" y="78377"/>
                </a:cubicBezTo>
                <a:lnTo>
                  <a:pt x="0" y="1306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/>
              <p:cNvSpPr txBox="1"/>
              <p:nvPr/>
            </p:nvSpPr>
            <p:spPr>
              <a:xfrm>
                <a:off x="3329550" y="1912497"/>
                <a:ext cx="2123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550" y="1912497"/>
                <a:ext cx="212366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2857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Straight Arrow Connector 188"/>
          <p:cNvCxnSpPr/>
          <p:nvPr/>
        </p:nvCxnSpPr>
        <p:spPr>
          <a:xfrm flipH="1">
            <a:off x="2502953" y="2192610"/>
            <a:ext cx="913449" cy="889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/>
              <p:cNvSpPr txBox="1"/>
              <p:nvPr/>
            </p:nvSpPr>
            <p:spPr>
              <a:xfrm>
                <a:off x="3796711" y="3056708"/>
                <a:ext cx="2165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711" y="3056708"/>
                <a:ext cx="216534" cy="215444"/>
              </a:xfrm>
              <a:prstGeom prst="rect">
                <a:avLst/>
              </a:prstGeom>
              <a:blipFill rotWithShape="0">
                <a:blip r:embed="rId12"/>
                <a:stretch>
                  <a:fillRect l="-22857" r="-571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/>
              <p:cNvSpPr txBox="1"/>
              <p:nvPr/>
            </p:nvSpPr>
            <p:spPr>
              <a:xfrm>
                <a:off x="2539346" y="1888828"/>
                <a:ext cx="2165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346" y="1888828"/>
                <a:ext cx="216534" cy="215444"/>
              </a:xfrm>
              <a:prstGeom prst="rect">
                <a:avLst/>
              </a:prstGeom>
              <a:blipFill rotWithShape="0">
                <a:blip r:embed="rId13"/>
                <a:stretch>
                  <a:fillRect l="-22857" r="-5714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Straight Arrow Connector 191"/>
          <p:cNvCxnSpPr/>
          <p:nvPr/>
        </p:nvCxnSpPr>
        <p:spPr>
          <a:xfrm flipH="1">
            <a:off x="2262755" y="2117054"/>
            <a:ext cx="327577" cy="915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3499577" y="211400"/>
            <a:ext cx="0" cy="46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503403" y="672343"/>
            <a:ext cx="49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771128" y="681841"/>
                <a:ext cx="47615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128" y="681841"/>
                <a:ext cx="476156" cy="390748"/>
              </a:xfrm>
              <a:prstGeom prst="rect">
                <a:avLst/>
              </a:prstGeom>
              <a:blipFill rotWithShape="0">
                <a:blip r:embed="rId14"/>
                <a:stretch>
                  <a:fillRect t="-4688" r="-6410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091472" y="89417"/>
                <a:ext cx="47615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472" y="89417"/>
                <a:ext cx="476156" cy="390748"/>
              </a:xfrm>
              <a:prstGeom prst="rect">
                <a:avLst/>
              </a:prstGeom>
              <a:blipFill rotWithShape="0">
                <a:blip r:embed="rId15"/>
                <a:stretch>
                  <a:fillRect t="-4688" r="-7692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3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4714875" y="329614"/>
                <a:ext cx="6991350" cy="6705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u="sng" dirty="0" smtClean="0"/>
                  <a:t>Algorithm</a:t>
                </a:r>
                <a:endParaRPr lang="en-US" sz="15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Revolve the tilt rotation axis about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500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𝑑𝑒𝑙𝑡𝑎</m:t>
                        </m:r>
                      </m:sub>
                    </m:sSub>
                  </m:oMath>
                </a14:m>
                <a:r>
                  <a:rPr lang="en-US" sz="1500" dirty="0" smtClean="0"/>
                  <a:t> (obtained on previous slide) to obtain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sz="15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Revolve the camera’s frame </a:t>
                </a:r>
                <a:r>
                  <a:rPr lang="en-US" sz="1400" dirty="0"/>
                  <a:t>about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400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𝑑𝑒𝑙𝑡𝑎</m:t>
                        </m:r>
                      </m:sub>
                    </m:sSub>
                  </m:oMath>
                </a14:m>
                <a:r>
                  <a:rPr lang="en-US" sz="1500" dirty="0" smtClean="0"/>
                  <a:t> to obtain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acc>
                        <m:r>
                          <m:rPr>
                            <m:nor/>
                          </m:rPr>
                          <a:rPr lang="en-US" sz="1400" dirty="0"/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acc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acc>
                      </m:e>
                    </m:d>
                  </m:oMath>
                </a14:m>
                <a:endParaRPr lang="en-US" sz="15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Define the rotation matrix between the updated camera frame and the world frame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1500" dirty="0" smtClean="0"/>
                  <a:t>and the translation vector as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1500" dirty="0" smtClean="0"/>
                  <a:t>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Transform the tilt rotation axis from the camera frame to the world frame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∗(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Define the rotation matrix between the tilt frame and the world frame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𝑡𝑖𝑙𝑡</m:t>
                            </m:r>
                          </m:sub>
                        </m:sSub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sz="1050" dirty="0"/>
                              <m:t> </m:t>
                            </m:r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sz="1050" dirty="0"/>
                              <m:t> </m:t>
                            </m:r>
                            <m:r>
                              <a:rPr lang="en-US" sz="105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sz="1050" dirty="0"/>
                              <m:t> </m:t>
                            </m:r>
                          </m:e>
                        </m:d>
                        <m:r>
                          <a:rPr lang="en-US" sz="105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endParaRPr lang="en-US" sz="1100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sz="1000" dirty="0"/>
                              <m:t>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sz="1000" dirty="0"/>
                              <m:t> </m:t>
                            </m:r>
                            <m:r>
                              <a:rPr lang="en-US" sz="1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sz="1000" dirty="0"/>
                              <m:t> </m:t>
                            </m:r>
                          </m:e>
                        </m:d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𝑡𝑖𝑙𝑡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500" dirty="0" smtClean="0"/>
                  <a:t> specified in world coordinates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500" dirty="0" smtClean="0"/>
                  <a:t> direction specified in world coordinates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Define the translation vector between the tilt frame and the world frame as</a:t>
                </a:r>
                <a:br>
                  <a:rPr lang="en-US" sz="1500" dirty="0" smtClean="0"/>
                </a:br>
                <a:r>
                  <a:rPr lang="en-US" sz="15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5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𝑡𝑎𝑟𝑔𝑒𝑡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US" sz="15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otate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𝑡𝑎𝑟𝑔𝑒𝑡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sz="1500" dirty="0" smtClean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𝑡𝑎𝑟𝑔𝑒𝑡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500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acc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acc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acc>
                      </m:e>
                    </m:d>
                  </m:oMath>
                </a14:m>
                <a:r>
                  <a:rPr lang="en-US" sz="1500" dirty="0" smtClean="0"/>
                  <a:t> into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acc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acc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acc>
                      </m:e>
                    </m:d>
                  </m:oMath>
                </a14:m>
                <a:endParaRPr lang="en-US" sz="15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𝑡𝑖𝑙𝑡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𝑥𝑐𝑜𝑚𝑝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𝑜𝑓</m:t>
                            </m:r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acc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𝑦𝑐𝑜𝑚𝑝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𝑜𝑓</m:t>
                            </m:r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acc>
                          </m:den>
                        </m:f>
                      </m:e>
                    </m:func>
                  </m:oMath>
                </a14:m>
                <a:endParaRPr lang="en-US" sz="15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𝑥𝑐𝑜𝑚𝑝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Use Law of </a:t>
                </a:r>
                <a:r>
                  <a:rPr lang="en-US" sz="1500" dirty="0" err="1" smtClean="0"/>
                  <a:t>Sines</a:t>
                </a:r>
                <a:r>
                  <a:rPr lang="en-US" sz="1500" dirty="0" smtClean="0"/>
                  <a:t> to compute the angle opposite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𝑡𝑖𝑙𝑡</m:t>
                        </m:r>
                      </m:sub>
                    </m:sSub>
                  </m:oMath>
                </a14:m>
                <a:r>
                  <a:rPr lang="en-US" sz="1500" dirty="0" smtClean="0"/>
                  <a:t> and after a bunch of algebra then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𝑡𝑖𝑙𝑡</m:t>
                                    </m:r>
                                  </m:sub>
                                </m:sSub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p>
                                    </m:sSubSup>
                                  </m:e>
                                </m:d>
                              </m:den>
                            </m:f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(180−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𝑡𝑖𝑙𝑡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𝑡𝑖𝑙𝑡</m:t>
                        </m:r>
                      </m:sub>
                    </m:sSub>
                  </m:oMath>
                </a14:m>
                <a:endParaRPr lang="en-US" sz="1500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𝑑𝑒𝑙𝑡𝑎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𝑖𝑛𝑖𝑡𝑖𝑎𝑙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𝑒𝑠𝑡𝑖𝑚𝑎𝑡𝑒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𝑑𝑒𝑙𝑡𝑎</m:t>
                        </m:r>
                      </m:sub>
                    </m:sSub>
                  </m:oMath>
                </a14:m>
                <a:endParaRPr lang="en-US" sz="120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Revolve the camera’s frame </a:t>
                </a:r>
                <a:r>
                  <a:rPr lang="en-US" sz="1200" dirty="0"/>
                  <a:t>about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200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𝑑𝑒𝑙𝑡𝑎</m:t>
                        </m:r>
                      </m:sub>
                    </m:sSub>
                  </m:oMath>
                </a14:m>
                <a:r>
                  <a:rPr lang="en-US" sz="1400" dirty="0"/>
                  <a:t> to obtain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  <m:r>
                          <m:rPr>
                            <m:nor/>
                          </m:rPr>
                          <a:rPr lang="en-US" sz="1200" dirty="0"/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</m:e>
                    </m:d>
                  </m:oMath>
                </a14:m>
                <a:endParaRPr lang="en-US" sz="120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200" dirty="0" smtClean="0">
                    <a:ea typeface="Cambria Math" panose="02040503050406030204" pitchFamily="18" charset="0"/>
                  </a:rPr>
                  <a:t>Repeat Pan Angle Estimation using updated camera frame specified in world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  <m:r>
                          <m:rPr>
                            <m:nor/>
                          </m:rPr>
                          <a:rPr lang="en-US" sz="1200" dirty="0"/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</m:e>
                    </m:d>
                  </m:oMath>
                </a14:m>
                <a:endParaRPr lang="en-US" sz="1500" dirty="0" smtClean="0"/>
              </a:p>
              <a:p>
                <a:endParaRPr lang="en-US" sz="1500" dirty="0" smtClean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5" y="329614"/>
                <a:ext cx="6991350" cy="6705554"/>
              </a:xfrm>
              <a:prstGeom prst="rect">
                <a:avLst/>
              </a:prstGeom>
              <a:blipFill rotWithShape="0">
                <a:blip r:embed="rId2"/>
                <a:stretch>
                  <a:fillRect l="-349" t="-182" r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4999524" y="-46641"/>
            <a:ext cx="6509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Pan-Tilt-Mounted Lens Pointing </a:t>
            </a:r>
            <a:r>
              <a:rPr lang="en-US" u="sng" dirty="0" smtClean="0"/>
              <a:t>Algorithm: Tilt Angle Initial Estimate</a:t>
            </a:r>
            <a:endParaRPr lang="en-US" u="sng" dirty="0" smtClean="0"/>
          </a:p>
        </p:txBody>
      </p:sp>
      <p:sp>
        <p:nvSpPr>
          <p:cNvPr id="159" name="Rectangle 158"/>
          <p:cNvSpPr/>
          <p:nvPr/>
        </p:nvSpPr>
        <p:spPr>
          <a:xfrm>
            <a:off x="206417" y="138025"/>
            <a:ext cx="4015971" cy="4433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Parallelogram 159"/>
          <p:cNvSpPr/>
          <p:nvPr/>
        </p:nvSpPr>
        <p:spPr>
          <a:xfrm rot="15994868">
            <a:off x="571087" y="3883147"/>
            <a:ext cx="291314" cy="123977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2393700" y="3125142"/>
            <a:ext cx="121383" cy="121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631432" y="2362872"/>
            <a:ext cx="1645920" cy="164592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stCxn id="161" idx="3"/>
            <a:endCxn id="160" idx="4"/>
          </p:cNvCxnSpPr>
          <p:nvPr/>
        </p:nvCxnSpPr>
        <p:spPr>
          <a:xfrm flipH="1">
            <a:off x="778622" y="3228746"/>
            <a:ext cx="1632854" cy="71269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/>
              <p:cNvSpPr txBox="1"/>
              <p:nvPr/>
            </p:nvSpPr>
            <p:spPr>
              <a:xfrm>
                <a:off x="3687611" y="2854363"/>
                <a:ext cx="2182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11" y="2854363"/>
                <a:ext cx="218200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11111" r="-277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/>
              <p:cNvSpPr txBox="1"/>
              <p:nvPr/>
            </p:nvSpPr>
            <p:spPr>
              <a:xfrm>
                <a:off x="336160" y="4084667"/>
                <a:ext cx="902298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𝑎𝑟𝑔𝑒𝑡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0" y="4084667"/>
                <a:ext cx="902298" cy="292388"/>
              </a:xfrm>
              <a:prstGeom prst="rect">
                <a:avLst/>
              </a:prstGeom>
              <a:blipFill rotWithShape="0">
                <a:blip r:embed="rId4"/>
                <a:stretch>
                  <a:fillRect l="-4730" r="-2703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515083" y="3039974"/>
            <a:ext cx="1242281" cy="145858"/>
            <a:chOff x="2515083" y="3039974"/>
            <a:chExt cx="1242281" cy="145858"/>
          </a:xfrm>
        </p:grpSpPr>
        <p:cxnSp>
          <p:nvCxnSpPr>
            <p:cNvPr id="166" name="Straight Connector 165"/>
            <p:cNvCxnSpPr>
              <a:stCxn id="161" idx="6"/>
              <a:endCxn id="162" idx="6"/>
            </p:cNvCxnSpPr>
            <p:nvPr/>
          </p:nvCxnSpPr>
          <p:spPr>
            <a:xfrm>
              <a:off x="2515083" y="3185832"/>
              <a:ext cx="7622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V="1">
              <a:off x="3277351" y="3039974"/>
              <a:ext cx="397010" cy="145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endCxn id="162" idx="6"/>
            </p:cNvCxnSpPr>
            <p:nvPr/>
          </p:nvCxnSpPr>
          <p:spPr>
            <a:xfrm flipH="1">
              <a:off x="3277352" y="3185832"/>
              <a:ext cx="480012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/>
              <p:cNvSpPr txBox="1"/>
              <p:nvPr/>
            </p:nvSpPr>
            <p:spPr>
              <a:xfrm>
                <a:off x="1147315" y="3487839"/>
                <a:ext cx="2182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15" y="3487839"/>
                <a:ext cx="218201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11111" r="-277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Connector 172"/>
          <p:cNvCxnSpPr>
            <a:endCxn id="160" idx="4"/>
          </p:cNvCxnSpPr>
          <p:nvPr/>
        </p:nvCxnSpPr>
        <p:spPr>
          <a:xfrm flipH="1">
            <a:off x="778622" y="3605116"/>
            <a:ext cx="581510" cy="33632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/>
              <p:cNvSpPr txBox="1"/>
              <p:nvPr/>
            </p:nvSpPr>
            <p:spPr>
              <a:xfrm>
                <a:off x="3757364" y="2440054"/>
                <a:ext cx="3480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4" y="2440054"/>
                <a:ext cx="348044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10526" r="-350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Freeform 174"/>
          <p:cNvSpPr/>
          <p:nvPr/>
        </p:nvSpPr>
        <p:spPr>
          <a:xfrm flipV="1">
            <a:off x="3558019" y="3066304"/>
            <a:ext cx="45719" cy="139337"/>
          </a:xfrm>
          <a:custGeom>
            <a:avLst/>
            <a:gdLst>
              <a:gd name="connsiteX0" fmla="*/ 104503 w 104503"/>
              <a:gd name="connsiteY0" fmla="*/ 0 h 113212"/>
              <a:gd name="connsiteX1" fmla="*/ 87086 w 104503"/>
              <a:gd name="connsiteY1" fmla="*/ 60960 h 113212"/>
              <a:gd name="connsiteX2" fmla="*/ 43543 w 104503"/>
              <a:gd name="connsiteY2" fmla="*/ 87086 h 113212"/>
              <a:gd name="connsiteX3" fmla="*/ 17417 w 104503"/>
              <a:gd name="connsiteY3" fmla="*/ 104503 h 113212"/>
              <a:gd name="connsiteX4" fmla="*/ 0 w 104503"/>
              <a:gd name="connsiteY4" fmla="*/ 113212 h 11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503" h="113212">
                <a:moveTo>
                  <a:pt x="104503" y="0"/>
                </a:moveTo>
                <a:cubicBezTo>
                  <a:pt x="98697" y="20320"/>
                  <a:pt x="95669" y="41648"/>
                  <a:pt x="87086" y="60960"/>
                </a:cubicBezTo>
                <a:cubicBezTo>
                  <a:pt x="77367" y="82828"/>
                  <a:pt x="61593" y="78061"/>
                  <a:pt x="43543" y="87086"/>
                </a:cubicBezTo>
                <a:cubicBezTo>
                  <a:pt x="34182" y="91767"/>
                  <a:pt x="26392" y="99118"/>
                  <a:pt x="17417" y="104503"/>
                </a:cubicBezTo>
                <a:cubicBezTo>
                  <a:pt x="11851" y="107843"/>
                  <a:pt x="5806" y="110309"/>
                  <a:pt x="0" y="1132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3499577" y="2672105"/>
            <a:ext cx="257787" cy="49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/>
              <p:cNvSpPr txBox="1"/>
              <p:nvPr/>
            </p:nvSpPr>
            <p:spPr>
              <a:xfrm>
                <a:off x="1483731" y="3624216"/>
                <a:ext cx="295402" cy="242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731" y="3624216"/>
                <a:ext cx="295402" cy="242118"/>
              </a:xfrm>
              <a:prstGeom prst="rect">
                <a:avLst/>
              </a:prstGeom>
              <a:blipFill rotWithShape="0">
                <a:blip r:embed="rId7"/>
                <a:stretch>
                  <a:fillRect l="-14286" r="-4082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extBox 184"/>
          <p:cNvSpPr txBox="1"/>
          <p:nvPr/>
        </p:nvSpPr>
        <p:spPr>
          <a:xfrm>
            <a:off x="1460825" y="1025893"/>
            <a:ext cx="2167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Tilt Rotational Plane</a:t>
            </a:r>
            <a:br>
              <a:rPr lang="en-US" dirty="0" smtClean="0"/>
            </a:br>
            <a:r>
              <a:rPr lang="en-US" dirty="0" smtClean="0"/>
              <a:t>(Pan already applied)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/>
              <p:cNvSpPr txBox="1"/>
              <p:nvPr/>
            </p:nvSpPr>
            <p:spPr>
              <a:xfrm>
                <a:off x="3796711" y="3056708"/>
                <a:ext cx="1907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711" y="3056708"/>
                <a:ext cx="190757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22581" r="-645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 flipV="1">
            <a:off x="3499577" y="211400"/>
            <a:ext cx="0" cy="46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503403" y="672343"/>
            <a:ext cx="49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771128" y="681841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128" y="681841"/>
                <a:ext cx="446532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6667" r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091472" y="89417"/>
                <a:ext cx="448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472" y="89417"/>
                <a:ext cx="4482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6667" r="-135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 rot="9902212">
            <a:off x="1206739" y="3354522"/>
            <a:ext cx="1242281" cy="145858"/>
            <a:chOff x="2515083" y="3039974"/>
            <a:chExt cx="1242281" cy="145858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515083" y="3185832"/>
              <a:ext cx="7622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3277351" y="3039974"/>
              <a:ext cx="397010" cy="145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277352" y="3185832"/>
              <a:ext cx="480012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1751993" y="3045367"/>
                <a:ext cx="3246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993" y="3045367"/>
                <a:ext cx="324641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7407" r="-185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83474" y="4998720"/>
            <a:ext cx="3823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Issues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reason to expect convergence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Rotation axes “position” ambiguous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9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999524" y="-46641"/>
            <a:ext cx="432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Alternate Approach: Look-up Table for Torus</a:t>
            </a:r>
            <a:endParaRPr lang="en-US" u="sng" dirty="0" smtClean="0"/>
          </a:p>
        </p:txBody>
      </p:sp>
      <p:sp>
        <p:nvSpPr>
          <p:cNvPr id="159" name="Rectangle 158"/>
          <p:cNvSpPr/>
          <p:nvPr/>
        </p:nvSpPr>
        <p:spPr>
          <a:xfrm>
            <a:off x="206417" y="138025"/>
            <a:ext cx="4015971" cy="4433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onut 1"/>
          <p:cNvSpPr/>
          <p:nvPr/>
        </p:nvSpPr>
        <p:spPr>
          <a:xfrm>
            <a:off x="826811" y="0"/>
            <a:ext cx="2775182" cy="3914119"/>
          </a:xfrm>
          <a:prstGeom prst="donut">
            <a:avLst/>
          </a:prstGeom>
          <a:scene3d>
            <a:camera prst="isometricOffAxis2Top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2333699" y="2154896"/>
            <a:ext cx="754383" cy="578719"/>
          </a:xfrm>
          <a:prstGeom prst="arc">
            <a:avLst/>
          </a:prstGeom>
          <a:ln w="2222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113432" y="2534194"/>
            <a:ext cx="73723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48820" y="3134604"/>
            <a:ext cx="144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Tilt Cross-Section</a:t>
            </a:r>
            <a:endParaRPr lang="en-US" sz="1400" dirty="0"/>
          </a:p>
        </p:txBody>
      </p:sp>
      <p:sp>
        <p:nvSpPr>
          <p:cNvPr id="17" name="Arc 16"/>
          <p:cNvSpPr/>
          <p:nvPr/>
        </p:nvSpPr>
        <p:spPr>
          <a:xfrm rot="6406418">
            <a:off x="-10771" y="-1069783"/>
            <a:ext cx="2713647" cy="4198071"/>
          </a:xfrm>
          <a:prstGeom prst="arc">
            <a:avLst/>
          </a:prstGeom>
          <a:ln w="2222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42703" y="1762943"/>
            <a:ext cx="687978" cy="716487"/>
            <a:chOff x="5812971" y="1741714"/>
            <a:chExt cx="687978" cy="71648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096000" y="1741714"/>
              <a:ext cx="8709" cy="444137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096000" y="2172132"/>
              <a:ext cx="404949" cy="1676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5812971" y="2163423"/>
              <a:ext cx="283029" cy="29477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 flipH="1" flipV="1">
            <a:off x="1174264" y="2416935"/>
            <a:ext cx="73723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9652" y="3017345"/>
            <a:ext cx="1479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Pan Cross-Section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0904" y="4559028"/>
            <a:ext cx="4246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*I’m not sure this is exactly a torus when axes are not orthogonal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104441" y="931923"/>
            <a:ext cx="151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Look-Up Table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43243"/>
              </p:ext>
            </p:extLst>
          </p:nvPr>
        </p:nvGraphicFramePr>
        <p:xfrm>
          <a:off x="5484046" y="1301255"/>
          <a:ext cx="36576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Pan Angle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Tilt Angle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4"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Guts of Table Contain: </a:t>
                      </a:r>
                      <a:r>
                        <a:rPr lang="en-US" sz="1100" u="none" strike="noStrike" dirty="0" smtClean="0">
                          <a:effectLst/>
                        </a:rPr>
                        <a:t>XYZIJK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8" name="Straight Arrow Connector 57"/>
          <p:cNvCxnSpPr/>
          <p:nvPr/>
        </p:nvCxnSpPr>
        <p:spPr>
          <a:xfrm>
            <a:off x="1666376" y="1150523"/>
            <a:ext cx="1218193" cy="806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08644" y="834702"/>
            <a:ext cx="1244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Camera Frame</a:t>
            </a:r>
            <a:endParaRPr lang="en-US" sz="14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374243" y="3816592"/>
            <a:ext cx="687978" cy="716487"/>
            <a:chOff x="5812971" y="1741714"/>
            <a:chExt cx="687978" cy="716487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6096000" y="1741714"/>
              <a:ext cx="8709" cy="444137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6096000" y="2172132"/>
              <a:ext cx="404949" cy="16760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812971" y="2163423"/>
              <a:ext cx="283029" cy="294778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657272" y="3955993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World Frame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946394" y="2583514"/>
            <a:ext cx="59819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Building the LUT</a:t>
            </a:r>
          </a:p>
          <a:p>
            <a:r>
              <a:rPr lang="en-US" sz="1600" dirty="0" smtClean="0"/>
              <a:t>Given rotation axes in the World Frame at a given pan, tilt value, perform rotations at desired sampling rate</a:t>
            </a:r>
            <a:endParaRPr lang="en-US" sz="1600" dirty="0"/>
          </a:p>
          <a:p>
            <a:endParaRPr lang="en-US" sz="1600" b="1" dirty="0" smtClean="0"/>
          </a:p>
          <a:p>
            <a:r>
              <a:rPr lang="en-US" sz="1600" b="1" dirty="0" smtClean="0"/>
              <a:t>Using the LUT</a:t>
            </a:r>
          </a:p>
          <a:p>
            <a:r>
              <a:rPr lang="en-US" sz="1600" dirty="0" smtClean="0"/>
              <a:t>Let’s say I had a table like this with just XYZIJK.  How would I back out pan, tilt given a target position in the world? Generally, we want to minimize </a:t>
            </a:r>
            <a:r>
              <a:rPr lang="en-US" sz="1600" i="1" dirty="0" smtClean="0"/>
              <a:t>dot(I, (target –</a:t>
            </a:r>
            <a:r>
              <a:rPr lang="en-US" sz="1600" i="1" dirty="0" err="1" smtClean="0"/>
              <a:t>XYZ.norm</a:t>
            </a:r>
            <a:r>
              <a:rPr lang="en-US" sz="1600" i="1" dirty="0" smtClean="0"/>
              <a:t>())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2D binary search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Assumes no local minima issues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Based on the dot products of the </a:t>
            </a:r>
            <a:br>
              <a:rPr lang="en-US" sz="1600" dirty="0" smtClean="0"/>
            </a:br>
            <a:r>
              <a:rPr lang="en-US" sz="1600" dirty="0" smtClean="0"/>
              <a:t>4 adjacent tabulated values, </a:t>
            </a:r>
            <a:br>
              <a:rPr lang="en-US" sz="1600" dirty="0" smtClean="0"/>
            </a:br>
            <a:r>
              <a:rPr lang="en-US" sz="1600" dirty="0" smtClean="0"/>
              <a:t>interpolate p, t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135" y="4385690"/>
            <a:ext cx="2905125" cy="1409700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10532914" y="5020333"/>
            <a:ext cx="113211" cy="11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826827" y="5130775"/>
            <a:ext cx="113211" cy="11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465423" y="5185996"/>
            <a:ext cx="113211" cy="11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713616" y="5258512"/>
            <a:ext cx="113211" cy="11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 rot="860164">
            <a:off x="10426231" y="4798054"/>
            <a:ext cx="687978" cy="716487"/>
            <a:chOff x="5812971" y="1741714"/>
            <a:chExt cx="687978" cy="716487"/>
          </a:xfrm>
        </p:grpSpPr>
        <p:cxnSp>
          <p:nvCxnSpPr>
            <p:cNvPr id="74" name="Straight Arrow Connector 73"/>
            <p:cNvCxnSpPr/>
            <p:nvPr/>
          </p:nvCxnSpPr>
          <p:spPr>
            <a:xfrm flipV="1">
              <a:off x="6096000" y="1741714"/>
              <a:ext cx="8709" cy="444137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6096000" y="2172132"/>
              <a:ext cx="404949" cy="1676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>
              <a:off x="5812971" y="2163423"/>
              <a:ext cx="283029" cy="29477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 flipH="1">
            <a:off x="8560527" y="5379270"/>
            <a:ext cx="1839102" cy="86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arallelogram 78"/>
          <p:cNvSpPr/>
          <p:nvPr/>
        </p:nvSpPr>
        <p:spPr>
          <a:xfrm rot="15994868">
            <a:off x="8344304" y="6183996"/>
            <a:ext cx="291314" cy="123977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8109377" y="6385516"/>
                <a:ext cx="902298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𝑎𝑟𝑔𝑒𝑡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377" y="6385516"/>
                <a:ext cx="902298" cy="292388"/>
              </a:xfrm>
              <a:prstGeom prst="rect">
                <a:avLst/>
              </a:prstGeom>
              <a:blipFill rotWithShape="0">
                <a:blip r:embed="rId3"/>
                <a:stretch>
                  <a:fillRect l="-4730" r="-2703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86894" y="5261473"/>
            <a:ext cx="4521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Advantages of LUT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Can be populated (refined) with external info (e.g. pose graph info)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Search methods and minimization criteria can be added as needed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67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999524" y="-46641"/>
            <a:ext cx="432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Alternate Approach: Look-up Table for Torus</a:t>
            </a:r>
            <a:endParaRPr lang="en-US" u="sng" dirty="0" smtClean="0"/>
          </a:p>
        </p:txBody>
      </p:sp>
      <p:sp>
        <p:nvSpPr>
          <p:cNvPr id="159" name="Rectangle 158"/>
          <p:cNvSpPr/>
          <p:nvPr/>
        </p:nvSpPr>
        <p:spPr>
          <a:xfrm>
            <a:off x="206417" y="138025"/>
            <a:ext cx="4015971" cy="4433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onut 1"/>
          <p:cNvSpPr/>
          <p:nvPr/>
        </p:nvSpPr>
        <p:spPr>
          <a:xfrm>
            <a:off x="826811" y="0"/>
            <a:ext cx="2775182" cy="3914119"/>
          </a:xfrm>
          <a:prstGeom prst="donut">
            <a:avLst/>
          </a:prstGeom>
          <a:scene3d>
            <a:camera prst="isometricOffAxis2Top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2333699" y="2154896"/>
            <a:ext cx="754383" cy="578719"/>
          </a:xfrm>
          <a:prstGeom prst="arc">
            <a:avLst/>
          </a:prstGeom>
          <a:ln w="2222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113432" y="2534194"/>
            <a:ext cx="73723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48820" y="3134604"/>
            <a:ext cx="144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Tilt Cross-Section</a:t>
            </a:r>
            <a:endParaRPr lang="en-US" sz="1400" dirty="0"/>
          </a:p>
        </p:txBody>
      </p:sp>
      <p:sp>
        <p:nvSpPr>
          <p:cNvPr id="17" name="Arc 16"/>
          <p:cNvSpPr/>
          <p:nvPr/>
        </p:nvSpPr>
        <p:spPr>
          <a:xfrm rot="6406418">
            <a:off x="-10771" y="-1069783"/>
            <a:ext cx="2713647" cy="4198071"/>
          </a:xfrm>
          <a:prstGeom prst="arc">
            <a:avLst/>
          </a:prstGeom>
          <a:ln w="2222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42703" y="1762943"/>
            <a:ext cx="687978" cy="716487"/>
            <a:chOff x="5812971" y="1741714"/>
            <a:chExt cx="687978" cy="71648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096000" y="1741714"/>
              <a:ext cx="8709" cy="444137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096000" y="2172132"/>
              <a:ext cx="404949" cy="1676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5812971" y="2163423"/>
              <a:ext cx="283029" cy="29477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 flipH="1" flipV="1">
            <a:off x="1174264" y="2416935"/>
            <a:ext cx="73723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9652" y="3017345"/>
            <a:ext cx="1479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Pan Cross-Section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0904" y="4559028"/>
            <a:ext cx="4246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*I’m not sure this is exactly a torus when axes are not orthogonal</a:t>
            </a:r>
            <a:endParaRPr lang="en-US" sz="12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666376" y="1150523"/>
            <a:ext cx="1218193" cy="806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08644" y="834702"/>
            <a:ext cx="1244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Camera Frame</a:t>
            </a:r>
            <a:endParaRPr lang="en-US" sz="14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374243" y="3816592"/>
            <a:ext cx="687978" cy="716487"/>
            <a:chOff x="5812971" y="1741714"/>
            <a:chExt cx="687978" cy="716487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6096000" y="1741714"/>
              <a:ext cx="8709" cy="444137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6096000" y="2172132"/>
              <a:ext cx="404949" cy="16760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812971" y="2163423"/>
              <a:ext cx="283029" cy="294778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657272" y="3955993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World Frame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901447" y="498037"/>
            <a:ext cx="59819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Tasks to Use This Method Without Existing Calibration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Align the acuity LOS and the </a:t>
            </a:r>
            <a:r>
              <a:rPr lang="en-US" sz="1600" dirty="0" err="1" smtClean="0"/>
              <a:t>Imperx</a:t>
            </a:r>
            <a:r>
              <a:rPr lang="en-US" sz="1600" dirty="0" smtClean="0"/>
              <a:t> LOS as close to parallel as possible and as close to orthogonal to the tilt axis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Navigate pan-tilt until laser dot is approximately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level with the floor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Orthogonal to sensor wall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i.e. a tilt sweep should move the laser dot vertically on a board that’s tilted backward but otherwise parallel to the 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Define the pan axis direction as (0, -1, 0) and the tilt axis direction as (-1, 0,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is only true if the reference camera is orthogonal to the wall!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Think more about this…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135" y="4385690"/>
            <a:ext cx="2905125" cy="1409700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10532914" y="5020333"/>
            <a:ext cx="113211" cy="11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826827" y="5130775"/>
            <a:ext cx="113211" cy="11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465423" y="5185996"/>
            <a:ext cx="113211" cy="11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713616" y="5258512"/>
            <a:ext cx="113211" cy="11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 rot="860164">
            <a:off x="10426231" y="4798054"/>
            <a:ext cx="687978" cy="716487"/>
            <a:chOff x="5812971" y="1741714"/>
            <a:chExt cx="687978" cy="716487"/>
          </a:xfrm>
        </p:grpSpPr>
        <p:cxnSp>
          <p:nvCxnSpPr>
            <p:cNvPr id="74" name="Straight Arrow Connector 73"/>
            <p:cNvCxnSpPr/>
            <p:nvPr/>
          </p:nvCxnSpPr>
          <p:spPr>
            <a:xfrm flipV="1">
              <a:off x="6096000" y="1741714"/>
              <a:ext cx="8709" cy="444137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6096000" y="2172132"/>
              <a:ext cx="404949" cy="1676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>
              <a:off x="5812971" y="2163423"/>
              <a:ext cx="283029" cy="29477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 flipH="1">
            <a:off x="8560527" y="5379270"/>
            <a:ext cx="1839102" cy="86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arallelogram 78"/>
          <p:cNvSpPr/>
          <p:nvPr/>
        </p:nvSpPr>
        <p:spPr>
          <a:xfrm rot="15994868">
            <a:off x="8344304" y="6183996"/>
            <a:ext cx="291314" cy="123977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8109377" y="6385516"/>
                <a:ext cx="902298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𝑎𝑟𝑔𝑒𝑡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377" y="6385516"/>
                <a:ext cx="902298" cy="292388"/>
              </a:xfrm>
              <a:prstGeom prst="rect">
                <a:avLst/>
              </a:prstGeom>
              <a:blipFill rotWithShape="0">
                <a:blip r:embed="rId3"/>
                <a:stretch>
                  <a:fillRect l="-4730" r="-2703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86894" y="5261473"/>
            <a:ext cx="4521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Advantages of LUT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Can be populated (refined) with external info (e.g. pose graph info)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Search methods and minimization criteria can be added as needed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688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canning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36725" y="1203325"/>
            <a:ext cx="8134350" cy="455295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Simple Rectangular Partitioning Cartoon Movie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9610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provided pan, tilt pair: output the </a:t>
            </a:r>
            <a:r>
              <a:rPr lang="en-US" dirty="0" err="1" smtClean="0"/>
              <a:t>extrinsics</a:t>
            </a:r>
            <a:r>
              <a:rPr lang="en-US" dirty="0" smtClean="0"/>
              <a:t> of the camera in the world frame</a:t>
            </a:r>
          </a:p>
          <a:p>
            <a:r>
              <a:rPr lang="en-US" dirty="0" smtClean="0"/>
              <a:t>Inverse: given the direction at which the camera needs to point in the world frame, output the pan, tilt angles (this avoids the numerical approach outline in slide 2)</a:t>
            </a:r>
          </a:p>
          <a:p>
            <a:r>
              <a:rPr lang="en-US" dirty="0" smtClean="0"/>
              <a:t>If numerical approach is needed only:</a:t>
            </a:r>
          </a:p>
          <a:p>
            <a:pPr lvl="1"/>
            <a:r>
              <a:rPr lang="en-US" dirty="0" smtClean="0"/>
              <a:t>The pan rotation axis direction in the world frame</a:t>
            </a:r>
          </a:p>
          <a:p>
            <a:pPr lvl="1"/>
            <a:r>
              <a:rPr lang="en-US" dirty="0" smtClean="0"/>
              <a:t>The world coordinate through which the pan rotation axis passes when the z-component is constrained to correspond to the tilt rotation axis plane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2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4993</TotalTime>
  <Words>1340</Words>
  <Application>Microsoft Office PowerPoint</Application>
  <PresentationFormat>Widescreen</PresentationFormat>
  <Paragraphs>344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Rectangular Partitioning Cartoon Movie</vt:lpstr>
      <vt:lpstr>Calibration Needs</vt:lpstr>
      <vt:lpstr>Control/Path Execution Classes</vt:lpstr>
      <vt:lpstr>Path Planning Classes</vt:lpstr>
      <vt:lpstr>Path Planning Flow Diagram</vt:lpstr>
      <vt:lpstr>Lens-Pointing Flow Diagram</vt:lpstr>
      <vt:lpstr>Pan-Tilt Calibration: Angle-Dependent Extrinsics</vt:lpstr>
      <vt:lpstr>Pan-Tilt Calibration: Angle-Dependent Extrinsics</vt:lpstr>
      <vt:lpstr>Pan-Tilt Calibration: Angle-Dependent Extrinsics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Ingram, Luke C</dc:creator>
  <cp:lastModifiedBy>Ingram, Luke C</cp:lastModifiedBy>
  <cp:revision>218</cp:revision>
  <dcterms:created xsi:type="dcterms:W3CDTF">2018-02-08T12:32:10Z</dcterms:created>
  <dcterms:modified xsi:type="dcterms:W3CDTF">2018-02-14T19:33:49Z</dcterms:modified>
</cp:coreProperties>
</file>